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6"/>
  </p:notesMasterIdLst>
  <p:handoutMasterIdLst>
    <p:handoutMasterId r:id="rId37"/>
  </p:handoutMasterIdLst>
  <p:sldIdLst>
    <p:sldId id="256" r:id="rId2"/>
    <p:sldId id="317" r:id="rId3"/>
    <p:sldId id="284" r:id="rId4"/>
    <p:sldId id="289" r:id="rId5"/>
    <p:sldId id="320" r:id="rId6"/>
    <p:sldId id="325" r:id="rId7"/>
    <p:sldId id="321" r:id="rId8"/>
    <p:sldId id="306" r:id="rId9"/>
    <p:sldId id="322" r:id="rId10"/>
    <p:sldId id="300" r:id="rId11"/>
    <p:sldId id="323" r:id="rId12"/>
    <p:sldId id="324" r:id="rId13"/>
    <p:sldId id="326" r:id="rId14"/>
    <p:sldId id="327" r:id="rId15"/>
    <p:sldId id="328" r:id="rId16"/>
    <p:sldId id="331" r:id="rId17"/>
    <p:sldId id="330" r:id="rId18"/>
    <p:sldId id="345" r:id="rId19"/>
    <p:sldId id="344" r:id="rId20"/>
    <p:sldId id="346" r:id="rId21"/>
    <p:sldId id="347" r:id="rId22"/>
    <p:sldId id="333" r:id="rId23"/>
    <p:sldId id="334" r:id="rId24"/>
    <p:sldId id="332" r:id="rId25"/>
    <p:sldId id="336" r:id="rId26"/>
    <p:sldId id="335" r:id="rId27"/>
    <p:sldId id="337" r:id="rId28"/>
    <p:sldId id="287" r:id="rId29"/>
    <p:sldId id="341" r:id="rId30"/>
    <p:sldId id="342" r:id="rId31"/>
    <p:sldId id="316" r:id="rId32"/>
    <p:sldId id="338" r:id="rId33"/>
    <p:sldId id="339" r:id="rId34"/>
    <p:sldId id="34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志鹏" initials="徐志鹏" lastIdx="1" clrIdx="0">
    <p:extLst>
      <p:ext uri="{19B8F6BF-5375-455C-9EA6-DF929625EA0E}">
        <p15:presenceInfo xmlns:p15="http://schemas.microsoft.com/office/powerpoint/2012/main" userId="徐志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09A"/>
    <a:srgbClr val="F6AB00"/>
    <a:srgbClr val="6B2D0B"/>
    <a:srgbClr val="587558"/>
    <a:srgbClr val="FFCC00"/>
    <a:srgbClr val="3C3C8E"/>
    <a:srgbClr val="25331E"/>
    <a:srgbClr val="445437"/>
    <a:srgbClr val="502208"/>
    <a:srgbClr val="4B6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1" autoAdjust="0"/>
    <p:restoredTop sz="75975" autoAdjust="0"/>
  </p:normalViewPr>
  <p:slideViewPr>
    <p:cSldViewPr snapToGrid="0">
      <p:cViewPr varScale="1">
        <p:scale>
          <a:sx n="83" d="100"/>
          <a:sy n="83" d="100"/>
        </p:scale>
        <p:origin x="1128" y="68"/>
      </p:cViewPr>
      <p:guideLst>
        <p:guide orient="horz" pos="2228"/>
        <p:guide pos="2880"/>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2022/1/6</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今天讲一下这个</a:t>
            </a:r>
            <a:r>
              <a:rPr lang="en-US" altLang="zh-CN" dirty="0"/>
              <a:t>top-k</a:t>
            </a:r>
            <a:r>
              <a:rPr lang="zh-CN" altLang="en-US" dirty="0"/>
              <a:t>最优定序路径查询问题，这是一篇</a:t>
            </a:r>
            <a:r>
              <a:rPr lang="en-US" altLang="zh-CN" dirty="0"/>
              <a:t>2018</a:t>
            </a:r>
            <a:r>
              <a:rPr lang="zh-CN" altLang="en-US" dirty="0"/>
              <a:t>年</a:t>
            </a:r>
            <a:r>
              <a:rPr lang="en-US" altLang="zh-CN" dirty="0"/>
              <a:t>ICDE</a:t>
            </a:r>
            <a:r>
              <a:rPr lang="zh-CN" altLang="en-US" dirty="0"/>
              <a:t>的文章，这个课题和我之前的毕设相关，可能也和之后的研究方向相关。</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dirty="0">
                <a:solidFill>
                  <a:srgbClr val="02409A"/>
                </a:solidFill>
                <a:latin typeface="微软雅黑" panose="020B0503020204020204" pitchFamily="34" charset="-122"/>
                <a:ea typeface="微软雅黑" panose="020B0503020204020204" pitchFamily="34" charset="-122"/>
              </a:rPr>
              <a:t>类型序列就是用户指定需要按序访问的类型序列，其中每个类型都是图上标注的类型，都对应一个节点集合，比如</a:t>
            </a:r>
            <a:r>
              <a:rPr lang="en-US" altLang="zh-CN" sz="1200" b="1" dirty="0">
                <a:solidFill>
                  <a:srgbClr val="02409A"/>
                </a:solidFill>
                <a:latin typeface="微软雅黑" panose="020B0503020204020204" pitchFamily="34" charset="-122"/>
                <a:ea typeface="微软雅黑" panose="020B0503020204020204" pitchFamily="34" charset="-122"/>
              </a:rPr>
              <a:t>MA</a:t>
            </a:r>
            <a:r>
              <a:rPr lang="zh-CN" altLang="en-US" sz="1200" b="1" dirty="0">
                <a:solidFill>
                  <a:srgbClr val="02409A"/>
                </a:solidFill>
                <a:latin typeface="微软雅黑" panose="020B0503020204020204" pitchFamily="34" charset="-122"/>
                <a:ea typeface="微软雅黑" panose="020B0503020204020204" pitchFamily="34" charset="-122"/>
              </a:rPr>
              <a:t>类型的节点集合就是</a:t>
            </a:r>
            <a:r>
              <a:rPr lang="en-US" altLang="zh-CN" sz="1200" b="1" dirty="0">
                <a:solidFill>
                  <a:srgbClr val="02409A"/>
                </a:solidFill>
                <a:latin typeface="微软雅黑" panose="020B0503020204020204" pitchFamily="34" charset="-122"/>
                <a:ea typeface="微软雅黑" panose="020B0503020204020204" pitchFamily="34" charset="-122"/>
              </a:rPr>
              <a:t>{</a:t>
            </a:r>
            <a:r>
              <a:rPr lang="en-US" altLang="zh-CN" sz="1200" b="1" dirty="0" err="1">
                <a:solidFill>
                  <a:srgbClr val="02409A"/>
                </a:solidFill>
                <a:latin typeface="微软雅黑" panose="020B0503020204020204" pitchFamily="34" charset="-122"/>
                <a:ea typeface="微软雅黑" panose="020B0503020204020204" pitchFamily="34" charset="-122"/>
              </a:rPr>
              <a:t>a,c</a:t>
            </a:r>
            <a:r>
              <a:rPr lang="en-US" altLang="zh-CN" sz="1200" b="1" dirty="0">
                <a:solidFill>
                  <a:srgbClr val="02409A"/>
                </a:solidFill>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104119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简单来说，就是路径不管怎么绕，只要能够按顺序经过类型序列的节点那就是一条可行路径。</a:t>
            </a:r>
            <a:r>
              <a:rPr lang="zh-CN" altLang="en-US" sz="1200" b="0" i="0" kern="1200" dirty="0">
                <a:solidFill>
                  <a:schemeClr val="tx1"/>
                </a:solidFill>
                <a:effectLst/>
                <a:latin typeface="+mn-lt"/>
                <a:ea typeface="+mn-ea"/>
                <a:cs typeface="+mn-cs"/>
              </a:rPr>
              <a:t>两条可行路径只要有某种类型所选择的节点不同，那么就是不同的可行路径：例如第一个类型是餐厅，有选择餐厅</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和选择餐厅</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两条路径，那么不管后续节点怎么选，都是两条不同的可行路径。</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103510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spc="200" dirty="0">
                <a:solidFill>
                  <a:schemeClr val="bg1"/>
                </a:solidFill>
                <a:latin typeface="Calibri" panose="020F0502020204030204" pitchFamily="34" charset="0"/>
                <a:ea typeface="微软雅黑" panose="020B0503020204020204" pitchFamily="34" charset="-122"/>
              </a:rPr>
              <a:t>下面介绍本文的算法，因为本文的两个算法都是基于</a:t>
            </a:r>
            <a:r>
              <a:rPr lang="en-US" altLang="zh-CN" sz="1200" b="0" spc="200" dirty="0">
                <a:solidFill>
                  <a:schemeClr val="bg1"/>
                </a:solidFill>
                <a:latin typeface="Calibri" panose="020F0502020204030204" pitchFamily="34" charset="0"/>
                <a:ea typeface="微软雅黑" panose="020B0503020204020204" pitchFamily="34" charset="-122"/>
              </a:rPr>
              <a:t>PNE</a:t>
            </a:r>
            <a:r>
              <a:rPr lang="zh-CN" altLang="en-US" sz="1200" b="0" spc="200" dirty="0">
                <a:solidFill>
                  <a:schemeClr val="bg1"/>
                </a:solidFill>
                <a:latin typeface="Calibri" panose="020F0502020204030204" pitchFamily="34" charset="0"/>
                <a:ea typeface="微软雅黑" panose="020B0503020204020204" pitchFamily="34" charset="-122"/>
              </a:rPr>
              <a:t>算法改进而来的，所以先简单介绍下</a:t>
            </a:r>
            <a:r>
              <a:rPr lang="en-US" altLang="zh-CN" sz="1200" b="0" spc="200" dirty="0">
                <a:solidFill>
                  <a:schemeClr val="bg1"/>
                </a:solidFill>
                <a:latin typeface="Calibri" panose="020F0502020204030204" pitchFamily="34" charset="0"/>
                <a:ea typeface="微软雅黑" panose="020B0503020204020204" pitchFamily="34" charset="-122"/>
              </a:rPr>
              <a:t>PNE</a:t>
            </a:r>
            <a:r>
              <a:rPr lang="zh-CN" altLang="en-US" sz="1200" b="0" spc="200" dirty="0">
                <a:solidFill>
                  <a:schemeClr val="bg1"/>
                </a:solidFill>
                <a:latin typeface="Calibri" panose="020F0502020204030204" pitchFamily="34" charset="0"/>
                <a:ea typeface="微软雅黑" panose="020B0503020204020204" pitchFamily="34" charset="-122"/>
              </a:rPr>
              <a:t>算法。</a:t>
            </a:r>
            <a:r>
              <a:rPr lang="zh-CN" altLang="en-US" sz="1200" b="0" dirty="0">
                <a:latin typeface="Calibri" panose="020F0502020204030204" pitchFamily="34" charset="0"/>
                <a:ea typeface="微软雅黑" panose="020B0503020204020204" pitchFamily="34" charset="-122"/>
              </a:rPr>
              <a:t>渐进式邻居探索算法本质</a:t>
            </a:r>
            <a:r>
              <a:rPr lang="zh-CN" altLang="en-US" sz="1200" dirty="0">
                <a:latin typeface="Calibri" panose="020F0502020204030204" pitchFamily="34" charset="0"/>
                <a:ea typeface="微软雅黑" panose="020B0503020204020204" pitchFamily="34" charset="-122"/>
              </a:rPr>
              <a:t>上是一个基于路径长度的广度优先搜索，就是从起点往邻居一点一点向外探索。和普通广度优先搜索不同在于路径拓展这一块。从队列拿到最短路径，从以下两个方面进行拓展。一方面，选择下一个类型的最近邻居来拓展，如图当前路径为</a:t>
            </a:r>
            <a:r>
              <a:rPr lang="en-US" altLang="zh-CN" sz="1200" dirty="0">
                <a:latin typeface="Calibri" panose="020F0502020204030204" pitchFamily="34" charset="0"/>
                <a:ea typeface="微软雅黑" panose="020B0503020204020204" pitchFamily="34" charset="-122"/>
              </a:rPr>
              <a:t>s</a:t>
            </a:r>
            <a:r>
              <a:rPr lang="zh-CN" altLang="en-US" sz="1200" dirty="0">
                <a:latin typeface="Calibri" panose="020F0502020204030204" pitchFamily="34" charset="0"/>
                <a:ea typeface="微软雅黑" panose="020B0503020204020204" pitchFamily="34" charset="-122"/>
              </a:rPr>
              <a:t>→</a:t>
            </a:r>
            <a:r>
              <a:rPr lang="en-US" altLang="zh-CN" sz="1200" dirty="0">
                <a:latin typeface="Calibri" panose="020F0502020204030204" pitchFamily="34" charset="0"/>
                <a:ea typeface="微软雅黑" panose="020B0503020204020204" pitchFamily="34" charset="-122"/>
              </a:rPr>
              <a:t>a</a:t>
            </a:r>
            <a:r>
              <a:rPr lang="zh-CN" altLang="en-US" sz="1200" dirty="0">
                <a:latin typeface="Calibri" panose="020F0502020204030204" pitchFamily="34" charset="0"/>
                <a:ea typeface="微软雅黑" panose="020B0503020204020204" pitchFamily="34" charset="-122"/>
              </a:rPr>
              <a:t>→</a:t>
            </a:r>
            <a:r>
              <a:rPr lang="en-US" altLang="zh-CN" sz="1200" dirty="0">
                <a:latin typeface="Calibri" panose="020F0502020204030204" pitchFamily="34" charset="0"/>
                <a:ea typeface="微软雅黑" panose="020B0503020204020204" pitchFamily="34" charset="-122"/>
              </a:rPr>
              <a:t>b</a:t>
            </a:r>
            <a:r>
              <a:rPr lang="zh-CN" altLang="en-US" sz="1200" dirty="0">
                <a:latin typeface="Calibri" panose="020F0502020204030204" pitchFamily="34" charset="0"/>
                <a:ea typeface="微软雅黑" panose="020B0503020204020204" pitchFamily="34" charset="-122"/>
              </a:rPr>
              <a:t>，首先取餐厅</a:t>
            </a:r>
            <a:r>
              <a:rPr lang="en-US" altLang="zh-CN" sz="1200" dirty="0">
                <a:latin typeface="Calibri" panose="020F0502020204030204" pitchFamily="34" charset="0"/>
                <a:ea typeface="微软雅黑" panose="020B0503020204020204" pitchFamily="34" charset="-122"/>
              </a:rPr>
              <a:t>b</a:t>
            </a:r>
            <a:r>
              <a:rPr lang="zh-CN" altLang="en-US" sz="1200" dirty="0">
                <a:latin typeface="Calibri" panose="020F0502020204030204" pitchFamily="34" charset="0"/>
                <a:ea typeface="微软雅黑" panose="020B0503020204020204" pitchFamily="34" charset="-122"/>
              </a:rPr>
              <a:t>的最近电影院</a:t>
            </a:r>
            <a:r>
              <a:rPr lang="en-US" altLang="zh-CN" sz="1200" dirty="0">
                <a:latin typeface="Calibri" panose="020F0502020204030204" pitchFamily="34" charset="0"/>
                <a:ea typeface="微软雅黑" panose="020B0503020204020204" pitchFamily="34" charset="-122"/>
              </a:rPr>
              <a:t>d</a:t>
            </a:r>
            <a:r>
              <a:rPr lang="zh-CN" altLang="en-US" sz="1200" dirty="0">
                <a:latin typeface="Calibri" panose="020F0502020204030204" pitchFamily="34" charset="0"/>
                <a:ea typeface="微软雅黑" panose="020B0503020204020204" pitchFamily="34" charset="-122"/>
              </a:rPr>
              <a:t>加入到路径，纳入队列；另一方面，选择当前类型的下一个最近邻居来拓展，从路径</a:t>
            </a:r>
            <a:r>
              <a:rPr lang="en-US" altLang="zh-CN" sz="1200" dirty="0">
                <a:latin typeface="Calibri" panose="020F0502020204030204" pitchFamily="34" charset="0"/>
                <a:ea typeface="微软雅黑" panose="020B0503020204020204" pitchFamily="34" charset="-122"/>
              </a:rPr>
              <a:t>s</a:t>
            </a:r>
            <a:r>
              <a:rPr lang="zh-CN" altLang="en-US" sz="1200" dirty="0">
                <a:latin typeface="Calibri" panose="020F0502020204030204" pitchFamily="34" charset="0"/>
                <a:ea typeface="微软雅黑" panose="020B0503020204020204" pitchFamily="34" charset="-122"/>
              </a:rPr>
              <a:t>→</a:t>
            </a:r>
            <a:r>
              <a:rPr lang="en-US" altLang="zh-CN" sz="1200" dirty="0">
                <a:latin typeface="Calibri" panose="020F0502020204030204" pitchFamily="34" charset="0"/>
                <a:ea typeface="微软雅黑" panose="020B0503020204020204" pitchFamily="34" charset="-122"/>
              </a:rPr>
              <a:t>a</a:t>
            </a:r>
            <a:r>
              <a:rPr lang="zh-CN" altLang="en-US" sz="1200" dirty="0">
                <a:latin typeface="Calibri" panose="020F0502020204030204" pitchFamily="34" charset="0"/>
                <a:ea typeface="微软雅黑" panose="020B0503020204020204" pitchFamily="34" charset="-122"/>
              </a:rPr>
              <a:t>→</a:t>
            </a:r>
            <a:r>
              <a:rPr lang="en-US" altLang="zh-CN" sz="1200" dirty="0">
                <a:latin typeface="Calibri" panose="020F0502020204030204" pitchFamily="34" charset="0"/>
                <a:ea typeface="微软雅黑" panose="020B0503020204020204" pitchFamily="34" charset="-122"/>
              </a:rPr>
              <a:t>b</a:t>
            </a:r>
            <a:r>
              <a:rPr lang="zh-CN" altLang="en-US" sz="1200" dirty="0">
                <a:latin typeface="Calibri" panose="020F0502020204030204" pitchFamily="34" charset="0"/>
                <a:ea typeface="微软雅黑" panose="020B0503020204020204" pitchFamily="34" charset="-122"/>
              </a:rPr>
              <a:t>中删掉餐馆</a:t>
            </a:r>
            <a:r>
              <a:rPr lang="en-US" altLang="zh-CN" sz="1200" dirty="0">
                <a:latin typeface="Calibri" panose="020F0502020204030204" pitchFamily="34" charset="0"/>
                <a:ea typeface="微软雅黑" panose="020B0503020204020204" pitchFamily="34" charset="-122"/>
              </a:rPr>
              <a:t>b</a:t>
            </a:r>
            <a:r>
              <a:rPr lang="zh-CN" altLang="en-US" sz="1200" dirty="0">
                <a:latin typeface="Calibri" panose="020F0502020204030204" pitchFamily="34" charset="0"/>
                <a:ea typeface="微软雅黑" panose="020B0503020204020204" pitchFamily="34" charset="-122"/>
              </a:rPr>
              <a:t>，选择购物中心</a:t>
            </a:r>
            <a:r>
              <a:rPr lang="en-US" altLang="zh-CN" sz="1200" dirty="0">
                <a:latin typeface="Calibri" panose="020F0502020204030204" pitchFamily="34" charset="0"/>
                <a:ea typeface="微软雅黑" panose="020B0503020204020204" pitchFamily="34" charset="-122"/>
              </a:rPr>
              <a:t>a</a:t>
            </a:r>
            <a:r>
              <a:rPr lang="zh-CN" altLang="en-US" sz="1200" dirty="0">
                <a:latin typeface="Calibri" panose="020F0502020204030204" pitchFamily="34" charset="0"/>
                <a:ea typeface="微软雅黑" panose="020B0503020204020204" pitchFamily="34" charset="-122"/>
              </a:rPr>
              <a:t>的下一个最近的餐馆</a:t>
            </a:r>
            <a:r>
              <a:rPr lang="en-US" altLang="zh-CN" sz="1200" dirty="0">
                <a:latin typeface="Calibri" panose="020F0502020204030204" pitchFamily="34" charset="0"/>
                <a:ea typeface="微软雅黑" panose="020B0503020204020204" pitchFamily="34" charset="-122"/>
              </a:rPr>
              <a:t>e</a:t>
            </a:r>
            <a:r>
              <a:rPr lang="zh-CN" altLang="en-US" sz="1200" dirty="0">
                <a:latin typeface="Calibri" panose="020F0502020204030204" pitchFamily="34" charset="0"/>
                <a:ea typeface="微软雅黑" panose="020B0503020204020204" pitchFamily="34" charset="-122"/>
              </a:rPr>
              <a:t>加入路径，纳入队列，餐馆</a:t>
            </a:r>
            <a:r>
              <a:rPr lang="en-US" altLang="zh-CN" sz="1200" dirty="0">
                <a:latin typeface="Calibri" panose="020F0502020204030204" pitchFamily="34" charset="0"/>
                <a:ea typeface="微软雅黑" panose="020B0503020204020204" pitchFamily="34" charset="-122"/>
              </a:rPr>
              <a:t>b</a:t>
            </a:r>
            <a:r>
              <a:rPr lang="zh-CN" altLang="en-US" sz="1200" dirty="0">
                <a:latin typeface="Calibri" panose="020F0502020204030204" pitchFamily="34" charset="0"/>
                <a:ea typeface="微软雅黑" panose="020B0503020204020204" pitchFamily="34" charset="-122"/>
              </a:rPr>
              <a:t>是距离</a:t>
            </a:r>
            <a:r>
              <a:rPr lang="en-US" altLang="zh-CN" sz="1200" dirty="0">
                <a:latin typeface="Calibri" panose="020F0502020204030204" pitchFamily="34" charset="0"/>
                <a:ea typeface="微软雅黑" panose="020B0503020204020204" pitchFamily="34" charset="-122"/>
              </a:rPr>
              <a:t>a</a:t>
            </a:r>
            <a:r>
              <a:rPr lang="zh-CN" altLang="en-US" sz="1200" dirty="0">
                <a:latin typeface="Calibri" panose="020F0502020204030204" pitchFamily="34" charset="0"/>
                <a:ea typeface="微软雅黑" panose="020B0503020204020204" pitchFamily="34" charset="-122"/>
              </a:rPr>
              <a:t>第一个最近的餐馆，那么下一个就是第二近的餐馆。</a:t>
            </a:r>
            <a:endParaRPr lang="en-US" altLang="zh-CN"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需要注意的是，该算法也是可以求</a:t>
            </a:r>
            <a:r>
              <a:rPr lang="en-US" altLang="zh-CN" sz="1200" dirty="0">
                <a:latin typeface="Calibri" panose="020F0502020204030204" pitchFamily="34" charset="0"/>
                <a:ea typeface="微软雅黑" panose="020B0503020204020204" pitchFamily="34" charset="-122"/>
              </a:rPr>
              <a:t>top-k</a:t>
            </a:r>
            <a:r>
              <a:rPr lang="zh-CN" altLang="en-US" sz="1200" dirty="0">
                <a:latin typeface="Calibri" panose="020F0502020204030204" pitchFamily="34" charset="0"/>
                <a:ea typeface="微软雅黑" panose="020B0503020204020204" pitchFamily="34" charset="-122"/>
              </a:rPr>
              <a:t>的，只需要最后加一个大小为</a:t>
            </a:r>
            <a:r>
              <a:rPr lang="en-US" altLang="zh-CN" sz="1200" dirty="0">
                <a:latin typeface="Calibri" panose="020F0502020204030204" pitchFamily="34" charset="0"/>
                <a:ea typeface="微软雅黑" panose="020B0503020204020204" pitchFamily="34" charset="-122"/>
              </a:rPr>
              <a:t>k</a:t>
            </a:r>
            <a:r>
              <a:rPr lang="zh-CN" altLang="en-US" sz="1200" dirty="0">
                <a:latin typeface="Calibri" panose="020F0502020204030204" pitchFamily="34" charset="0"/>
                <a:ea typeface="微软雅黑" panose="020B0503020204020204" pitchFamily="34" charset="-122"/>
              </a:rPr>
              <a:t>的结果集，等到结果集满或者优先队列空即可。本文将求</a:t>
            </a:r>
            <a:r>
              <a:rPr lang="en-US" altLang="zh-CN" sz="1200" dirty="0">
                <a:latin typeface="Calibri" panose="020F0502020204030204" pitchFamily="34" charset="0"/>
                <a:ea typeface="微软雅黑" panose="020B0503020204020204" pitchFamily="34" charset="-122"/>
              </a:rPr>
              <a:t>top-k</a:t>
            </a:r>
            <a:r>
              <a:rPr lang="zh-CN" altLang="en-US" sz="1200" dirty="0">
                <a:latin typeface="Calibri" panose="020F0502020204030204" pitchFamily="34" charset="0"/>
                <a:ea typeface="微软雅黑" panose="020B0503020204020204" pitchFamily="34" charset="-122"/>
              </a:rPr>
              <a:t>的</a:t>
            </a:r>
            <a:r>
              <a:rPr lang="en-US" altLang="zh-CN" sz="1200" dirty="0">
                <a:latin typeface="Calibri" panose="020F0502020204030204" pitchFamily="34" charset="0"/>
                <a:ea typeface="微软雅黑" panose="020B0503020204020204" pitchFamily="34" charset="-122"/>
              </a:rPr>
              <a:t>PNE</a:t>
            </a:r>
            <a:r>
              <a:rPr lang="zh-CN" altLang="en-US" sz="1200" dirty="0">
                <a:latin typeface="Calibri" panose="020F0502020204030204" pitchFamily="34" charset="0"/>
                <a:ea typeface="微软雅黑" panose="020B0503020204020204" pitchFamily="34" charset="-122"/>
              </a:rPr>
              <a:t>命名为</a:t>
            </a:r>
            <a:r>
              <a:rPr lang="en-US" altLang="zh-CN" sz="1200" dirty="0">
                <a:latin typeface="Calibri" panose="020F0502020204030204" pitchFamily="34" charset="0"/>
                <a:ea typeface="微软雅黑" panose="020B0503020204020204" pitchFamily="34" charset="-122"/>
              </a:rPr>
              <a:t>KPNE</a:t>
            </a:r>
            <a:r>
              <a:rPr lang="zh-CN" altLang="en-US" sz="1200" dirty="0">
                <a:latin typeface="Calibri" panose="020F0502020204030204" pitchFamily="34" charset="0"/>
                <a:ea typeface="微软雅黑" panose="020B0503020204020204" pitchFamily="34" charset="-122"/>
              </a:rPr>
              <a:t>，然后提出了</a:t>
            </a:r>
            <a:r>
              <a:rPr lang="en-US" altLang="zh-CN" sz="1200" dirty="0" err="1">
                <a:latin typeface="Calibri" panose="020F0502020204030204" pitchFamily="34" charset="0"/>
                <a:ea typeface="微软雅黑" panose="020B0503020204020204" pitchFamily="34" charset="-122"/>
              </a:rPr>
              <a:t>PruningKOSR</a:t>
            </a:r>
            <a:r>
              <a:rPr lang="zh-CN" altLang="en-US" sz="1200" dirty="0">
                <a:latin typeface="Calibri" panose="020F0502020204030204" pitchFamily="34" charset="0"/>
                <a:ea typeface="微软雅黑" panose="020B0503020204020204" pitchFamily="34" charset="-122"/>
              </a:rPr>
              <a:t>算法来改进</a:t>
            </a:r>
            <a:r>
              <a:rPr lang="en-US" altLang="zh-CN" sz="1200" dirty="0">
                <a:latin typeface="Calibri" panose="020F0502020204030204" pitchFamily="34" charset="0"/>
                <a:ea typeface="微软雅黑" panose="020B0503020204020204" pitchFamily="34" charset="-122"/>
              </a:rPr>
              <a:t>KPNE</a:t>
            </a:r>
            <a:r>
              <a:rPr lang="zh-CN" altLang="en-US" sz="1200" dirty="0">
                <a:latin typeface="Calibri" panose="020F0502020204030204" pitchFamily="34" charset="0"/>
                <a:ea typeface="微软雅黑" panose="020B0503020204020204" pitchFamily="34" charset="-122"/>
              </a:rPr>
              <a:t>算法。</a:t>
            </a: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147802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spc="200" dirty="0">
                <a:solidFill>
                  <a:schemeClr val="bg1"/>
                </a:solidFill>
                <a:latin typeface="Calibri" panose="020F0502020204030204" pitchFamily="34" charset="0"/>
                <a:ea typeface="微软雅黑" panose="020B0503020204020204" pitchFamily="34" charset="-122"/>
              </a:rPr>
              <a:t>为了进行优化，本文引入了支配关系，在给定类型序列的前提下，存在两条部分探索路径</a:t>
            </a:r>
            <a:r>
              <a:rPr lang="en-US" altLang="zh-CN" sz="1200" b="0" spc="200" dirty="0">
                <a:solidFill>
                  <a:schemeClr val="bg1"/>
                </a:solidFill>
                <a:latin typeface="Calibri" panose="020F0502020204030204" pitchFamily="34" charset="0"/>
                <a:ea typeface="微软雅黑" panose="020B0503020204020204" pitchFamily="34" charset="-122"/>
              </a:rPr>
              <a:t>P1 P2</a:t>
            </a:r>
            <a:r>
              <a:rPr lang="zh-CN" altLang="en-US" sz="1200" b="0" spc="200" dirty="0">
                <a:solidFill>
                  <a:schemeClr val="bg1"/>
                </a:solidFill>
                <a:latin typeface="Calibri" panose="020F0502020204030204" pitchFamily="34" charset="0"/>
                <a:ea typeface="微软雅黑" panose="020B0503020204020204" pitchFamily="34" charset="-122"/>
              </a:rPr>
              <a:t>，部分探索路径就是满足了一部分用户类型需求的路径，两条路径的节点数量一样，意味着满足了相同的用户类型需求</a:t>
            </a:r>
            <a:r>
              <a:rPr lang="zh-CN" altLang="en-US" sz="1200" dirty="0">
                <a:latin typeface="Calibri" panose="020F0502020204030204" pitchFamily="34" charset="0"/>
                <a:ea typeface="微软雅黑" panose="020B0503020204020204" pitchFamily="34" charset="-122"/>
              </a:rPr>
              <a:t>，如果两条路径的尾结点是是相同的，并且</a:t>
            </a:r>
            <a:r>
              <a:rPr lang="en-US" altLang="zh-CN" sz="1200" dirty="0">
                <a:latin typeface="Calibri" panose="020F0502020204030204" pitchFamily="34" charset="0"/>
                <a:ea typeface="微软雅黑" panose="020B0503020204020204" pitchFamily="34" charset="-122"/>
              </a:rPr>
              <a:t>P2</a:t>
            </a:r>
            <a:r>
              <a:rPr lang="zh-CN" altLang="en-US" sz="1200" dirty="0">
                <a:latin typeface="Calibri" panose="020F0502020204030204" pitchFamily="34" charset="0"/>
                <a:ea typeface="微软雅黑" panose="020B0503020204020204" pitchFamily="34" charset="-122"/>
              </a:rPr>
              <a:t>的路程成本不优于</a:t>
            </a:r>
            <a:r>
              <a:rPr lang="en-US" altLang="zh-CN" sz="1200" dirty="0">
                <a:latin typeface="Calibri" panose="020F0502020204030204" pitchFamily="34" charset="0"/>
                <a:ea typeface="微软雅黑" panose="020B0503020204020204" pitchFamily="34" charset="-122"/>
              </a:rPr>
              <a:t>P1</a:t>
            </a:r>
            <a:r>
              <a:rPr lang="zh-CN" altLang="en-US" sz="1200" dirty="0">
                <a:latin typeface="Calibri" panose="020F0502020204030204" pitchFamily="34" charset="0"/>
                <a:ea typeface="微软雅黑" panose="020B0503020204020204" pitchFamily="34" charset="-122"/>
              </a:rPr>
              <a:t>，那么就称路径</a:t>
            </a:r>
            <a:r>
              <a:rPr lang="en-US" altLang="zh-CN" sz="1200" dirty="0">
                <a:latin typeface="Calibri" panose="020F0502020204030204" pitchFamily="34" charset="0"/>
                <a:ea typeface="微软雅黑" panose="020B0503020204020204" pitchFamily="34" charset="-122"/>
              </a:rPr>
              <a:t>P1</a:t>
            </a:r>
            <a:r>
              <a:rPr lang="zh-CN" altLang="en-US" sz="1200" dirty="0">
                <a:latin typeface="Calibri" panose="020F0502020204030204" pitchFamily="34" charset="0"/>
                <a:ea typeface="微软雅黑" panose="020B0503020204020204" pitchFamily="34" charset="-122"/>
              </a:rPr>
              <a:t>支配了</a:t>
            </a:r>
            <a:r>
              <a:rPr lang="en-US" altLang="zh-CN" sz="1200" dirty="0">
                <a:latin typeface="Calibri" panose="020F0502020204030204" pitchFamily="34" charset="0"/>
                <a:ea typeface="微软雅黑" panose="020B0503020204020204" pitchFamily="34" charset="-122"/>
              </a:rPr>
              <a:t>P2</a:t>
            </a:r>
            <a:r>
              <a:rPr lang="zh-CN" altLang="en-US" sz="1200" dirty="0">
                <a:latin typeface="Calibri" panose="020F0502020204030204" pitchFamily="34" charset="0"/>
                <a:ea typeface="微软雅黑" panose="020B0503020204020204" pitchFamily="34" charset="-122"/>
              </a:rPr>
              <a:t>。如图，</a:t>
            </a:r>
            <a:r>
              <a:rPr lang="en-US" altLang="zh-CN" sz="1200" dirty="0">
                <a:latin typeface="Calibri" panose="020F0502020204030204" pitchFamily="34" charset="0"/>
                <a:ea typeface="微软雅黑" panose="020B0503020204020204" pitchFamily="34" charset="-122"/>
              </a:rPr>
              <a:t>P1</a:t>
            </a:r>
            <a:r>
              <a:rPr lang="zh-CN" altLang="en-US" sz="1200" dirty="0">
                <a:latin typeface="Calibri" panose="020F0502020204030204" pitchFamily="34" charset="0"/>
                <a:ea typeface="微软雅黑" panose="020B0503020204020204" pitchFamily="34" charset="-122"/>
              </a:rPr>
              <a:t>和</a:t>
            </a:r>
            <a:r>
              <a:rPr lang="en-US" altLang="zh-CN" sz="1200" dirty="0">
                <a:latin typeface="Calibri" panose="020F0502020204030204" pitchFamily="34" charset="0"/>
                <a:ea typeface="微软雅黑" panose="020B0503020204020204" pitchFamily="34" charset="-122"/>
              </a:rPr>
              <a:t>P2</a:t>
            </a:r>
            <a:r>
              <a:rPr lang="zh-CN" altLang="en-US" sz="1200" dirty="0">
                <a:latin typeface="Calibri" panose="020F0502020204030204" pitchFamily="34" charset="0"/>
                <a:ea typeface="微软雅黑" panose="020B0503020204020204" pitchFamily="34" charset="-122"/>
              </a:rPr>
              <a:t>最后都到了</a:t>
            </a:r>
            <a:r>
              <a:rPr lang="en-US" altLang="zh-CN" sz="1200" dirty="0">
                <a:latin typeface="Calibri" panose="020F0502020204030204" pitchFamily="34" charset="0"/>
                <a:ea typeface="微软雅黑" panose="020B0503020204020204" pitchFamily="34" charset="-122"/>
              </a:rPr>
              <a:t>B1</a:t>
            </a:r>
            <a:r>
              <a:rPr lang="zh-CN" altLang="en-US" sz="1200" dirty="0">
                <a:latin typeface="Calibri" panose="020F0502020204030204" pitchFamily="34" charset="0"/>
                <a:ea typeface="微软雅黑" panose="020B0503020204020204" pitchFamily="34" charset="-122"/>
              </a:rPr>
              <a:t>，且</a:t>
            </a:r>
            <a:r>
              <a:rPr lang="en-US" altLang="zh-CN" sz="1200" dirty="0">
                <a:latin typeface="Calibri" panose="020F0502020204030204" pitchFamily="34" charset="0"/>
                <a:ea typeface="微软雅黑" panose="020B0503020204020204" pitchFamily="34" charset="-122"/>
              </a:rPr>
              <a:t>P1</a:t>
            </a:r>
            <a:r>
              <a:rPr lang="zh-CN" altLang="en-US" sz="1200" dirty="0">
                <a:latin typeface="Calibri" panose="020F0502020204030204" pitchFamily="34" charset="0"/>
                <a:ea typeface="微软雅黑" panose="020B0503020204020204" pitchFamily="34" charset="-122"/>
              </a:rPr>
              <a:t>成本为</a:t>
            </a:r>
            <a:r>
              <a:rPr lang="en-US" altLang="zh-CN" sz="1200" dirty="0">
                <a:latin typeface="Calibri" panose="020F0502020204030204" pitchFamily="34" charset="0"/>
                <a:ea typeface="微软雅黑" panose="020B0503020204020204" pitchFamily="34" charset="-122"/>
              </a:rPr>
              <a:t>5</a:t>
            </a:r>
            <a:r>
              <a:rPr lang="zh-CN" altLang="en-US" sz="1200" dirty="0">
                <a:latin typeface="Calibri" panose="020F0502020204030204" pitchFamily="34" charset="0"/>
                <a:ea typeface="微软雅黑" panose="020B0503020204020204" pitchFamily="34" charset="-122"/>
              </a:rPr>
              <a:t>，</a:t>
            </a:r>
            <a:r>
              <a:rPr lang="en-US" altLang="zh-CN" sz="1200" dirty="0">
                <a:latin typeface="Calibri" panose="020F0502020204030204" pitchFamily="34" charset="0"/>
                <a:ea typeface="微软雅黑" panose="020B0503020204020204" pitchFamily="34" charset="-122"/>
              </a:rPr>
              <a:t>P2</a:t>
            </a:r>
            <a:r>
              <a:rPr lang="zh-CN" altLang="en-US" sz="1200" dirty="0">
                <a:latin typeface="Calibri" panose="020F0502020204030204" pitchFamily="34" charset="0"/>
                <a:ea typeface="微软雅黑" panose="020B0503020204020204" pitchFamily="34" charset="-122"/>
              </a:rPr>
              <a:t>成本为</a:t>
            </a:r>
            <a:r>
              <a:rPr lang="en-US" altLang="zh-CN" sz="1200" dirty="0">
                <a:latin typeface="Calibri" panose="020F0502020204030204" pitchFamily="34" charset="0"/>
                <a:ea typeface="微软雅黑" panose="020B0503020204020204" pitchFamily="34" charset="-122"/>
              </a:rPr>
              <a:t>6</a:t>
            </a:r>
            <a:r>
              <a:rPr lang="zh-CN" altLang="en-US" sz="1200" dirty="0">
                <a:latin typeface="Calibri" panose="020F0502020204030204" pitchFamily="34" charset="0"/>
                <a:ea typeface="微软雅黑" panose="020B0503020204020204" pitchFamily="34" charset="-122"/>
              </a:rPr>
              <a:t>，那么</a:t>
            </a:r>
            <a:r>
              <a:rPr lang="en-US" altLang="zh-CN" sz="1200" dirty="0">
                <a:latin typeface="Calibri" panose="020F0502020204030204" pitchFamily="34" charset="0"/>
                <a:ea typeface="微软雅黑" panose="020B0503020204020204" pitchFamily="34" charset="-122"/>
              </a:rPr>
              <a:t>P1</a:t>
            </a:r>
            <a:r>
              <a:rPr lang="zh-CN" altLang="en-US" sz="1200" dirty="0">
                <a:latin typeface="Calibri" panose="020F0502020204030204" pitchFamily="34" charset="0"/>
                <a:ea typeface="微软雅黑" panose="020B0503020204020204" pitchFamily="34" charset="-122"/>
              </a:rPr>
              <a:t>就支配了</a:t>
            </a:r>
            <a:r>
              <a:rPr lang="en-US" altLang="zh-CN" sz="1200" dirty="0">
                <a:latin typeface="Calibri" panose="020F0502020204030204" pitchFamily="34" charset="0"/>
                <a:ea typeface="微软雅黑" panose="020B0503020204020204" pitchFamily="34" charset="-122"/>
              </a:rPr>
              <a:t>P2</a:t>
            </a:r>
            <a:r>
              <a:rPr lang="zh-CN" altLang="en-US" sz="1200" dirty="0">
                <a:latin typeface="Calibri" panose="020F0502020204030204" pitchFamily="34" charset="0"/>
                <a:ea typeface="微软雅黑" panose="020B0503020204020204" pitchFamily="34" charset="-122"/>
              </a:rPr>
              <a:t>。</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3013770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给出基于支配的定理，如</a:t>
                </a:r>
                <a:r>
                  <a:rPr lang="zh-CN" altLang="en-US" sz="1400" dirty="0">
                    <a:latin typeface="Calibri" panose="020F0502020204030204" pitchFamily="34" charset="0"/>
                    <a:ea typeface="微软雅黑" panose="020B0503020204020204" pitchFamily="34" charset="-122"/>
                  </a:rPr>
                  <a:t>果</a:t>
                </a:r>
                <a14:m>
                  <m:oMath xmlns:m="http://schemas.openxmlformats.org/officeDocument/2006/math">
                    <m:sSub>
                      <m:sSubPr>
                        <m:ctrlPr>
                          <a:rPr lang="en-US" altLang="zh-CN" sz="1400" i="1" dirty="0">
                            <a:solidFill>
                              <a:schemeClr val="accent1"/>
                            </a:solidFill>
                            <a:latin typeface="Cambria Math" panose="02040503050406030204" pitchFamily="18" charset="0"/>
                            <a:ea typeface="微软雅黑" panose="020B0503020204020204" pitchFamily="34" charset="-122"/>
                          </a:rPr>
                        </m:ctrlPr>
                      </m:sSubPr>
                      <m:e>
                        <m:r>
                          <a:rPr lang="en-US" altLang="zh-CN" sz="1400" i="1" dirty="0">
                            <a:solidFill>
                              <a:schemeClr val="accent1"/>
                            </a:solidFill>
                            <a:latin typeface="Cambria Math" panose="02040503050406030204" pitchFamily="18" charset="0"/>
                            <a:ea typeface="微软雅黑" panose="020B0503020204020204" pitchFamily="34" charset="-122"/>
                          </a:rPr>
                          <m:t>𝑃</m:t>
                        </m:r>
                      </m:e>
                      <m:sub>
                        <m:r>
                          <a:rPr lang="en-US" altLang="zh-CN" sz="1400" i="1" dirty="0">
                            <a:solidFill>
                              <a:schemeClr val="accent1"/>
                            </a:solidFill>
                            <a:latin typeface="Cambria Math" panose="02040503050406030204" pitchFamily="18" charset="0"/>
                            <a:ea typeface="微软雅黑" panose="020B0503020204020204" pitchFamily="34" charset="-122"/>
                          </a:rPr>
                          <m:t>1</m:t>
                        </m:r>
                      </m:sub>
                    </m:sSub>
                  </m:oMath>
                </a14:m>
                <a:r>
                  <a:rPr lang="zh-CN" altLang="en-US" sz="1400" dirty="0">
                    <a:latin typeface="Calibri" panose="020F0502020204030204" pitchFamily="34" charset="0"/>
                    <a:ea typeface="微软雅黑" panose="020B0503020204020204" pitchFamily="34" charset="-122"/>
                  </a:rPr>
                  <a:t>支配了</a:t>
                </a:r>
                <a14:m>
                  <m:oMath xmlns:m="http://schemas.openxmlformats.org/officeDocument/2006/math">
                    <m:sSub>
                      <m:sSubPr>
                        <m:ctrlPr>
                          <a:rPr lang="en-US" altLang="zh-CN" sz="1400" i="1" dirty="0">
                            <a:solidFill>
                              <a:schemeClr val="accent1"/>
                            </a:solidFill>
                            <a:latin typeface="Cambria Math" panose="02040503050406030204" pitchFamily="18" charset="0"/>
                            <a:ea typeface="微软雅黑" panose="020B0503020204020204" pitchFamily="34" charset="-122"/>
                          </a:rPr>
                        </m:ctrlPr>
                      </m:sSubPr>
                      <m:e>
                        <m:r>
                          <a:rPr lang="en-US" altLang="zh-CN" sz="1400" i="1" dirty="0">
                            <a:solidFill>
                              <a:schemeClr val="accent1"/>
                            </a:solidFill>
                            <a:latin typeface="Cambria Math" panose="02040503050406030204" pitchFamily="18" charset="0"/>
                            <a:ea typeface="微软雅黑" panose="020B0503020204020204" pitchFamily="34" charset="-122"/>
                          </a:rPr>
                          <m:t>𝑃</m:t>
                        </m:r>
                      </m:e>
                      <m:sub>
                        <m:r>
                          <a:rPr lang="en-US" altLang="zh-CN" sz="1400" i="1" dirty="0">
                            <a:solidFill>
                              <a:schemeClr val="accent1"/>
                            </a:solidFill>
                            <a:latin typeface="Cambria Math" panose="02040503050406030204" pitchFamily="18" charset="0"/>
                            <a:ea typeface="微软雅黑" panose="020B0503020204020204" pitchFamily="34" charset="-122"/>
                          </a:rPr>
                          <m:t>2</m:t>
                        </m:r>
                      </m:sub>
                    </m:sSub>
                  </m:oMath>
                </a14:m>
                <a:r>
                  <a:rPr lang="zh-CN" altLang="en-US" sz="1400" dirty="0">
                    <a:latin typeface="Calibri" panose="020F0502020204030204" pitchFamily="34" charset="0"/>
                    <a:ea typeface="微软雅黑" panose="020B0503020204020204" pitchFamily="34" charset="-122"/>
                  </a:rPr>
                  <a:t>，</a:t>
                </a:r>
                <a:r>
                  <a:rPr lang="zh-CN" altLang="en-US" dirty="0"/>
                  <a:t>那么</a:t>
                </a:r>
                <a:r>
                  <a:rPr lang="zh-CN" altLang="zh-CN" dirty="0"/>
                  <a:t>在</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1</m:t>
                        </m:r>
                      </m:sub>
                    </m:sSub>
                  </m:oMath>
                </a14:m>
                <a:r>
                  <a:rPr lang="zh-CN" altLang="zh-CN" dirty="0"/>
                  <a:t>没有纳入结果集前，不需要拓展</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2</m:t>
                        </m:r>
                      </m:sub>
                    </m:sSub>
                    <m:r>
                      <a:rPr lang="zh-CN" altLang="zh-CN" i="1">
                        <a:latin typeface="Cambria Math" panose="02040503050406030204" pitchFamily="18" charset="0"/>
                      </a:rPr>
                      <m:t>。</m:t>
                    </m:r>
                  </m:oMath>
                </a14:m>
                <a:r>
                  <a:rPr lang="zh-CN" altLang="en-US" dirty="0"/>
                  <a:t>下面是证明，证明还是比较直观的，简单来说就是前部分的路径成本就决定两条最优路径的最终成本，</a:t>
                </a:r>
                <a:r>
                  <a:rPr lang="en-US" altLang="zh-CN" dirty="0"/>
                  <a:t>P2</a:t>
                </a:r>
                <a:r>
                  <a:rPr lang="zh-CN" altLang="en-US" dirty="0"/>
                  <a:t>输在了起跑线上，所以在</a:t>
                </a:r>
                <a:r>
                  <a:rPr lang="en-US" altLang="zh-CN" dirty="0"/>
                  <a:t>P1</a:t>
                </a:r>
                <a:r>
                  <a:rPr lang="zh-CN" altLang="en-US" dirty="0"/>
                  <a:t>没有成为</a:t>
                </a:r>
                <a:r>
                  <a:rPr lang="en-US" altLang="zh-CN" dirty="0"/>
                  <a:t>top-k</a:t>
                </a:r>
                <a:r>
                  <a:rPr lang="zh-CN" altLang="en-US" dirty="0"/>
                  <a:t>前，</a:t>
                </a:r>
                <a:r>
                  <a:rPr lang="en-US" altLang="zh-CN" dirty="0"/>
                  <a:t>P2</a:t>
                </a:r>
                <a:r>
                  <a:rPr lang="zh-CN" altLang="en-US" dirty="0"/>
                  <a:t>更不可能成为</a:t>
                </a:r>
                <a:r>
                  <a:rPr lang="en-US" altLang="zh-CN" dirty="0"/>
                  <a:t>top-k</a:t>
                </a:r>
                <a:endParaRPr lang="en-US" altLang="zh-CN" sz="1200" b="1" kern="1200" dirty="0">
                  <a:solidFill>
                    <a:schemeClr val="tx1"/>
                  </a:solidFill>
                  <a:latin typeface="+mn-ea"/>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给出基于支配的定理，如</a:t>
                </a:r>
                <a:r>
                  <a:rPr lang="zh-CN" altLang="en-US" sz="1400" dirty="0">
                    <a:latin typeface="Calibri" panose="020F0502020204030204" pitchFamily="34" charset="0"/>
                    <a:ea typeface="微软雅黑" panose="020B0503020204020204" pitchFamily="34" charset="-122"/>
                  </a:rPr>
                  <a:t>果</a:t>
                </a:r>
                <a:r>
                  <a:rPr lang="en-US" altLang="zh-CN" sz="1400" i="0" dirty="0">
                    <a:solidFill>
                      <a:schemeClr val="accent1"/>
                    </a:solidFill>
                    <a:latin typeface="Cambria Math" panose="02040503050406030204" pitchFamily="18" charset="0"/>
                    <a:ea typeface="微软雅黑" panose="020B0503020204020204" pitchFamily="34" charset="-122"/>
                  </a:rPr>
                  <a:t>𝑃_1</a:t>
                </a:r>
                <a:r>
                  <a:rPr lang="zh-CN" altLang="en-US" sz="1400" dirty="0">
                    <a:latin typeface="Calibri" panose="020F0502020204030204" pitchFamily="34" charset="0"/>
                    <a:ea typeface="微软雅黑" panose="020B0503020204020204" pitchFamily="34" charset="-122"/>
                  </a:rPr>
                  <a:t>支配了</a:t>
                </a:r>
                <a:r>
                  <a:rPr lang="en-US" altLang="zh-CN" sz="1400" i="0" dirty="0">
                    <a:solidFill>
                      <a:schemeClr val="accent1"/>
                    </a:solidFill>
                    <a:latin typeface="Cambria Math" panose="02040503050406030204" pitchFamily="18" charset="0"/>
                    <a:ea typeface="微软雅黑" panose="020B0503020204020204" pitchFamily="34" charset="-122"/>
                  </a:rPr>
                  <a:t>𝑃_2</a:t>
                </a:r>
                <a:r>
                  <a:rPr lang="zh-CN" altLang="en-US" sz="1400" dirty="0">
                    <a:latin typeface="Calibri" panose="020F0502020204030204" pitchFamily="34" charset="0"/>
                    <a:ea typeface="微软雅黑" panose="020B0503020204020204" pitchFamily="34" charset="-122"/>
                  </a:rPr>
                  <a:t>，</a:t>
                </a:r>
                <a:r>
                  <a:rPr lang="zh-CN" altLang="en-US" dirty="0"/>
                  <a:t>那么</a:t>
                </a:r>
                <a:r>
                  <a:rPr lang="zh-CN" altLang="zh-CN" dirty="0"/>
                  <a:t>在</a:t>
                </a:r>
                <a:r>
                  <a:rPr lang="en-US" altLang="zh-CN" i="0">
                    <a:solidFill>
                      <a:schemeClr val="accent1"/>
                    </a:solidFill>
                    <a:latin typeface="Cambria Math" panose="02040503050406030204" pitchFamily="18" charset="0"/>
                  </a:rPr>
                  <a:t>𝑃_1</a:t>
                </a:r>
                <a:r>
                  <a:rPr lang="zh-CN" altLang="zh-CN" dirty="0"/>
                  <a:t>没有纳入结果集前，不需要拓展</a:t>
                </a:r>
                <a:r>
                  <a:rPr lang="en-US" altLang="zh-CN" i="0">
                    <a:solidFill>
                      <a:schemeClr val="accent1"/>
                    </a:solidFill>
                    <a:latin typeface="Cambria Math" panose="02040503050406030204" pitchFamily="18" charset="0"/>
                  </a:rPr>
                  <a:t>𝑃_2</a:t>
                </a:r>
                <a:r>
                  <a:rPr lang="zh-CN" altLang="zh-CN" i="0">
                    <a:solidFill>
                      <a:schemeClr val="accent1"/>
                    </a:solidFill>
                    <a:latin typeface="Cambria Math" panose="02040503050406030204" pitchFamily="18" charset="0"/>
                  </a:rPr>
                  <a:t> </a:t>
                </a:r>
                <a:r>
                  <a:rPr lang="zh-CN" altLang="zh-CN" i="0">
                    <a:latin typeface="Cambria Math" panose="02040503050406030204" pitchFamily="18" charset="0"/>
                  </a:rPr>
                  <a:t>。</a:t>
                </a:r>
                <a:r>
                  <a:rPr lang="zh-CN" altLang="en-US" dirty="0"/>
                  <a:t>下面是证明，证明还是比较直观的，简单来说就是共享尾结点的两条路径肯定共享同一条从尾结点拓展出去的最优路径，因此前部分的路径成本就决定两条最优路径的最终成本，所以在</a:t>
                </a:r>
                <a:r>
                  <a:rPr lang="en-US" altLang="zh-CN" dirty="0"/>
                  <a:t>P1</a:t>
                </a:r>
                <a:r>
                  <a:rPr lang="zh-CN" altLang="en-US" dirty="0"/>
                  <a:t>没有成为</a:t>
                </a:r>
                <a:r>
                  <a:rPr lang="en-US" altLang="zh-CN" dirty="0"/>
                  <a:t>top-k</a:t>
                </a:r>
                <a:r>
                  <a:rPr lang="zh-CN" altLang="en-US" dirty="0"/>
                  <a:t>前，</a:t>
                </a:r>
                <a:r>
                  <a:rPr lang="en-US" altLang="zh-CN" dirty="0"/>
                  <a:t>P2</a:t>
                </a:r>
                <a:r>
                  <a:rPr lang="zh-CN" altLang="en-US" dirty="0"/>
                  <a:t>更不可能成为</a:t>
                </a:r>
                <a:r>
                  <a:rPr lang="en-US" altLang="zh-CN" dirty="0"/>
                  <a:t>top-k</a:t>
                </a:r>
                <a:endParaRPr lang="en-US" altLang="zh-CN" sz="1200" b="1" kern="1200" dirty="0">
                  <a:solidFill>
                    <a:schemeClr val="tx1"/>
                  </a:solidFill>
                  <a:latin typeface="+mn-ea"/>
                  <a:ea typeface="+mn-ea"/>
                  <a:cs typeface="+mn-cs"/>
                </a:endParaRP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3876053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该算法为每个节点都设置了两个哈希表用于存储支配关系，</a:t>
                </a:r>
                <a:r>
                  <a:rPr lang="en-US" altLang="zh-CN" sz="1200" dirty="0">
                    <a:latin typeface="Calibri" panose="020F0502020204030204" pitchFamily="34" charset="0"/>
                    <a:ea typeface="微软雅黑" panose="020B0503020204020204" pitchFamily="34" charset="-122"/>
                  </a:rPr>
                  <a:t>HT</a:t>
                </a:r>
                <a:r>
                  <a:rPr lang="zh-CN" altLang="en-US" sz="1200" dirty="0">
                    <a:latin typeface="Calibri" panose="020F0502020204030204" pitchFamily="34" charset="0"/>
                    <a:ea typeface="微软雅黑" panose="020B0503020204020204" pitchFamily="34" charset="-122"/>
                  </a:rPr>
                  <a:t>小于</a:t>
                </a:r>
                <a:r>
                  <a:rPr lang="en-US" altLang="zh-CN" sz="1200" dirty="0">
                    <a:latin typeface="Calibri" panose="020F0502020204030204" pitchFamily="34" charset="0"/>
                    <a:ea typeface="微软雅黑" panose="020B0503020204020204" pitchFamily="34" charset="-122"/>
                  </a:rPr>
                  <a:t>c</a:t>
                </a:r>
                <a:r>
                  <a:rPr lang="zh-CN" altLang="en-US" sz="1200" i="0" kern="1200" dirty="0">
                    <a:solidFill>
                      <a:schemeClr val="tx1"/>
                    </a:solidFill>
                    <a:latin typeface="+mn-lt"/>
                    <a:ea typeface="微软雅黑" panose="020B0503020204020204" pitchFamily="34" charset="-122"/>
                    <a:cs typeface="+mn-cs"/>
                  </a:rPr>
                  <a:t>存储在节点</a:t>
                </a:r>
                <a14:m>
                  <m:oMath xmlns:m="http://schemas.openxmlformats.org/officeDocument/2006/math">
                    <m:r>
                      <a:rPr lang="en-US" altLang="zh-CN" sz="1200" i="1" dirty="0" smtClean="0">
                        <a:latin typeface="Cambria Math" panose="02040503050406030204" pitchFamily="18" charset="0"/>
                        <a:ea typeface="微软雅黑" panose="020B0503020204020204" pitchFamily="34" charset="-122"/>
                      </a:rPr>
                      <m:t>𝑣</m:t>
                    </m:r>
                  </m:oMath>
                </a14:m>
                <a:r>
                  <a:rPr lang="zh-CN" altLang="en-US" sz="1200" i="0" kern="1200" dirty="0">
                    <a:solidFill>
                      <a:schemeClr val="tx1"/>
                    </a:solidFill>
                    <a:latin typeface="+mn-lt"/>
                    <a:ea typeface="微软雅黑" panose="020B0503020204020204" pitchFamily="34" charset="-122"/>
                    <a:cs typeface="+mn-cs"/>
                  </a:rPr>
                  <a:t>处扩展的主导路径，</a:t>
                </a:r>
                <a14:m>
                  <m:oMath xmlns:m="http://schemas.openxmlformats.org/officeDocument/2006/math">
                    <m:r>
                      <a:rPr lang="en-US" altLang="zh-CN" sz="1200" i="1" dirty="0" smtClean="0">
                        <a:solidFill>
                          <a:schemeClr val="accent1"/>
                        </a:solidFill>
                        <a:latin typeface="Cambria Math" panose="02040503050406030204" pitchFamily="18" charset="0"/>
                        <a:ea typeface="微软雅黑" panose="020B0503020204020204" pitchFamily="34" charset="-122"/>
                      </a:rPr>
                      <m:t>𝑘𝑒𝑦</m:t>
                    </m:r>
                  </m:oMath>
                </a14:m>
                <a:r>
                  <a:rPr lang="zh-CN" altLang="en-US" sz="1200" i="0" kern="1200" dirty="0">
                    <a:solidFill>
                      <a:schemeClr val="tx1"/>
                    </a:solidFill>
                    <a:latin typeface="+mn-lt"/>
                    <a:ea typeface="微软雅黑" panose="020B0503020204020204" pitchFamily="34" charset="-122"/>
                    <a:cs typeface="+mn-cs"/>
                  </a:rPr>
                  <a:t>是路径节点数量，</a:t>
                </a:r>
                <a14:m>
                  <m:oMath xmlns:m="http://schemas.openxmlformats.org/officeDocument/2006/math">
                    <m:r>
                      <a:rPr lang="en-US" altLang="zh-CN" sz="1200" i="1" dirty="0" smtClean="0">
                        <a:solidFill>
                          <a:schemeClr val="accent1"/>
                        </a:solidFill>
                        <a:latin typeface="Cambria Math" panose="02040503050406030204" pitchFamily="18" charset="0"/>
                        <a:ea typeface="微软雅黑" panose="020B0503020204020204" pitchFamily="34" charset="-122"/>
                      </a:rPr>
                      <m:t>𝑣𝑎𝑙𝑢𝑒</m:t>
                    </m:r>
                  </m:oMath>
                </a14:m>
                <a:r>
                  <a:rPr lang="zh-CN" altLang="en-US" sz="1200" i="0" kern="1200" dirty="0">
                    <a:solidFill>
                      <a:schemeClr val="tx1"/>
                    </a:solidFill>
                    <a:latin typeface="+mn-lt"/>
                    <a:ea typeface="微软雅黑" panose="020B0503020204020204" pitchFamily="34" charset="-122"/>
                    <a:cs typeface="+mn-cs"/>
                  </a:rPr>
                  <a:t>是路径，也就是第一条到达节点</a:t>
                </a:r>
                <a:r>
                  <a:rPr lang="en-US" altLang="zh-CN" sz="1200" i="0" kern="1200" dirty="0">
                    <a:solidFill>
                      <a:schemeClr val="tx1"/>
                    </a:solidFill>
                    <a:latin typeface="+mn-lt"/>
                    <a:ea typeface="微软雅黑" panose="020B0503020204020204" pitchFamily="34" charset="-122"/>
                    <a:cs typeface="+mn-cs"/>
                  </a:rPr>
                  <a:t>v</a:t>
                </a:r>
                <a:r>
                  <a:rPr lang="zh-CN" altLang="en-US" sz="1200" i="0" kern="1200" dirty="0">
                    <a:solidFill>
                      <a:schemeClr val="tx1"/>
                    </a:solidFill>
                    <a:latin typeface="+mn-lt"/>
                    <a:ea typeface="微软雅黑" panose="020B0503020204020204" pitchFamily="34" charset="-122"/>
                    <a:cs typeface="+mn-cs"/>
                  </a:rPr>
                  <a:t>的路径就是主导路径，</a:t>
                </a:r>
                <a:r>
                  <a:rPr lang="en-US" altLang="zh-CN" sz="1200" i="0" kern="1200" dirty="0">
                    <a:solidFill>
                      <a:schemeClr val="tx1"/>
                    </a:solidFill>
                    <a:latin typeface="+mn-lt"/>
                    <a:ea typeface="微软雅黑" panose="020B0503020204020204" pitchFamily="34" charset="-122"/>
                    <a:cs typeface="+mn-cs"/>
                  </a:rPr>
                  <a:t>HT</a:t>
                </a:r>
                <a:r>
                  <a:rPr lang="zh-CN" altLang="en-US" sz="1200" i="0" kern="1200" dirty="0">
                    <a:solidFill>
                      <a:schemeClr val="tx1"/>
                    </a:solidFill>
                    <a:latin typeface="+mn-lt"/>
                    <a:ea typeface="微软雅黑" panose="020B0503020204020204" pitchFamily="34" charset="-122"/>
                    <a:cs typeface="+mn-cs"/>
                  </a:rPr>
                  <a:t>大于</a:t>
                </a:r>
                <a:r>
                  <a:rPr lang="en-US" altLang="zh-CN" sz="1200" i="0" kern="1200" dirty="0">
                    <a:solidFill>
                      <a:schemeClr val="tx1"/>
                    </a:solidFill>
                    <a:latin typeface="+mn-lt"/>
                    <a:ea typeface="微软雅黑" panose="020B0503020204020204" pitchFamily="34" charset="-122"/>
                    <a:cs typeface="+mn-cs"/>
                  </a:rPr>
                  <a:t>C</a:t>
                </a:r>
                <a:r>
                  <a:rPr lang="zh-CN" altLang="en-US" sz="1200" i="0" kern="1200" dirty="0">
                    <a:solidFill>
                      <a:schemeClr val="tx1"/>
                    </a:solidFill>
                    <a:latin typeface="+mn-lt"/>
                    <a:ea typeface="微软雅黑" panose="020B0503020204020204" pitchFamily="34" charset="-122"/>
                    <a:cs typeface="+mn-cs"/>
                  </a:rPr>
                  <a:t>存储</a:t>
                </a:r>
                <a:r>
                  <a:rPr lang="zh-CN" altLang="en-US" dirty="0">
                    <a:ea typeface="微软雅黑" panose="020B0503020204020204" pitchFamily="34" charset="-122"/>
                  </a:rPr>
                  <a:t>在节点</a:t>
                </a:r>
                <a14:m>
                  <m:oMath xmlns:m="http://schemas.openxmlformats.org/officeDocument/2006/math">
                    <m:r>
                      <a:rPr lang="en-US" altLang="zh-CN" i="1" dirty="0">
                        <a:latin typeface="Cambria Math" panose="02040503050406030204" pitchFamily="18" charset="0"/>
                        <a:ea typeface="微软雅黑" panose="020B0503020204020204" pitchFamily="34" charset="-122"/>
                      </a:rPr>
                      <m:t>𝑣</m:t>
                    </m:r>
                  </m:oMath>
                </a14:m>
                <a:r>
                  <a:rPr lang="zh-CN" altLang="en-US" dirty="0">
                    <a:ea typeface="微软雅黑" panose="020B0503020204020204" pitchFamily="34" charset="-122"/>
                  </a:rPr>
                  <a:t>处被支配的路径，</a:t>
                </a:r>
                <a14:m>
                  <m:oMath xmlns:m="http://schemas.openxmlformats.org/officeDocument/2006/math">
                    <m:r>
                      <a:rPr lang="en-US" altLang="zh-CN" i="1" dirty="0">
                        <a:solidFill>
                          <a:schemeClr val="accent1"/>
                        </a:solidFill>
                        <a:latin typeface="Cambria Math" panose="02040503050406030204" pitchFamily="18" charset="0"/>
                        <a:ea typeface="微软雅黑" panose="020B0503020204020204" pitchFamily="34" charset="-122"/>
                      </a:rPr>
                      <m:t>𝑘𝑒𝑦</m:t>
                    </m:r>
                  </m:oMath>
                </a14:m>
                <a:r>
                  <a:rPr lang="zh-CN" altLang="en-US" dirty="0">
                    <a:ea typeface="微软雅黑" panose="020B0503020204020204" pitchFamily="34" charset="-122"/>
                  </a:rPr>
                  <a:t>是主导路径​​的节点数量，</a:t>
                </a:r>
                <a14:m>
                  <m:oMath xmlns:m="http://schemas.openxmlformats.org/officeDocument/2006/math">
                    <m:r>
                      <a:rPr lang="en-US" altLang="zh-CN" i="1" dirty="0">
                        <a:solidFill>
                          <a:schemeClr val="accent1"/>
                        </a:solidFill>
                        <a:latin typeface="Cambria Math" panose="02040503050406030204" pitchFamily="18" charset="0"/>
                        <a:ea typeface="微软雅黑" panose="020B0503020204020204" pitchFamily="34" charset="-122"/>
                      </a:rPr>
                      <m:t>𝑣𝑎𝑙𝑢𝑒</m:t>
                    </m:r>
                  </m:oMath>
                </a14:m>
                <a:r>
                  <a:rPr lang="zh-CN" altLang="en-US" dirty="0">
                    <a:ea typeface="微软雅黑" panose="020B0503020204020204" pitchFamily="34" charset="-122"/>
                  </a:rPr>
                  <a:t>是优先级队列，存储到达节点</a:t>
                </a:r>
                <a14:m>
                  <m:oMath xmlns:m="http://schemas.openxmlformats.org/officeDocument/2006/math">
                    <m:r>
                      <a:rPr lang="en-US" altLang="zh-CN" i="1" dirty="0">
                        <a:latin typeface="Cambria Math" panose="02040503050406030204" pitchFamily="18" charset="0"/>
                        <a:ea typeface="微软雅黑" panose="020B0503020204020204" pitchFamily="34" charset="-122"/>
                      </a:rPr>
                      <m:t>𝑣</m:t>
                    </m:r>
                  </m:oMath>
                </a14:m>
                <a:r>
                  <a:rPr lang="zh-CN" altLang="en-US" dirty="0">
                    <a:ea typeface="微软雅黑" panose="020B0503020204020204" pitchFamily="34" charset="-122"/>
                  </a:rPr>
                  <a:t>处并被支配的路径，根据其路径长度排序，路径短的优先。</a:t>
                </a:r>
                <a:endParaRPr lang="en-US" altLang="zh-CN" sz="1200" i="0" kern="1200" dirty="0">
                  <a:solidFill>
                    <a:schemeClr val="tx1"/>
                  </a:solidFill>
                  <a:latin typeface="+mn-lt"/>
                  <a:ea typeface="微软雅黑" panose="020B0503020204020204" pitchFamily="34" charset="-122"/>
                  <a:cs typeface="+mn-cs"/>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而在队列设置了包括路径、成本以及邻居位次信息在内的数据结构。邻居位次</a:t>
                </a:r>
                <a:r>
                  <a:rPr lang="zh-CN" altLang="en-US" dirty="0">
                    <a:ea typeface="微软雅黑" panose="020B0503020204020204" pitchFamily="34" charset="-122"/>
                  </a:rPr>
                  <a:t>就是当前路径尾结点是前一个节点的第</a:t>
                </a:r>
                <a:r>
                  <a:rPr lang="en-US" altLang="zh-CN" dirty="0">
                    <a:ea typeface="微软雅黑" panose="020B0503020204020204" pitchFamily="34" charset="-122"/>
                  </a:rPr>
                  <a:t>x</a:t>
                </a:r>
                <a:r>
                  <a:rPr lang="zh-CN" altLang="en-US" dirty="0">
                    <a:ea typeface="微软雅黑" panose="020B0503020204020204" pitchFamily="34" charset="-122"/>
                  </a:rPr>
                  <a:t>个最近的某类型邻居，比如前面的餐馆</a:t>
                </a:r>
                <a:r>
                  <a:rPr lang="en-US" altLang="zh-CN" dirty="0">
                    <a:ea typeface="微软雅黑" panose="020B0503020204020204" pitchFamily="34" charset="-122"/>
                  </a:rPr>
                  <a:t>b</a:t>
                </a:r>
                <a:r>
                  <a:rPr lang="zh-CN" altLang="en-US" dirty="0">
                    <a:ea typeface="微软雅黑" panose="020B0503020204020204" pitchFamily="34" charset="-122"/>
                  </a:rPr>
                  <a:t>和</a:t>
                </a:r>
                <a:r>
                  <a:rPr lang="en-US" altLang="zh-CN" dirty="0">
                    <a:ea typeface="微软雅黑" panose="020B0503020204020204" pitchFamily="34" charset="-122"/>
                  </a:rPr>
                  <a:t>e</a:t>
                </a:r>
                <a:r>
                  <a:rPr lang="zh-CN" altLang="en-US" dirty="0">
                    <a:ea typeface="微软雅黑" panose="020B0503020204020204" pitchFamily="34" charset="-122"/>
                  </a:rPr>
                  <a:t>分别是购物中心</a:t>
                </a:r>
                <a:r>
                  <a:rPr lang="en-US" altLang="zh-CN" dirty="0">
                    <a:ea typeface="微软雅黑" panose="020B0503020204020204" pitchFamily="34" charset="-122"/>
                  </a:rPr>
                  <a:t>a</a:t>
                </a:r>
                <a:r>
                  <a:rPr lang="zh-CN" altLang="en-US" dirty="0">
                    <a:ea typeface="微软雅黑" panose="020B0503020204020204" pitchFamily="34" charset="-122"/>
                  </a:rPr>
                  <a:t>的第</a:t>
                </a:r>
                <a:r>
                  <a:rPr lang="en-US" altLang="zh-CN" dirty="0">
                    <a:ea typeface="微软雅黑" panose="020B0503020204020204" pitchFamily="34" charset="-122"/>
                  </a:rPr>
                  <a:t>1</a:t>
                </a:r>
                <a:r>
                  <a:rPr lang="zh-CN" altLang="en-US" dirty="0">
                    <a:ea typeface="微软雅黑" panose="020B0503020204020204" pitchFamily="34" charset="-122"/>
                  </a:rPr>
                  <a:t>个和第</a:t>
                </a:r>
                <a:r>
                  <a:rPr lang="en-US" altLang="zh-CN" dirty="0">
                    <a:ea typeface="微软雅黑" panose="020B0503020204020204" pitchFamily="34" charset="-122"/>
                  </a:rPr>
                  <a:t>2</a:t>
                </a:r>
                <a:r>
                  <a:rPr lang="zh-CN" altLang="en-US" dirty="0">
                    <a:ea typeface="微软雅黑" panose="020B0503020204020204" pitchFamily="34" charset="-122"/>
                  </a:rPr>
                  <a:t>个最近的餐馆邻居。</a:t>
                </a: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b="1" kern="1200" dirty="0">
                  <a:solidFill>
                    <a:schemeClr val="tx1"/>
                  </a:solidFill>
                  <a:latin typeface="+mn-ea"/>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该算法为每个节点都设置了两个哈希表用于存储支配关系，</a:t>
                </a:r>
                <a:r>
                  <a:rPr lang="en-US" altLang="zh-CN" sz="1200" dirty="0">
                    <a:latin typeface="Calibri" panose="020F0502020204030204" pitchFamily="34" charset="0"/>
                    <a:ea typeface="微软雅黑" panose="020B0503020204020204" pitchFamily="34" charset="-122"/>
                  </a:rPr>
                  <a:t>HT</a:t>
                </a:r>
                <a:r>
                  <a:rPr lang="zh-CN" altLang="en-US" sz="1200" dirty="0">
                    <a:latin typeface="Calibri" panose="020F0502020204030204" pitchFamily="34" charset="0"/>
                    <a:ea typeface="微软雅黑" panose="020B0503020204020204" pitchFamily="34" charset="-122"/>
                  </a:rPr>
                  <a:t>小于</a:t>
                </a:r>
                <a:r>
                  <a:rPr lang="en-US" altLang="zh-CN" sz="1200" dirty="0">
                    <a:latin typeface="Calibri" panose="020F0502020204030204" pitchFamily="34" charset="0"/>
                    <a:ea typeface="微软雅黑" panose="020B0503020204020204" pitchFamily="34" charset="-122"/>
                  </a:rPr>
                  <a:t>c</a:t>
                </a:r>
                <a:r>
                  <a:rPr lang="zh-CN" altLang="en-US" sz="1200" i="0" kern="1200" dirty="0">
                    <a:solidFill>
                      <a:schemeClr val="tx1"/>
                    </a:solidFill>
                    <a:latin typeface="+mn-lt"/>
                    <a:ea typeface="微软雅黑" panose="020B0503020204020204" pitchFamily="34" charset="-122"/>
                    <a:cs typeface="+mn-cs"/>
                  </a:rPr>
                  <a:t>存储在节点</a:t>
                </a:r>
                <a:r>
                  <a:rPr lang="en-US" altLang="zh-CN" sz="1200" i="0" dirty="0">
                    <a:latin typeface="Cambria Math" panose="02040503050406030204" pitchFamily="18" charset="0"/>
                    <a:ea typeface="微软雅黑" panose="020B0503020204020204" pitchFamily="34" charset="-122"/>
                  </a:rPr>
                  <a:t>𝑣</a:t>
                </a:r>
                <a:r>
                  <a:rPr lang="zh-CN" altLang="en-US" sz="1200" i="0" kern="1200" dirty="0">
                    <a:solidFill>
                      <a:schemeClr val="tx1"/>
                    </a:solidFill>
                    <a:latin typeface="+mn-lt"/>
                    <a:ea typeface="微软雅黑" panose="020B0503020204020204" pitchFamily="34" charset="-122"/>
                    <a:cs typeface="+mn-cs"/>
                  </a:rPr>
                  <a:t>处扩展的主导路径，</a:t>
                </a:r>
                <a:r>
                  <a:rPr lang="en-US" altLang="zh-CN" sz="1200" i="0" dirty="0">
                    <a:solidFill>
                      <a:schemeClr val="accent1"/>
                    </a:solidFill>
                    <a:latin typeface="Cambria Math" panose="02040503050406030204" pitchFamily="18" charset="0"/>
                    <a:ea typeface="微软雅黑" panose="020B0503020204020204" pitchFamily="34" charset="-122"/>
                  </a:rPr>
                  <a:t>𝑘𝑒𝑦</a:t>
                </a:r>
                <a:r>
                  <a:rPr lang="zh-CN" altLang="en-US" sz="1200" i="0" kern="1200" dirty="0">
                    <a:solidFill>
                      <a:schemeClr val="tx1"/>
                    </a:solidFill>
                    <a:latin typeface="+mn-lt"/>
                    <a:ea typeface="微软雅黑" panose="020B0503020204020204" pitchFamily="34" charset="-122"/>
                    <a:cs typeface="+mn-cs"/>
                  </a:rPr>
                  <a:t>是路径节点数量，</a:t>
                </a:r>
                <a:r>
                  <a:rPr lang="en-US" altLang="zh-CN" sz="1200" i="0" dirty="0">
                    <a:solidFill>
                      <a:schemeClr val="accent1"/>
                    </a:solidFill>
                    <a:latin typeface="Cambria Math" panose="02040503050406030204" pitchFamily="18" charset="0"/>
                    <a:ea typeface="微软雅黑" panose="020B0503020204020204" pitchFamily="34" charset="-122"/>
                  </a:rPr>
                  <a:t>𝑣𝑎𝑙𝑢𝑒</a:t>
                </a:r>
                <a:r>
                  <a:rPr lang="zh-CN" altLang="en-US" sz="1200" i="0" kern="1200" dirty="0">
                    <a:solidFill>
                      <a:schemeClr val="tx1"/>
                    </a:solidFill>
                    <a:latin typeface="+mn-lt"/>
                    <a:ea typeface="微软雅黑" panose="020B0503020204020204" pitchFamily="34" charset="-122"/>
                    <a:cs typeface="+mn-cs"/>
                  </a:rPr>
                  <a:t>是路径，也就是第一条到达节点</a:t>
                </a:r>
                <a:r>
                  <a:rPr lang="en-US" altLang="zh-CN" sz="1200" i="0" kern="1200" dirty="0">
                    <a:solidFill>
                      <a:schemeClr val="tx1"/>
                    </a:solidFill>
                    <a:latin typeface="+mn-lt"/>
                    <a:ea typeface="微软雅黑" panose="020B0503020204020204" pitchFamily="34" charset="-122"/>
                    <a:cs typeface="+mn-cs"/>
                  </a:rPr>
                  <a:t>v</a:t>
                </a:r>
                <a:r>
                  <a:rPr lang="zh-CN" altLang="en-US" sz="1200" i="0" kern="1200" dirty="0">
                    <a:solidFill>
                      <a:schemeClr val="tx1"/>
                    </a:solidFill>
                    <a:latin typeface="+mn-lt"/>
                    <a:ea typeface="微软雅黑" panose="020B0503020204020204" pitchFamily="34" charset="-122"/>
                    <a:cs typeface="+mn-cs"/>
                  </a:rPr>
                  <a:t>的路径就是主导路径，</a:t>
                </a:r>
                <a:r>
                  <a:rPr lang="en-US" altLang="zh-CN" sz="1200" i="0" kern="1200" dirty="0">
                    <a:solidFill>
                      <a:schemeClr val="tx1"/>
                    </a:solidFill>
                    <a:latin typeface="+mn-lt"/>
                    <a:ea typeface="微软雅黑" panose="020B0503020204020204" pitchFamily="34" charset="-122"/>
                    <a:cs typeface="+mn-cs"/>
                  </a:rPr>
                  <a:t>HT</a:t>
                </a:r>
                <a:r>
                  <a:rPr lang="zh-CN" altLang="en-US" sz="1200" i="0" kern="1200" dirty="0">
                    <a:solidFill>
                      <a:schemeClr val="tx1"/>
                    </a:solidFill>
                    <a:latin typeface="+mn-lt"/>
                    <a:ea typeface="微软雅黑" panose="020B0503020204020204" pitchFamily="34" charset="-122"/>
                    <a:cs typeface="+mn-cs"/>
                  </a:rPr>
                  <a:t>大于</a:t>
                </a:r>
                <a:r>
                  <a:rPr lang="en-US" altLang="zh-CN" sz="1200" i="0" kern="1200" dirty="0">
                    <a:solidFill>
                      <a:schemeClr val="tx1"/>
                    </a:solidFill>
                    <a:latin typeface="+mn-lt"/>
                    <a:ea typeface="微软雅黑" panose="020B0503020204020204" pitchFamily="34" charset="-122"/>
                    <a:cs typeface="+mn-cs"/>
                  </a:rPr>
                  <a:t>C</a:t>
                </a:r>
                <a:r>
                  <a:rPr lang="zh-CN" altLang="en-US" sz="1200" i="0" kern="1200" dirty="0">
                    <a:solidFill>
                      <a:schemeClr val="tx1"/>
                    </a:solidFill>
                    <a:latin typeface="+mn-lt"/>
                    <a:ea typeface="微软雅黑" panose="020B0503020204020204" pitchFamily="34" charset="-122"/>
                    <a:cs typeface="+mn-cs"/>
                  </a:rPr>
                  <a:t>存储</a:t>
                </a:r>
                <a:r>
                  <a:rPr lang="zh-CN" altLang="en-US" dirty="0">
                    <a:ea typeface="微软雅黑" panose="020B0503020204020204" pitchFamily="34" charset="-122"/>
                  </a:rPr>
                  <a:t>在节点</a:t>
                </a:r>
                <a:r>
                  <a:rPr lang="en-US" altLang="zh-CN" i="0" dirty="0">
                    <a:latin typeface="Cambria Math" panose="02040503050406030204" pitchFamily="18" charset="0"/>
                    <a:ea typeface="微软雅黑" panose="020B0503020204020204" pitchFamily="34" charset="-122"/>
                  </a:rPr>
                  <a:t>𝑣</a:t>
                </a:r>
                <a:r>
                  <a:rPr lang="zh-CN" altLang="en-US" dirty="0">
                    <a:ea typeface="微软雅黑" panose="020B0503020204020204" pitchFamily="34" charset="-122"/>
                  </a:rPr>
                  <a:t>处被支配的路径，</a:t>
                </a:r>
                <a:r>
                  <a:rPr lang="en-US" altLang="zh-CN" i="0" dirty="0">
                    <a:solidFill>
                      <a:schemeClr val="accent1"/>
                    </a:solidFill>
                    <a:latin typeface="Cambria Math" panose="02040503050406030204" pitchFamily="18" charset="0"/>
                    <a:ea typeface="微软雅黑" panose="020B0503020204020204" pitchFamily="34" charset="-122"/>
                  </a:rPr>
                  <a:t>𝑘𝑒𝑦</a:t>
                </a:r>
                <a:r>
                  <a:rPr lang="zh-CN" altLang="en-US" dirty="0">
                    <a:ea typeface="微软雅黑" panose="020B0503020204020204" pitchFamily="34" charset="-122"/>
                  </a:rPr>
                  <a:t>是主导路径​​的节点数量，</a:t>
                </a:r>
                <a:r>
                  <a:rPr lang="en-US" altLang="zh-CN" i="0" dirty="0">
                    <a:solidFill>
                      <a:schemeClr val="accent1"/>
                    </a:solidFill>
                    <a:latin typeface="Cambria Math" panose="02040503050406030204" pitchFamily="18" charset="0"/>
                    <a:ea typeface="微软雅黑" panose="020B0503020204020204" pitchFamily="34" charset="-122"/>
                  </a:rPr>
                  <a:t>𝑣𝑎𝑙𝑢𝑒</a:t>
                </a:r>
                <a:r>
                  <a:rPr lang="zh-CN" altLang="en-US" dirty="0">
                    <a:ea typeface="微软雅黑" panose="020B0503020204020204" pitchFamily="34" charset="-122"/>
                  </a:rPr>
                  <a:t>是优先级队列，存储到达节点</a:t>
                </a:r>
                <a:r>
                  <a:rPr lang="en-US" altLang="zh-CN" i="0" dirty="0">
                    <a:latin typeface="Cambria Math" panose="02040503050406030204" pitchFamily="18" charset="0"/>
                    <a:ea typeface="微软雅黑" panose="020B0503020204020204" pitchFamily="34" charset="-122"/>
                  </a:rPr>
                  <a:t>𝑣</a:t>
                </a:r>
                <a:r>
                  <a:rPr lang="zh-CN" altLang="en-US" dirty="0">
                    <a:ea typeface="微软雅黑" panose="020B0503020204020204" pitchFamily="34" charset="-122"/>
                  </a:rPr>
                  <a:t>处并被支配的路径，根据其路径长度排序，路径短的优先。</a:t>
                </a:r>
                <a:endParaRPr lang="en-US" altLang="zh-CN" sz="1200" i="0" kern="1200" dirty="0">
                  <a:solidFill>
                    <a:schemeClr val="tx1"/>
                  </a:solidFill>
                  <a:latin typeface="+mn-lt"/>
                  <a:ea typeface="微软雅黑" panose="020B0503020204020204" pitchFamily="34" charset="-122"/>
                  <a:cs typeface="+mn-cs"/>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而在队列设置了包括路径、成本以及邻居位次信息在内的数据结构。邻居位次</a:t>
                </a:r>
                <a:r>
                  <a:rPr lang="zh-CN" altLang="en-US" dirty="0">
                    <a:ea typeface="微软雅黑" panose="020B0503020204020204" pitchFamily="34" charset="-122"/>
                  </a:rPr>
                  <a:t>就是当前路径尾结点是前一个节点的第</a:t>
                </a:r>
                <a:r>
                  <a:rPr lang="en-US" altLang="zh-CN" dirty="0">
                    <a:ea typeface="微软雅黑" panose="020B0503020204020204" pitchFamily="34" charset="-122"/>
                  </a:rPr>
                  <a:t>x</a:t>
                </a:r>
                <a:r>
                  <a:rPr lang="zh-CN" altLang="en-US" dirty="0">
                    <a:ea typeface="微软雅黑" panose="020B0503020204020204" pitchFamily="34" charset="-122"/>
                  </a:rPr>
                  <a:t>个最近的某类型邻居，比如前面的餐馆</a:t>
                </a:r>
                <a:r>
                  <a:rPr lang="en-US" altLang="zh-CN" dirty="0">
                    <a:ea typeface="微软雅黑" panose="020B0503020204020204" pitchFamily="34" charset="-122"/>
                  </a:rPr>
                  <a:t>b</a:t>
                </a:r>
                <a:r>
                  <a:rPr lang="zh-CN" altLang="en-US" dirty="0">
                    <a:ea typeface="微软雅黑" panose="020B0503020204020204" pitchFamily="34" charset="-122"/>
                  </a:rPr>
                  <a:t>和</a:t>
                </a:r>
                <a:r>
                  <a:rPr lang="en-US" altLang="zh-CN" dirty="0">
                    <a:ea typeface="微软雅黑" panose="020B0503020204020204" pitchFamily="34" charset="-122"/>
                  </a:rPr>
                  <a:t>e</a:t>
                </a:r>
                <a:r>
                  <a:rPr lang="zh-CN" altLang="en-US" dirty="0">
                    <a:ea typeface="微软雅黑" panose="020B0503020204020204" pitchFamily="34" charset="-122"/>
                  </a:rPr>
                  <a:t>分别是购物中心</a:t>
                </a:r>
                <a:r>
                  <a:rPr lang="en-US" altLang="zh-CN" dirty="0">
                    <a:ea typeface="微软雅黑" panose="020B0503020204020204" pitchFamily="34" charset="-122"/>
                  </a:rPr>
                  <a:t>a</a:t>
                </a:r>
                <a:r>
                  <a:rPr lang="zh-CN" altLang="en-US" dirty="0">
                    <a:ea typeface="微软雅黑" panose="020B0503020204020204" pitchFamily="34" charset="-122"/>
                  </a:rPr>
                  <a:t>的第</a:t>
                </a:r>
                <a:r>
                  <a:rPr lang="en-US" altLang="zh-CN" dirty="0">
                    <a:ea typeface="微软雅黑" panose="020B0503020204020204" pitchFamily="34" charset="-122"/>
                  </a:rPr>
                  <a:t>1</a:t>
                </a:r>
                <a:r>
                  <a:rPr lang="zh-CN" altLang="en-US" dirty="0">
                    <a:ea typeface="微软雅黑" panose="020B0503020204020204" pitchFamily="34" charset="-122"/>
                  </a:rPr>
                  <a:t>个和第</a:t>
                </a:r>
                <a:r>
                  <a:rPr lang="en-US" altLang="zh-CN" dirty="0">
                    <a:ea typeface="微软雅黑" panose="020B0503020204020204" pitchFamily="34" charset="-122"/>
                  </a:rPr>
                  <a:t>2</a:t>
                </a:r>
                <a:r>
                  <a:rPr lang="zh-CN" altLang="en-US" dirty="0">
                    <a:ea typeface="微软雅黑" panose="020B0503020204020204" pitchFamily="34" charset="-122"/>
                  </a:rPr>
                  <a:t>个最近的餐馆邻居。</a:t>
                </a: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b="1" kern="1200" dirty="0">
                  <a:solidFill>
                    <a:schemeClr val="tx1"/>
                  </a:solidFill>
                  <a:latin typeface="+mn-ea"/>
                  <a:ea typeface="+mn-ea"/>
                  <a:cs typeface="+mn-cs"/>
                </a:endParaRP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4212632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这是算法伪代码，比较关键的步骤标黄了，</a:t>
            </a:r>
            <a:r>
              <a:rPr lang="en-US" altLang="zh-CN" sz="1200" b="1" kern="1200" dirty="0">
                <a:solidFill>
                  <a:schemeClr val="tx1"/>
                </a:solidFill>
                <a:latin typeface="+mn-ea"/>
                <a:ea typeface="+mn-ea"/>
                <a:cs typeface="+mn-cs"/>
              </a:rPr>
              <a:t>8-12</a:t>
            </a:r>
            <a:r>
              <a:rPr lang="zh-CN" altLang="en-US" sz="1200" b="1" kern="1200" dirty="0">
                <a:solidFill>
                  <a:schemeClr val="tx1"/>
                </a:solidFill>
                <a:latin typeface="+mn-ea"/>
                <a:ea typeface="+mn-ea"/>
                <a:cs typeface="+mn-cs"/>
              </a:rPr>
              <a:t>行在主导路径纳入结果集后重新考虑被支配的路径</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2188303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这里比较重要的是两个拓展，第</a:t>
            </a:r>
            <a:r>
              <a:rPr lang="en-US" altLang="zh-CN" sz="1200" b="1" kern="1200" dirty="0">
                <a:solidFill>
                  <a:schemeClr val="tx1"/>
                </a:solidFill>
                <a:latin typeface="+mn-ea"/>
                <a:ea typeface="+mn-ea"/>
                <a:cs typeface="+mn-cs"/>
              </a:rPr>
              <a:t>16</a:t>
            </a:r>
            <a:r>
              <a:rPr lang="zh-CN" altLang="en-US" sz="1200" b="1" kern="1200" dirty="0">
                <a:solidFill>
                  <a:schemeClr val="tx1"/>
                </a:solidFill>
                <a:latin typeface="+mn-ea"/>
                <a:ea typeface="+mn-ea"/>
                <a:cs typeface="+mn-cs"/>
              </a:rPr>
              <a:t>行拓展下一类型的节点，</a:t>
            </a:r>
            <a:r>
              <a:rPr lang="en-US" altLang="zh-CN" sz="1200" b="1" kern="1200" dirty="0">
                <a:solidFill>
                  <a:schemeClr val="tx1"/>
                </a:solidFill>
                <a:latin typeface="+mn-ea"/>
                <a:ea typeface="+mn-ea"/>
                <a:cs typeface="+mn-cs"/>
              </a:rPr>
              <a:t>21</a:t>
            </a:r>
            <a:r>
              <a:rPr lang="zh-CN" altLang="en-US" sz="1200" b="1" kern="1200" dirty="0">
                <a:solidFill>
                  <a:schemeClr val="tx1"/>
                </a:solidFill>
                <a:latin typeface="+mn-ea"/>
                <a:ea typeface="+mn-ea"/>
                <a:cs typeface="+mn-cs"/>
              </a:rPr>
              <a:t>行修改当前类型的节点</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2697977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1" kern="1200" dirty="0">
                    <a:solidFill>
                      <a:schemeClr val="tx1"/>
                    </a:solidFill>
                    <a:latin typeface="+mn-ea"/>
                    <a:ea typeface="+mn-ea"/>
                    <a:cs typeface="+mn-cs"/>
                  </a:rPr>
                  <a:t>下面介绍一下关键函数</a:t>
                </a:r>
                <a:r>
                  <a:rPr lang="en-US" altLang="zh-CN" sz="1200" b="1" kern="1200" dirty="0" err="1">
                    <a:solidFill>
                      <a:schemeClr val="tx1"/>
                    </a:solidFill>
                    <a:latin typeface="+mn-ea"/>
                    <a:ea typeface="+mn-ea"/>
                    <a:cs typeface="+mn-cs"/>
                  </a:rPr>
                  <a:t>FindNN</a:t>
                </a:r>
                <a:r>
                  <a:rPr lang="zh-CN" altLang="en-US" sz="1200" b="1" kern="1200" dirty="0">
                    <a:solidFill>
                      <a:schemeClr val="tx1"/>
                    </a:solidFill>
                    <a:latin typeface="+mn-ea"/>
                    <a:ea typeface="+mn-ea"/>
                    <a:cs typeface="+mn-cs"/>
                  </a:rPr>
                  <a:t>，</a:t>
                </a:r>
                <a:r>
                  <a:rPr lang="zh-CN" altLang="en-US" sz="1200" dirty="0">
                    <a:latin typeface="Calibri" panose="020F0502020204030204" pitchFamily="34" charset="0"/>
                    <a:ea typeface="微软雅黑" panose="020B0503020204020204" pitchFamily="34" charset="-122"/>
                  </a:rPr>
                  <a:t>直观的寻找第</a:t>
                </a:r>
                <a:r>
                  <a:rPr lang="en-US" altLang="zh-CN" sz="1200" dirty="0">
                    <a:latin typeface="Calibri" panose="020F0502020204030204" pitchFamily="34" charset="0"/>
                    <a:ea typeface="微软雅黑" panose="020B0503020204020204" pitchFamily="34" charset="-122"/>
                  </a:rPr>
                  <a:t>x</a:t>
                </a:r>
                <a:r>
                  <a:rPr lang="zh-CN" altLang="en-US" sz="1200" dirty="0">
                    <a:latin typeface="Calibri" panose="020F0502020204030204" pitchFamily="34" charset="0"/>
                    <a:ea typeface="微软雅黑" panose="020B0503020204020204" pitchFamily="34" charset="-122"/>
                  </a:rPr>
                  <a:t>个最近邻的算法是</a:t>
                </a:r>
                <a14:m>
                  <m:oMath xmlns:m="http://schemas.openxmlformats.org/officeDocument/2006/math">
                    <m:r>
                      <a:rPr lang="en-US" altLang="zh-CN" sz="1200" b="0" i="1" dirty="0" smtClean="0">
                        <a:solidFill>
                          <a:schemeClr val="accent1"/>
                        </a:solidFill>
                        <a:latin typeface="Cambria Math" panose="02040503050406030204" pitchFamily="18" charset="0"/>
                        <a:ea typeface="微软雅黑" panose="020B0503020204020204" pitchFamily="34" charset="-122"/>
                      </a:rPr>
                      <m:t>𝐷𝑖𝑗𝑘𝑠𝑡𝑟𝑎</m:t>
                    </m:r>
                  </m:oMath>
                </a14:m>
                <a:r>
                  <a:rPr lang="zh-CN" altLang="en-US" sz="1200" dirty="0">
                    <a:latin typeface="Calibri" panose="020F0502020204030204" pitchFamily="34" charset="0"/>
                    <a:ea typeface="微软雅黑" panose="020B0503020204020204" pitchFamily="34" charset="-122"/>
                  </a:rPr>
                  <a:t>算法，但是存在大量的重复搜索（从头搜索），并且由于</a:t>
                </a:r>
                <a14:m>
                  <m:oMath xmlns:m="http://schemas.openxmlformats.org/officeDocument/2006/math">
                    <m:r>
                      <a:rPr lang="en-US" altLang="zh-CN" sz="1200" b="0" i="1" dirty="0" smtClean="0">
                        <a:solidFill>
                          <a:schemeClr val="accent1"/>
                        </a:solidFill>
                        <a:latin typeface="Cambria Math" panose="02040503050406030204" pitchFamily="18" charset="0"/>
                        <a:ea typeface="微软雅黑" panose="020B0503020204020204" pitchFamily="34" charset="-122"/>
                      </a:rPr>
                      <m:t>𝐹𝑖𝑛𝑑𝑁𝑁</m:t>
                    </m:r>
                  </m:oMath>
                </a14:m>
                <a:r>
                  <a:rPr lang="zh-CN" altLang="en-US" sz="1200" dirty="0">
                    <a:latin typeface="Calibri" panose="020F0502020204030204" pitchFamily="34" charset="0"/>
                    <a:ea typeface="微软雅黑" panose="020B0503020204020204" pitchFamily="34" charset="-122"/>
                  </a:rPr>
                  <a:t>需要经常调用，因此在大型图上多次进行</a:t>
                </a:r>
                <a14:m>
                  <m:oMath xmlns:m="http://schemas.openxmlformats.org/officeDocument/2006/math">
                    <m:r>
                      <a:rPr lang="en-US" altLang="zh-CN" sz="1200" b="0" i="1" dirty="0" smtClean="0">
                        <a:solidFill>
                          <a:schemeClr val="accent1"/>
                        </a:solidFill>
                        <a:latin typeface="Cambria Math" panose="02040503050406030204" pitchFamily="18" charset="0"/>
                        <a:ea typeface="微软雅黑" panose="020B0503020204020204" pitchFamily="34" charset="-122"/>
                      </a:rPr>
                      <m:t>𝐷𝑖𝑗𝑘𝑠𝑡𝑟𝑎</m:t>
                    </m:r>
                  </m:oMath>
                </a14:m>
                <a:r>
                  <a:rPr lang="zh-CN" altLang="en-US" sz="1200" dirty="0">
                    <a:latin typeface="Calibri" panose="020F0502020204030204" pitchFamily="34" charset="0"/>
                    <a:ea typeface="微软雅黑" panose="020B0503020204020204" pitchFamily="34" charset="-122"/>
                  </a:rPr>
                  <a:t>搜索的的效率也很低。重复计算问题可以通过计算后存储解决，同时本文基于</a:t>
                </a:r>
                <a:r>
                  <a:rPr lang="en-US" altLang="zh-CN" sz="1200" i="1" kern="1200" dirty="0">
                    <a:solidFill>
                      <a:schemeClr val="accent1"/>
                    </a:solidFill>
                    <a:latin typeface="+mn-lt"/>
                    <a:ea typeface="微软雅黑" panose="020B0503020204020204" pitchFamily="34" charset="-122"/>
                    <a:cs typeface="+mn-cs"/>
                  </a:rPr>
                  <a:t>2-hop labeling</a:t>
                </a:r>
                <a:r>
                  <a:rPr lang="zh-CN" altLang="en-US" sz="1200" dirty="0">
                    <a:latin typeface="Calibri" panose="020F0502020204030204" pitchFamily="34" charset="0"/>
                    <a:ea typeface="微软雅黑" panose="020B0503020204020204" pitchFamily="34" charset="-122"/>
                  </a:rPr>
                  <a:t>设计了</a:t>
                </a:r>
                <a14:m>
                  <m:oMath xmlns:m="http://schemas.openxmlformats.org/officeDocument/2006/math">
                    <m:r>
                      <a:rPr lang="en-US" altLang="zh-CN" sz="1200" b="0" i="1" dirty="0" smtClean="0">
                        <a:solidFill>
                          <a:schemeClr val="accent1"/>
                        </a:solidFill>
                        <a:latin typeface="Cambria Math" panose="02040503050406030204" pitchFamily="18" charset="0"/>
                        <a:ea typeface="微软雅黑" panose="020B0503020204020204" pitchFamily="34" charset="-122"/>
                      </a:rPr>
                      <m:t>𝐹𝑖𝑛𝑑𝑁𝑁</m:t>
                    </m:r>
                  </m:oMath>
                </a14:m>
                <a:r>
                  <a:rPr lang="zh-CN" altLang="en-US" sz="1200" dirty="0">
                    <a:latin typeface="Calibri" panose="020F0502020204030204" pitchFamily="34" charset="0"/>
                    <a:ea typeface="微软雅黑" panose="020B0503020204020204" pitchFamily="34" charset="-122"/>
                  </a:rPr>
                  <a:t>函数以优化搜索效率。</a:t>
                </a:r>
                <a:endParaRPr lang="en-US" altLang="zh-CN" sz="1200" b="1" dirty="0">
                  <a:solidFill>
                    <a:schemeClr val="accent1"/>
                  </a:solidFill>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b="1" kern="1200" dirty="0">
                  <a:solidFill>
                    <a:schemeClr val="tx1"/>
                  </a:solidFill>
                  <a:latin typeface="+mn-ea"/>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下面介绍一下关键函数</a:t>
                </a:r>
                <a:r>
                  <a:rPr lang="en-US" altLang="zh-CN" sz="1200" b="1" kern="1200" dirty="0" err="1">
                    <a:solidFill>
                      <a:schemeClr val="tx1"/>
                    </a:solidFill>
                    <a:latin typeface="+mn-ea"/>
                    <a:ea typeface="+mn-ea"/>
                    <a:cs typeface="+mn-cs"/>
                  </a:rPr>
                  <a:t>FindNN</a:t>
                </a:r>
                <a:r>
                  <a:rPr lang="zh-CN" altLang="en-US" sz="1200" b="1" kern="1200" dirty="0">
                    <a:solidFill>
                      <a:schemeClr val="tx1"/>
                    </a:solidFill>
                    <a:latin typeface="+mn-ea"/>
                    <a:ea typeface="+mn-ea"/>
                    <a:cs typeface="+mn-cs"/>
                  </a:rPr>
                  <a:t>，</a:t>
                </a:r>
                <a:r>
                  <a:rPr lang="zh-CN" altLang="en-US" sz="1200" dirty="0">
                    <a:latin typeface="Calibri" panose="020F0502020204030204" pitchFamily="34" charset="0"/>
                    <a:ea typeface="微软雅黑" panose="020B0503020204020204" pitchFamily="34" charset="-122"/>
                  </a:rPr>
                  <a:t>直观的寻找第</a:t>
                </a:r>
                <a:r>
                  <a:rPr lang="en-US" altLang="zh-CN" sz="1200" dirty="0">
                    <a:latin typeface="Calibri" panose="020F0502020204030204" pitchFamily="34" charset="0"/>
                    <a:ea typeface="微软雅黑" panose="020B0503020204020204" pitchFamily="34" charset="-122"/>
                  </a:rPr>
                  <a:t>x</a:t>
                </a:r>
                <a:r>
                  <a:rPr lang="zh-CN" altLang="en-US" sz="1200" dirty="0">
                    <a:latin typeface="Calibri" panose="020F0502020204030204" pitchFamily="34" charset="0"/>
                    <a:ea typeface="微软雅黑" panose="020B0503020204020204" pitchFamily="34" charset="-122"/>
                  </a:rPr>
                  <a:t>个最近邻的算法是</a:t>
                </a:r>
                <a:r>
                  <a:rPr lang="en-US" altLang="zh-CN" sz="1200" b="0" i="0" dirty="0">
                    <a:solidFill>
                      <a:schemeClr val="accent1"/>
                    </a:solidFill>
                    <a:latin typeface="Cambria Math" panose="02040503050406030204" pitchFamily="18" charset="0"/>
                    <a:ea typeface="微软雅黑" panose="020B0503020204020204" pitchFamily="34" charset="-122"/>
                  </a:rPr>
                  <a:t>𝐷𝑖𝑗𝑘𝑠𝑡𝑟𝑎</a:t>
                </a:r>
                <a:r>
                  <a:rPr lang="zh-CN" altLang="en-US" sz="1200" dirty="0">
                    <a:latin typeface="Calibri" panose="020F0502020204030204" pitchFamily="34" charset="0"/>
                    <a:ea typeface="微软雅黑" panose="020B0503020204020204" pitchFamily="34" charset="-122"/>
                  </a:rPr>
                  <a:t>算法，但是存在大量的重复搜索（从头搜索），并且由于</a:t>
                </a:r>
                <a:r>
                  <a:rPr lang="en-US" altLang="zh-CN" sz="1200" b="0" i="0" dirty="0">
                    <a:solidFill>
                      <a:schemeClr val="accent1"/>
                    </a:solidFill>
                    <a:latin typeface="Cambria Math" panose="02040503050406030204" pitchFamily="18" charset="0"/>
                    <a:ea typeface="微软雅黑" panose="020B0503020204020204" pitchFamily="34" charset="-122"/>
                  </a:rPr>
                  <a:t>𝐹𝑖𝑛𝑑𝑁𝑁</a:t>
                </a:r>
                <a:r>
                  <a:rPr lang="zh-CN" altLang="en-US" sz="1200" dirty="0">
                    <a:latin typeface="Calibri" panose="020F0502020204030204" pitchFamily="34" charset="0"/>
                    <a:ea typeface="微软雅黑" panose="020B0503020204020204" pitchFamily="34" charset="-122"/>
                  </a:rPr>
                  <a:t>需要经常调用，因此在大型图上多次进行</a:t>
                </a:r>
                <a:r>
                  <a:rPr lang="en-US" altLang="zh-CN" sz="1200" b="0" i="0" dirty="0">
                    <a:solidFill>
                      <a:schemeClr val="accent1"/>
                    </a:solidFill>
                    <a:latin typeface="Cambria Math" panose="02040503050406030204" pitchFamily="18" charset="0"/>
                    <a:ea typeface="微软雅黑" panose="020B0503020204020204" pitchFamily="34" charset="-122"/>
                  </a:rPr>
                  <a:t>𝐷𝑖𝑗𝑘𝑠𝑡𝑟𝑎</a:t>
                </a:r>
                <a:r>
                  <a:rPr lang="zh-CN" altLang="en-US" sz="1200" dirty="0">
                    <a:latin typeface="Calibri" panose="020F0502020204030204" pitchFamily="34" charset="0"/>
                    <a:ea typeface="微软雅黑" panose="020B0503020204020204" pitchFamily="34" charset="-122"/>
                  </a:rPr>
                  <a:t>搜索的的效率也很低。所以本文基于</a:t>
                </a:r>
                <a:r>
                  <a:rPr lang="en-US" altLang="zh-CN" sz="1200" dirty="0">
                    <a:latin typeface="Calibri" panose="020F0502020204030204" pitchFamily="34" charset="0"/>
                    <a:ea typeface="微软雅黑" panose="020B0503020204020204" pitchFamily="34" charset="-122"/>
                  </a:rPr>
                  <a:t>2-hop labeling</a:t>
                </a:r>
                <a:r>
                  <a:rPr lang="zh-CN" altLang="en-US" sz="1200" dirty="0">
                    <a:latin typeface="Calibri" panose="020F0502020204030204" pitchFamily="34" charset="0"/>
                    <a:ea typeface="微软雅黑" panose="020B0503020204020204" pitchFamily="34" charset="-122"/>
                  </a:rPr>
                  <a:t>设计了</a:t>
                </a:r>
                <a:r>
                  <a:rPr lang="en-US" altLang="zh-CN" sz="1200" dirty="0" err="1">
                    <a:latin typeface="Calibri" panose="020F0502020204030204" pitchFamily="34" charset="0"/>
                    <a:ea typeface="微软雅黑" panose="020B0503020204020204" pitchFamily="34" charset="-122"/>
                  </a:rPr>
                  <a:t>FindNN</a:t>
                </a:r>
                <a:r>
                  <a:rPr lang="zh-CN" altLang="en-US" sz="1200" dirty="0">
                    <a:latin typeface="Calibri" panose="020F0502020204030204" pitchFamily="34" charset="0"/>
                    <a:ea typeface="微软雅黑" panose="020B0503020204020204" pitchFamily="34" charset="-122"/>
                  </a:rPr>
                  <a:t>函数</a:t>
                </a:r>
                <a:endParaRPr lang="en-US" altLang="zh-CN"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b="1" kern="1200" dirty="0">
                  <a:solidFill>
                    <a:schemeClr val="tx1"/>
                  </a:solidFill>
                  <a:latin typeface="+mn-ea"/>
                  <a:ea typeface="+mn-ea"/>
                  <a:cs typeface="+mn-cs"/>
                </a:endParaRP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1507949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简单介绍一下</a:t>
            </a:r>
            <a:r>
              <a:rPr lang="en-US" altLang="zh-CN" sz="1200" b="1" kern="1200" dirty="0">
                <a:solidFill>
                  <a:schemeClr val="tx1"/>
                </a:solidFill>
                <a:latin typeface="+mn-ea"/>
                <a:ea typeface="+mn-ea"/>
                <a:cs typeface="+mn-cs"/>
              </a:rPr>
              <a:t>2-hop labeling</a:t>
            </a:r>
            <a:r>
              <a:rPr lang="zh-CN" altLang="en-US" sz="1200" b="1" kern="1200" dirty="0">
                <a:solidFill>
                  <a:schemeClr val="tx1"/>
                </a:solidFill>
                <a:latin typeface="+mn-ea"/>
                <a:ea typeface="+mn-ea"/>
                <a:cs typeface="+mn-cs"/>
              </a:rPr>
              <a:t>，它为每个节点维护两个标签，</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406301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从以下三个方面来讲，分别是问题背景，算法以及实验</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extLst>
      <p:ext uri="{BB962C8B-B14F-4D97-AF65-F5344CB8AC3E}">
        <p14:creationId xmlns:p14="http://schemas.microsoft.com/office/powerpoint/2010/main" val="93786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2544390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这里比较重要的是两个拓展，第</a:t>
            </a:r>
            <a:r>
              <a:rPr lang="en-US" altLang="zh-CN" sz="1200" b="1" kern="1200" dirty="0">
                <a:solidFill>
                  <a:schemeClr val="tx1"/>
                </a:solidFill>
                <a:latin typeface="+mn-ea"/>
                <a:ea typeface="+mn-ea"/>
                <a:cs typeface="+mn-cs"/>
              </a:rPr>
              <a:t>16</a:t>
            </a:r>
            <a:r>
              <a:rPr lang="zh-CN" altLang="en-US" sz="1200" b="1" kern="1200" dirty="0">
                <a:solidFill>
                  <a:schemeClr val="tx1"/>
                </a:solidFill>
                <a:latin typeface="+mn-ea"/>
                <a:ea typeface="+mn-ea"/>
                <a:cs typeface="+mn-cs"/>
              </a:rPr>
              <a:t>行拓展下一类型的节点，</a:t>
            </a:r>
            <a:r>
              <a:rPr lang="en-US" altLang="zh-CN" sz="1200" b="1" kern="1200" dirty="0">
                <a:solidFill>
                  <a:schemeClr val="tx1"/>
                </a:solidFill>
                <a:latin typeface="+mn-ea"/>
                <a:ea typeface="+mn-ea"/>
                <a:cs typeface="+mn-cs"/>
              </a:rPr>
              <a:t>21</a:t>
            </a:r>
            <a:r>
              <a:rPr lang="zh-CN" altLang="en-US" sz="1200" b="1" kern="1200" dirty="0">
                <a:solidFill>
                  <a:schemeClr val="tx1"/>
                </a:solidFill>
                <a:latin typeface="+mn-ea"/>
                <a:ea typeface="+mn-ea"/>
                <a:cs typeface="+mn-cs"/>
              </a:rPr>
              <a:t>行修改当前类型的节点</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85280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还是以该图为例，用户从</a:t>
            </a:r>
            <a:r>
              <a:rPr lang="en-US" altLang="zh-CN" sz="1200" b="1" kern="1200" dirty="0">
                <a:solidFill>
                  <a:schemeClr val="tx1"/>
                </a:solidFill>
                <a:latin typeface="+mn-ea"/>
                <a:ea typeface="+mn-ea"/>
                <a:cs typeface="+mn-cs"/>
              </a:rPr>
              <a:t>s</a:t>
            </a:r>
            <a:r>
              <a:rPr lang="zh-CN" altLang="en-US" sz="1200" b="1" kern="1200" dirty="0">
                <a:solidFill>
                  <a:schemeClr val="tx1"/>
                </a:solidFill>
                <a:latin typeface="+mn-ea"/>
                <a:ea typeface="+mn-ea"/>
                <a:cs typeface="+mn-cs"/>
              </a:rPr>
              <a:t>出发依次经过</a:t>
            </a:r>
            <a:r>
              <a:rPr lang="en-US" altLang="zh-CN" sz="1200" b="1" kern="1200" dirty="0">
                <a:solidFill>
                  <a:schemeClr val="tx1"/>
                </a:solidFill>
                <a:latin typeface="+mn-ea"/>
                <a:ea typeface="+mn-ea"/>
                <a:cs typeface="+mn-cs"/>
              </a:rPr>
              <a:t>MA RE CI</a:t>
            </a:r>
            <a:r>
              <a:rPr lang="zh-CN" altLang="en-US" sz="1200" b="1" kern="1200" dirty="0">
                <a:solidFill>
                  <a:schemeClr val="tx1"/>
                </a:solidFill>
                <a:latin typeface="+mn-ea"/>
                <a:ea typeface="+mn-ea"/>
                <a:cs typeface="+mn-cs"/>
              </a:rPr>
              <a:t>后到达</a:t>
            </a:r>
            <a:r>
              <a:rPr lang="en-US" altLang="zh-CN" sz="1200" b="1" kern="1200" dirty="0">
                <a:solidFill>
                  <a:schemeClr val="tx1"/>
                </a:solidFill>
                <a:latin typeface="+mn-ea"/>
                <a:ea typeface="+mn-ea"/>
                <a:cs typeface="+mn-cs"/>
              </a:rPr>
              <a:t>t</a:t>
            </a:r>
            <a:r>
              <a:rPr lang="zh-CN" altLang="en-US" sz="1200" b="1" kern="1200" dirty="0">
                <a:solidFill>
                  <a:schemeClr val="tx1"/>
                </a:solidFill>
                <a:latin typeface="+mn-ea"/>
                <a:ea typeface="+mn-ea"/>
                <a:cs typeface="+mn-cs"/>
              </a:rPr>
              <a:t>，同时以</a:t>
            </a:r>
            <a:r>
              <a:rPr lang="en-US" altLang="zh-CN" sz="1200" b="1" kern="1200" dirty="0">
                <a:solidFill>
                  <a:schemeClr val="tx1"/>
                </a:solidFill>
                <a:latin typeface="+mn-ea"/>
                <a:ea typeface="+mn-ea"/>
                <a:cs typeface="+mn-cs"/>
              </a:rPr>
              <a:t>b</a:t>
            </a:r>
            <a:r>
              <a:rPr lang="zh-CN" altLang="en-US" sz="1200" b="1" kern="1200" dirty="0">
                <a:solidFill>
                  <a:schemeClr val="tx1"/>
                </a:solidFill>
                <a:latin typeface="+mn-ea"/>
                <a:ea typeface="+mn-ea"/>
                <a:cs typeface="+mn-cs"/>
              </a:rPr>
              <a:t>、</a:t>
            </a:r>
            <a:r>
              <a:rPr lang="en-US" altLang="zh-CN" sz="1200" b="1" kern="1200" dirty="0">
                <a:solidFill>
                  <a:schemeClr val="tx1"/>
                </a:solidFill>
                <a:latin typeface="+mn-ea"/>
                <a:ea typeface="+mn-ea"/>
                <a:cs typeface="+mn-cs"/>
              </a:rPr>
              <a:t>d</a:t>
            </a:r>
            <a:r>
              <a:rPr lang="zh-CN" altLang="en-US" sz="1200" b="1" kern="1200" dirty="0">
                <a:solidFill>
                  <a:schemeClr val="tx1"/>
                </a:solidFill>
                <a:latin typeface="+mn-ea"/>
                <a:ea typeface="+mn-ea"/>
                <a:cs typeface="+mn-cs"/>
              </a:rPr>
              <a:t>节点的两个哈希表为例子，说明支配关系的使用</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2235241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3030870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a:latin typeface="Calibri" panose="020F0502020204030204" pitchFamily="34" charset="0"/>
                <a:ea typeface="微软雅黑" panose="020B0503020204020204" pitchFamily="34" charset="-122"/>
              </a:rPr>
              <a:t>下面介绍一下继续优化的</a:t>
            </a:r>
            <a:r>
              <a:rPr lang="en-US" altLang="zh-CN" sz="1200" dirty="0" err="1">
                <a:latin typeface="Calibri" panose="020F0502020204030204" pitchFamily="34" charset="0"/>
                <a:ea typeface="微软雅黑" panose="020B0503020204020204" pitchFamily="34" charset="-122"/>
              </a:rPr>
              <a:t>StarKOSR</a:t>
            </a:r>
            <a:r>
              <a:rPr lang="zh-CN" altLang="en-US" sz="1200" dirty="0">
                <a:latin typeface="Calibri" panose="020F0502020204030204" pitchFamily="34" charset="0"/>
                <a:ea typeface="微软雅黑" panose="020B0503020204020204" pitchFamily="34" charset="-122"/>
              </a:rPr>
              <a:t>，该算法主要考虑到</a:t>
            </a:r>
            <a:r>
              <a:rPr lang="zh-CN" altLang="en-US" sz="1200" b="1" dirty="0">
                <a:latin typeface="Calibri" panose="020F0502020204030204" pitchFamily="34" charset="0"/>
                <a:ea typeface="微软雅黑" panose="020B0503020204020204" pitchFamily="34" charset="-122"/>
              </a:rPr>
              <a:t>成本较低</a:t>
            </a:r>
            <a:r>
              <a:rPr lang="zh-CN" altLang="en-US" sz="1200" dirty="0">
                <a:latin typeface="Calibri" panose="020F0502020204030204" pitchFamily="34" charset="0"/>
                <a:ea typeface="微软雅黑" panose="020B0503020204020204" pitchFamily="34" charset="-122"/>
              </a:rPr>
              <a:t>但是</a:t>
            </a:r>
            <a:r>
              <a:rPr lang="zh-CN" altLang="en-US" sz="1200" b="1" dirty="0">
                <a:latin typeface="Calibri" panose="020F0502020204030204" pitchFamily="34" charset="0"/>
                <a:ea typeface="微软雅黑" panose="020B0503020204020204" pitchFamily="34" charset="-122"/>
              </a:rPr>
              <a:t>离目的地较远</a:t>
            </a:r>
            <a:r>
              <a:rPr lang="zh-CN" altLang="en-US" sz="1200" dirty="0">
                <a:latin typeface="Calibri" panose="020F0502020204030204" pitchFamily="34" charset="0"/>
                <a:ea typeface="微软雅黑" panose="020B0503020204020204" pitchFamily="34" charset="-122"/>
              </a:rPr>
              <a:t>的部分探索候选路线应该被赋予</a:t>
            </a:r>
            <a:r>
              <a:rPr lang="zh-CN" altLang="en-US" sz="1200" kern="1200" dirty="0">
                <a:solidFill>
                  <a:schemeClr val="tx1"/>
                </a:solidFill>
                <a:latin typeface="Calibri" panose="020F0502020204030204" pitchFamily="34" charset="0"/>
                <a:ea typeface="微软雅黑" panose="020B0503020204020204" pitchFamily="34" charset="-122"/>
                <a:cs typeface="+mn-cs"/>
              </a:rPr>
              <a:t>较低的拓展优先级，如图，即便</a:t>
            </a:r>
            <a:r>
              <a:rPr lang="en-US" altLang="zh-CN" sz="1200" kern="1200" dirty="0">
                <a:solidFill>
                  <a:schemeClr val="tx1"/>
                </a:solidFill>
                <a:latin typeface="Calibri" panose="020F0502020204030204" pitchFamily="34" charset="0"/>
                <a:ea typeface="微软雅黑" panose="020B0503020204020204" pitchFamily="34" charset="-122"/>
                <a:cs typeface="+mn-cs"/>
              </a:rPr>
              <a:t>v1</a:t>
            </a:r>
            <a:r>
              <a:rPr lang="zh-CN" altLang="en-US" sz="1200" kern="1200" dirty="0">
                <a:solidFill>
                  <a:schemeClr val="tx1"/>
                </a:solidFill>
                <a:latin typeface="Calibri" panose="020F0502020204030204" pitchFamily="34" charset="0"/>
                <a:ea typeface="微软雅黑" panose="020B0503020204020204" pitchFamily="34" charset="-122"/>
                <a:cs typeface="+mn-cs"/>
              </a:rPr>
              <a:t>离</a:t>
            </a:r>
            <a:r>
              <a:rPr lang="en-US" altLang="zh-CN" sz="1200" kern="1200" dirty="0">
                <a:solidFill>
                  <a:schemeClr val="tx1"/>
                </a:solidFill>
                <a:latin typeface="Calibri" panose="020F0502020204030204" pitchFamily="34" charset="0"/>
                <a:ea typeface="微软雅黑" panose="020B0503020204020204" pitchFamily="34" charset="-122"/>
                <a:cs typeface="+mn-cs"/>
              </a:rPr>
              <a:t>s</a:t>
            </a:r>
            <a:r>
              <a:rPr lang="zh-CN" altLang="en-US" sz="1200" kern="1200" dirty="0">
                <a:solidFill>
                  <a:schemeClr val="tx1"/>
                </a:solidFill>
                <a:latin typeface="Calibri" panose="020F0502020204030204" pitchFamily="34" charset="0"/>
                <a:ea typeface="微软雅黑" panose="020B0503020204020204" pitchFamily="34" charset="-122"/>
                <a:cs typeface="+mn-cs"/>
              </a:rPr>
              <a:t>更近，但是直观上还是会感觉</a:t>
            </a:r>
            <a:r>
              <a:rPr lang="en-US" altLang="zh-CN" sz="1200" kern="1200" dirty="0">
                <a:solidFill>
                  <a:schemeClr val="tx1"/>
                </a:solidFill>
                <a:latin typeface="Calibri" panose="020F0502020204030204" pitchFamily="34" charset="0"/>
                <a:ea typeface="微软雅黑" panose="020B0503020204020204" pitchFamily="34" charset="-122"/>
                <a:cs typeface="+mn-cs"/>
              </a:rPr>
              <a:t>s</a:t>
            </a:r>
            <a:r>
              <a:rPr lang="zh-CN" altLang="en-US" sz="1200" kern="1200" dirty="0">
                <a:solidFill>
                  <a:schemeClr val="tx1"/>
                </a:solidFill>
                <a:latin typeface="Calibri" panose="020F0502020204030204" pitchFamily="34" charset="0"/>
                <a:ea typeface="微软雅黑" panose="020B0503020204020204" pitchFamily="34" charset="-122"/>
                <a:cs typeface="+mn-cs"/>
              </a:rPr>
              <a:t>到</a:t>
            </a:r>
            <a:r>
              <a:rPr lang="en-US" altLang="zh-CN" sz="1200" kern="1200" dirty="0">
                <a:solidFill>
                  <a:schemeClr val="tx1"/>
                </a:solidFill>
                <a:latin typeface="Calibri" panose="020F0502020204030204" pitchFamily="34" charset="0"/>
                <a:ea typeface="微软雅黑" panose="020B0503020204020204" pitchFamily="34" charset="-122"/>
                <a:cs typeface="+mn-cs"/>
              </a:rPr>
              <a:t>v2</a:t>
            </a:r>
            <a:r>
              <a:rPr lang="zh-CN" altLang="en-US" sz="1200" kern="1200" dirty="0">
                <a:solidFill>
                  <a:schemeClr val="tx1"/>
                </a:solidFill>
                <a:latin typeface="Calibri" panose="020F0502020204030204" pitchFamily="34" charset="0"/>
                <a:ea typeface="微软雅黑" panose="020B0503020204020204" pitchFamily="34" charset="-122"/>
                <a:cs typeface="+mn-cs"/>
              </a:rPr>
              <a:t>应该比</a:t>
            </a:r>
            <a:r>
              <a:rPr lang="en-US" altLang="zh-CN" sz="1200" kern="1200" dirty="0">
                <a:solidFill>
                  <a:schemeClr val="tx1"/>
                </a:solidFill>
                <a:latin typeface="Calibri" panose="020F0502020204030204" pitchFamily="34" charset="0"/>
                <a:ea typeface="微软雅黑" panose="020B0503020204020204" pitchFamily="34" charset="-122"/>
                <a:cs typeface="+mn-cs"/>
              </a:rPr>
              <a:t>s</a:t>
            </a:r>
            <a:r>
              <a:rPr lang="zh-CN" altLang="en-US" sz="1200" kern="1200" dirty="0">
                <a:solidFill>
                  <a:schemeClr val="tx1"/>
                </a:solidFill>
                <a:latin typeface="Calibri" panose="020F0502020204030204" pitchFamily="34" charset="0"/>
                <a:ea typeface="微软雅黑" panose="020B0503020204020204" pitchFamily="34" charset="-122"/>
                <a:cs typeface="+mn-cs"/>
              </a:rPr>
              <a:t>到</a:t>
            </a:r>
            <a:r>
              <a:rPr lang="en-US" altLang="zh-CN" sz="1200" kern="1200" dirty="0">
                <a:solidFill>
                  <a:schemeClr val="tx1"/>
                </a:solidFill>
                <a:latin typeface="Calibri" panose="020F0502020204030204" pitchFamily="34" charset="0"/>
                <a:ea typeface="微软雅黑" panose="020B0503020204020204" pitchFamily="34" charset="-122"/>
                <a:cs typeface="+mn-cs"/>
              </a:rPr>
              <a:t>v1</a:t>
            </a:r>
            <a:r>
              <a:rPr lang="zh-CN" altLang="en-US" sz="1200" kern="1200" dirty="0">
                <a:solidFill>
                  <a:schemeClr val="tx1"/>
                </a:solidFill>
                <a:latin typeface="Calibri" panose="020F0502020204030204" pitchFamily="34" charset="0"/>
                <a:ea typeface="微软雅黑" panose="020B0503020204020204" pitchFamily="34" charset="-122"/>
                <a:cs typeface="+mn-cs"/>
              </a:rPr>
              <a:t>更好，也就是说应该先拓展</a:t>
            </a:r>
            <a:r>
              <a:rPr lang="en-US" altLang="zh-CN" sz="1200" kern="1200" dirty="0">
                <a:solidFill>
                  <a:schemeClr val="tx1"/>
                </a:solidFill>
                <a:latin typeface="Calibri" panose="020F0502020204030204" pitchFamily="34" charset="0"/>
                <a:ea typeface="微软雅黑" panose="020B0503020204020204" pitchFamily="34" charset="-122"/>
                <a:cs typeface="+mn-cs"/>
              </a:rPr>
              <a:t>s</a:t>
            </a:r>
            <a:r>
              <a:rPr lang="zh-CN" altLang="en-US" sz="1200" kern="1200" dirty="0">
                <a:solidFill>
                  <a:schemeClr val="tx1"/>
                </a:solidFill>
                <a:latin typeface="Calibri" panose="020F0502020204030204" pitchFamily="34" charset="0"/>
                <a:ea typeface="微软雅黑" panose="020B0503020204020204" pitchFamily="34" charset="-122"/>
                <a:cs typeface="+mn-cs"/>
              </a:rPr>
              <a:t>到</a:t>
            </a:r>
            <a:r>
              <a:rPr lang="en-US" altLang="zh-CN" sz="1200" kern="1200" dirty="0">
                <a:solidFill>
                  <a:schemeClr val="tx1"/>
                </a:solidFill>
                <a:latin typeface="Calibri" panose="020F0502020204030204" pitchFamily="34" charset="0"/>
                <a:ea typeface="微软雅黑" panose="020B0503020204020204" pitchFamily="34" charset="-122"/>
                <a:cs typeface="+mn-cs"/>
              </a:rPr>
              <a:t>v2</a:t>
            </a:r>
            <a:r>
              <a:rPr lang="zh-CN" altLang="en-US" sz="1200" kern="1200" dirty="0">
                <a:solidFill>
                  <a:schemeClr val="tx1"/>
                </a:solidFill>
                <a:latin typeface="Calibri" panose="020F0502020204030204" pitchFamily="34" charset="0"/>
                <a:ea typeface="微软雅黑" panose="020B0503020204020204" pitchFamily="34" charset="-122"/>
                <a:cs typeface="+mn-cs"/>
              </a:rPr>
              <a:t>这条路。因此，</a:t>
            </a:r>
            <a:r>
              <a:rPr lang="en-US" altLang="zh-CN" sz="1200" kern="1200" dirty="0" err="1">
                <a:solidFill>
                  <a:schemeClr val="tx1"/>
                </a:solidFill>
                <a:latin typeface="Calibri" panose="020F0502020204030204" pitchFamily="34" charset="0"/>
                <a:ea typeface="微软雅黑" panose="020B0503020204020204" pitchFamily="34" charset="-122"/>
                <a:cs typeface="+mn-cs"/>
              </a:rPr>
              <a:t>StarKOSR</a:t>
            </a:r>
            <a:r>
              <a:rPr lang="zh-CN" altLang="en-US" sz="1200" kern="1200" dirty="0">
                <a:solidFill>
                  <a:schemeClr val="tx1"/>
                </a:solidFill>
                <a:latin typeface="Calibri" panose="020F0502020204030204" pitchFamily="34" charset="0"/>
                <a:ea typeface="微软雅黑" panose="020B0503020204020204" pitchFamily="34" charset="-122"/>
                <a:cs typeface="+mn-cs"/>
              </a:rPr>
              <a:t>就根据目的地来估计路径成本，用这个成本来对路径进行排序，基于上述思路，在</a:t>
            </a:r>
            <a:r>
              <a:rPr lang="en-US" altLang="zh-CN" sz="1200" b="1" spc="200" dirty="0" err="1">
                <a:solidFill>
                  <a:schemeClr val="bg1"/>
                </a:solidFill>
                <a:latin typeface="Calibri" panose="020F0502020204030204" pitchFamily="34" charset="0"/>
                <a:ea typeface="微软雅黑" panose="020B0503020204020204" pitchFamily="34" charset="-122"/>
              </a:rPr>
              <a:t>PruningKOSR</a:t>
            </a:r>
            <a:r>
              <a:rPr lang="zh-CN" altLang="en-US" sz="1200" b="1" spc="200" dirty="0">
                <a:solidFill>
                  <a:schemeClr val="bg1"/>
                </a:solidFill>
                <a:latin typeface="Calibri" panose="020F0502020204030204" pitchFamily="34" charset="0"/>
                <a:ea typeface="微软雅黑" panose="020B0503020204020204" pitchFamily="34" charset="-122"/>
              </a:rPr>
              <a:t>算法的基础上设计了</a:t>
            </a:r>
            <a:r>
              <a:rPr lang="en-US" altLang="zh-CN" sz="1200" b="1" spc="200" dirty="0" err="1">
                <a:solidFill>
                  <a:schemeClr val="bg1"/>
                </a:solidFill>
                <a:latin typeface="Calibri" panose="020F0502020204030204" pitchFamily="34" charset="0"/>
                <a:ea typeface="微软雅黑" panose="020B0503020204020204" pitchFamily="34" charset="-122"/>
              </a:rPr>
              <a:t>FindNEN</a:t>
            </a:r>
            <a:r>
              <a:rPr lang="zh-CN" altLang="en-US" sz="1200" b="1" spc="200" dirty="0">
                <a:solidFill>
                  <a:schemeClr val="bg1"/>
                </a:solidFill>
                <a:latin typeface="Calibri" panose="020F0502020204030204" pitchFamily="34" charset="0"/>
                <a:ea typeface="微软雅黑" panose="020B0503020204020204" pitchFamily="34" charset="-122"/>
              </a:rPr>
              <a:t>算法 寻找下一个估计邻居算法。下面详细介绍下如何估计路径成本</a:t>
            </a:r>
            <a:endParaRPr lang="en-US" altLang="zh-CN" sz="1200" kern="1200" dirty="0">
              <a:solidFill>
                <a:schemeClr val="tx1"/>
              </a:solidFill>
              <a:latin typeface="Calibri" panose="020F0502020204030204" pitchFamily="34" charset="0"/>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3925108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给定</a:t>
            </a:r>
            <a:r>
              <a:rPr lang="en-US" altLang="zh-CN" sz="1200" b="1" kern="1200" dirty="0">
                <a:solidFill>
                  <a:schemeClr val="tx1"/>
                </a:solidFill>
                <a:latin typeface="+mn-ea"/>
                <a:ea typeface="+mn-ea"/>
                <a:cs typeface="+mn-cs"/>
              </a:rPr>
              <a:t>KOSR</a:t>
            </a:r>
            <a:r>
              <a:rPr lang="zh-CN" altLang="en-US" sz="1200" b="1" kern="1200" dirty="0">
                <a:solidFill>
                  <a:schemeClr val="tx1"/>
                </a:solidFill>
                <a:latin typeface="+mn-ea"/>
                <a:ea typeface="+mn-ea"/>
                <a:cs typeface="+mn-cs"/>
              </a:rPr>
              <a:t>查询，对于部分探索路径</a:t>
            </a:r>
            <a:r>
              <a:rPr lang="en-US" altLang="zh-CN" sz="1200" b="1" kern="1200" dirty="0">
                <a:solidFill>
                  <a:schemeClr val="tx1"/>
                </a:solidFill>
                <a:latin typeface="+mn-ea"/>
                <a:ea typeface="+mn-ea"/>
                <a:cs typeface="+mn-cs"/>
              </a:rPr>
              <a:t>p</a:t>
            </a:r>
            <a:r>
              <a:rPr lang="zh-CN" altLang="en-US" sz="1200" b="1" kern="1200" dirty="0">
                <a:solidFill>
                  <a:schemeClr val="tx1"/>
                </a:solidFill>
                <a:latin typeface="+mn-ea"/>
                <a:ea typeface="+mn-ea"/>
                <a:cs typeface="+mn-cs"/>
              </a:rPr>
              <a:t>，从该路径拓展到目的地的最短路径为</a:t>
            </a:r>
            <a:r>
              <a:rPr lang="en-US" altLang="zh-CN" sz="1200" b="1" kern="1200" dirty="0">
                <a:solidFill>
                  <a:schemeClr val="tx1"/>
                </a:solidFill>
                <a:latin typeface="+mn-ea"/>
                <a:ea typeface="+mn-ea"/>
                <a:cs typeface="+mn-cs"/>
              </a:rPr>
              <a:t>p’</a:t>
            </a:r>
            <a:r>
              <a:rPr lang="zh-CN" altLang="en-US" sz="1200" b="1" kern="1200" dirty="0">
                <a:solidFill>
                  <a:schemeClr val="tx1"/>
                </a:solidFill>
                <a:latin typeface="+mn-ea"/>
                <a:ea typeface="+mn-ea"/>
                <a:cs typeface="+mn-cs"/>
              </a:rPr>
              <a:t>，估计成本就是</a:t>
            </a:r>
            <a:r>
              <a:rPr lang="en-US" altLang="zh-CN" sz="1200" b="1" kern="1200" dirty="0">
                <a:solidFill>
                  <a:schemeClr val="tx1"/>
                </a:solidFill>
                <a:latin typeface="+mn-ea"/>
                <a:ea typeface="+mn-ea"/>
                <a:cs typeface="+mn-cs"/>
              </a:rPr>
              <a:t>w(p)+</a:t>
            </a:r>
            <a:r>
              <a:rPr lang="en-US" altLang="zh-CN" sz="1200" b="1" kern="1200" dirty="0" err="1">
                <a:solidFill>
                  <a:schemeClr val="tx1"/>
                </a:solidFill>
                <a:latin typeface="+mn-ea"/>
                <a:ea typeface="+mn-ea"/>
                <a:cs typeface="+mn-cs"/>
              </a:rPr>
              <a:t>dist</a:t>
            </a:r>
            <a:r>
              <a:rPr lang="en-US" altLang="zh-CN" sz="1200" b="1" kern="1200" dirty="0">
                <a:solidFill>
                  <a:schemeClr val="tx1"/>
                </a:solidFill>
                <a:latin typeface="+mn-ea"/>
                <a:ea typeface="+mn-ea"/>
                <a:cs typeface="+mn-cs"/>
              </a:rPr>
              <a:t>(</a:t>
            </a:r>
            <a:r>
              <a:rPr lang="en-US" altLang="zh-CN" sz="1200" b="1" kern="1200" dirty="0" err="1">
                <a:solidFill>
                  <a:schemeClr val="tx1"/>
                </a:solidFill>
                <a:latin typeface="+mn-ea"/>
                <a:ea typeface="+mn-ea"/>
                <a:cs typeface="+mn-cs"/>
              </a:rPr>
              <a:t>vi,t</a:t>
            </a:r>
            <a:r>
              <a:rPr lang="en-US" altLang="zh-CN" sz="1200" b="1" kern="1200" dirty="0">
                <a:solidFill>
                  <a:schemeClr val="tx1"/>
                </a:solidFill>
                <a:latin typeface="+mn-ea"/>
                <a:ea typeface="+mn-ea"/>
                <a:cs typeface="+mn-cs"/>
              </a:rPr>
              <a:t>)</a:t>
            </a:r>
            <a:r>
              <a:rPr lang="zh-CN" altLang="en-US" sz="1200" b="1" kern="1200" dirty="0">
                <a:solidFill>
                  <a:schemeClr val="tx1"/>
                </a:solidFill>
                <a:latin typeface="+mn-ea"/>
                <a:ea typeface="+mn-ea"/>
                <a:cs typeface="+mn-cs"/>
              </a:rPr>
              <a:t>，这里的</a:t>
            </a:r>
            <a:r>
              <a:rPr lang="en-US" altLang="zh-CN" sz="1200" b="1" kern="1200" dirty="0" err="1">
                <a:solidFill>
                  <a:schemeClr val="tx1"/>
                </a:solidFill>
                <a:latin typeface="+mn-ea"/>
                <a:ea typeface="+mn-ea"/>
                <a:cs typeface="+mn-cs"/>
              </a:rPr>
              <a:t>dist</a:t>
            </a:r>
            <a:r>
              <a:rPr lang="zh-CN" altLang="en-US" sz="1200" b="1" kern="1200" dirty="0">
                <a:solidFill>
                  <a:schemeClr val="tx1"/>
                </a:solidFill>
                <a:latin typeface="+mn-ea"/>
                <a:ea typeface="+mn-ea"/>
                <a:cs typeface="+mn-cs"/>
              </a:rPr>
              <a:t>表示最短距离，也就是说，最理想的情况就是直接到达目的地</a:t>
            </a:r>
            <a:r>
              <a:rPr lang="en-US" altLang="zh-CN" sz="1200" b="1" kern="1200" dirty="0">
                <a:solidFill>
                  <a:schemeClr val="tx1"/>
                </a:solidFill>
                <a:latin typeface="+mn-ea"/>
                <a:ea typeface="+mn-ea"/>
                <a:cs typeface="+mn-cs"/>
              </a:rPr>
              <a:t>t</a:t>
            </a:r>
            <a:r>
              <a:rPr lang="zh-CN" altLang="en-US" sz="1200" b="1" kern="1200" dirty="0">
                <a:solidFill>
                  <a:schemeClr val="tx1"/>
                </a:solidFill>
                <a:latin typeface="+mn-ea"/>
                <a:ea typeface="+mn-ea"/>
                <a:cs typeface="+mn-cs"/>
              </a:rPr>
              <a:t>，而不再绕行。</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extLst>
      <p:ext uri="{BB962C8B-B14F-4D97-AF65-F5344CB8AC3E}">
        <p14:creationId xmlns:p14="http://schemas.microsoft.com/office/powerpoint/2010/main" val="1535318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以如下图为例介绍一下</a:t>
            </a:r>
            <a:r>
              <a:rPr lang="en-US" altLang="zh-CN" dirty="0" err="1"/>
              <a:t>FindNEN</a:t>
            </a:r>
            <a:r>
              <a:rPr lang="zh-CN" altLang="en-US" dirty="0"/>
              <a:t>算法的关键步骤，节点</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是节点</a:t>
            </a:r>
            <a:r>
              <a:rPr lang="en-US" altLang="zh-CN" dirty="0" err="1"/>
              <a:t>i</a:t>
            </a:r>
            <a:r>
              <a:rPr lang="zh-CN" altLang="en-US" dirty="0"/>
              <a:t>的</a:t>
            </a:r>
            <a:r>
              <a:rPr lang="en-US" altLang="zh-CN" dirty="0"/>
              <a:t>4</a:t>
            </a:r>
            <a:r>
              <a:rPr lang="zh-CN" altLang="en-US" dirty="0"/>
              <a:t>个最近邻居，按照</a:t>
            </a:r>
            <a:r>
              <a:rPr lang="en-US" altLang="zh-CN" dirty="0" err="1"/>
              <a:t>FindNN</a:t>
            </a:r>
            <a:r>
              <a:rPr lang="zh-CN" altLang="en-US" dirty="0"/>
              <a:t>可以依次找到，现在需要找到估计成本最低的，所以找到</a:t>
            </a:r>
            <a:r>
              <a:rPr lang="en-US" altLang="zh-CN" dirty="0"/>
              <a:t>1</a:t>
            </a:r>
            <a:r>
              <a:rPr lang="zh-CN" altLang="en-US" dirty="0"/>
              <a:t>、</a:t>
            </a:r>
            <a:r>
              <a:rPr lang="en-US" altLang="zh-CN" dirty="0"/>
              <a:t>2</a:t>
            </a:r>
            <a:r>
              <a:rPr lang="zh-CN" altLang="en-US" dirty="0"/>
              <a:t>、</a:t>
            </a:r>
            <a:r>
              <a:rPr lang="en-US" altLang="zh-CN" dirty="0"/>
              <a:t>3</a:t>
            </a:r>
            <a:r>
              <a:rPr lang="zh-CN" altLang="en-US" dirty="0"/>
              <a:t>时都存到</a:t>
            </a:r>
            <a:r>
              <a:rPr lang="en-US" altLang="zh-CN" dirty="0"/>
              <a:t>ENQ</a:t>
            </a:r>
            <a:r>
              <a:rPr lang="zh-CN" altLang="en-US" dirty="0"/>
              <a:t>里面了，并且</a:t>
            </a:r>
            <a:r>
              <a:rPr lang="en-US" altLang="zh-CN" dirty="0"/>
              <a:t>3</a:t>
            </a:r>
            <a:r>
              <a:rPr lang="zh-CN" altLang="en-US" dirty="0"/>
              <a:t>是估计成本最优的那个点，下一步找到节点</a:t>
            </a:r>
            <a:r>
              <a:rPr lang="en-US" altLang="zh-CN" dirty="0"/>
              <a:t>4</a:t>
            </a:r>
            <a:r>
              <a:rPr lang="zh-CN" altLang="en-US" dirty="0"/>
              <a:t>时发现，节点</a:t>
            </a:r>
            <a:r>
              <a:rPr lang="en-US" altLang="zh-CN" dirty="0" err="1"/>
              <a:t>i</a:t>
            </a:r>
            <a:r>
              <a:rPr lang="zh-CN" altLang="en-US" dirty="0"/>
              <a:t>到节点</a:t>
            </a:r>
            <a:r>
              <a:rPr lang="en-US" altLang="zh-CN" dirty="0"/>
              <a:t>4</a:t>
            </a:r>
            <a:r>
              <a:rPr lang="zh-CN" altLang="en-US" dirty="0"/>
              <a:t>的距离比节点</a:t>
            </a:r>
            <a:r>
              <a:rPr lang="en-US" altLang="zh-CN" dirty="0"/>
              <a:t>1</a:t>
            </a:r>
            <a:r>
              <a:rPr lang="zh-CN" altLang="en-US" dirty="0"/>
              <a:t>到</a:t>
            </a:r>
            <a:r>
              <a:rPr lang="en-US" altLang="zh-CN" dirty="0"/>
              <a:t>3</a:t>
            </a:r>
            <a:r>
              <a:rPr lang="zh-CN" altLang="en-US" dirty="0"/>
              <a:t>加上</a:t>
            </a:r>
            <a:r>
              <a:rPr lang="en-US" altLang="zh-CN" dirty="0"/>
              <a:t>3</a:t>
            </a:r>
            <a:r>
              <a:rPr lang="zh-CN" altLang="en-US" dirty="0"/>
              <a:t>到</a:t>
            </a:r>
            <a:r>
              <a:rPr lang="en-US" altLang="zh-CN" dirty="0"/>
              <a:t>t</a:t>
            </a:r>
            <a:r>
              <a:rPr lang="zh-CN" altLang="en-US" dirty="0"/>
              <a:t>距离还要远，那么节点</a:t>
            </a:r>
            <a:r>
              <a:rPr lang="en-US" altLang="zh-CN" dirty="0"/>
              <a:t>3</a:t>
            </a:r>
            <a:r>
              <a:rPr lang="zh-CN" altLang="en-US" dirty="0"/>
              <a:t>肯定就是剩余节点中估计成本最小的那个了，很容易证明，因为</a:t>
            </a:r>
            <a:r>
              <a:rPr lang="en-US" altLang="zh-CN" dirty="0"/>
              <a:t>3</a:t>
            </a:r>
            <a:r>
              <a:rPr lang="zh-CN" altLang="en-US" dirty="0"/>
              <a:t>是队列</a:t>
            </a:r>
            <a:r>
              <a:rPr lang="en-US" altLang="zh-CN" dirty="0"/>
              <a:t>ENQ</a:t>
            </a:r>
            <a:r>
              <a:rPr lang="zh-CN" altLang="en-US" dirty="0"/>
              <a:t>中最优的，同时</a:t>
            </a:r>
            <a:r>
              <a:rPr lang="en-US" altLang="zh-CN" dirty="0"/>
              <a:t>4</a:t>
            </a:r>
            <a:r>
              <a:rPr lang="zh-CN" altLang="en-US" dirty="0"/>
              <a:t>以及之后的节点即便不考虑到</a:t>
            </a:r>
            <a:r>
              <a:rPr lang="en-US" altLang="zh-CN" dirty="0"/>
              <a:t>t</a:t>
            </a:r>
            <a:r>
              <a:rPr lang="zh-CN" altLang="en-US" dirty="0"/>
              <a:t>的距离都比</a:t>
            </a:r>
            <a:r>
              <a:rPr lang="en-US" altLang="zh-CN" dirty="0"/>
              <a:t>3</a:t>
            </a:r>
            <a:r>
              <a:rPr lang="zh-CN" altLang="en-US" dirty="0"/>
              <a:t>差了，更不可能存在比</a:t>
            </a:r>
            <a:r>
              <a:rPr lang="en-US" altLang="zh-CN" dirty="0"/>
              <a:t>3</a:t>
            </a:r>
            <a:r>
              <a:rPr lang="zh-CN" altLang="en-US" dirty="0"/>
              <a:t>优的节点了。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3141187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a:t>
            </a:r>
            <a:r>
              <a:rPr lang="en-US" altLang="zh-CN" dirty="0" err="1"/>
              <a:t>FindNEN</a:t>
            </a:r>
            <a:r>
              <a:rPr lang="zh-CN" altLang="en-US" dirty="0"/>
              <a:t>的整体，关键部分就是前面讲的</a:t>
            </a:r>
            <a:r>
              <a:rPr lang="en-US" altLang="zh-CN" dirty="0"/>
              <a:t>6-10</a:t>
            </a:r>
            <a:r>
              <a:rPr lang="zh-CN" altLang="en-US" dirty="0"/>
              <a:t>，其他的没什么</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27</a:t>
            </a:fld>
            <a:endParaRPr lang="zh-CN" altLang="en-US"/>
          </a:p>
        </p:txBody>
      </p:sp>
    </p:spTree>
    <p:extLst>
      <p:ext uri="{BB962C8B-B14F-4D97-AF65-F5344CB8AC3E}">
        <p14:creationId xmlns:p14="http://schemas.microsoft.com/office/powerpoint/2010/main" val="81373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E634212-A9A7-4B0A-843A-3259CA589536}" type="slidenum">
              <a:rPr lang="zh-CN" altLang="en-US" smtClean="0"/>
              <a:t>28</a:t>
            </a:fld>
            <a:endParaRPr lang="zh-CN" altLang="en-US"/>
          </a:p>
        </p:txBody>
      </p:sp>
    </p:spTree>
    <p:extLst>
      <p:ext uri="{BB962C8B-B14F-4D97-AF65-F5344CB8AC3E}">
        <p14:creationId xmlns:p14="http://schemas.microsoft.com/office/powerpoint/2010/main" val="2691894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29</a:t>
            </a:fld>
            <a:endParaRPr lang="zh-CN" altLang="en-US"/>
          </a:p>
        </p:txBody>
      </p:sp>
    </p:spTree>
    <p:extLst>
      <p:ext uri="{BB962C8B-B14F-4D97-AF65-F5344CB8AC3E}">
        <p14:creationId xmlns:p14="http://schemas.microsoft.com/office/powerpoint/2010/main" val="349429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首先是问题背景，分别介绍一下</a:t>
            </a:r>
            <a:r>
              <a:rPr lang="en-US" altLang="zh-CN" dirty="0"/>
              <a:t>OSR</a:t>
            </a:r>
            <a:r>
              <a:rPr lang="zh-CN" altLang="en-US" dirty="0"/>
              <a:t>问题和</a:t>
            </a:r>
            <a:r>
              <a:rPr lang="en-US" altLang="zh-CN" dirty="0"/>
              <a:t>KOSR</a:t>
            </a:r>
            <a:r>
              <a:rPr lang="zh-CN" altLang="en-US" dirty="0"/>
              <a:t>问题是什么</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1268026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这是基于五个数据集的实验结果，分别执行了</a:t>
            </a:r>
            <a:r>
              <a:rPr lang="en-US" altLang="zh-CN" dirty="0"/>
              <a:t>KOSR</a:t>
            </a:r>
            <a:r>
              <a:rPr lang="zh-CN" altLang="en-US" dirty="0"/>
              <a:t>查询和</a:t>
            </a:r>
            <a:r>
              <a:rPr lang="en-US" altLang="zh-CN" dirty="0"/>
              <a:t>OSR</a:t>
            </a:r>
            <a:r>
              <a:rPr lang="zh-CN" altLang="en-US" dirty="0"/>
              <a:t>查询，</a:t>
            </a:r>
            <a:r>
              <a:rPr lang="en-US" altLang="zh-CN" dirty="0"/>
              <a:t>KOSR</a:t>
            </a:r>
            <a:r>
              <a:rPr lang="zh-CN" altLang="en-US" dirty="0"/>
              <a:t>展示</a:t>
            </a:r>
            <a:r>
              <a:rPr lang="en-US" altLang="zh-CN" dirty="0"/>
              <a:t>2</a:t>
            </a:r>
            <a:r>
              <a:rPr lang="zh-CN" altLang="en-US" dirty="0"/>
              <a:t>个衡量指标，分别是查询时间和被检验的路径数量。可以看到</a:t>
            </a:r>
            <a:r>
              <a:rPr lang="en-US" altLang="zh-CN" dirty="0"/>
              <a:t>SK</a:t>
            </a:r>
            <a:r>
              <a:rPr lang="zh-CN" altLang="en-US" dirty="0"/>
              <a:t>和</a:t>
            </a:r>
            <a:r>
              <a:rPr lang="en-US" altLang="zh-CN" dirty="0"/>
              <a:t>SK-DB</a:t>
            </a:r>
            <a:r>
              <a:rPr lang="zh-CN" altLang="en-US" dirty="0"/>
              <a:t>在</a:t>
            </a:r>
            <a:r>
              <a:rPr lang="en-US" altLang="zh-CN" dirty="0"/>
              <a:t>2</a:t>
            </a:r>
            <a:r>
              <a:rPr lang="zh-CN" altLang="en-US" dirty="0"/>
              <a:t>个衡量指标上的表现都是最好的，而且提升较为明显。在</a:t>
            </a:r>
            <a:r>
              <a:rPr lang="en-US" altLang="zh-CN" dirty="0"/>
              <a:t>OSR</a:t>
            </a:r>
            <a:r>
              <a:rPr lang="zh-CN" altLang="en-US" dirty="0"/>
              <a:t>查询上，</a:t>
            </a:r>
            <a:r>
              <a:rPr lang="en-US" altLang="zh-CN" dirty="0"/>
              <a:t>SK</a:t>
            </a:r>
            <a:r>
              <a:rPr lang="zh-CN" altLang="en-US" dirty="0"/>
              <a:t>和</a:t>
            </a:r>
            <a:r>
              <a:rPr lang="en-US" altLang="zh-CN" dirty="0"/>
              <a:t>SK-DB</a:t>
            </a:r>
            <a:r>
              <a:rPr lang="zh-CN" altLang="en-US" dirty="0"/>
              <a:t>也有比</a:t>
            </a:r>
            <a:r>
              <a:rPr lang="en-US" altLang="zh-CN" dirty="0"/>
              <a:t>GSP</a:t>
            </a:r>
            <a:r>
              <a:rPr lang="zh-CN" altLang="en-US" dirty="0"/>
              <a:t>更为优越的表现。但是对比同样都使用</a:t>
            </a:r>
            <a:r>
              <a:rPr lang="en-US" altLang="zh-CN" dirty="0"/>
              <a:t>Dijkstra</a:t>
            </a:r>
            <a:r>
              <a:rPr lang="zh-CN" altLang="en-US" dirty="0"/>
              <a:t>算法求最近邻的三个算法上，</a:t>
            </a:r>
            <a:r>
              <a:rPr lang="en-US" altLang="zh-CN" dirty="0"/>
              <a:t>SK</a:t>
            </a:r>
            <a:r>
              <a:rPr lang="zh-CN" altLang="en-US" dirty="0"/>
              <a:t>和</a:t>
            </a:r>
            <a:r>
              <a:rPr lang="en-US" altLang="zh-CN" dirty="0"/>
              <a:t>PK</a:t>
            </a:r>
            <a:r>
              <a:rPr lang="zh-CN" altLang="en-US" dirty="0"/>
              <a:t>提升的程度就没有那么大了，感觉还是建路径距离索引产生的效果，或者说建索引能够使得两个算法的提升更为显著，</a:t>
            </a:r>
            <a:r>
              <a:rPr lang="en-US" altLang="zh-CN" dirty="0"/>
              <a:t>KPNE</a:t>
            </a:r>
            <a:r>
              <a:rPr lang="zh-CN" altLang="en-US" dirty="0"/>
              <a:t>虽然也建了索引，但是提升就不明显。</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30</a:t>
            </a:fld>
            <a:endParaRPr lang="zh-CN" altLang="en-US"/>
          </a:p>
        </p:txBody>
      </p:sp>
    </p:spTree>
    <p:extLst>
      <p:ext uri="{BB962C8B-B14F-4D97-AF65-F5344CB8AC3E}">
        <p14:creationId xmlns:p14="http://schemas.microsoft.com/office/powerpoint/2010/main" val="2516716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32</a:t>
            </a:fld>
            <a:endParaRPr lang="zh-CN" altLang="en-US"/>
          </a:p>
        </p:txBody>
      </p:sp>
    </p:spTree>
    <p:extLst>
      <p:ext uri="{BB962C8B-B14F-4D97-AF65-F5344CB8AC3E}">
        <p14:creationId xmlns:p14="http://schemas.microsoft.com/office/powerpoint/2010/main" val="2586494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33</a:t>
            </a:fld>
            <a:endParaRPr lang="zh-CN" altLang="en-US"/>
          </a:p>
        </p:txBody>
      </p:sp>
    </p:spTree>
    <p:extLst>
      <p:ext uri="{BB962C8B-B14F-4D97-AF65-F5344CB8AC3E}">
        <p14:creationId xmlns:p14="http://schemas.microsoft.com/office/powerpoint/2010/main" val="982229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Calibri" panose="020F0502020204030204" pitchFamily="34" charset="0"/>
                    <a:ea typeface="微软雅黑" panose="020B0503020204020204" pitchFamily="34" charset="-122"/>
                  </a:rPr>
                  <a:t>前面已经证明</a:t>
                </a:r>
                <a14:m>
                  <m:oMath xmlns:m="http://schemas.openxmlformats.org/officeDocument/2006/math">
                    <m:r>
                      <a:rPr lang="pl-PL" altLang="zh-CN" sz="1200" b="1" i="1" dirty="0" smtClean="0">
                        <a:latin typeface="Cambria Math" panose="02040503050406030204" pitchFamily="18" charset="0"/>
                        <a:ea typeface="微软雅黑" panose="020B0503020204020204" pitchFamily="34" charset="-122"/>
                      </a:rPr>
                      <m:t>𝒘</m:t>
                    </m:r>
                    <m:r>
                      <a:rPr lang="pl-PL" altLang="zh-CN" sz="1200" b="1" i="1" dirty="0" smtClean="0">
                        <a:latin typeface="Cambria Math" panose="02040503050406030204" pitchFamily="18" charset="0"/>
                        <a:ea typeface="微软雅黑" panose="020B0503020204020204" pitchFamily="34" charset="-122"/>
                      </a:rPr>
                      <m:t>(</m:t>
                    </m:r>
                    <m:r>
                      <a:rPr lang="pl-PL" altLang="zh-CN" sz="1200" b="1" i="1" dirty="0" smtClean="0">
                        <a:latin typeface="Cambria Math" panose="02040503050406030204" pitchFamily="18" charset="0"/>
                        <a:ea typeface="微软雅黑" panose="020B0503020204020204" pitchFamily="34" charset="-122"/>
                      </a:rPr>
                      <m:t>𝑷</m:t>
                    </m:r>
                    <m:r>
                      <a:rPr lang="pl-PL" altLang="zh-CN" sz="1200" b="1" i="1" dirty="0" smtClean="0">
                        <a:latin typeface="Cambria Math" panose="02040503050406030204" pitchFamily="18" charset="0"/>
                        <a:ea typeface="微软雅黑" panose="020B0503020204020204" pitchFamily="34" charset="-122"/>
                      </a:rPr>
                      <m:t>) + </m:t>
                    </m:r>
                    <m:r>
                      <a:rPr lang="pl-PL" altLang="zh-CN" sz="1200" b="1" i="1" dirty="0" smtClean="0">
                        <a:latin typeface="Cambria Math" panose="02040503050406030204" pitchFamily="18" charset="0"/>
                        <a:ea typeface="微软雅黑" panose="020B0503020204020204" pitchFamily="34" charset="-122"/>
                      </a:rPr>
                      <m:t>𝒅𝒊𝒔</m:t>
                    </m:r>
                    <m:r>
                      <a:rPr lang="pl-PL" altLang="zh-CN" sz="1200" b="1" i="1" dirty="0" smtClean="0">
                        <a:latin typeface="Cambria Math" panose="02040503050406030204" pitchFamily="18" charset="0"/>
                        <a:ea typeface="微软雅黑" panose="020B0503020204020204" pitchFamily="34" charset="-122"/>
                      </a:rPr>
                      <m:t>(</m:t>
                    </m:r>
                    <m:r>
                      <a:rPr lang="pl-PL" altLang="zh-CN" sz="1200" b="1" i="1" dirty="0" smtClean="0">
                        <a:latin typeface="Cambria Math" panose="02040503050406030204" pitchFamily="18" charset="0"/>
                        <a:ea typeface="微软雅黑" panose="020B0503020204020204" pitchFamily="34" charset="-122"/>
                      </a:rPr>
                      <m:t>𝒗</m:t>
                    </m:r>
                    <m:r>
                      <a:rPr lang="pl-PL" altLang="zh-CN" sz="1200" b="1" i="1" dirty="0" smtClean="0">
                        <a:latin typeface="Cambria Math" panose="02040503050406030204" pitchFamily="18" charset="0"/>
                        <a:ea typeface="微软雅黑" panose="020B0503020204020204" pitchFamily="34" charset="-122"/>
                      </a:rPr>
                      <m:t>_</m:t>
                    </m:r>
                    <m:r>
                      <a:rPr lang="pl-PL" altLang="zh-CN" sz="1200" b="1" i="1" dirty="0" smtClean="0">
                        <a:latin typeface="Cambria Math" panose="02040503050406030204" pitchFamily="18" charset="0"/>
                        <a:ea typeface="微软雅黑" panose="020B0503020204020204" pitchFamily="34" charset="-122"/>
                      </a:rPr>
                      <m:t>𝒊</m:t>
                    </m:r>
                    <m:r>
                      <a:rPr lang="pl-PL" altLang="zh-CN" sz="1200" b="1" i="1" dirty="0" smtClean="0">
                        <a:latin typeface="Cambria Math" panose="02040503050406030204" pitchFamily="18" charset="0"/>
                        <a:ea typeface="微软雅黑" panose="020B0503020204020204" pitchFamily="34" charset="-122"/>
                      </a:rPr>
                      <m:t>,</m:t>
                    </m:r>
                    <m:r>
                      <a:rPr lang="pl-PL" altLang="zh-CN" sz="1200" b="1" i="1" dirty="0" smtClean="0">
                        <a:latin typeface="Cambria Math" panose="02040503050406030204" pitchFamily="18" charset="0"/>
                        <a:ea typeface="微软雅黑" panose="020B0503020204020204" pitchFamily="34" charset="-122"/>
                      </a:rPr>
                      <m:t>𝒕</m:t>
                    </m:r>
                    <m:r>
                      <a:rPr lang="pl-PL" altLang="zh-CN" sz="1200" b="1" i="1" dirty="0" smtClean="0">
                        <a:latin typeface="Cambria Math" panose="02040503050406030204" pitchFamily="18" charset="0"/>
                        <a:ea typeface="微软雅黑" panose="020B0503020204020204" pitchFamily="34" charset="-122"/>
                      </a:rPr>
                      <m:t>)</m:t>
                    </m:r>
                  </m:oMath>
                </a14:m>
                <a:r>
                  <a:rPr lang="zh-CN" altLang="en-US" sz="1200" b="1" dirty="0">
                    <a:latin typeface="Calibri" panose="020F0502020204030204" pitchFamily="34" charset="0"/>
                    <a:ea typeface="微软雅黑" panose="020B0503020204020204" pitchFamily="34" charset="-122"/>
                  </a:rPr>
                  <a:t>是最小的，</a:t>
                </a:r>
                <a:r>
                  <a:rPr lang="zh-CN" altLang="en-US" sz="1200" dirty="0">
                    <a:latin typeface="Calibri" panose="020F0502020204030204" pitchFamily="34" charset="0"/>
                    <a:ea typeface="微软雅黑" panose="020B0503020204020204" pitchFamily="34" charset="-122"/>
                  </a:rPr>
                  <a:t>从</a:t>
                </a:r>
                <a14:m>
                  <m:oMath xmlns:m="http://schemas.openxmlformats.org/officeDocument/2006/math">
                    <m:sSubSup>
                      <m:sSubSupPr>
                        <m:ctrlPr>
                          <a:rPr lang="en-US" altLang="zh-CN" sz="1200" i="1" dirty="0" smtClean="0">
                            <a:solidFill>
                              <a:schemeClr val="accent1"/>
                            </a:solidFill>
                            <a:latin typeface="Cambria Math" panose="02040503050406030204" pitchFamily="18" charset="0"/>
                            <a:ea typeface="微软雅黑" panose="020B0503020204020204" pitchFamily="34" charset="-122"/>
                          </a:rPr>
                        </m:ctrlPr>
                      </m:sSubSupPr>
                      <m:e>
                        <m:r>
                          <a:rPr lang="en-US" altLang="zh-CN" sz="12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1200" b="0" i="1" dirty="0" err="1">
                            <a:solidFill>
                              <a:schemeClr val="accent1"/>
                            </a:solidFill>
                            <a:latin typeface="Cambria Math" panose="02040503050406030204" pitchFamily="18" charset="0"/>
                            <a:ea typeface="微软雅黑" panose="020B0503020204020204" pitchFamily="34" charset="-122"/>
                          </a:rPr>
                          <m:t>𝑞</m:t>
                        </m:r>
                      </m:sub>
                      <m:sup>
                        <m:r>
                          <a:rPr lang="en-US" altLang="zh-CN" sz="1200" b="0" i="1" dirty="0" smtClean="0">
                            <a:solidFill>
                              <a:schemeClr val="accent1"/>
                            </a:solidFill>
                            <a:latin typeface="Cambria Math" panose="02040503050406030204" pitchFamily="18" charset="0"/>
                            <a:ea typeface="微软雅黑" panose="020B0503020204020204" pitchFamily="34" charset="-122"/>
                          </a:rPr>
                          <m:t>′</m:t>
                        </m:r>
                      </m:sup>
                    </m:sSubSup>
                  </m:oMath>
                </a14:m>
                <a:r>
                  <a:rPr lang="zh-CN" altLang="en-US" sz="1200" dirty="0">
                    <a:latin typeface="Calibri" panose="020F0502020204030204" pitchFamily="34" charset="0"/>
                    <a:ea typeface="微软雅黑" panose="020B0503020204020204" pitchFamily="34" charset="-122"/>
                  </a:rPr>
                  <a:t>出发到</a:t>
                </a:r>
                <a14:m>
                  <m:oMath xmlns:m="http://schemas.openxmlformats.org/officeDocument/2006/math">
                    <m:r>
                      <a:rPr lang="en-US" altLang="zh-CN" sz="1200" b="0" i="1" dirty="0" smtClean="0">
                        <a:solidFill>
                          <a:schemeClr val="accent1"/>
                        </a:solidFill>
                        <a:latin typeface="Cambria Math" panose="02040503050406030204" pitchFamily="18" charset="0"/>
                        <a:ea typeface="微软雅黑" panose="020B0503020204020204" pitchFamily="34" charset="-122"/>
                      </a:rPr>
                      <m:t>𝑡</m:t>
                    </m:r>
                  </m:oMath>
                </a14:m>
                <a:r>
                  <a:rPr lang="zh-CN" altLang="en-US" sz="1200" dirty="0">
                    <a:latin typeface="Calibri" panose="020F0502020204030204" pitchFamily="34" charset="0"/>
                    <a:ea typeface="微软雅黑" panose="020B0503020204020204" pitchFamily="34" charset="-122"/>
                  </a:rPr>
                  <a:t>的最短距离不会差于绕行到</a:t>
                </a:r>
                <a14:m>
                  <m:oMath xmlns:m="http://schemas.openxmlformats.org/officeDocument/2006/math">
                    <m:sSub>
                      <m:sSubPr>
                        <m:ctrlPr>
                          <a:rPr lang="en-US" altLang="zh-CN" sz="1200" i="1" dirty="0" smtClean="0">
                            <a:solidFill>
                              <a:schemeClr val="accent1"/>
                            </a:solidFill>
                            <a:latin typeface="Cambria Math" panose="02040503050406030204" pitchFamily="18" charset="0"/>
                            <a:ea typeface="微软雅黑" panose="020B0503020204020204" pitchFamily="34" charset="-122"/>
                          </a:rPr>
                        </m:ctrlPr>
                      </m:sSubPr>
                      <m:e>
                        <m:r>
                          <a:rPr lang="en-US" altLang="zh-CN" sz="12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1200" b="0" i="1" dirty="0" err="1" smtClean="0">
                            <a:solidFill>
                              <a:schemeClr val="accent1"/>
                            </a:solidFill>
                            <a:latin typeface="Cambria Math" panose="02040503050406030204" pitchFamily="18" charset="0"/>
                            <a:ea typeface="微软雅黑" panose="020B0503020204020204" pitchFamily="34" charset="-122"/>
                          </a:rPr>
                          <m:t>𝑖</m:t>
                        </m:r>
                      </m:sub>
                    </m:sSub>
                  </m:oMath>
                </a14:m>
                <a:r>
                  <a:rPr lang="zh-CN" altLang="en-US" sz="1200" dirty="0">
                    <a:latin typeface="Calibri" panose="020F0502020204030204" pitchFamily="34" charset="0"/>
                    <a:ea typeface="微软雅黑" panose="020B0503020204020204" pitchFamily="34" charset="-122"/>
                  </a:rPr>
                  <a:t>再直接到</a:t>
                </a:r>
                <a:r>
                  <a:rPr lang="en-US" altLang="zh-CN" sz="1200" dirty="0">
                    <a:solidFill>
                      <a:schemeClr val="accent1"/>
                    </a:solidFill>
                    <a:latin typeface="Calibri" panose="020F0502020204030204" pitchFamily="34" charset="0"/>
                    <a:ea typeface="微软雅黑" panose="020B0503020204020204" pitchFamily="34" charset="-122"/>
                  </a:rPr>
                  <a:t>t</a:t>
                </a:r>
                <a:r>
                  <a:rPr lang="zh-CN" altLang="en-US" sz="1200" dirty="0">
                    <a:latin typeface="Calibri" panose="020F0502020204030204" pitchFamily="34" charset="0"/>
                    <a:ea typeface="微软雅黑" panose="020B0503020204020204" pitchFamily="34" charset="-122"/>
                  </a:rPr>
                  <a:t>，</a:t>
                </a:r>
                <a:endParaRPr lang="en-US" altLang="zh-CN" sz="1200" b="1" dirty="0">
                  <a:latin typeface="Calibri" panose="020F0502020204030204" pitchFamily="34" charset="0"/>
                  <a:ea typeface="微软雅黑" panose="020B0503020204020204" pitchFamily="34" charset="-122"/>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Calibri" panose="020F0502020204030204" pitchFamily="34" charset="0"/>
                    <a:ea typeface="微软雅黑" panose="020B0503020204020204" pitchFamily="34" charset="-122"/>
                  </a:rPr>
                  <a:t>前面已经证明</a:t>
                </a:r>
                <a:r>
                  <a:rPr lang="pl-PL" altLang="zh-CN" sz="1200" b="1" i="0" dirty="0">
                    <a:latin typeface="Cambria Math" panose="02040503050406030204" pitchFamily="18" charset="0"/>
                    <a:ea typeface="微软雅黑" panose="020B0503020204020204" pitchFamily="34" charset="-122"/>
                  </a:rPr>
                  <a:t>𝒘(𝑷) + 𝒅𝒊𝒔(𝒗_𝒊,𝒕)</a:t>
                </a:r>
                <a:r>
                  <a:rPr lang="zh-CN" altLang="en-US" sz="1200" b="1" dirty="0">
                    <a:latin typeface="Calibri" panose="020F0502020204030204" pitchFamily="34" charset="0"/>
                    <a:ea typeface="微软雅黑" panose="020B0503020204020204" pitchFamily="34" charset="-122"/>
                  </a:rPr>
                  <a:t>是最小的，</a:t>
                </a:r>
                <a:r>
                  <a:rPr lang="zh-CN" altLang="en-US" sz="1200" dirty="0">
                    <a:latin typeface="Calibri" panose="020F0502020204030204" pitchFamily="34" charset="0"/>
                    <a:ea typeface="微软雅黑" panose="020B0503020204020204" pitchFamily="34" charset="-122"/>
                  </a:rPr>
                  <a:t>从</a:t>
                </a:r>
                <a:r>
                  <a:rPr lang="en-US" altLang="zh-CN" sz="1200" b="0" i="0" dirty="0">
                    <a:solidFill>
                      <a:schemeClr val="accent1"/>
                    </a:solidFill>
                    <a:latin typeface="Cambria Math" panose="02040503050406030204" pitchFamily="18" charset="0"/>
                    <a:ea typeface="微软雅黑" panose="020B0503020204020204" pitchFamily="34" charset="-122"/>
                  </a:rPr>
                  <a:t>𝑣_</a:t>
                </a:r>
                <a:r>
                  <a:rPr lang="en-US" altLang="zh-CN" sz="1200" b="0" i="0" dirty="0" err="1">
                    <a:solidFill>
                      <a:schemeClr val="accent1"/>
                    </a:solidFill>
                    <a:latin typeface="Cambria Math" panose="02040503050406030204" pitchFamily="18" charset="0"/>
                    <a:ea typeface="微软雅黑" panose="020B0503020204020204" pitchFamily="34" charset="-122"/>
                  </a:rPr>
                  <a:t>𝑞^</a:t>
                </a:r>
                <a:r>
                  <a:rPr lang="en-US" altLang="zh-CN" sz="1200" b="0" i="0" dirty="0">
                    <a:solidFill>
                      <a:schemeClr val="accent1"/>
                    </a:solidFill>
                    <a:latin typeface="Cambria Math" panose="02040503050406030204" pitchFamily="18" charset="0"/>
                    <a:ea typeface="微软雅黑" panose="020B0503020204020204" pitchFamily="34" charset="-122"/>
                  </a:rPr>
                  <a:t>′</a:t>
                </a:r>
                <a:r>
                  <a:rPr lang="zh-CN" altLang="en-US" sz="1200" dirty="0">
                    <a:latin typeface="Calibri" panose="020F0502020204030204" pitchFamily="34" charset="0"/>
                    <a:ea typeface="微软雅黑" panose="020B0503020204020204" pitchFamily="34" charset="-122"/>
                  </a:rPr>
                  <a:t>出发到</a:t>
                </a:r>
                <a:r>
                  <a:rPr lang="en-US" altLang="zh-CN" sz="1200" b="0" i="0" dirty="0">
                    <a:solidFill>
                      <a:schemeClr val="accent1"/>
                    </a:solidFill>
                    <a:latin typeface="Cambria Math" panose="02040503050406030204" pitchFamily="18" charset="0"/>
                    <a:ea typeface="微软雅黑" panose="020B0503020204020204" pitchFamily="34" charset="-122"/>
                  </a:rPr>
                  <a:t>𝑡</a:t>
                </a:r>
                <a:r>
                  <a:rPr lang="zh-CN" altLang="en-US" sz="1200" dirty="0">
                    <a:latin typeface="Calibri" panose="020F0502020204030204" pitchFamily="34" charset="0"/>
                    <a:ea typeface="微软雅黑" panose="020B0503020204020204" pitchFamily="34" charset="-122"/>
                  </a:rPr>
                  <a:t>的最短距离不会差于绕行到</a:t>
                </a:r>
                <a:r>
                  <a:rPr lang="en-US" altLang="zh-CN" sz="1200" b="0" i="0" dirty="0">
                    <a:solidFill>
                      <a:schemeClr val="accent1"/>
                    </a:solidFill>
                    <a:latin typeface="Cambria Math" panose="02040503050406030204" pitchFamily="18" charset="0"/>
                    <a:ea typeface="微软雅黑" panose="020B0503020204020204" pitchFamily="34" charset="-122"/>
                  </a:rPr>
                  <a:t>𝑣_</a:t>
                </a:r>
                <a:r>
                  <a:rPr lang="en-US" altLang="zh-CN" sz="1200" b="0" i="0" dirty="0" err="1">
                    <a:solidFill>
                      <a:schemeClr val="accent1"/>
                    </a:solidFill>
                    <a:latin typeface="Cambria Math" panose="02040503050406030204" pitchFamily="18" charset="0"/>
                    <a:ea typeface="微软雅黑" panose="020B0503020204020204" pitchFamily="34" charset="-122"/>
                  </a:rPr>
                  <a:t>𝑖</a:t>
                </a:r>
                <a:r>
                  <a:rPr lang="zh-CN" altLang="en-US" sz="1200" dirty="0">
                    <a:latin typeface="Calibri" panose="020F0502020204030204" pitchFamily="34" charset="0"/>
                    <a:ea typeface="微软雅黑" panose="020B0503020204020204" pitchFamily="34" charset="-122"/>
                  </a:rPr>
                  <a:t>再直接到</a:t>
                </a:r>
                <a:r>
                  <a:rPr lang="en-US" altLang="zh-CN" sz="1200" dirty="0">
                    <a:solidFill>
                      <a:schemeClr val="accent1"/>
                    </a:solidFill>
                    <a:latin typeface="Calibri" panose="020F0502020204030204" pitchFamily="34" charset="0"/>
                    <a:ea typeface="微软雅黑" panose="020B0503020204020204" pitchFamily="34" charset="-122"/>
                  </a:rPr>
                  <a:t>t</a:t>
                </a:r>
                <a:r>
                  <a:rPr lang="zh-CN" altLang="en-US" sz="1200" dirty="0">
                    <a:latin typeface="Calibri" panose="020F0502020204030204" pitchFamily="34" charset="0"/>
                    <a:ea typeface="微软雅黑" panose="020B0503020204020204" pitchFamily="34" charset="-122"/>
                  </a:rPr>
                  <a:t>，</a:t>
                </a:r>
                <a:endParaRPr lang="en-US" altLang="zh-CN" sz="1200" b="1" dirty="0">
                  <a:latin typeface="Calibri" panose="020F0502020204030204" pitchFamily="34" charset="0"/>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34</a:t>
            </a:fld>
            <a:endParaRPr lang="zh-CN" altLang="en-US"/>
          </a:p>
        </p:txBody>
      </p:sp>
    </p:spTree>
    <p:extLst>
      <p:ext uri="{BB962C8B-B14F-4D97-AF65-F5344CB8AC3E}">
        <p14:creationId xmlns:p14="http://schemas.microsoft.com/office/powerpoint/2010/main" val="192140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先从</a:t>
            </a:r>
            <a:r>
              <a:rPr lang="en-US" altLang="zh-CN" dirty="0"/>
              <a:t>OSR</a:t>
            </a:r>
            <a:r>
              <a:rPr lang="zh-CN" altLang="en-US" dirty="0"/>
              <a:t>问题讲起，最优定序路径查询问题的目的在于</a:t>
            </a:r>
            <a:r>
              <a:rPr lang="zh-CN" altLang="en-US" sz="1200" dirty="0"/>
              <a:t>找到一条从给定源到给定目的地的最优路径，该路径需要以特定的顺序访问一些类型节点。以下图为例，图上有</a:t>
            </a:r>
            <a:r>
              <a:rPr lang="en-US" altLang="zh-CN" sz="1200" dirty="0"/>
              <a:t>MA(</a:t>
            </a:r>
            <a:r>
              <a:rPr lang="zh-CN" altLang="en-US" sz="1200" dirty="0"/>
              <a:t>购物中心</a:t>
            </a:r>
            <a:r>
              <a:rPr lang="en-US" altLang="zh-CN" sz="1200" dirty="0"/>
              <a:t>)</a:t>
            </a:r>
            <a:r>
              <a:rPr lang="zh-CN" altLang="en-US" sz="1200" dirty="0"/>
              <a:t>、</a:t>
            </a:r>
            <a:r>
              <a:rPr lang="en-US" altLang="zh-CN" sz="1200" dirty="0"/>
              <a:t>RE(</a:t>
            </a:r>
            <a:r>
              <a:rPr lang="zh-CN" altLang="en-US" sz="1200" dirty="0"/>
              <a:t>餐馆</a:t>
            </a:r>
            <a:r>
              <a:rPr lang="en-US" altLang="zh-CN" sz="1200" dirty="0"/>
              <a:t>)</a:t>
            </a:r>
            <a:r>
              <a:rPr lang="zh-CN" altLang="en-US" sz="1200" dirty="0"/>
              <a:t>、</a:t>
            </a:r>
            <a:r>
              <a:rPr lang="en-US" altLang="zh-CN" sz="1200" dirty="0"/>
              <a:t>CI(</a:t>
            </a:r>
            <a:r>
              <a:rPr lang="zh-CN" altLang="en-US" sz="1200" dirty="0"/>
              <a:t>电影</a:t>
            </a:r>
            <a:r>
              <a:rPr lang="en-US" altLang="zh-CN" sz="1200" dirty="0"/>
              <a:t>)</a:t>
            </a:r>
            <a:r>
              <a:rPr lang="zh-CN" altLang="en-US" sz="1200" dirty="0"/>
              <a:t>三种类型的节点，用户想要从</a:t>
            </a:r>
            <a:r>
              <a:rPr lang="en-US" altLang="zh-CN" sz="1200" dirty="0"/>
              <a:t>s</a:t>
            </a:r>
            <a:r>
              <a:rPr lang="zh-CN" altLang="en-US" sz="1200" dirty="0"/>
              <a:t>出发，依次经过购物中心，餐馆以及电影院后抵达目的地</a:t>
            </a:r>
            <a:r>
              <a:rPr lang="en-US" altLang="zh-CN" sz="1200" dirty="0"/>
              <a:t>t</a:t>
            </a:r>
            <a:r>
              <a:rPr lang="zh-CN" altLang="en-US" sz="1200" dirty="0"/>
              <a:t>，最优定序路径就是图中红色箭头标记的路径，为</a:t>
            </a:r>
            <a:r>
              <a:rPr lang="en-US" altLang="zh-CN" sz="1200" dirty="0"/>
              <a:t>s</a:t>
            </a:r>
            <a:r>
              <a:rPr lang="zh-CN" altLang="en-US" sz="1200" dirty="0"/>
              <a:t>→</a:t>
            </a:r>
            <a:r>
              <a:rPr lang="en-US" altLang="zh-CN" sz="1200" dirty="0"/>
              <a:t>a</a:t>
            </a:r>
            <a:r>
              <a:rPr lang="zh-CN" altLang="en-US" sz="1200" dirty="0"/>
              <a:t>→</a:t>
            </a:r>
            <a:r>
              <a:rPr lang="en-US" altLang="zh-CN" sz="1200" dirty="0"/>
              <a:t>b</a:t>
            </a:r>
            <a:r>
              <a:rPr lang="zh-CN" altLang="en-US" sz="1200" dirty="0"/>
              <a:t>→</a:t>
            </a:r>
            <a:r>
              <a:rPr lang="en-US" altLang="zh-CN" sz="1200" dirty="0"/>
              <a:t>d</a:t>
            </a:r>
            <a:r>
              <a:rPr lang="zh-CN" altLang="en-US" sz="1200" dirty="0"/>
              <a:t>→</a:t>
            </a:r>
            <a:r>
              <a:rPr lang="en-US" altLang="zh-CN" sz="1200" dirty="0"/>
              <a:t>t</a:t>
            </a:r>
            <a:r>
              <a:rPr lang="zh-CN" altLang="en-US" sz="1200" dirty="0"/>
              <a:t>，成本为</a:t>
            </a:r>
            <a:r>
              <a:rPr lang="en-US" altLang="zh-CN" sz="1200" dirty="0"/>
              <a:t>20</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266891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考虑到用户的个人偏好，最优定序路径不一定是所有用户的</a:t>
            </a:r>
            <a:r>
              <a:rPr lang="zh-CN" altLang="en-US" sz="1200" b="1" dirty="0"/>
              <a:t>最佳选择</a:t>
            </a:r>
            <a:r>
              <a:rPr lang="zh-CN" altLang="en-US" sz="1200" dirty="0"/>
              <a:t>，因此有了</a:t>
            </a:r>
            <a:r>
              <a:rPr lang="en-US" altLang="zh-CN" sz="1200" b="1" dirty="0"/>
              <a:t>KOSR</a:t>
            </a:r>
            <a:r>
              <a:rPr lang="zh-CN" altLang="en-US" sz="1200" b="1" dirty="0"/>
              <a:t>问题</a:t>
            </a:r>
            <a:r>
              <a:rPr lang="zh-CN" altLang="en-US" sz="1200" dirty="0"/>
              <a:t>，即</a:t>
            </a:r>
            <a:r>
              <a:rPr lang="zh-CN" altLang="en-US" sz="1200" b="1" dirty="0"/>
              <a:t>找到</a:t>
            </a:r>
            <a:r>
              <a:rPr lang="en-US" altLang="zh-CN" sz="1200" b="1" dirty="0"/>
              <a:t>top-k</a:t>
            </a:r>
            <a:r>
              <a:rPr lang="zh-CN" altLang="en-US" sz="1200" b="1" dirty="0"/>
              <a:t>条最</a:t>
            </a:r>
            <a:r>
              <a:rPr lang="zh-CN" altLang="en-US" sz="1200" b="1" dirty="0">
                <a:latin typeface="+mn-ea"/>
              </a:rPr>
              <a:t>优定序</a:t>
            </a:r>
            <a:r>
              <a:rPr lang="zh-CN" altLang="en-US" sz="1200" b="1" dirty="0"/>
              <a:t>路径</a:t>
            </a:r>
            <a:r>
              <a:rPr lang="zh-CN" altLang="en-US" sz="1200" dirty="0"/>
              <a:t>。还是以该图为例，首先还是可以找到第一条最优定序路径，即图上红色的路径，成本为</a:t>
            </a:r>
            <a:r>
              <a:rPr lang="en-US" altLang="zh-CN" sz="1200" dirty="0"/>
              <a:t>20</a:t>
            </a:r>
            <a:r>
              <a:rPr lang="zh-CN" altLang="en-US" sz="1200" dirty="0"/>
              <a:t>。但是用户可能偏好餐厅</a:t>
            </a:r>
            <a:r>
              <a:rPr lang="en-US" altLang="zh-CN" sz="1200" dirty="0"/>
              <a:t>e</a:t>
            </a:r>
            <a:r>
              <a:rPr lang="zh-CN" altLang="en-US" sz="1200" dirty="0"/>
              <a:t>，而不喜欢餐厅</a:t>
            </a:r>
            <a:r>
              <a:rPr lang="en-US" altLang="zh-CN" sz="1200" dirty="0"/>
              <a:t>b</a:t>
            </a:r>
            <a:r>
              <a:rPr lang="zh-CN" altLang="en-US" sz="1200" dirty="0"/>
              <a:t>，所以可以找到</a:t>
            </a:r>
            <a:r>
              <a:rPr lang="en-US" altLang="zh-CN" sz="1200" dirty="0"/>
              <a:t>s</a:t>
            </a:r>
            <a:r>
              <a:rPr lang="zh-CN" altLang="en-US" sz="1200" dirty="0"/>
              <a:t>→</a:t>
            </a:r>
            <a:r>
              <a:rPr lang="en-US" altLang="zh-CN" sz="1200" dirty="0"/>
              <a:t>a</a:t>
            </a:r>
            <a:r>
              <a:rPr lang="zh-CN" altLang="en-US" sz="1200" dirty="0"/>
              <a:t>→</a:t>
            </a:r>
            <a:r>
              <a:rPr lang="en-US" altLang="zh-CN" sz="1200" dirty="0"/>
              <a:t>e</a:t>
            </a:r>
            <a:r>
              <a:rPr lang="zh-CN" altLang="en-US" sz="1200" dirty="0"/>
              <a:t>→</a:t>
            </a:r>
            <a:r>
              <a:rPr lang="en-US" altLang="zh-CN" sz="1200" dirty="0"/>
              <a:t>d</a:t>
            </a:r>
            <a:r>
              <a:rPr lang="zh-CN" altLang="en-US" sz="1200" dirty="0"/>
              <a:t>→</a:t>
            </a:r>
            <a:r>
              <a:rPr lang="en-US" altLang="zh-CN" sz="1200" dirty="0"/>
              <a:t>t</a:t>
            </a:r>
            <a:r>
              <a:rPr lang="zh-CN" altLang="en-US" sz="1200" dirty="0"/>
              <a:t>的第二条最优路径，成本为</a:t>
            </a:r>
            <a:r>
              <a:rPr lang="en-US" altLang="zh-CN" sz="1200" dirty="0"/>
              <a:t>21</a:t>
            </a:r>
            <a:r>
              <a:rPr lang="zh-CN" altLang="en-US" sz="1200" dirty="0"/>
              <a:t>。如果我们能提供多条最优定序路径，那么用户就可以有更多的选择，在牺牲一点路径成本的前提下，选择适合自己的路径。</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338488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研究</a:t>
            </a:r>
            <a:r>
              <a:rPr lang="en-US" altLang="zh-CN" sz="1200" dirty="0"/>
              <a:t>KSOR</a:t>
            </a:r>
            <a:r>
              <a:rPr lang="zh-CN" altLang="en-US" sz="1200" dirty="0"/>
              <a:t>问题的主要意义在于提供了更多选择，是不是可以更明确地将用户的个人偏好考虑进来？其次，分配多条路径能够在一定程度上缓解道路拥堵，这个需要结合路径重叠来考虑</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424563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接下来介绍本文的两个算法，先介绍一下相关定义</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200558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14:m>
                  <m:oMath xmlns:m="http://schemas.openxmlformats.org/officeDocument/2006/math">
                    <m:r>
                      <a:rPr lang="zh-CN" altLang="en-US" b="1" i="1" dirty="0" smtClean="0">
                        <a:solidFill>
                          <a:schemeClr val="accent1"/>
                        </a:solidFill>
                        <a:latin typeface="Cambria Math" panose="02040503050406030204" pitchFamily="18" charset="0"/>
                        <a:ea typeface="微软雅黑" panose="020B0503020204020204" pitchFamily="34" charset="-122"/>
                      </a:rPr>
                      <m:t>，</m:t>
                    </m:r>
                    <m:r>
                      <m:rPr>
                        <m:sty m:val="p"/>
                      </m:rPr>
                      <a:rPr lang="pl-PL" altLang="zh-CN" b="0" i="0" smtClean="0">
                        <a:solidFill>
                          <a:schemeClr val="accent1"/>
                        </a:solidFill>
                        <a:latin typeface="Cambria Math" panose="02040503050406030204" pitchFamily="18" charset="0"/>
                        <a:ea typeface="微软雅黑" panose="020B0503020204020204" pitchFamily="34" charset="-122"/>
                      </a:rPr>
                      <m:t>G</m:t>
                    </m:r>
                  </m:oMath>
                </a14:m>
                <a:r>
                  <a:rPr lang="zh-CN" altLang="en-US" b="0" i="0" dirty="0">
                    <a:latin typeface="Calibri" panose="020F0502020204030204" pitchFamily="34" charset="0"/>
                    <a:ea typeface="微软雅黑" panose="020B0503020204020204" pitchFamily="34" charset="-122"/>
                  </a:rPr>
                  <a:t>表示有向图，其中</a:t>
                </a:r>
                <a14:m>
                  <m:oMath xmlns:m="http://schemas.openxmlformats.org/officeDocument/2006/math">
                    <m:r>
                      <m:rPr>
                        <m:sty m:val="p"/>
                      </m:rPr>
                      <a:rPr lang="en-US" altLang="zh-CN" b="0" i="0" dirty="0" smtClean="0">
                        <a:solidFill>
                          <a:schemeClr val="accent1"/>
                        </a:solidFill>
                        <a:latin typeface="Cambria Math" panose="02040503050406030204" pitchFamily="18" charset="0"/>
                        <a:ea typeface="微软雅黑" panose="020B0503020204020204" pitchFamily="34" charset="-122"/>
                      </a:rPr>
                      <m:t>V</m:t>
                    </m:r>
                  </m:oMath>
                </a14:m>
                <a:r>
                  <a:rPr lang="zh-CN" altLang="en-US" b="0" i="0" dirty="0">
                    <a:latin typeface="Calibri" panose="020F0502020204030204" pitchFamily="34" charset="0"/>
                    <a:ea typeface="微软雅黑" panose="020B0503020204020204" pitchFamily="34" charset="-122"/>
                  </a:rPr>
                  <a:t>是点集，</a:t>
                </a:r>
                <a14:m>
                  <m:oMath xmlns:m="http://schemas.openxmlformats.org/officeDocument/2006/math">
                    <m:r>
                      <m:rPr>
                        <m:sty m:val="p"/>
                      </m:rPr>
                      <a:rPr lang="en-US" altLang="zh-CN" b="0" i="0" dirty="0" smtClean="0">
                        <a:solidFill>
                          <a:schemeClr val="accent1"/>
                        </a:solidFill>
                        <a:latin typeface="Cambria Math" panose="02040503050406030204" pitchFamily="18" charset="0"/>
                        <a:ea typeface="微软雅黑" panose="020B0503020204020204" pitchFamily="34" charset="-122"/>
                      </a:rPr>
                      <m:t>E</m:t>
                    </m:r>
                  </m:oMath>
                </a14:m>
                <a:r>
                  <a:rPr lang="zh-CN" altLang="en-US" b="0" i="0" dirty="0">
                    <a:latin typeface="Calibri" panose="020F0502020204030204" pitchFamily="34" charset="0"/>
                    <a:ea typeface="微软雅黑" panose="020B0503020204020204" pitchFamily="34" charset="-122"/>
                  </a:rPr>
                  <a:t>是边集，</a:t>
                </a:r>
                <a14:m>
                  <m:oMath xmlns:m="http://schemas.openxmlformats.org/officeDocument/2006/math">
                    <m:r>
                      <m:rPr>
                        <m:sty m:val="p"/>
                      </m:rPr>
                      <a:rPr lang="en-US" altLang="zh-CN" b="0" i="0" dirty="0" smtClean="0">
                        <a:solidFill>
                          <a:schemeClr val="accent1"/>
                        </a:solidFill>
                        <a:latin typeface="Cambria Math" panose="02040503050406030204" pitchFamily="18" charset="0"/>
                        <a:ea typeface="微软雅黑" panose="020B0503020204020204" pitchFamily="34" charset="-122"/>
                      </a:rPr>
                      <m:t>S</m:t>
                    </m:r>
                  </m:oMath>
                </a14:m>
                <a:r>
                  <a:rPr lang="zh-CN" altLang="en-US" b="0" i="0" dirty="0">
                    <a:latin typeface="Calibri" panose="020F0502020204030204" pitchFamily="34" charset="0"/>
                    <a:ea typeface="微软雅黑" panose="020B0503020204020204" pitchFamily="34" charset="-122"/>
                  </a:rPr>
                  <a:t>是类型集合，包含所有节点类型，</a:t>
                </a:r>
                <a14:m>
                  <m:oMath xmlns:m="http://schemas.openxmlformats.org/officeDocument/2006/math">
                    <m:r>
                      <m:rPr>
                        <m:sty m:val="p"/>
                      </m:rPr>
                      <a:rPr lang="en-US" altLang="zh-CN" b="0" i="0" dirty="0" smtClean="0">
                        <a:solidFill>
                          <a:schemeClr val="accent1"/>
                        </a:solidFill>
                        <a:latin typeface="Cambria Math" panose="02040503050406030204" pitchFamily="18" charset="0"/>
                        <a:ea typeface="微软雅黑" panose="020B0503020204020204" pitchFamily="34" charset="-122"/>
                      </a:rPr>
                      <m:t>F</m:t>
                    </m:r>
                  </m:oMath>
                </a14:m>
                <a:r>
                  <a:rPr lang="zh-CN" altLang="en-US" b="0" i="0" dirty="0">
                    <a:latin typeface="Calibri" panose="020F0502020204030204" pitchFamily="34" charset="0"/>
                    <a:ea typeface="微软雅黑" panose="020B0503020204020204" pitchFamily="34" charset="-122"/>
                  </a:rPr>
                  <a:t>是节点类型函数，返回给定节点的类型集合，</a:t>
                </a:r>
                <a14:m>
                  <m:oMath xmlns:m="http://schemas.openxmlformats.org/officeDocument/2006/math">
                    <m:r>
                      <m:rPr>
                        <m:sty m:val="p"/>
                      </m:rPr>
                      <a:rPr lang="en-US" altLang="zh-CN" b="0" i="0" dirty="0" smtClean="0">
                        <a:solidFill>
                          <a:schemeClr val="accent1"/>
                        </a:solidFill>
                        <a:latin typeface="Cambria Math" panose="02040503050406030204" pitchFamily="18" charset="0"/>
                        <a:ea typeface="微软雅黑" panose="020B0503020204020204" pitchFamily="34" charset="-122"/>
                      </a:rPr>
                      <m:t>W</m:t>
                    </m:r>
                  </m:oMath>
                </a14:m>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i="0" dirty="0"/>
                  <a:t>需要说明的是，</a:t>
                </a:r>
                <a:r>
                  <a:rPr lang="zh-CN" altLang="en-US" dirty="0"/>
                  <a:t>这个图是简化的图，为了描述方便删掉了无类型的节点，为什么删掉了，后面解释</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348084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径的定义如下，路径是由包括起点和终点的一系列节点组成，路径成本比较好理解，就是边权重之和。但是这里的路径节点数量需要说明一下。如左图所示，我们要确定一条定序路径，本质上是选择每种类型的节点，只要节点确认了，那么路径也就固定了，因为实际地图上两个不同类型的节点之间虽然可能有很多种路径可以选择，但是我们寻找的是最优路径，所以节点间都是默认的最短路径。如左图所示，</a:t>
            </a:r>
            <a:r>
              <a:rPr lang="en-US" altLang="zh-CN" dirty="0"/>
              <a:t>MA</a:t>
            </a:r>
            <a:r>
              <a:rPr lang="zh-CN" altLang="en-US" dirty="0"/>
              <a:t>类型选择</a:t>
            </a:r>
            <a:r>
              <a:rPr lang="en-US" altLang="zh-CN" dirty="0"/>
              <a:t>c</a:t>
            </a:r>
            <a:r>
              <a:rPr lang="zh-CN" altLang="en-US" dirty="0"/>
              <a:t>，</a:t>
            </a:r>
            <a:r>
              <a:rPr lang="en-US" altLang="zh-CN" dirty="0"/>
              <a:t>RE</a:t>
            </a:r>
            <a:r>
              <a:rPr lang="zh-CN" altLang="en-US" dirty="0"/>
              <a:t>类型选择</a:t>
            </a:r>
            <a:r>
              <a:rPr lang="en-US" altLang="zh-CN" dirty="0"/>
              <a:t>e</a:t>
            </a:r>
            <a:r>
              <a:rPr lang="zh-CN" altLang="en-US" dirty="0"/>
              <a:t>，</a:t>
            </a:r>
            <a:r>
              <a:rPr lang="en-US" altLang="zh-CN" dirty="0"/>
              <a:t>CI</a:t>
            </a:r>
            <a:r>
              <a:rPr lang="zh-CN" altLang="en-US" dirty="0"/>
              <a:t>类型选择</a:t>
            </a:r>
            <a:r>
              <a:rPr lang="en-US" altLang="zh-CN" dirty="0"/>
              <a:t>f</a:t>
            </a:r>
            <a:r>
              <a:rPr lang="zh-CN" altLang="en-US" dirty="0"/>
              <a:t>，那么最后路径就是</a:t>
            </a:r>
            <a:r>
              <a:rPr lang="en-US" altLang="zh-CN" dirty="0"/>
              <a:t>s</a:t>
            </a:r>
            <a:r>
              <a:rPr lang="zh-CN" altLang="en-US" dirty="0"/>
              <a:t>→</a:t>
            </a:r>
            <a:r>
              <a:rPr lang="en-US" altLang="zh-CN" dirty="0"/>
              <a:t>c</a:t>
            </a:r>
            <a:r>
              <a:rPr lang="zh-CN" altLang="en-US" dirty="0"/>
              <a:t>→</a:t>
            </a:r>
            <a:r>
              <a:rPr lang="en-US" altLang="zh-CN" dirty="0"/>
              <a:t>e</a:t>
            </a:r>
            <a:r>
              <a:rPr lang="zh-CN" altLang="en-US" dirty="0"/>
              <a:t>→</a:t>
            </a:r>
            <a:r>
              <a:rPr lang="en-US" altLang="zh-CN" dirty="0"/>
              <a:t>f</a:t>
            </a:r>
            <a:r>
              <a:rPr lang="zh-CN" altLang="en-US" dirty="0"/>
              <a:t>→</a:t>
            </a:r>
            <a:r>
              <a:rPr lang="en-US" altLang="zh-CN" dirty="0"/>
              <a:t>t</a:t>
            </a:r>
            <a:r>
              <a:rPr lang="zh-CN" altLang="en-US" dirty="0"/>
              <a:t>，路径节点数量就是</a:t>
            </a:r>
            <a:r>
              <a:rPr lang="en-US" altLang="zh-CN" dirty="0"/>
              <a:t>5</a:t>
            </a:r>
            <a:r>
              <a:rPr lang="zh-CN" altLang="en-US" dirty="0"/>
              <a:t>，而节点间是怎么走的不关心，只需要知道路径成本即可。具体来讲，看右图，节点数量为</a:t>
            </a:r>
            <a:r>
              <a:rPr lang="en-US" altLang="zh-CN" dirty="0"/>
              <a:t>2</a:t>
            </a:r>
            <a:r>
              <a:rPr lang="zh-CN" altLang="en-US" dirty="0"/>
              <a:t>的路径</a:t>
            </a:r>
            <a:r>
              <a:rPr lang="en-US" altLang="zh-CN" dirty="0"/>
              <a:t>c</a:t>
            </a:r>
            <a:r>
              <a:rPr lang="zh-CN" altLang="en-US" dirty="0"/>
              <a:t>到</a:t>
            </a:r>
            <a:r>
              <a:rPr lang="en-US" altLang="zh-CN" dirty="0"/>
              <a:t>e</a:t>
            </a:r>
            <a:r>
              <a:rPr lang="zh-CN" altLang="en-US" dirty="0"/>
              <a:t>在原图上没有直达路径，实际路径是</a:t>
            </a:r>
            <a:r>
              <a:rPr lang="en-US" altLang="zh-CN" dirty="0"/>
              <a:t>c</a:t>
            </a:r>
            <a:r>
              <a:rPr lang="zh-CN" altLang="en-US" dirty="0"/>
              <a:t>到</a:t>
            </a:r>
            <a:r>
              <a:rPr lang="en-US" altLang="zh-CN" dirty="0"/>
              <a:t>d</a:t>
            </a:r>
            <a:r>
              <a:rPr lang="zh-CN" altLang="en-US" dirty="0"/>
              <a:t>到</a:t>
            </a:r>
            <a:r>
              <a:rPr lang="en-US" altLang="zh-CN" dirty="0"/>
              <a:t>t</a:t>
            </a:r>
            <a:r>
              <a:rPr lang="zh-CN" altLang="en-US" dirty="0"/>
              <a:t>到</a:t>
            </a:r>
            <a:r>
              <a:rPr lang="en-US" altLang="zh-CN" dirty="0"/>
              <a:t>e</a:t>
            </a:r>
            <a:r>
              <a:rPr lang="zh-CN" altLang="en-US" dirty="0"/>
              <a:t>，成本为</a:t>
            </a:r>
            <a:r>
              <a:rPr lang="en-US" altLang="zh-CN" dirty="0"/>
              <a:t>17</a:t>
            </a:r>
            <a:r>
              <a:rPr lang="zh-CN" altLang="en-US" dirty="0"/>
              <a:t>。这也就是为什么前面的示例图不存在其它类型的节点的原因，并且需要注意的是一旦用户给定了需求，那么最后的路径的节点数量也就确定了，就是用户的需求数量</a:t>
            </a:r>
            <a:r>
              <a:rPr lang="en-US" altLang="zh-CN" dirty="0"/>
              <a:t>+2</a:t>
            </a:r>
            <a:r>
              <a:rPr lang="zh-CN" altLang="en-US" dirty="0"/>
              <a:t>，也就是起点和终点，路径节点数量这个属性在后面对于确定是否到达终点还有定义支配关系都有意义。</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13794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a:extLst>
              <a:ext uri="{FF2B5EF4-FFF2-40B4-BE49-F238E27FC236}">
                <a16:creationId xmlns:a16="http://schemas.microsoft.com/office/drawing/2014/main" id="{4C263487-D52B-448D-863D-67C476B3B095}"/>
              </a:ext>
            </a:extLst>
          </p:cNvPr>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a:extLst>
              <a:ext uri="{FF2B5EF4-FFF2-40B4-BE49-F238E27FC236}">
                <a16:creationId xmlns:a16="http://schemas.microsoft.com/office/drawing/2014/main" id="{5F84E1BF-8717-47B5-8EB4-980271E843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2022/1/6</a:t>
            </a:fld>
            <a:endParaRPr lang="zh-CN" altLang="en-US" sz="1200" dirty="0">
              <a:solidFill>
                <a:schemeClr val="tx1"/>
              </a:solidFill>
              <a:latin typeface="+mn-lt"/>
            </a:endParaRPr>
          </a:p>
        </p:txBody>
      </p:sp>
    </p:spTree>
    <p:extLst>
      <p:ext uri="{BB962C8B-B14F-4D97-AF65-F5344CB8AC3E}">
        <p14:creationId xmlns:p14="http://schemas.microsoft.com/office/powerpoint/2010/main" val="4232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A20FFA4-47EB-4DF7-9DDA-4075FECA1DF7}"/>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a:extLst>
              <a:ext uri="{FF2B5EF4-FFF2-40B4-BE49-F238E27FC236}">
                <a16:creationId xmlns:a16="http://schemas.microsoft.com/office/drawing/2014/main" id="{3EC726B1-2A9F-4267-A5C8-C5B6C30181AC}"/>
              </a:ext>
            </a:extLst>
          </p:cNvPr>
          <p:cNvGrpSpPr/>
          <p:nvPr userDrawn="1"/>
        </p:nvGrpSpPr>
        <p:grpSpPr>
          <a:xfrm>
            <a:off x="162000" y="172128"/>
            <a:ext cx="8820000" cy="6167075"/>
            <a:chOff x="162000" y="172128"/>
            <a:chExt cx="8820000" cy="6167075"/>
          </a:xfrm>
        </p:grpSpPr>
        <p:grpSp>
          <p:nvGrpSpPr>
            <p:cNvPr id="8" name="组合 7">
              <a:extLst>
                <a:ext uri="{FF2B5EF4-FFF2-40B4-BE49-F238E27FC236}">
                  <a16:creationId xmlns:a16="http://schemas.microsoft.com/office/drawing/2014/main" id="{2B3780AF-97D7-41F5-92BD-C6B3372F345E}"/>
                </a:ext>
              </a:extLst>
            </p:cNvPr>
            <p:cNvGrpSpPr/>
            <p:nvPr userDrawn="1"/>
          </p:nvGrpSpPr>
          <p:grpSpPr>
            <a:xfrm>
              <a:off x="162000" y="172128"/>
              <a:ext cx="8820000" cy="6167075"/>
              <a:chOff x="431514" y="174661"/>
              <a:chExt cx="8280971" cy="6155314"/>
            </a:xfrm>
          </p:grpSpPr>
          <p:sp>
            <p:nvSpPr>
              <p:cNvPr id="9" name="Google Shape;10;p2">
                <a:extLst>
                  <a:ext uri="{FF2B5EF4-FFF2-40B4-BE49-F238E27FC236}">
                    <a16:creationId xmlns:a16="http://schemas.microsoft.com/office/drawing/2014/main" id="{611AA018-E6B6-45C7-A586-EB07C420C28F}"/>
                  </a:ext>
                </a:extLst>
              </p:cNvPr>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a:extLst>
                  <a:ext uri="{FF2B5EF4-FFF2-40B4-BE49-F238E27FC236}">
                    <a16:creationId xmlns:a16="http://schemas.microsoft.com/office/drawing/2014/main" id="{ABF466CA-25D4-473A-83E5-8C3212A5EB1C}"/>
                  </a:ext>
                </a:extLst>
              </p:cNvPr>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a:extLst>
                <a:ext uri="{FF2B5EF4-FFF2-40B4-BE49-F238E27FC236}">
                  <a16:creationId xmlns:a16="http://schemas.microsoft.com/office/drawing/2014/main" id="{1BB9BB11-D260-4656-B01B-D7BCD2E268E7}"/>
                </a:ext>
              </a:extLst>
            </p:cNvPr>
            <p:cNvGrpSpPr/>
            <p:nvPr userDrawn="1"/>
          </p:nvGrpSpPr>
          <p:grpSpPr>
            <a:xfrm>
              <a:off x="199071" y="297017"/>
              <a:ext cx="196346" cy="282999"/>
              <a:chOff x="5083925" y="2066350"/>
              <a:chExt cx="28825" cy="41550"/>
            </a:xfrm>
          </p:grpSpPr>
          <p:sp>
            <p:nvSpPr>
              <p:cNvPr id="18" name="Google Shape;836;p34">
                <a:extLst>
                  <a:ext uri="{FF2B5EF4-FFF2-40B4-BE49-F238E27FC236}">
                    <a16:creationId xmlns:a16="http://schemas.microsoft.com/office/drawing/2014/main" id="{554CA59C-2E17-444E-A0E3-35F7F8B4B9C2}"/>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a:extLst>
                  <a:ext uri="{FF2B5EF4-FFF2-40B4-BE49-F238E27FC236}">
                    <a16:creationId xmlns:a16="http://schemas.microsoft.com/office/drawing/2014/main" id="{FBA697B4-CDA7-4D9E-96BB-283CE572F98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a:extLst>
                <a:ext uri="{FF2B5EF4-FFF2-40B4-BE49-F238E27FC236}">
                  <a16:creationId xmlns:a16="http://schemas.microsoft.com/office/drawing/2014/main" id="{B3B55EE9-DF14-4C41-8B43-AC8DC1E4FE11}"/>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8404974" y="202608"/>
              <a:ext cx="532800" cy="532800"/>
            </a:xfrm>
            <a:prstGeom prst="rect">
              <a:avLst/>
            </a:prstGeom>
          </p:spPr>
        </p:pic>
      </p:grpSp>
    </p:spTree>
    <p:extLst>
      <p:ext uri="{BB962C8B-B14F-4D97-AF65-F5344CB8AC3E}">
        <p14:creationId xmlns:p14="http://schemas.microsoft.com/office/powerpoint/2010/main" val="5032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907430" y="3866329"/>
            <a:ext cx="2326247"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6131435" y="1165514"/>
            <a:ext cx="2326247"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3695977" y="1165515"/>
            <a:ext cx="2326247"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6523465" y="4697007"/>
            <a:ext cx="1447800" cy="247650"/>
          </a:xfrm>
          <a:prstGeom prst="rect">
            <a:avLst/>
          </a:prstGeom>
        </p:spPr>
      </p:pic>
    </p:spTree>
    <p:extLst>
      <p:ext uri="{BB962C8B-B14F-4D97-AF65-F5344CB8AC3E}">
        <p14:creationId xmlns:p14="http://schemas.microsoft.com/office/powerpoint/2010/main" val="23127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83619BF-2071-496E-AFFB-A468B39B3730}"/>
              </a:ext>
            </a:extLst>
          </p:cNvPr>
          <p:cNvSpPr>
            <a:spLocks noGrp="1"/>
          </p:cNvSpPr>
          <p:nvPr>
            <p:ph type="ftr" sz="quarter" idx="11"/>
          </p:nvPr>
        </p:nvSpPr>
        <p:spPr/>
        <p:txBody>
          <a:bodyPr/>
          <a:lstStyle/>
          <a:p>
            <a:r>
              <a:rPr lang="en-US" altLang="zh-CN"/>
              <a:t>Southeast University</a:t>
            </a:r>
            <a:endParaRPr lang="zh-CN" altLang="en-US"/>
          </a:p>
        </p:txBody>
      </p:sp>
      <p:sp>
        <p:nvSpPr>
          <p:cNvPr id="7" name="灯片编号占位符 5">
            <a:extLst>
              <a:ext uri="{FF2B5EF4-FFF2-40B4-BE49-F238E27FC236}">
                <a16:creationId xmlns:a16="http://schemas.microsoft.com/office/drawing/2014/main" id="{EAB503B9-57A5-4957-AAF2-C73C2D115322}"/>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a:extLst>
              <a:ext uri="{FF2B5EF4-FFF2-40B4-BE49-F238E27FC236}">
                <a16:creationId xmlns:a16="http://schemas.microsoft.com/office/drawing/2014/main" id="{B58ACE55-8853-4439-BFD3-D0125642F563}"/>
              </a:ext>
            </a:extLst>
          </p:cNvPr>
          <p:cNvGrpSpPr/>
          <p:nvPr userDrawn="1"/>
        </p:nvGrpSpPr>
        <p:grpSpPr>
          <a:xfrm>
            <a:off x="2412000" y="1481369"/>
            <a:ext cx="4320000" cy="3254832"/>
            <a:chOff x="2412000" y="1481369"/>
            <a:chExt cx="4320000" cy="3254832"/>
          </a:xfrm>
        </p:grpSpPr>
        <p:sp>
          <p:nvSpPr>
            <p:cNvPr id="6" name="Google Shape;10;p2">
              <a:extLst>
                <a:ext uri="{FF2B5EF4-FFF2-40B4-BE49-F238E27FC236}">
                  <a16:creationId xmlns:a16="http://schemas.microsoft.com/office/drawing/2014/main" id="{A7D019AF-5296-4895-AEF9-765CB778C3C3}"/>
                </a:ext>
              </a:extLst>
            </p:cNvPr>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文本框 8">
              <a:extLst>
                <a:ext uri="{FF2B5EF4-FFF2-40B4-BE49-F238E27FC236}">
                  <a16:creationId xmlns:a16="http://schemas.microsoft.com/office/drawing/2014/main" id="{27602270-8804-49D6-B11A-C589864B9DEC}"/>
                </a:ext>
              </a:extLst>
            </p:cNvPr>
            <p:cNvSpPr txBox="1"/>
            <p:nvPr/>
          </p:nvSpPr>
          <p:spPr>
            <a:xfrm>
              <a:off x="3026404" y="2415871"/>
              <a:ext cx="3091192" cy="830997"/>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欢迎指正</a:t>
              </a:r>
            </a:p>
          </p:txBody>
        </p:sp>
        <p:cxnSp>
          <p:nvCxnSpPr>
            <p:cNvPr id="10" name="直接连接符 9">
              <a:extLst>
                <a:ext uri="{FF2B5EF4-FFF2-40B4-BE49-F238E27FC236}">
                  <a16:creationId xmlns:a16="http://schemas.microsoft.com/office/drawing/2014/main" id="{44C511CD-85C3-45A4-A0D5-817297514499}"/>
                </a:ext>
              </a:extLst>
            </p:cNvPr>
            <p:cNvCxnSpPr>
              <a:cxnSpLocks/>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2B5A49B-2EFC-4753-BAE9-83FACFB0599E}"/>
                </a:ext>
              </a:extLst>
            </p:cNvPr>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yuchen_seu@seu.edu.cn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extLst>
      <p:ext uri="{BB962C8B-B14F-4D97-AF65-F5344CB8AC3E}">
        <p14:creationId xmlns:p14="http://schemas.microsoft.com/office/powerpoint/2010/main" val="312460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2022/1/6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3202906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6" r:id="rId3"/>
    <p:sldLayoutId id="2147483663"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1.xml"/><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30.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image" Target="../media/image420.png"/><Relationship Id="rId3" Type="http://schemas.openxmlformats.org/officeDocument/2006/relationships/image" Target="../media/image320.png"/><Relationship Id="rId7" Type="http://schemas.openxmlformats.org/officeDocument/2006/relationships/image" Target="../media/image360.png"/><Relationship Id="rId12" Type="http://schemas.openxmlformats.org/officeDocument/2006/relationships/image" Target="../media/image4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400.png"/><Relationship Id="rId5" Type="http://schemas.openxmlformats.org/officeDocument/2006/relationships/image" Target="../media/image340.png"/><Relationship Id="rId10" Type="http://schemas.openxmlformats.org/officeDocument/2006/relationships/image" Target="../media/image390.png"/><Relationship Id="rId4" Type="http://schemas.openxmlformats.org/officeDocument/2006/relationships/image" Target="../media/image330.png"/><Relationship Id="rId9" Type="http://schemas.openxmlformats.org/officeDocument/2006/relationships/image" Target="../media/image380.png"/><Relationship Id="rId14" Type="http://schemas.openxmlformats.org/officeDocument/2006/relationships/image" Target="../media/image430.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25CC5B-58EC-4783-9D8A-09811130BAED}"/>
              </a:ext>
            </a:extLst>
          </p:cNvPr>
          <p:cNvSpPr txBox="1"/>
          <p:nvPr/>
        </p:nvSpPr>
        <p:spPr>
          <a:xfrm>
            <a:off x="3174708" y="4759441"/>
            <a:ext cx="2794570" cy="369332"/>
          </a:xfrm>
          <a:prstGeom prst="rect">
            <a:avLst/>
          </a:prstGeom>
          <a:noFill/>
        </p:spPr>
        <p:txBody>
          <a:bodyPr wrap="square" rtlCol="0">
            <a:spAutoFit/>
          </a:bodyPr>
          <a:lstStyle/>
          <a:p>
            <a:pPr algn="ctr"/>
            <a:r>
              <a:rPr lang="zh-CN" altLang="en-US" spc="140" dirty="0">
                <a:solidFill>
                  <a:srgbClr val="02409A"/>
                </a:solidFill>
                <a:latin typeface="微软雅黑" panose="020B0503020204020204" pitchFamily="34" charset="-122"/>
                <a:ea typeface="微软雅黑" panose="020B0503020204020204" pitchFamily="34" charset="-122"/>
              </a:rPr>
              <a:t>徐志鹏</a:t>
            </a:r>
            <a:endParaRPr lang="en-US" altLang="zh-CN" spc="140" dirty="0">
              <a:solidFill>
                <a:srgbClr val="02409A"/>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7820DB6-931A-4971-864C-28754D6D6087}"/>
              </a:ext>
            </a:extLst>
          </p:cNvPr>
          <p:cNvSpPr txBox="1"/>
          <p:nvPr/>
        </p:nvSpPr>
        <p:spPr>
          <a:xfrm>
            <a:off x="919022" y="2501359"/>
            <a:ext cx="7305929" cy="533672"/>
          </a:xfrm>
          <a:prstGeom prst="rect">
            <a:avLst/>
          </a:prstGeom>
          <a:noFill/>
        </p:spPr>
        <p:txBody>
          <a:bodyPr wrap="square" rtlCol="0">
            <a:spAutoFit/>
          </a:bodyPr>
          <a:lstStyle/>
          <a:p>
            <a:pPr algn="ctr">
              <a:lnSpc>
                <a:spcPct val="130000"/>
              </a:lnSpc>
            </a:pPr>
            <a:r>
              <a:rPr lang="en-US" altLang="zh-CN" sz="2400" b="1" dirty="0">
                <a:solidFill>
                  <a:srgbClr val="02409A"/>
                </a:solidFill>
                <a:ea typeface="微软雅黑" panose="020B0503020204020204" pitchFamily="34" charset="-122"/>
              </a:rPr>
              <a:t>Finding Top-k Optimal Sequenced Routes</a:t>
            </a:r>
          </a:p>
        </p:txBody>
      </p:sp>
      <p:sp>
        <p:nvSpPr>
          <p:cNvPr id="7" name="文本框 6">
            <a:extLst>
              <a:ext uri="{FF2B5EF4-FFF2-40B4-BE49-F238E27FC236}">
                <a16:creationId xmlns:a16="http://schemas.microsoft.com/office/drawing/2014/main" id="{0AFD0401-5B3A-41D0-A03D-752232A06E8D}"/>
              </a:ext>
            </a:extLst>
          </p:cNvPr>
          <p:cNvSpPr txBox="1"/>
          <p:nvPr/>
        </p:nvSpPr>
        <p:spPr>
          <a:xfrm>
            <a:off x="695972" y="3348694"/>
            <a:ext cx="7752031" cy="783420"/>
          </a:xfrm>
          <a:prstGeom prst="rect">
            <a:avLst/>
          </a:prstGeom>
          <a:noFill/>
        </p:spPr>
        <p:txBody>
          <a:bodyPr wrap="square" rtlCol="0">
            <a:spAutoFit/>
          </a:bodyPr>
          <a:lstStyle/>
          <a:p>
            <a:pPr algn="ctr">
              <a:lnSpc>
                <a:spcPct val="130000"/>
              </a:lnSpc>
            </a:pPr>
            <a:r>
              <a:rPr lang="en-US" altLang="zh-CN" b="1" i="1" dirty="0" err="1">
                <a:solidFill>
                  <a:srgbClr val="6B2D0B"/>
                </a:solidFill>
                <a:ea typeface="微软雅黑" panose="020B0503020204020204" pitchFamily="34" charset="-122"/>
              </a:rPr>
              <a:t>Huiping</a:t>
            </a:r>
            <a:r>
              <a:rPr lang="en-US" altLang="zh-CN" b="1" i="1" dirty="0">
                <a:solidFill>
                  <a:srgbClr val="6B2D0B"/>
                </a:solidFill>
                <a:ea typeface="微软雅黑" panose="020B0503020204020204" pitchFamily="34" charset="-122"/>
              </a:rPr>
              <a:t>  Liu, </a:t>
            </a:r>
            <a:r>
              <a:rPr lang="en-US" altLang="zh-CN" b="1" i="1" dirty="0" err="1">
                <a:solidFill>
                  <a:srgbClr val="6B2D0B"/>
                </a:solidFill>
                <a:ea typeface="微软雅黑" panose="020B0503020204020204" pitchFamily="34" charset="-122"/>
              </a:rPr>
              <a:t>Cheqing</a:t>
            </a:r>
            <a:r>
              <a:rPr lang="en-US" altLang="zh-CN" b="1" i="1" dirty="0">
                <a:solidFill>
                  <a:srgbClr val="6B2D0B"/>
                </a:solidFill>
                <a:ea typeface="微软雅黑" panose="020B0503020204020204" pitchFamily="34" charset="-122"/>
              </a:rPr>
              <a:t>  </a:t>
            </a:r>
            <a:r>
              <a:rPr lang="en-US" altLang="zh-CN" b="1" i="1" dirty="0" err="1">
                <a:solidFill>
                  <a:srgbClr val="6B2D0B"/>
                </a:solidFill>
                <a:ea typeface="微软雅黑" panose="020B0503020204020204" pitchFamily="34" charset="-122"/>
              </a:rPr>
              <a:t>Jin</a:t>
            </a:r>
            <a:r>
              <a:rPr lang="en-US" altLang="zh-CN" b="1" i="1" dirty="0">
                <a:solidFill>
                  <a:srgbClr val="6B2D0B"/>
                </a:solidFill>
                <a:ea typeface="微软雅黑" panose="020B0503020204020204" pitchFamily="34" charset="-122"/>
              </a:rPr>
              <a:t>, et al. </a:t>
            </a:r>
          </a:p>
          <a:p>
            <a:pPr algn="ctr">
              <a:lnSpc>
                <a:spcPct val="130000"/>
              </a:lnSpc>
            </a:pPr>
            <a:r>
              <a:rPr lang="en-US" altLang="zh-CN" b="1" i="1" dirty="0">
                <a:solidFill>
                  <a:srgbClr val="6B2D0B"/>
                </a:solidFill>
                <a:ea typeface="微软雅黑" panose="020B0503020204020204" pitchFamily="34" charset="-122"/>
              </a:rPr>
              <a:t>ICDE 2018</a:t>
            </a:r>
          </a:p>
        </p:txBody>
      </p:sp>
    </p:spTree>
    <p:extLst>
      <p:ext uri="{BB962C8B-B14F-4D97-AF65-F5344CB8AC3E}">
        <p14:creationId xmlns:p14="http://schemas.microsoft.com/office/powerpoint/2010/main" val="127822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428281" y="862455"/>
                <a:ext cx="8294379" cy="3494739"/>
              </a:xfrm>
              <a:prstGeom prst="rect">
                <a:avLst/>
              </a:prstGeom>
              <a:noFill/>
            </p:spPr>
            <p:txBody>
              <a:bodyPr wrap="square" rtlCol="0">
                <a:spAutoFit/>
              </a:bodyPr>
              <a:lstStyle/>
              <a:p>
                <a:r>
                  <a:rPr lang="zh-CN" altLang="en-US" sz="2200" b="1" dirty="0">
                    <a:latin typeface="Calibri" panose="020F0502020204030204" pitchFamily="34" charset="0"/>
                    <a:ea typeface="微软雅黑" panose="020B0503020204020204" pitchFamily="34" charset="-122"/>
                  </a:rPr>
                  <a:t>类型序列</a:t>
                </a:r>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      </m:t>
                    </m:r>
                    <m:r>
                      <a:rPr lang="pl-PL" altLang="zh-CN" b="0" i="1" dirty="0" smtClean="0">
                        <a:solidFill>
                          <a:schemeClr val="accent1"/>
                        </a:solidFill>
                        <a:latin typeface="Cambria Math" panose="02040503050406030204" pitchFamily="18" charset="0"/>
                        <a:ea typeface="微软雅黑" panose="020B0503020204020204" pitchFamily="34" charset="-122"/>
                      </a:rPr>
                      <m:t>𝐶</m:t>
                    </m:r>
                    <m:r>
                      <a:rPr lang="pl-PL" altLang="zh-CN" b="0" i="1" dirty="0" smtClean="0">
                        <a:solidFill>
                          <a:schemeClr val="accent1"/>
                        </a:solidFill>
                        <a:latin typeface="Cambria Math" panose="02040503050406030204" pitchFamily="18" charset="0"/>
                        <a:ea typeface="微软雅黑" panose="020B0503020204020204" pitchFamily="34" charset="-122"/>
                      </a:rPr>
                      <m:t>=&lt;</m:t>
                    </m:r>
                    <m:sSub>
                      <m:sSubPr>
                        <m:ctrlPr>
                          <a:rPr lang="pl-PL" altLang="zh-CN" i="1" dirty="0" smtClean="0">
                            <a:solidFill>
                              <a:schemeClr val="accent1"/>
                            </a:solidFill>
                            <a:latin typeface="Cambria Math" panose="02040503050406030204" pitchFamily="18" charset="0"/>
                            <a:ea typeface="微软雅黑" panose="020B0503020204020204" pitchFamily="34" charset="-122"/>
                          </a:rPr>
                        </m:ctrlPr>
                      </m:sSubPr>
                      <m:e>
                        <m:r>
                          <a:rPr lang="pl-PL" altLang="zh-CN" b="0" i="1" dirty="0" smtClean="0">
                            <a:solidFill>
                              <a:schemeClr val="accent1"/>
                            </a:solidFill>
                            <a:latin typeface="Cambria Math" panose="02040503050406030204" pitchFamily="18" charset="0"/>
                            <a:ea typeface="微软雅黑" panose="020B0503020204020204" pitchFamily="34" charset="-122"/>
                          </a:rPr>
                          <m:t>𝐶</m:t>
                        </m:r>
                      </m:e>
                      <m:sub>
                        <m:r>
                          <a:rPr lang="pl-PL" altLang="zh-CN" b="0" i="1" dirty="0" smtClean="0">
                            <a:solidFill>
                              <a:schemeClr val="accent1"/>
                            </a:solidFill>
                            <a:latin typeface="Cambria Math" panose="02040503050406030204" pitchFamily="18" charset="0"/>
                            <a:ea typeface="微软雅黑" panose="020B0503020204020204" pitchFamily="34" charset="-122"/>
                          </a:rPr>
                          <m:t>1</m:t>
                        </m:r>
                      </m:sub>
                    </m:sSub>
                    <m:r>
                      <a:rPr lang="pl-PL" altLang="zh-CN" b="0" i="1" dirty="0" smtClean="0">
                        <a:solidFill>
                          <a:schemeClr val="accent1"/>
                        </a:solidFill>
                        <a:latin typeface="Cambria Math" panose="02040503050406030204" pitchFamily="18" charset="0"/>
                        <a:ea typeface="微软雅黑" panose="020B0503020204020204" pitchFamily="34" charset="-122"/>
                      </a:rPr>
                      <m:t>,</m:t>
                    </m:r>
                    <m:sSub>
                      <m:sSubPr>
                        <m:ctrlPr>
                          <a:rPr lang="pl-PL" altLang="zh-CN" i="1" dirty="0" smtClean="0">
                            <a:solidFill>
                              <a:schemeClr val="accent1"/>
                            </a:solidFill>
                            <a:latin typeface="Cambria Math" panose="02040503050406030204" pitchFamily="18" charset="0"/>
                            <a:ea typeface="微软雅黑" panose="020B0503020204020204" pitchFamily="34" charset="-122"/>
                          </a:rPr>
                        </m:ctrlPr>
                      </m:sSubPr>
                      <m:e>
                        <m:r>
                          <a:rPr lang="pl-PL" altLang="zh-CN" b="0" i="1" dirty="0" smtClean="0">
                            <a:solidFill>
                              <a:schemeClr val="accent1"/>
                            </a:solidFill>
                            <a:latin typeface="Cambria Math" panose="02040503050406030204" pitchFamily="18" charset="0"/>
                            <a:ea typeface="微软雅黑" panose="020B0503020204020204" pitchFamily="34" charset="-122"/>
                          </a:rPr>
                          <m:t>𝐶</m:t>
                        </m:r>
                      </m:e>
                      <m:sub>
                        <m:r>
                          <a:rPr lang="pl-PL" altLang="zh-CN" b="0" i="1" dirty="0" smtClean="0">
                            <a:solidFill>
                              <a:schemeClr val="accent1"/>
                            </a:solidFill>
                            <a:latin typeface="Cambria Math" panose="02040503050406030204" pitchFamily="18" charset="0"/>
                            <a:ea typeface="微软雅黑" panose="020B0503020204020204" pitchFamily="34" charset="-122"/>
                          </a:rPr>
                          <m:t>2</m:t>
                        </m:r>
                      </m:sub>
                    </m:sSub>
                    <m:r>
                      <a:rPr lang="pl-PL" altLang="zh-CN" b="0" i="1" dirty="0" smtClean="0">
                        <a:solidFill>
                          <a:schemeClr val="accent1"/>
                        </a:solidFill>
                        <a:latin typeface="Cambria Math" panose="02040503050406030204" pitchFamily="18" charset="0"/>
                        <a:ea typeface="微软雅黑" panose="020B0503020204020204" pitchFamily="34" charset="-122"/>
                      </a:rPr>
                      <m:t>,…,</m:t>
                    </m:r>
                    <m:sSub>
                      <m:sSubPr>
                        <m:ctrlPr>
                          <a:rPr lang="pl-PL" altLang="zh-CN" i="1" dirty="0" smtClean="0">
                            <a:solidFill>
                              <a:schemeClr val="accent1"/>
                            </a:solidFill>
                            <a:latin typeface="Cambria Math" panose="02040503050406030204" pitchFamily="18" charset="0"/>
                            <a:ea typeface="微软雅黑" panose="020B0503020204020204" pitchFamily="34" charset="-122"/>
                          </a:rPr>
                        </m:ctrlPr>
                      </m:sSubPr>
                      <m:e>
                        <m:r>
                          <a:rPr lang="pl-PL" altLang="zh-CN" b="0" i="1" dirty="0" smtClean="0">
                            <a:solidFill>
                              <a:schemeClr val="accent1"/>
                            </a:solidFill>
                            <a:latin typeface="Cambria Math" panose="02040503050406030204" pitchFamily="18" charset="0"/>
                            <a:ea typeface="微软雅黑" panose="020B0503020204020204" pitchFamily="34" charset="-122"/>
                          </a:rPr>
                          <m:t>𝐶</m:t>
                        </m:r>
                      </m:e>
                      <m:sub>
                        <m:r>
                          <a:rPr lang="pl-PL" altLang="zh-CN" b="0" i="1" dirty="0" smtClean="0">
                            <a:solidFill>
                              <a:schemeClr val="accent1"/>
                            </a:solidFill>
                            <a:latin typeface="Cambria Math" panose="02040503050406030204" pitchFamily="18" charset="0"/>
                            <a:ea typeface="微软雅黑" panose="020B0503020204020204" pitchFamily="34" charset="-122"/>
                          </a:rPr>
                          <m:t>𝑗</m:t>
                        </m:r>
                      </m:sub>
                    </m:sSub>
                    <m:r>
                      <a:rPr lang="pl-PL" altLang="zh-CN" b="0" i="1" dirty="0" smtClean="0">
                        <a:solidFill>
                          <a:schemeClr val="accent1"/>
                        </a:solidFill>
                        <a:latin typeface="Cambria Math" panose="02040503050406030204" pitchFamily="18" charset="0"/>
                        <a:ea typeface="微软雅黑" panose="020B0503020204020204" pitchFamily="34" charset="-122"/>
                      </a:rPr>
                      <m:t>&gt;</m:t>
                    </m:r>
                  </m:oMath>
                </a14:m>
                <a:r>
                  <a:rPr lang="zh-CN" altLang="en-US" dirty="0">
                    <a:latin typeface="Calibri" panose="020F0502020204030204" pitchFamily="34" charset="0"/>
                    <a:ea typeface="微软雅黑" panose="020B0503020204020204" pitchFamily="34" charset="-122"/>
                  </a:rPr>
                  <a:t>代表</a:t>
                </a:r>
                <a:r>
                  <a:rPr lang="zh-CN" altLang="en-US" b="1" dirty="0">
                    <a:latin typeface="Calibri" panose="020F0502020204030204" pitchFamily="34" charset="0"/>
                    <a:ea typeface="微软雅黑" panose="020B0503020204020204" pitchFamily="34" charset="-122"/>
                  </a:rPr>
                  <a:t>用户指定类型按序访问的类型序列​</a:t>
                </a:r>
                <a:r>
                  <a:rPr lang="zh-CN" altLang="en-US" dirty="0">
                    <a:latin typeface="Calibri" panose="020F0502020204030204" pitchFamily="34" charset="0"/>
                    <a:ea typeface="微软雅黑" panose="020B0503020204020204" pitchFamily="34" charset="-122"/>
                  </a:rPr>
                  <a:t>。</a:t>
                </a:r>
                <a:endParaRPr lang="en-US" altLang="zh-CN" dirty="0">
                  <a:latin typeface="Calibri" panose="020F0502020204030204" pitchFamily="34" charset="0"/>
                  <a:ea typeface="微软雅黑" panose="020B0503020204020204" pitchFamily="34" charset="-122"/>
                </a:endParaRPr>
              </a:p>
              <a:p>
                <a:endParaRPr lang="en-US" altLang="zh-CN" sz="6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 </m:t>
                      </m:r>
                      <m:sSub>
                        <m:sSubPr>
                          <m:ctrlPr>
                            <a:rPr lang="it-IT" altLang="zh-CN" i="1" dirty="0" smtClean="0">
                              <a:solidFill>
                                <a:schemeClr val="accent1"/>
                              </a:solidFill>
                              <a:latin typeface="Cambria Math" panose="02040503050406030204" pitchFamily="18" charset="0"/>
                              <a:ea typeface="微软雅黑" panose="020B0503020204020204" pitchFamily="34" charset="-122"/>
                            </a:rPr>
                          </m:ctrlPr>
                        </m:sSubPr>
                        <m:e>
                          <m:r>
                            <a:rPr lang="it-IT" altLang="zh-CN" b="0" i="1" dirty="0" smtClean="0">
                              <a:solidFill>
                                <a:schemeClr val="accent1"/>
                              </a:solidFill>
                              <a:latin typeface="Cambria Math" panose="02040503050406030204" pitchFamily="18" charset="0"/>
                              <a:ea typeface="微软雅黑" panose="020B0503020204020204" pitchFamily="34" charset="-122"/>
                            </a:rPr>
                            <m:t>𝐶</m:t>
                          </m:r>
                        </m:e>
                        <m:sub>
                          <m:r>
                            <a:rPr lang="it-IT" altLang="zh-CN" b="0" i="1" dirty="0">
                              <a:solidFill>
                                <a:schemeClr val="accent1"/>
                              </a:solidFill>
                              <a:latin typeface="Cambria Math" panose="02040503050406030204" pitchFamily="18" charset="0"/>
                              <a:ea typeface="微软雅黑" panose="020B0503020204020204" pitchFamily="34" charset="-122"/>
                            </a:rPr>
                            <m:t>𝑖</m:t>
                          </m:r>
                        </m:sub>
                      </m:sSub>
                      <m:r>
                        <a:rPr lang="it-IT" altLang="zh-CN" b="0" i="1" dirty="0" smtClean="0">
                          <a:solidFill>
                            <a:schemeClr val="accent1"/>
                          </a:solidFill>
                          <a:latin typeface="Cambria Math" panose="02040503050406030204" pitchFamily="18" charset="0"/>
                          <a:ea typeface="微软雅黑" panose="020B0503020204020204" pitchFamily="34" charset="-122"/>
                        </a:rPr>
                        <m:t>∈</m:t>
                      </m:r>
                      <m:r>
                        <a:rPr lang="it-IT" altLang="zh-CN" b="0" i="1" dirty="0">
                          <a:solidFill>
                            <a:schemeClr val="accent1"/>
                          </a:solidFill>
                          <a:latin typeface="Cambria Math" panose="02040503050406030204" pitchFamily="18" charset="0"/>
                          <a:ea typeface="微软雅黑" panose="020B0503020204020204" pitchFamily="34" charset="-122"/>
                        </a:rPr>
                        <m:t> </m:t>
                      </m:r>
                      <m:r>
                        <a:rPr lang="it-IT" altLang="zh-CN" b="0" i="1" dirty="0">
                          <a:solidFill>
                            <a:schemeClr val="accent1"/>
                          </a:solidFill>
                          <a:latin typeface="Cambria Math" panose="02040503050406030204" pitchFamily="18" charset="0"/>
                          <a:ea typeface="微软雅黑" panose="020B0503020204020204" pitchFamily="34" charset="-122"/>
                        </a:rPr>
                        <m:t>𝐶</m:t>
                      </m:r>
                      <m:r>
                        <a:rPr lang="it-IT" altLang="zh-CN" b="0" i="1" dirty="0">
                          <a:solidFill>
                            <a:schemeClr val="accent1"/>
                          </a:solidFill>
                          <a:latin typeface="Cambria Math" panose="02040503050406030204" pitchFamily="18" charset="0"/>
                          <a:ea typeface="微软雅黑" panose="020B0503020204020204" pitchFamily="34" charset="-122"/>
                        </a:rPr>
                        <m:t>, 1≤</m:t>
                      </m:r>
                      <m:r>
                        <a:rPr lang="it-IT" altLang="zh-CN" b="0" i="1" dirty="0">
                          <a:solidFill>
                            <a:schemeClr val="accent1"/>
                          </a:solidFill>
                          <a:latin typeface="Cambria Math" panose="02040503050406030204" pitchFamily="18" charset="0"/>
                          <a:ea typeface="微软雅黑" panose="020B0503020204020204" pitchFamily="34" charset="-122"/>
                        </a:rPr>
                        <m:t>𝑖</m:t>
                      </m:r>
                      <m:r>
                        <a:rPr lang="it-IT" altLang="zh-CN" b="0" i="1" dirty="0">
                          <a:solidFill>
                            <a:schemeClr val="accent1"/>
                          </a:solidFill>
                          <a:latin typeface="Cambria Math" panose="02040503050406030204" pitchFamily="18" charset="0"/>
                          <a:ea typeface="微软雅黑" panose="020B0503020204020204" pitchFamily="34" charset="-122"/>
                        </a:rPr>
                        <m:t>≤</m:t>
                      </m:r>
                      <m:r>
                        <a:rPr lang="it-IT" altLang="zh-CN" b="0" i="1" dirty="0">
                          <a:solidFill>
                            <a:schemeClr val="accent1"/>
                          </a:solidFill>
                          <a:latin typeface="Cambria Math" panose="02040503050406030204" pitchFamily="18" charset="0"/>
                          <a:ea typeface="微软雅黑" panose="020B0503020204020204" pitchFamily="34" charset="-122"/>
                        </a:rPr>
                        <m:t>𝑗</m:t>
                      </m:r>
                      <m:r>
                        <a:rPr lang="en-US" altLang="zh-CN" b="0" i="1" dirty="0">
                          <a:solidFill>
                            <a:schemeClr val="accent1"/>
                          </a:solidFill>
                          <a:latin typeface="Cambria Math" panose="02040503050406030204" pitchFamily="18" charset="0"/>
                          <a:ea typeface="微软雅黑" panose="020B0503020204020204" pitchFamily="34" charset="-122"/>
                        </a:rPr>
                        <m:t>,</m:t>
                      </m:r>
                      <m:sSub>
                        <m:sSubPr>
                          <m:ctrlPr>
                            <a:rPr lang="en-US" altLang="zh-CN" i="1" dirty="0">
                              <a:solidFill>
                                <a:schemeClr val="accent1"/>
                              </a:solidFill>
                              <a:latin typeface="Cambria Math" panose="02040503050406030204" pitchFamily="18" charset="0"/>
                              <a:ea typeface="微软雅黑" panose="020B0503020204020204" pitchFamily="34" charset="-122"/>
                            </a:rPr>
                          </m:ctrlPr>
                        </m:sSubPr>
                        <m:e>
                          <m:r>
                            <a:rPr lang="en-US" altLang="zh-CN" b="0" i="1" dirty="0">
                              <a:solidFill>
                                <a:schemeClr val="accent1"/>
                              </a:solidFill>
                              <a:latin typeface="Cambria Math" panose="02040503050406030204" pitchFamily="18" charset="0"/>
                              <a:ea typeface="微软雅黑" panose="020B0503020204020204" pitchFamily="34" charset="-122"/>
                            </a:rPr>
                            <m:t>𝐶</m:t>
                          </m:r>
                        </m:e>
                        <m:sub>
                          <m:r>
                            <a:rPr lang="en-US" altLang="zh-CN" b="0" i="1" dirty="0">
                              <a:solidFill>
                                <a:schemeClr val="accent1"/>
                              </a:solidFill>
                              <a:latin typeface="Cambria Math" panose="02040503050406030204" pitchFamily="18" charset="0"/>
                              <a:ea typeface="微软雅黑" panose="020B0503020204020204" pitchFamily="34" charset="-122"/>
                            </a:rPr>
                            <m:t>𝑖</m:t>
                          </m:r>
                        </m:sub>
                      </m:sSub>
                      <m:r>
                        <a:rPr lang="en-US" altLang="zh-CN" b="0" i="1" dirty="0" smtClean="0">
                          <a:solidFill>
                            <a:schemeClr val="accent1"/>
                          </a:solidFill>
                          <a:latin typeface="Cambria Math" panose="02040503050406030204" pitchFamily="18" charset="0"/>
                          <a:ea typeface="微软雅黑" panose="020B0503020204020204" pitchFamily="34" charset="-122"/>
                        </a:rPr>
                        <m:t>∈</m:t>
                      </m:r>
                      <m:r>
                        <a:rPr lang="en-US" altLang="zh-CN" b="0" i="1" dirty="0">
                          <a:solidFill>
                            <a:schemeClr val="accent1"/>
                          </a:solidFill>
                          <a:latin typeface="Cambria Math" panose="02040503050406030204" pitchFamily="18" charset="0"/>
                          <a:ea typeface="微软雅黑" panose="020B0503020204020204" pitchFamily="34" charset="-122"/>
                        </a:rPr>
                        <m:t> </m:t>
                      </m:r>
                      <m:r>
                        <a:rPr lang="en-US" altLang="zh-CN" b="0" i="1" dirty="0">
                          <a:solidFill>
                            <a:schemeClr val="accent1"/>
                          </a:solidFill>
                          <a:latin typeface="Cambria Math" panose="02040503050406030204" pitchFamily="18" charset="0"/>
                          <a:ea typeface="微软雅黑" panose="020B0503020204020204" pitchFamily="34" charset="-122"/>
                        </a:rPr>
                        <m:t>𝑆</m:t>
                      </m:r>
                    </m:oMath>
                  </m:oMathPara>
                </a14:m>
                <a:endParaRPr lang="en-US" altLang="zh-CN" i="1" dirty="0">
                  <a:solidFill>
                    <a:schemeClr val="accent1"/>
                  </a:solidFill>
                  <a:latin typeface="Cambria Math" panose="02040503050406030204" pitchFamily="18" charset="0"/>
                  <a:ea typeface="微软雅黑" panose="020B0503020204020204" pitchFamily="34" charset="-122"/>
                </a:endParaRPr>
              </a:p>
              <a:p>
                <a:endParaRPr lang="en-US" altLang="zh-CN" sz="600" i="1" dirty="0">
                  <a:solidFill>
                    <a:schemeClr val="accent1"/>
                  </a:solidFill>
                  <a:latin typeface="Cambria Math" panose="02040503050406030204" pitchFamily="18" charset="0"/>
                  <a:ea typeface="微软雅黑" panose="020B0503020204020204" pitchFamily="34" charset="-122"/>
                </a:endParaRPr>
              </a:p>
              <a:p>
                <a:r>
                  <a:rPr lang="zh-CN" altLang="en-US" dirty="0">
                    <a:latin typeface="Calibri" panose="020F0502020204030204" pitchFamily="34" charset="0"/>
                    <a:ea typeface="微软雅黑" panose="020B0503020204020204" pitchFamily="34" charset="-122"/>
                  </a:rPr>
                  <a:t>      每个类型</a:t>
                </a:r>
                <a14:m>
                  <m:oMath xmlns:m="http://schemas.openxmlformats.org/officeDocument/2006/math">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𝐶</m:t>
                        </m:r>
                      </m:e>
                      <m:sub>
                        <m:r>
                          <a:rPr lang="en-US" altLang="zh-CN" b="0" i="1" dirty="0" smtClean="0">
                            <a:solidFill>
                              <a:schemeClr val="accent1"/>
                            </a:solidFill>
                            <a:latin typeface="Cambria Math" panose="02040503050406030204" pitchFamily="18" charset="0"/>
                            <a:ea typeface="微软雅黑" panose="020B0503020204020204" pitchFamily="34" charset="-122"/>
                          </a:rPr>
                          <m:t>𝑖</m:t>
                        </m:r>
                      </m:sub>
                    </m:sSub>
                  </m:oMath>
                </a14:m>
                <a:r>
                  <a:rPr lang="zh-CN" altLang="en-US" dirty="0">
                    <a:latin typeface="Calibri" panose="020F0502020204030204" pitchFamily="34" charset="0"/>
                    <a:ea typeface="微软雅黑" panose="020B0503020204020204" pitchFamily="34" charset="-122"/>
                  </a:rPr>
                  <a:t>都对应一个</a:t>
                </a:r>
                <a:r>
                  <a:rPr lang="zh-CN" altLang="en-US" b="1" dirty="0">
                    <a:latin typeface="Calibri" panose="020F0502020204030204" pitchFamily="34" charset="0"/>
                    <a:ea typeface="微软雅黑" panose="020B0503020204020204" pitchFamily="34" charset="-122"/>
                  </a:rPr>
                  <a:t>节点集合</a:t>
                </a:r>
                <a:endParaRPr lang="en-US" altLang="zh-CN" b="1" dirty="0">
                  <a:latin typeface="Calibri" panose="020F0502020204030204" pitchFamily="34" charset="0"/>
                  <a:ea typeface="微软雅黑" panose="020B0503020204020204" pitchFamily="34" charset="-122"/>
                </a:endParaRPr>
              </a:p>
              <a:p>
                <a:endParaRPr lang="en-US" altLang="zh-CN" sz="600" i="1" dirty="0">
                  <a:solidFill>
                    <a:schemeClr val="accent1"/>
                  </a:solidFill>
                  <a:latin typeface="Cambria Math" panose="02040503050406030204" pitchFamily="18" charset="0"/>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𝑉</m:t>
                          </m:r>
                        </m:e>
                        <m:sub>
                          <m:sSub>
                            <m:sSubPr>
                              <m:ctrlPr>
                                <a:rPr lang="en-US" altLang="zh-CN" i="1" dirty="0" err="1" smtClean="0">
                                  <a:solidFill>
                                    <a:schemeClr val="accent1"/>
                                  </a:solidFill>
                                  <a:latin typeface="Cambria Math" panose="02040503050406030204" pitchFamily="18" charset="0"/>
                                  <a:ea typeface="微软雅黑" panose="020B0503020204020204" pitchFamily="34" charset="-122"/>
                                </a:rPr>
                              </m:ctrlPr>
                            </m:sSubPr>
                            <m:e>
                              <m:r>
                                <a:rPr lang="en-US" altLang="zh-CN" b="0" i="1" dirty="0" err="1" smtClean="0">
                                  <a:solidFill>
                                    <a:schemeClr val="accent1"/>
                                  </a:solidFill>
                                  <a:latin typeface="Cambria Math" panose="02040503050406030204" pitchFamily="18" charset="0"/>
                                  <a:ea typeface="微软雅黑" panose="020B0503020204020204" pitchFamily="34" charset="-122"/>
                                </a:rPr>
                                <m:t>𝐶</m:t>
                              </m:r>
                            </m:e>
                            <m:sub>
                              <m:r>
                                <a:rPr lang="en-US" altLang="zh-CN" b="0" i="1" dirty="0" err="1" smtClean="0">
                                  <a:solidFill>
                                    <a:schemeClr val="accent1"/>
                                  </a:solidFill>
                                  <a:latin typeface="Cambria Math" panose="02040503050406030204" pitchFamily="18" charset="0"/>
                                  <a:ea typeface="微软雅黑" panose="020B0503020204020204" pitchFamily="34" charset="-122"/>
                                </a:rPr>
                                <m:t>𝑖</m:t>
                              </m:r>
                            </m:sub>
                          </m:sSub>
                        </m:sub>
                      </m:sSub>
                      <m:r>
                        <a:rPr lang="en-US" altLang="zh-CN" b="0" i="1" dirty="0" smtClean="0">
                          <a:solidFill>
                            <a:schemeClr val="accent1"/>
                          </a:solidFill>
                          <a:latin typeface="Cambria Math" panose="02040503050406030204" pitchFamily="18" charset="0"/>
                          <a:ea typeface="微软雅黑" panose="020B0503020204020204" pitchFamily="34" charset="-122"/>
                        </a:rPr>
                        <m:t>=</m:t>
                      </m:r>
                      <m:d>
                        <m:dPr>
                          <m:begChr m:val="{"/>
                          <m:endChr m:val="}"/>
                          <m:ctrlPr>
                            <a:rPr lang="en-US" altLang="zh-CN" i="1" dirty="0" smtClean="0">
                              <a:solidFill>
                                <a:schemeClr val="accent1"/>
                              </a:solidFill>
                              <a:latin typeface="Cambria Math" panose="02040503050406030204" pitchFamily="18" charset="0"/>
                              <a:ea typeface="微软雅黑" panose="020B0503020204020204" pitchFamily="34" charset="-122"/>
                            </a:rPr>
                          </m:ctrlPr>
                        </m:dPr>
                        <m:e>
                          <m:r>
                            <a:rPr lang="en-US" altLang="zh-CN" b="0" i="1" dirty="0" err="1" smtClean="0">
                              <a:solidFill>
                                <a:schemeClr val="accent1"/>
                              </a:solidFill>
                              <a:latin typeface="Cambria Math" panose="02040503050406030204" pitchFamily="18" charset="0"/>
                              <a:ea typeface="微软雅黑" panose="020B0503020204020204" pitchFamily="34" charset="-122"/>
                            </a:rPr>
                            <m:t>𝑣</m:t>
                          </m:r>
                        </m:e>
                        <m:e>
                          <m:r>
                            <a:rPr lang="en-US" altLang="zh-CN" b="0" i="1" dirty="0" err="1" smtClean="0">
                              <a:solidFill>
                                <a:schemeClr val="accent1"/>
                              </a:solidFill>
                              <a:latin typeface="Cambria Math" panose="02040503050406030204" pitchFamily="18" charset="0"/>
                              <a:ea typeface="微软雅黑" panose="020B0503020204020204" pitchFamily="34" charset="-122"/>
                            </a:rPr>
                            <m:t>𝑣</m:t>
                          </m:r>
                          <m:r>
                            <a:rPr lang="en-US" altLang="zh-CN" b="0" i="1" dirty="0" smtClean="0">
                              <a:solidFill>
                                <a:schemeClr val="accent1"/>
                              </a:solidFill>
                              <a:latin typeface="Cambria Math" panose="02040503050406030204" pitchFamily="18" charset="0"/>
                              <a:ea typeface="微软雅黑" panose="020B0503020204020204" pitchFamily="34" charset="-122"/>
                            </a:rPr>
                            <m:t>∈</m:t>
                          </m:r>
                          <m:r>
                            <a:rPr lang="en-US" altLang="zh-CN" b="0" i="1" dirty="0" smtClean="0">
                              <a:solidFill>
                                <a:schemeClr val="accent1"/>
                              </a:solidFill>
                              <a:latin typeface="Cambria Math" panose="02040503050406030204" pitchFamily="18" charset="0"/>
                              <a:ea typeface="微软雅黑" panose="020B0503020204020204" pitchFamily="34" charset="-122"/>
                            </a:rPr>
                            <m:t>𝑉</m:t>
                          </m:r>
                          <m:r>
                            <a:rPr lang="en-US" altLang="zh-CN" b="0" i="1" dirty="0" smtClean="0">
                              <a:solidFill>
                                <a:schemeClr val="accent1"/>
                              </a:solidFill>
                              <a:latin typeface="Cambria Math" panose="02040503050406030204" pitchFamily="18" charset="0"/>
                              <a:ea typeface="微软雅黑" panose="020B0503020204020204" pitchFamily="34" charset="-122"/>
                            </a:rPr>
                            <m:t>, </m:t>
                          </m:r>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𝐶</m:t>
                              </m:r>
                            </m:e>
                            <m:sub>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𝑣</m:t>
                                  </m:r>
                                </m:e>
                                <m:sub>
                                  <m:r>
                                    <a:rPr lang="en-US" altLang="zh-CN" b="0" i="1" dirty="0" smtClean="0">
                                      <a:solidFill>
                                        <a:schemeClr val="accent1"/>
                                      </a:solidFill>
                                      <a:latin typeface="Cambria Math" panose="02040503050406030204" pitchFamily="18" charset="0"/>
                                      <a:ea typeface="微软雅黑" panose="020B0503020204020204" pitchFamily="34" charset="-122"/>
                                    </a:rPr>
                                    <m:t>𝑖</m:t>
                                  </m:r>
                                </m:sub>
                              </m:sSub>
                            </m:sub>
                          </m:sSub>
                          <m:r>
                            <a:rPr lang="en-US" altLang="zh-CN" b="0" i="1" dirty="0" smtClean="0">
                              <a:solidFill>
                                <a:schemeClr val="accent1"/>
                              </a:solidFill>
                              <a:latin typeface="Cambria Math" panose="02040503050406030204" pitchFamily="18" charset="0"/>
                              <a:ea typeface="微软雅黑" panose="020B0503020204020204" pitchFamily="34" charset="-122"/>
                            </a:rPr>
                            <m:t>∈</m:t>
                          </m:r>
                          <m:r>
                            <a:rPr lang="en-US" altLang="zh-CN" b="0" i="1" dirty="0" smtClean="0">
                              <a:solidFill>
                                <a:schemeClr val="accent1"/>
                              </a:solidFill>
                              <a:latin typeface="Cambria Math" panose="02040503050406030204" pitchFamily="18" charset="0"/>
                              <a:ea typeface="微软雅黑" panose="020B0503020204020204" pitchFamily="34" charset="-122"/>
                            </a:rPr>
                            <m:t>𝐹</m:t>
                          </m:r>
                          <m:d>
                            <m:dPr>
                              <m:ctrlPr>
                                <a:rPr lang="en-US" altLang="zh-CN" i="1" dirty="0" smtClean="0">
                                  <a:solidFill>
                                    <a:schemeClr val="accent1"/>
                                  </a:solidFill>
                                  <a:latin typeface="Cambria Math" panose="02040503050406030204" pitchFamily="18" charset="0"/>
                                  <a:ea typeface="微软雅黑" panose="020B0503020204020204" pitchFamily="34" charset="-122"/>
                                </a:rPr>
                              </m:ctrlPr>
                            </m:dPr>
                            <m:e>
                              <m:r>
                                <a:rPr lang="en-US" altLang="zh-CN" b="0" i="1" dirty="0" smtClean="0">
                                  <a:solidFill>
                                    <a:schemeClr val="accent1"/>
                                  </a:solidFill>
                                  <a:latin typeface="Cambria Math" panose="02040503050406030204" pitchFamily="18" charset="0"/>
                                  <a:ea typeface="微软雅黑" panose="020B0503020204020204" pitchFamily="34" charset="-122"/>
                                </a:rPr>
                                <m:t>𝑣</m:t>
                              </m:r>
                            </m:e>
                          </m:d>
                        </m:e>
                      </m:d>
                    </m:oMath>
                  </m:oMathPara>
                </a14:m>
                <a:endParaRPr lang="en-US" altLang="zh-CN" dirty="0">
                  <a:solidFill>
                    <a:schemeClr val="accent1"/>
                  </a:solidFill>
                  <a:latin typeface="Calibri" panose="020F0502020204030204" pitchFamily="34" charset="0"/>
                  <a:ea typeface="微软雅黑" panose="020B0503020204020204" pitchFamily="34" charset="-122"/>
                </a:endParaRPr>
              </a:p>
              <a:p>
                <a:endParaRPr lang="en-US" altLang="zh-CN" sz="600" dirty="0">
                  <a:solidFill>
                    <a:schemeClr val="accent1"/>
                  </a:solidFill>
                  <a:latin typeface="Calibri" panose="020F0502020204030204" pitchFamily="34" charset="0"/>
                  <a:ea typeface="微软雅黑" panose="020B0503020204020204" pitchFamily="34" charset="-122"/>
                </a:endParaRPr>
              </a:p>
              <a:p>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      |</m:t>
                    </m:r>
                    <m:r>
                      <a:rPr lang="en-US" altLang="zh-CN" b="0" i="1" dirty="0" smtClean="0">
                        <a:solidFill>
                          <a:schemeClr val="accent1"/>
                        </a:solidFill>
                        <a:latin typeface="Cambria Math" panose="02040503050406030204" pitchFamily="18" charset="0"/>
                        <a:ea typeface="微软雅黑" panose="020B0503020204020204" pitchFamily="34" charset="-122"/>
                      </a:rPr>
                      <m:t>𝐶</m:t>
                    </m:r>
                    <m:r>
                      <a:rPr lang="en-US" altLang="zh-CN" b="0" i="1" dirty="0" smtClean="0">
                        <a:solidFill>
                          <a:schemeClr val="accent1"/>
                        </a:solidFill>
                        <a:latin typeface="Cambria Math" panose="02040503050406030204" pitchFamily="18" charset="0"/>
                        <a:ea typeface="微软雅黑" panose="020B0503020204020204" pitchFamily="34" charset="-122"/>
                      </a:rPr>
                      <m:t>|</m:t>
                    </m:r>
                  </m:oMath>
                </a14:m>
                <a:r>
                  <a:rPr lang="zh-CN" altLang="en-US" dirty="0">
                    <a:latin typeface="Calibri" panose="020F0502020204030204" pitchFamily="34" charset="0"/>
                    <a:ea typeface="微软雅黑" panose="020B0503020204020204" pitchFamily="34" charset="-122"/>
                  </a:rPr>
                  <a:t>表示</a:t>
                </a:r>
                <a:r>
                  <a:rPr lang="zh-CN" altLang="en-US" b="1" dirty="0">
                    <a:latin typeface="Calibri" panose="020F0502020204030204" pitchFamily="34" charset="0"/>
                    <a:ea typeface="微软雅黑" panose="020B0503020204020204" pitchFamily="34" charset="-122"/>
                  </a:rPr>
                  <a:t>用户指定类型序列的类型数量</a:t>
                </a:r>
                <a:r>
                  <a:rPr lang="zh-CN" altLang="en-US" dirty="0">
                    <a:latin typeface="Calibri" panose="020F0502020204030204" pitchFamily="34" charset="0"/>
                    <a:ea typeface="微软雅黑" panose="020B0503020204020204" pitchFamily="34" charset="-122"/>
                  </a:rPr>
                  <a:t>， </a:t>
                </a:r>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𝑉</m:t>
                        </m:r>
                      </m:e>
                      <m:sub>
                        <m:sSub>
                          <m:sSubPr>
                            <m:ctrlPr>
                              <a:rPr lang="en-US" altLang="zh-CN" i="1" dirty="0" err="1" smtClean="0">
                                <a:solidFill>
                                  <a:schemeClr val="accent1"/>
                                </a:solidFill>
                                <a:latin typeface="Cambria Math" panose="02040503050406030204" pitchFamily="18" charset="0"/>
                                <a:ea typeface="微软雅黑" panose="020B0503020204020204" pitchFamily="34" charset="-122"/>
                              </a:rPr>
                            </m:ctrlPr>
                          </m:sSubPr>
                          <m:e>
                            <m:r>
                              <a:rPr lang="en-US" altLang="zh-CN" b="0" i="1" dirty="0" err="1" smtClean="0">
                                <a:solidFill>
                                  <a:schemeClr val="accent1"/>
                                </a:solidFill>
                                <a:latin typeface="Cambria Math" panose="02040503050406030204" pitchFamily="18" charset="0"/>
                                <a:ea typeface="微软雅黑" panose="020B0503020204020204" pitchFamily="34" charset="-122"/>
                              </a:rPr>
                              <m:t>𝐶</m:t>
                            </m:r>
                          </m:e>
                          <m:sub>
                            <m:r>
                              <a:rPr lang="en-US" altLang="zh-CN" b="0" i="1" dirty="0" err="1" smtClean="0">
                                <a:solidFill>
                                  <a:schemeClr val="accent1"/>
                                </a:solidFill>
                                <a:latin typeface="Cambria Math" panose="02040503050406030204" pitchFamily="18" charset="0"/>
                                <a:ea typeface="微软雅黑" panose="020B0503020204020204" pitchFamily="34" charset="-122"/>
                              </a:rPr>
                              <m:t>𝑖</m:t>
                            </m:r>
                          </m:sub>
                        </m:sSub>
                      </m:sub>
                    </m:sSub>
                    <m:r>
                      <a:rPr lang="en-US" altLang="zh-CN" b="0" i="1" dirty="0" smtClean="0">
                        <a:solidFill>
                          <a:schemeClr val="accent1"/>
                        </a:solidFill>
                        <a:latin typeface="Cambria Math" panose="02040503050406030204" pitchFamily="18" charset="0"/>
                        <a:ea typeface="微软雅黑" panose="020B0503020204020204" pitchFamily="34" charset="-122"/>
                      </a:rPr>
                      <m:t>|</m:t>
                    </m:r>
                  </m:oMath>
                </a14:m>
                <a:r>
                  <a:rPr lang="zh-CN" altLang="en-US" dirty="0">
                    <a:latin typeface="Calibri" panose="020F0502020204030204" pitchFamily="34" charset="0"/>
                    <a:ea typeface="微软雅黑" panose="020B0503020204020204" pitchFamily="34" charset="-122"/>
                  </a:rPr>
                  <a:t>表示类型</a:t>
                </a:r>
                <a14:m>
                  <m:oMath xmlns:m="http://schemas.openxmlformats.org/officeDocument/2006/math">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𝐶</m:t>
                        </m:r>
                      </m:e>
                      <m:sub>
                        <m:r>
                          <a:rPr lang="en-US" altLang="zh-CN" b="0" i="1" dirty="0" err="1" smtClean="0">
                            <a:solidFill>
                              <a:schemeClr val="accent1"/>
                            </a:solidFill>
                            <a:latin typeface="Cambria Math" panose="02040503050406030204" pitchFamily="18" charset="0"/>
                            <a:ea typeface="微软雅黑" panose="020B0503020204020204" pitchFamily="34" charset="-122"/>
                          </a:rPr>
                          <m:t>𝑖</m:t>
                        </m:r>
                      </m:sub>
                    </m:sSub>
                    <m:r>
                      <a:rPr lang="en-US" altLang="zh-CN" b="0" i="1" dirty="0" smtClean="0">
                        <a:solidFill>
                          <a:schemeClr val="accent1"/>
                        </a:solidFill>
                        <a:latin typeface="Cambria Math" panose="02040503050406030204" pitchFamily="18" charset="0"/>
                        <a:ea typeface="微软雅黑" panose="020B0503020204020204" pitchFamily="34" charset="-122"/>
                      </a:rPr>
                      <m:t>​</m:t>
                    </m:r>
                  </m:oMath>
                </a14:m>
                <a:r>
                  <a:rPr lang="zh-CN" altLang="en-US" dirty="0">
                    <a:latin typeface="Calibri" panose="020F0502020204030204" pitchFamily="34" charset="0"/>
                    <a:ea typeface="微软雅黑" panose="020B0503020204020204" pitchFamily="34" charset="-122"/>
                  </a:rPr>
                  <a:t>对应的节点集合的</a:t>
                </a:r>
                <a:endParaRPr lang="en-US" altLang="zh-CN" dirty="0">
                  <a:latin typeface="Calibri" panose="020F0502020204030204" pitchFamily="34" charset="0"/>
                  <a:ea typeface="微软雅黑" panose="020B0503020204020204" pitchFamily="34" charset="-122"/>
                </a:endParaRPr>
              </a:p>
              <a:p>
                <a:r>
                  <a:rPr lang="zh-CN" altLang="en-US" b="1" dirty="0">
                    <a:latin typeface="Calibri" panose="020F0502020204030204" pitchFamily="34" charset="0"/>
                    <a:ea typeface="微软雅黑" panose="020B0503020204020204" pitchFamily="34" charset="-122"/>
                  </a:rPr>
                  <a:t>节点数量</a:t>
                </a:r>
                <a:r>
                  <a:rPr lang="zh-CN" altLang="en-US" dirty="0">
                    <a:latin typeface="Calibri" panose="020F0502020204030204" pitchFamily="34" charset="0"/>
                    <a:ea typeface="微软雅黑" panose="020B0503020204020204" pitchFamily="34" charset="-122"/>
                  </a:rPr>
                  <a:t>，即包含类型</a:t>
                </a:r>
                <a14:m>
                  <m:oMath xmlns:m="http://schemas.openxmlformats.org/officeDocument/2006/math">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𝐶</m:t>
                        </m:r>
                      </m:e>
                      <m:sub>
                        <m:r>
                          <a:rPr lang="en-US" altLang="zh-CN" b="0" i="1" dirty="0" err="1" smtClean="0">
                            <a:solidFill>
                              <a:schemeClr val="accent1"/>
                            </a:solidFill>
                            <a:latin typeface="Cambria Math" panose="02040503050406030204" pitchFamily="18" charset="0"/>
                            <a:ea typeface="微软雅黑" panose="020B0503020204020204" pitchFamily="34" charset="-122"/>
                          </a:rPr>
                          <m:t>𝑖</m:t>
                        </m:r>
                        <m:r>
                          <a:rPr lang="en-US" altLang="zh-CN" b="0" i="1" dirty="0" smtClean="0">
                            <a:solidFill>
                              <a:schemeClr val="accent1"/>
                            </a:solidFill>
                            <a:latin typeface="Cambria Math" panose="02040503050406030204" pitchFamily="18" charset="0"/>
                            <a:ea typeface="微软雅黑" panose="020B0503020204020204" pitchFamily="34" charset="-122"/>
                          </a:rPr>
                          <m:t>​​​</m:t>
                        </m:r>
                      </m:sub>
                    </m:sSub>
                  </m:oMath>
                </a14:m>
                <a:r>
                  <a:rPr lang="zh-CN" altLang="en-US" dirty="0">
                    <a:latin typeface="Calibri" panose="020F0502020204030204" pitchFamily="34" charset="0"/>
                    <a:ea typeface="微软雅黑" panose="020B0503020204020204" pitchFamily="34" charset="-122"/>
                  </a:rPr>
                  <a:t>的节点数量。</a:t>
                </a:r>
                <a:endParaRPr lang="en-US" altLang="zh-CN" dirty="0">
                  <a:latin typeface="Calibri" panose="020F0502020204030204" pitchFamily="34" charset="0"/>
                  <a:ea typeface="微软雅黑" panose="020B0503020204020204" pitchFamily="34" charset="-122"/>
                </a:endParaRPr>
              </a:p>
              <a:p>
                <a:endParaRPr lang="en-US" altLang="zh-CN" dirty="0">
                  <a:latin typeface="Calibri" panose="020F0502020204030204" pitchFamily="34" charset="0"/>
                  <a:ea typeface="微软雅黑" panose="020B0503020204020204" pitchFamily="34" charset="-122"/>
                </a:endParaRPr>
              </a:p>
              <a:p>
                <a:r>
                  <a:rPr lang="en-US" altLang="zh-CN" dirty="0">
                    <a:latin typeface="Calibri" panose="020F0502020204030204" pitchFamily="34" charset="0"/>
                    <a:ea typeface="微软雅黑" panose="020B0503020204020204" pitchFamily="34" charset="-122"/>
                  </a:rPr>
                  <a:t>      </a:t>
                </a:r>
                <a:r>
                  <a:rPr lang="zh-CN" altLang="en-US" dirty="0">
                    <a:latin typeface="Calibri" panose="020F0502020204030204" pitchFamily="34" charset="0"/>
                    <a:ea typeface="微软雅黑" panose="020B0503020204020204" pitchFamily="34" charset="-122"/>
                  </a:rPr>
                  <a:t>比如，</a:t>
                </a:r>
                <a14:m>
                  <m:oMath xmlns:m="http://schemas.openxmlformats.org/officeDocument/2006/math">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𝑉</m:t>
                        </m:r>
                      </m:e>
                      <m:sub>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smtClean="0">
                                <a:solidFill>
                                  <a:schemeClr val="accent1"/>
                                </a:solidFill>
                                <a:latin typeface="Cambria Math" panose="02040503050406030204" pitchFamily="18" charset="0"/>
                                <a:ea typeface="微软雅黑" panose="020B0503020204020204" pitchFamily="34" charset="-122"/>
                              </a:rPr>
                              <m:t>𝐶</m:t>
                            </m:r>
                          </m:e>
                          <m:sub>
                            <m:r>
                              <a:rPr lang="en-US" altLang="zh-CN" b="0" i="1" dirty="0" smtClean="0">
                                <a:solidFill>
                                  <a:schemeClr val="accent1"/>
                                </a:solidFill>
                                <a:latin typeface="Cambria Math" panose="02040503050406030204" pitchFamily="18" charset="0"/>
                                <a:ea typeface="微软雅黑" panose="020B0503020204020204" pitchFamily="34" charset="-122"/>
                              </a:rPr>
                              <m:t>𝑀𝐴</m:t>
                            </m:r>
                            <m:r>
                              <a:rPr lang="en-US" altLang="zh-CN" b="0" i="1" dirty="0" smtClean="0">
                                <a:solidFill>
                                  <a:schemeClr val="accent1"/>
                                </a:solidFill>
                                <a:latin typeface="Cambria Math" panose="02040503050406030204" pitchFamily="18" charset="0"/>
                                <a:ea typeface="微软雅黑" panose="020B0503020204020204" pitchFamily="34" charset="-122"/>
                              </a:rPr>
                              <m:t> </m:t>
                            </m:r>
                          </m:sub>
                        </m:sSub>
                        <m:r>
                          <a:rPr lang="en-US" altLang="zh-CN" b="0" i="1" dirty="0" smtClean="0">
                            <a:solidFill>
                              <a:schemeClr val="accent1"/>
                            </a:solidFill>
                            <a:latin typeface="Cambria Math" panose="02040503050406030204" pitchFamily="18" charset="0"/>
                            <a:ea typeface="微软雅黑" panose="020B0503020204020204" pitchFamily="34" charset="-122"/>
                          </a:rPr>
                          <m:t> </m:t>
                        </m:r>
                      </m:sub>
                    </m:sSub>
                    <m:r>
                      <a:rPr lang="en-US" altLang="zh-CN" b="0" i="1" dirty="0" smtClean="0">
                        <a:solidFill>
                          <a:schemeClr val="accent1"/>
                        </a:solidFill>
                        <a:latin typeface="Cambria Math" panose="02040503050406030204" pitchFamily="18" charset="0"/>
                        <a:ea typeface="微软雅黑" panose="020B0503020204020204" pitchFamily="34" charset="-122"/>
                      </a:rPr>
                      <m:t>= {</m:t>
                    </m:r>
                    <m:r>
                      <a:rPr lang="en-US" altLang="zh-CN" b="0" i="1" dirty="0" smtClean="0">
                        <a:solidFill>
                          <a:schemeClr val="accent1"/>
                        </a:solidFill>
                        <a:latin typeface="Cambria Math" panose="02040503050406030204" pitchFamily="18" charset="0"/>
                        <a:ea typeface="微软雅黑" panose="020B0503020204020204" pitchFamily="34" charset="-122"/>
                      </a:rPr>
                      <m:t>𝑎</m:t>
                    </m:r>
                    <m:r>
                      <a:rPr lang="en-US" altLang="zh-CN" b="0" i="1" dirty="0" smtClean="0">
                        <a:solidFill>
                          <a:schemeClr val="accent1"/>
                        </a:solidFill>
                        <a:latin typeface="Cambria Math" panose="02040503050406030204" pitchFamily="18" charset="0"/>
                        <a:ea typeface="微软雅黑" panose="020B0503020204020204" pitchFamily="34" charset="-122"/>
                      </a:rPr>
                      <m:t>, </m:t>
                    </m:r>
                    <m:r>
                      <a:rPr lang="en-US" altLang="zh-CN" b="0" i="1" dirty="0" smtClean="0">
                        <a:solidFill>
                          <a:schemeClr val="accent1"/>
                        </a:solidFill>
                        <a:latin typeface="Cambria Math" panose="02040503050406030204" pitchFamily="18" charset="0"/>
                        <a:ea typeface="微软雅黑" panose="020B0503020204020204" pitchFamily="34" charset="-122"/>
                      </a:rPr>
                      <m:t>𝑐</m:t>
                    </m:r>
                    <m:r>
                      <a:rPr lang="en-US" altLang="zh-CN" b="0" i="1" dirty="0" smtClean="0">
                        <a:solidFill>
                          <a:schemeClr val="accent1"/>
                        </a:solidFill>
                        <a:latin typeface="Cambria Math" panose="02040503050406030204" pitchFamily="18" charset="0"/>
                        <a:ea typeface="微软雅黑" panose="020B0503020204020204" pitchFamily="34" charset="-122"/>
                      </a:rPr>
                      <m:t>}</m:t>
                    </m:r>
                  </m:oMath>
                </a14:m>
                <a:r>
                  <a:rPr lang="zh-CN" altLang="en-US" dirty="0">
                    <a:latin typeface="Calibri" panose="020F0502020204030204" pitchFamily="34" charset="0"/>
                    <a:ea typeface="微软雅黑" panose="020B0503020204020204" pitchFamily="34" charset="-122"/>
                  </a:rPr>
                  <a:t>，</a:t>
                </a:r>
                <a:r>
                  <a:rPr lang="en-US" altLang="zh-CN" dirty="0">
                    <a:solidFill>
                      <a:schemeClr val="accent1"/>
                    </a:solidFill>
                    <a:ea typeface="微软雅黑" panose="020B0503020204020204" pitchFamily="34" charset="-122"/>
                  </a:rPr>
                  <a:t> </a:t>
                </a:r>
                <a14:m>
                  <m:oMath xmlns:m="http://schemas.openxmlformats.org/officeDocument/2006/math">
                    <m:d>
                      <m:dPr>
                        <m:begChr m:val="|"/>
                        <m:endChr m:val="|"/>
                        <m:ctrlPr>
                          <a:rPr lang="en-US" altLang="zh-CN" i="1" dirty="0">
                            <a:solidFill>
                              <a:schemeClr val="accent1"/>
                            </a:solidFill>
                            <a:latin typeface="Cambria Math" panose="02040503050406030204" pitchFamily="18" charset="0"/>
                            <a:ea typeface="微软雅黑" panose="020B0503020204020204" pitchFamily="34" charset="-122"/>
                          </a:rPr>
                        </m:ctrlPr>
                      </m:dPr>
                      <m:e>
                        <m:sSub>
                          <m:sSubPr>
                            <m:ctrlPr>
                              <a:rPr lang="en-US" altLang="zh-CN" i="1" dirty="0">
                                <a:solidFill>
                                  <a:schemeClr val="accent1"/>
                                </a:solidFill>
                                <a:latin typeface="Cambria Math" panose="02040503050406030204" pitchFamily="18" charset="0"/>
                                <a:ea typeface="微软雅黑" panose="020B0503020204020204" pitchFamily="34" charset="-122"/>
                              </a:rPr>
                            </m:ctrlPr>
                          </m:sSubPr>
                          <m:e>
                            <m:r>
                              <a:rPr lang="en-US" altLang="zh-CN" i="1" dirty="0">
                                <a:solidFill>
                                  <a:schemeClr val="accent1"/>
                                </a:solidFill>
                                <a:latin typeface="Cambria Math" panose="02040503050406030204" pitchFamily="18" charset="0"/>
                                <a:ea typeface="微软雅黑" panose="020B0503020204020204" pitchFamily="34" charset="-122"/>
                              </a:rPr>
                              <m:t>𝑉</m:t>
                            </m:r>
                          </m:e>
                          <m:sub>
                            <m:sSub>
                              <m:sSubPr>
                                <m:ctrlPr>
                                  <a:rPr lang="en-US" altLang="zh-CN" i="1" dirty="0" err="1">
                                    <a:solidFill>
                                      <a:schemeClr val="accent1"/>
                                    </a:solidFill>
                                    <a:latin typeface="Cambria Math" panose="02040503050406030204" pitchFamily="18" charset="0"/>
                                    <a:ea typeface="微软雅黑" panose="020B0503020204020204" pitchFamily="34" charset="-122"/>
                                  </a:rPr>
                                </m:ctrlPr>
                              </m:sSubPr>
                              <m:e>
                                <m:r>
                                  <a:rPr lang="en-US" altLang="zh-CN" i="1" dirty="0" err="1">
                                    <a:solidFill>
                                      <a:schemeClr val="accent1"/>
                                    </a:solidFill>
                                    <a:latin typeface="Cambria Math" panose="02040503050406030204" pitchFamily="18" charset="0"/>
                                    <a:ea typeface="微软雅黑" panose="020B0503020204020204" pitchFamily="34" charset="-122"/>
                                  </a:rPr>
                                  <m:t>𝐶</m:t>
                                </m:r>
                              </m:e>
                              <m:sub>
                                <m:r>
                                  <a:rPr lang="en-US" altLang="zh-CN" b="0" i="1" dirty="0" smtClean="0">
                                    <a:solidFill>
                                      <a:schemeClr val="accent1"/>
                                    </a:solidFill>
                                    <a:latin typeface="Cambria Math" panose="02040503050406030204" pitchFamily="18" charset="0"/>
                                    <a:ea typeface="微软雅黑" panose="020B0503020204020204" pitchFamily="34" charset="-122"/>
                                  </a:rPr>
                                  <m:t>𝑀𝐴</m:t>
                                </m:r>
                              </m:sub>
                            </m:sSub>
                          </m:sub>
                        </m:sSub>
                      </m:e>
                    </m:d>
                    <m:r>
                      <a:rPr lang="en-US" altLang="zh-CN" b="0" i="0" dirty="0" smtClean="0">
                        <a:solidFill>
                          <a:schemeClr val="accent1"/>
                        </a:solidFill>
                        <a:latin typeface="Cambria Math" panose="02040503050406030204" pitchFamily="18" charset="0"/>
                        <a:ea typeface="微软雅黑" panose="020B0503020204020204" pitchFamily="34" charset="-122"/>
                      </a:rPr>
                      <m:t>=2</m:t>
                    </m:r>
                  </m:oMath>
                </a14:m>
                <a:r>
                  <a:rPr lang="zh-CN" altLang="en-US" dirty="0">
                    <a:latin typeface="Calibri" panose="020F0502020204030204" pitchFamily="34" charset="0"/>
                    <a:ea typeface="微软雅黑" panose="020B0503020204020204" pitchFamily="34" charset="-122"/>
                  </a:rPr>
                  <a:t>。</a:t>
                </a:r>
                <a:endParaRPr lang="en-US" altLang="zh-CN"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428281" y="862455"/>
                <a:ext cx="8294379" cy="3494739"/>
              </a:xfrm>
              <a:prstGeom prst="rect">
                <a:avLst/>
              </a:prstGeom>
              <a:blipFill>
                <a:blip r:embed="rId3"/>
                <a:stretch>
                  <a:fillRect l="-955" t="-1220" b="-10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593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16E66A7-343F-4804-A08B-BB473BED9340}"/>
                  </a:ext>
                </a:extLst>
              </p:cNvPr>
              <p:cNvSpPr txBox="1"/>
              <p:nvPr/>
            </p:nvSpPr>
            <p:spPr>
              <a:xfrm>
                <a:off x="424810" y="862455"/>
                <a:ext cx="8294379" cy="3435684"/>
              </a:xfrm>
              <a:prstGeom prst="rect">
                <a:avLst/>
              </a:prstGeom>
              <a:noFill/>
            </p:spPr>
            <p:txBody>
              <a:bodyPr wrap="square" rtlCol="0">
                <a:spAutoFit/>
              </a:bodyPr>
              <a:lstStyle/>
              <a:p>
                <a:r>
                  <a:rPr lang="zh-CN" altLang="en-US" sz="2200" b="1" dirty="0">
                    <a:latin typeface="Calibri" panose="020F0502020204030204" pitchFamily="34" charset="0"/>
                    <a:ea typeface="微软雅黑" panose="020B0503020204020204" pitchFamily="34" charset="-122"/>
                  </a:rPr>
                  <a:t>可行路径</a:t>
                </a:r>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en-US" altLang="zh-CN" i="0" dirty="0">
                    <a:solidFill>
                      <a:schemeClr val="tx1"/>
                    </a:solidFill>
                    <a:latin typeface="+mj-lt"/>
                  </a:rPr>
                  <a:t>	</a:t>
                </a:r>
                <a:r>
                  <a:rPr lang="zh-CN" altLang="en-US" i="0" dirty="0">
                    <a:solidFill>
                      <a:schemeClr val="tx1"/>
                    </a:solidFill>
                    <a:latin typeface="+mj-lt"/>
                  </a:rPr>
                  <a:t>给定起点、终点对</a:t>
                </a:r>
                <a14:m>
                  <m:oMath xmlns:m="http://schemas.openxmlformats.org/officeDocument/2006/math">
                    <m:r>
                      <a:rPr lang="en-US" altLang="zh-CN" i="1" dirty="0">
                        <a:solidFill>
                          <a:schemeClr val="accent1"/>
                        </a:solidFill>
                        <a:latin typeface="Cambria Math" panose="02040503050406030204" pitchFamily="18" charset="0"/>
                      </a:rPr>
                      <m:t>&lt;</m:t>
                    </m:r>
                    <m:r>
                      <a:rPr lang="en-US" altLang="zh-CN" b="0" i="1" dirty="0" smtClean="0">
                        <a:solidFill>
                          <a:schemeClr val="accent1"/>
                        </a:solidFill>
                        <a:latin typeface="Cambria Math" panose="02040503050406030204" pitchFamily="18" charset="0"/>
                      </a:rPr>
                      <m:t>𝑠</m:t>
                    </m:r>
                    <m:r>
                      <a:rPr lang="en-US" altLang="zh-CN" b="0" i="1" dirty="0" smtClean="0">
                        <a:solidFill>
                          <a:schemeClr val="accent1"/>
                        </a:solidFill>
                        <a:latin typeface="Cambria Math" panose="02040503050406030204" pitchFamily="18" charset="0"/>
                      </a:rPr>
                      <m:t>,</m:t>
                    </m:r>
                    <m:r>
                      <a:rPr lang="en-US" altLang="zh-CN" b="0" i="1" dirty="0" smtClean="0">
                        <a:solidFill>
                          <a:schemeClr val="accent1"/>
                        </a:solidFill>
                        <a:latin typeface="Cambria Math" panose="02040503050406030204" pitchFamily="18" charset="0"/>
                      </a:rPr>
                      <m:t>𝑡</m:t>
                    </m:r>
                    <m:r>
                      <a:rPr lang="en-US" altLang="zh-CN" b="0" i="1" dirty="0" smtClean="0">
                        <a:solidFill>
                          <a:schemeClr val="accent1"/>
                        </a:solidFill>
                        <a:latin typeface="Cambria Math" panose="02040503050406030204" pitchFamily="18" charset="0"/>
                      </a:rPr>
                      <m:t>&gt;​​​</m:t>
                    </m:r>
                  </m:oMath>
                </a14:m>
                <a:r>
                  <a:rPr lang="zh-CN" altLang="en-US" i="0" dirty="0">
                    <a:solidFill>
                      <a:schemeClr val="tx1"/>
                    </a:solidFill>
                    <a:latin typeface="+mj-lt"/>
                  </a:rPr>
                  <a:t>，类型序列</a:t>
                </a:r>
                <a14:m>
                  <m:oMath xmlns:m="http://schemas.openxmlformats.org/officeDocument/2006/math">
                    <m:r>
                      <a:rPr lang="pl-PL" altLang="zh-CN" b="0" i="1" dirty="0" smtClean="0">
                        <a:solidFill>
                          <a:schemeClr val="accent1"/>
                        </a:solidFill>
                        <a:latin typeface="Cambria Math" panose="02040503050406030204" pitchFamily="18" charset="0"/>
                      </a:rPr>
                      <m:t>𝐶</m:t>
                    </m:r>
                    <m:r>
                      <a:rPr lang="pl-PL" altLang="zh-CN" b="0" i="1" dirty="0">
                        <a:solidFill>
                          <a:schemeClr val="accent1"/>
                        </a:solidFill>
                        <a:latin typeface="Cambria Math" panose="02040503050406030204" pitchFamily="18" charset="0"/>
                      </a:rPr>
                      <m:t>=&lt;</m:t>
                    </m:r>
                    <m:sSub>
                      <m:sSubPr>
                        <m:ctrlPr>
                          <a:rPr lang="pl-PL" altLang="zh-CN" i="1" dirty="0">
                            <a:solidFill>
                              <a:schemeClr val="accent1"/>
                            </a:solidFill>
                            <a:latin typeface="Cambria Math" panose="02040503050406030204" pitchFamily="18" charset="0"/>
                          </a:rPr>
                        </m:ctrlPr>
                      </m:sSubPr>
                      <m:e>
                        <m:r>
                          <a:rPr lang="pl-PL" altLang="zh-CN" b="0" i="1" dirty="0">
                            <a:solidFill>
                              <a:schemeClr val="accent1"/>
                            </a:solidFill>
                            <a:latin typeface="Cambria Math" panose="02040503050406030204" pitchFamily="18" charset="0"/>
                          </a:rPr>
                          <m:t>𝐶</m:t>
                        </m:r>
                      </m:e>
                      <m:sub>
                        <m:r>
                          <a:rPr lang="pl-PL" altLang="zh-CN" b="0" i="1" dirty="0">
                            <a:solidFill>
                              <a:schemeClr val="accent1"/>
                            </a:solidFill>
                            <a:latin typeface="Cambria Math" panose="02040503050406030204" pitchFamily="18" charset="0"/>
                          </a:rPr>
                          <m:t>1</m:t>
                        </m:r>
                      </m:sub>
                    </m:sSub>
                    <m:r>
                      <a:rPr lang="pl-PL" altLang="zh-CN" b="0" i="1" dirty="0">
                        <a:solidFill>
                          <a:schemeClr val="accent1"/>
                        </a:solidFill>
                        <a:latin typeface="Cambria Math" panose="02040503050406030204" pitchFamily="18" charset="0"/>
                      </a:rPr>
                      <m:t>,</m:t>
                    </m:r>
                    <m:sSub>
                      <m:sSubPr>
                        <m:ctrlPr>
                          <a:rPr lang="pl-PL" altLang="zh-CN" i="1" dirty="0">
                            <a:solidFill>
                              <a:schemeClr val="accent1"/>
                            </a:solidFill>
                            <a:latin typeface="Cambria Math" panose="02040503050406030204" pitchFamily="18" charset="0"/>
                          </a:rPr>
                        </m:ctrlPr>
                      </m:sSubPr>
                      <m:e>
                        <m:r>
                          <a:rPr lang="pl-PL" altLang="zh-CN" b="0" i="1" dirty="0">
                            <a:solidFill>
                              <a:schemeClr val="accent1"/>
                            </a:solidFill>
                            <a:latin typeface="Cambria Math" panose="02040503050406030204" pitchFamily="18" charset="0"/>
                          </a:rPr>
                          <m:t>𝐶</m:t>
                        </m:r>
                      </m:e>
                      <m:sub>
                        <m:r>
                          <a:rPr lang="pl-PL" altLang="zh-CN" b="0" i="1" dirty="0">
                            <a:solidFill>
                              <a:schemeClr val="accent1"/>
                            </a:solidFill>
                            <a:latin typeface="Cambria Math" panose="02040503050406030204" pitchFamily="18" charset="0"/>
                          </a:rPr>
                          <m:t>2</m:t>
                        </m:r>
                      </m:sub>
                    </m:sSub>
                    <m:r>
                      <a:rPr lang="pl-PL" altLang="zh-CN" b="0" i="1" dirty="0">
                        <a:solidFill>
                          <a:schemeClr val="accent1"/>
                        </a:solidFill>
                        <a:latin typeface="Cambria Math" panose="02040503050406030204" pitchFamily="18" charset="0"/>
                      </a:rPr>
                      <m:t>,…,</m:t>
                    </m:r>
                    <m:sSub>
                      <m:sSubPr>
                        <m:ctrlPr>
                          <a:rPr lang="pl-PL" altLang="zh-CN" i="1" dirty="0">
                            <a:solidFill>
                              <a:schemeClr val="accent1"/>
                            </a:solidFill>
                            <a:latin typeface="Cambria Math" panose="02040503050406030204" pitchFamily="18" charset="0"/>
                          </a:rPr>
                        </m:ctrlPr>
                      </m:sSubPr>
                      <m:e>
                        <m:r>
                          <a:rPr lang="pl-PL" altLang="zh-CN" b="0" i="1" dirty="0">
                            <a:solidFill>
                              <a:schemeClr val="accent1"/>
                            </a:solidFill>
                            <a:latin typeface="Cambria Math" panose="02040503050406030204" pitchFamily="18" charset="0"/>
                          </a:rPr>
                          <m:t>𝐶</m:t>
                        </m:r>
                      </m:e>
                      <m:sub>
                        <m:r>
                          <a:rPr lang="pl-PL" altLang="zh-CN" b="0" i="1" dirty="0">
                            <a:solidFill>
                              <a:schemeClr val="accent1"/>
                            </a:solidFill>
                            <a:latin typeface="Cambria Math" panose="02040503050406030204" pitchFamily="18" charset="0"/>
                          </a:rPr>
                          <m:t>𝑗</m:t>
                        </m:r>
                      </m:sub>
                    </m:sSub>
                    <m:r>
                      <a:rPr lang="pl-PL" altLang="zh-CN" b="0" i="1" dirty="0">
                        <a:solidFill>
                          <a:schemeClr val="accent1"/>
                        </a:solidFill>
                        <a:latin typeface="Cambria Math" panose="02040503050406030204" pitchFamily="18" charset="0"/>
                      </a:rPr>
                      <m:t>&gt;</m:t>
                    </m:r>
                  </m:oMath>
                </a14:m>
                <a:r>
                  <a:rPr lang="zh-CN" altLang="en-US" dirty="0">
                    <a:latin typeface="+mn-ea"/>
                  </a:rPr>
                  <a:t>，路径</a:t>
                </a:r>
                <a:endParaRPr lang="en-US" altLang="zh-CN" dirty="0">
                  <a:latin typeface="+mn-ea"/>
                </a:endParaRPr>
              </a:p>
              <a:p>
                <a:endParaRPr lang="en-US" altLang="zh-CN" sz="600" dirty="0">
                  <a:latin typeface="+mn-ea"/>
                </a:endParaRPr>
              </a:p>
              <a:p>
                <a:pPr/>
                <a14:m>
                  <m:oMathPara xmlns:m="http://schemas.openxmlformats.org/officeDocument/2006/math">
                    <m:oMathParaPr>
                      <m:jc m:val="center"/>
                    </m:oMathParaPr>
                    <m:oMath xmlns:m="http://schemas.openxmlformats.org/officeDocument/2006/math">
                      <m:sSub>
                        <m:sSubPr>
                          <m:ctrlPr>
                            <a:rPr lang="en-US" altLang="zh-CN" i="1" dirty="0" smtClean="0">
                              <a:solidFill>
                                <a:schemeClr val="accent1"/>
                              </a:solidFill>
                              <a:latin typeface="Cambria Math" panose="02040503050406030204" pitchFamily="18" charset="0"/>
                            </a:rPr>
                          </m:ctrlPr>
                        </m:sSubPr>
                        <m:e>
                          <m:r>
                            <a:rPr lang="en-US" altLang="zh-CN" b="0" i="1" dirty="0" smtClean="0">
                              <a:solidFill>
                                <a:schemeClr val="accent1"/>
                              </a:solidFill>
                              <a:latin typeface="Cambria Math" panose="02040503050406030204" pitchFamily="18" charset="0"/>
                            </a:rPr>
                            <m:t>𝑃</m:t>
                          </m:r>
                        </m:e>
                        <m:sub>
                          <m:r>
                            <a:rPr lang="en-US" altLang="zh-CN" b="0" i="1" dirty="0" smtClean="0">
                              <a:solidFill>
                                <a:schemeClr val="accent1"/>
                              </a:solidFill>
                              <a:latin typeface="Cambria Math" panose="02040503050406030204" pitchFamily="18" charset="0"/>
                            </a:rPr>
                            <m:t>𝑠</m:t>
                          </m:r>
                          <m:r>
                            <a:rPr lang="en-US" altLang="zh-CN" b="0" i="1" dirty="0" smtClean="0">
                              <a:solidFill>
                                <a:schemeClr val="accent1"/>
                              </a:solidFill>
                              <a:latin typeface="Cambria Math" panose="02040503050406030204" pitchFamily="18" charset="0"/>
                            </a:rPr>
                            <m:t>,</m:t>
                          </m:r>
                          <m:r>
                            <a:rPr lang="en-US" altLang="zh-CN" b="0" i="1" dirty="0" smtClean="0">
                              <a:solidFill>
                                <a:schemeClr val="accent1"/>
                              </a:solidFill>
                              <a:latin typeface="Cambria Math" panose="02040503050406030204" pitchFamily="18" charset="0"/>
                            </a:rPr>
                            <m:t>𝑡</m:t>
                          </m:r>
                        </m:sub>
                      </m:sSub>
                      <m:r>
                        <a:rPr lang="en-US" altLang="zh-CN" b="0" i="1" dirty="0">
                          <a:solidFill>
                            <a:schemeClr val="accent1"/>
                          </a:solidFill>
                          <a:latin typeface="Cambria Math" panose="02040503050406030204" pitchFamily="18" charset="0"/>
                        </a:rPr>
                        <m:t>=</m:t>
                      </m:r>
                      <m:d>
                        <m:dPr>
                          <m:ctrlPr>
                            <a:rPr lang="en-US" altLang="zh-CN" i="1" dirty="0">
                              <a:solidFill>
                                <a:schemeClr val="accent1"/>
                              </a:solidFill>
                              <a:latin typeface="Cambria Math" panose="02040503050406030204" pitchFamily="18" charset="0"/>
                            </a:rPr>
                          </m:ctrlPr>
                        </m:dPr>
                        <m:e>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r>
                                <a:rPr lang="en-US" altLang="zh-CN" b="0" i="1" dirty="0">
                                  <a:solidFill>
                                    <a:schemeClr val="accent1"/>
                                  </a:solidFill>
                                  <a:latin typeface="Cambria Math" panose="02040503050406030204" pitchFamily="18" charset="0"/>
                                </a:rPr>
                                <m:t>0</m:t>
                              </m:r>
                            </m:sub>
                          </m:sSub>
                          <m:r>
                            <a:rPr lang="en-US" altLang="zh-CN" b="0" i="1" dirty="0">
                              <a:solidFill>
                                <a:schemeClr val="accent1"/>
                              </a:solidFill>
                              <a:latin typeface="Cambria Math" panose="02040503050406030204" pitchFamily="18" charset="0"/>
                            </a:rPr>
                            <m:t>=</m:t>
                          </m:r>
                          <m:r>
                            <a:rPr lang="en-US" altLang="zh-CN" b="0" i="1" dirty="0">
                              <a:solidFill>
                                <a:schemeClr val="accent1"/>
                              </a:solidFill>
                              <a:latin typeface="Cambria Math" panose="02040503050406030204" pitchFamily="18" charset="0"/>
                            </a:rPr>
                            <m:t>𝑠</m:t>
                          </m:r>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r>
                                <a:rPr lang="en-US" altLang="zh-CN" b="0" i="1" dirty="0">
                                  <a:solidFill>
                                    <a:schemeClr val="accent1"/>
                                  </a:solidFill>
                                  <a:latin typeface="Cambria Math" panose="02040503050406030204" pitchFamily="18" charset="0"/>
                                </a:rPr>
                                <m:t>1</m:t>
                              </m:r>
                            </m:sub>
                          </m:sSub>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r>
                                <a:rPr lang="en-US" altLang="zh-CN" b="0" i="1" dirty="0">
                                  <a:solidFill>
                                    <a:schemeClr val="accent1"/>
                                  </a:solidFill>
                                  <a:latin typeface="Cambria Math" panose="02040503050406030204" pitchFamily="18" charset="0"/>
                                </a:rPr>
                                <m:t>2</m:t>
                              </m:r>
                            </m:sub>
                          </m:sSub>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r>
                                <a:rPr lang="en-US" altLang="zh-CN" b="0" i="1" dirty="0">
                                  <a:solidFill>
                                    <a:schemeClr val="accent1"/>
                                  </a:solidFill>
                                  <a:latin typeface="Cambria Math" panose="02040503050406030204" pitchFamily="18" charset="0"/>
                                </a:rPr>
                                <m:t>𝑞</m:t>
                              </m:r>
                            </m:sub>
                          </m:sSub>
                          <m:r>
                            <a:rPr lang="en-US" altLang="zh-CN" b="0" i="1" dirty="0">
                              <a:solidFill>
                                <a:schemeClr val="accent1"/>
                              </a:solidFill>
                              <a:latin typeface="Cambria Math" panose="02040503050406030204" pitchFamily="18" charset="0"/>
                            </a:rPr>
                            <m:t>=</m:t>
                          </m:r>
                          <m:r>
                            <a:rPr lang="en-US" altLang="zh-CN" b="0" i="1" dirty="0">
                              <a:solidFill>
                                <a:schemeClr val="accent1"/>
                              </a:solidFill>
                              <a:latin typeface="Cambria Math" panose="02040503050406030204" pitchFamily="18" charset="0"/>
                            </a:rPr>
                            <m:t>𝑡</m:t>
                          </m:r>
                        </m:e>
                      </m:d>
                      <m:r>
                        <a:rPr lang="en-US" altLang="zh-CN" b="0" i="1" dirty="0" smtClean="0">
                          <a:solidFill>
                            <a:schemeClr val="accent1"/>
                          </a:solidFill>
                          <a:latin typeface="Cambria Math" panose="02040503050406030204" pitchFamily="18" charset="0"/>
                        </a:rPr>
                        <m:t> </m:t>
                      </m:r>
                    </m:oMath>
                  </m:oMathPara>
                </a14:m>
                <a:endParaRPr lang="en-US" altLang="zh-CN" dirty="0">
                  <a:latin typeface="+mn-ea"/>
                </a:endParaRPr>
              </a:p>
              <a:p>
                <a:endParaRPr lang="en-US" altLang="zh-CN" sz="600" dirty="0">
                  <a:latin typeface="+mn-ea"/>
                </a:endParaRPr>
              </a:p>
              <a:p>
                <a:r>
                  <a:rPr lang="zh-CN" altLang="en-US" dirty="0">
                    <a:latin typeface="+mn-ea"/>
                  </a:rPr>
                  <a:t>是</a:t>
                </a:r>
                <a:r>
                  <a:rPr lang="zh-CN" altLang="en-US" b="1" dirty="0">
                    <a:latin typeface="+mn-ea"/>
                  </a:rPr>
                  <a:t>可行路径</a:t>
                </a:r>
                <a:r>
                  <a:rPr lang="zh-CN" altLang="en-US" dirty="0">
                    <a:latin typeface="+mn-ea"/>
                  </a:rPr>
                  <a:t>，当且仅当存在来自路径</a:t>
                </a:r>
                <a14:m>
                  <m:oMath xmlns:m="http://schemas.openxmlformats.org/officeDocument/2006/math">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𝑃</m:t>
                        </m:r>
                      </m:e>
                      <m:sub>
                        <m:r>
                          <a:rPr lang="en-US" altLang="zh-CN" b="0" i="1" dirty="0">
                            <a:solidFill>
                              <a:schemeClr val="accent1"/>
                            </a:solidFill>
                            <a:latin typeface="Cambria Math" panose="02040503050406030204" pitchFamily="18" charset="0"/>
                          </a:rPr>
                          <m:t>𝑠</m:t>
                        </m:r>
                        <m:r>
                          <a:rPr lang="en-US" altLang="zh-CN" b="0" i="1" dirty="0">
                            <a:solidFill>
                              <a:schemeClr val="accent1"/>
                            </a:solidFill>
                            <a:latin typeface="Cambria Math" panose="02040503050406030204" pitchFamily="18" charset="0"/>
                          </a:rPr>
                          <m:t>,</m:t>
                        </m:r>
                        <m:r>
                          <a:rPr lang="en-US" altLang="zh-CN" b="0" i="1" dirty="0">
                            <a:solidFill>
                              <a:schemeClr val="accent1"/>
                            </a:solidFill>
                            <a:latin typeface="Cambria Math" panose="02040503050406030204" pitchFamily="18" charset="0"/>
                          </a:rPr>
                          <m:t>𝑡</m:t>
                        </m:r>
                      </m:sub>
                    </m:sSub>
                  </m:oMath>
                </a14:m>
                <a:r>
                  <a:rPr lang="zh-CN" altLang="en-US" dirty="0">
                    <a:latin typeface="+mn-ea"/>
                  </a:rPr>
                  <a:t>的</a:t>
                </a:r>
                <a:r>
                  <a:rPr lang="zh-CN" altLang="en-US" b="1" dirty="0">
                    <a:latin typeface="+mn-ea"/>
                  </a:rPr>
                  <a:t>节点子序列</a:t>
                </a:r>
                <a:endParaRPr lang="en-US" altLang="zh-CN" b="1" dirty="0">
                  <a:latin typeface="+mn-ea"/>
                </a:endParaRPr>
              </a:p>
              <a:p>
                <a:endParaRPr lang="en-US" altLang="zh-CN" sz="700" dirty="0">
                  <a:latin typeface="+mn-ea"/>
                </a:endParaRPr>
              </a:p>
              <a:p>
                <a:pPr algn="ctr"/>
                <a14:m>
                  <m:oMath xmlns:m="http://schemas.openxmlformats.org/officeDocument/2006/math">
                    <m:r>
                      <a:rPr lang="en-US" altLang="zh-CN" b="0" i="1" dirty="0" smtClean="0">
                        <a:solidFill>
                          <a:schemeClr val="accent1"/>
                        </a:solidFill>
                        <a:latin typeface="Cambria Math" panose="02040503050406030204" pitchFamily="18" charset="0"/>
                      </a:rPr>
                      <m:t>&lt;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𝑟</m:t>
                            </m:r>
                          </m:e>
                          <m:sub>
                            <m:r>
                              <a:rPr lang="en-US" altLang="zh-CN" b="0" i="1" dirty="0">
                                <a:solidFill>
                                  <a:schemeClr val="accent1"/>
                                </a:solidFill>
                                <a:latin typeface="Cambria Math" panose="02040503050406030204" pitchFamily="18" charset="0"/>
                              </a:rPr>
                              <m:t>1</m:t>
                            </m:r>
                          </m:sub>
                        </m:sSub>
                      </m:sub>
                    </m:sSub>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𝑟</m:t>
                            </m:r>
                          </m:e>
                          <m:sub>
                            <m:r>
                              <a:rPr lang="en-US" altLang="zh-CN" b="0" i="1" dirty="0">
                                <a:solidFill>
                                  <a:schemeClr val="accent1"/>
                                </a:solidFill>
                                <a:latin typeface="Cambria Math" panose="02040503050406030204" pitchFamily="18" charset="0"/>
                              </a:rPr>
                              <m:t>2</m:t>
                            </m:r>
                          </m:sub>
                        </m:sSub>
                      </m:sub>
                    </m:sSub>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sSub>
                          <m:sSubPr>
                            <m:ctrlPr>
                              <a:rPr lang="en-US" altLang="zh-CN" i="1" dirty="0" err="1">
                                <a:solidFill>
                                  <a:schemeClr val="accent1"/>
                                </a:solidFill>
                                <a:latin typeface="Cambria Math" panose="02040503050406030204" pitchFamily="18" charset="0"/>
                              </a:rPr>
                            </m:ctrlPr>
                          </m:sSubPr>
                          <m:e>
                            <m:r>
                              <a:rPr lang="en-US" altLang="zh-CN" b="0" i="1" dirty="0" err="1">
                                <a:solidFill>
                                  <a:schemeClr val="accent1"/>
                                </a:solidFill>
                                <a:latin typeface="Cambria Math" panose="02040503050406030204" pitchFamily="18" charset="0"/>
                              </a:rPr>
                              <m:t>𝑟</m:t>
                            </m:r>
                          </m:e>
                          <m:sub>
                            <m:r>
                              <a:rPr lang="en-US" altLang="zh-CN" b="0" i="1" dirty="0" smtClean="0">
                                <a:solidFill>
                                  <a:schemeClr val="accent1"/>
                                </a:solidFill>
                                <a:latin typeface="Cambria Math" panose="02040503050406030204" pitchFamily="18" charset="0"/>
                              </a:rPr>
                              <m:t>𝑗</m:t>
                            </m:r>
                          </m:sub>
                        </m:sSub>
                      </m:sub>
                    </m:sSub>
                    <m:r>
                      <a:rPr lang="en-US" altLang="zh-CN" b="0" i="1" dirty="0" smtClean="0">
                        <a:solidFill>
                          <a:schemeClr val="accent1"/>
                        </a:solidFill>
                        <a:latin typeface="Cambria Math" panose="02040503050406030204" pitchFamily="18" charset="0"/>
                      </a:rPr>
                      <m:t>&gt;</m:t>
                    </m:r>
                    <m:r>
                      <a:rPr lang="zh-CN" altLang="en-US" b="0" i="1" dirty="0" smtClean="0">
                        <a:solidFill>
                          <a:schemeClr val="accent1"/>
                        </a:solidFill>
                        <a:latin typeface="Cambria Math" panose="02040503050406030204" pitchFamily="18" charset="0"/>
                      </a:rPr>
                      <m:t>，</m:t>
                    </m:r>
                    <m:r>
                      <a:rPr lang="en-US" altLang="zh-CN" b="0" i="1" dirty="0" smtClean="0">
                        <a:solidFill>
                          <a:schemeClr val="accent1"/>
                        </a:solidFill>
                        <a:latin typeface="Cambria Math" panose="02040503050406030204" pitchFamily="18" charset="0"/>
                      </a:rPr>
                      <m:t>0</m:t>
                    </m:r>
                    <m:r>
                      <a:rPr lang="zh-CN" altLang="en-US" b="0" i="1" dirty="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𝑟</m:t>
                        </m:r>
                      </m:e>
                      <m:sub>
                        <m:r>
                          <a:rPr lang="en-US" altLang="zh-CN" b="0" i="1" dirty="0">
                            <a:solidFill>
                              <a:schemeClr val="accent1"/>
                            </a:solidFill>
                            <a:latin typeface="Cambria Math" panose="02040503050406030204" pitchFamily="18" charset="0"/>
                          </a:rPr>
                          <m:t>1</m:t>
                        </m:r>
                      </m:sub>
                    </m:sSub>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𝑟</m:t>
                        </m:r>
                      </m:e>
                      <m:sub>
                        <m:r>
                          <a:rPr lang="en-US" altLang="zh-CN" b="0" i="1" dirty="0">
                            <a:solidFill>
                              <a:schemeClr val="accent1"/>
                            </a:solidFill>
                            <a:latin typeface="Cambria Math" panose="02040503050406030204" pitchFamily="18" charset="0"/>
                          </a:rPr>
                          <m:t>2</m:t>
                        </m:r>
                      </m:sub>
                    </m:sSub>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𝑟</m:t>
                        </m:r>
                      </m:e>
                      <m:sub>
                        <m:r>
                          <a:rPr lang="en-US" altLang="zh-CN" b="0" i="1" dirty="0">
                            <a:solidFill>
                              <a:schemeClr val="accent1"/>
                            </a:solidFill>
                            <a:latin typeface="Cambria Math" panose="02040503050406030204" pitchFamily="18" charset="0"/>
                          </a:rPr>
                          <m:t>𝑗</m:t>
                        </m:r>
                      </m:sub>
                    </m:sSub>
                    <m:r>
                      <a:rPr lang="zh-CN" altLang="en-US" b="0" i="1" dirty="0">
                        <a:solidFill>
                          <a:schemeClr val="accent1"/>
                        </a:solidFill>
                        <a:latin typeface="Cambria Math" panose="02040503050406030204" pitchFamily="18" charset="0"/>
                      </a:rPr>
                      <m:t>＜</m:t>
                    </m:r>
                    <m:r>
                      <a:rPr lang="en-US" altLang="zh-CN" b="0" i="1" dirty="0" smtClean="0">
                        <a:solidFill>
                          <a:schemeClr val="accent1"/>
                        </a:solidFill>
                        <a:latin typeface="Cambria Math" panose="02040503050406030204" pitchFamily="18" charset="0"/>
                      </a:rPr>
                      <m:t>𝑞</m:t>
                    </m:r>
                  </m:oMath>
                </a14:m>
                <a:r>
                  <a:rPr lang="en-US" altLang="zh-CN" dirty="0">
                    <a:latin typeface="+mn-ea"/>
                  </a:rPr>
                  <a:t>​​​​</a:t>
                </a:r>
              </a:p>
              <a:p>
                <a:pPr algn="ctr"/>
                <a:endParaRPr lang="en-US" altLang="zh-CN" sz="600" dirty="0">
                  <a:latin typeface="+mn-ea"/>
                </a:endParaRPr>
              </a:p>
              <a:p>
                <a:r>
                  <a:rPr lang="zh-CN" altLang="en-US" dirty="0">
                    <a:latin typeface="+mn-ea"/>
                  </a:rPr>
                  <a:t>使得</a:t>
                </a:r>
                <a:endParaRPr lang="en-US" altLang="zh-CN" dirty="0">
                  <a:latin typeface="+mn-ea"/>
                </a:endParaRPr>
              </a:p>
              <a:p>
                <a:endParaRPr lang="en-US" altLang="zh-CN" sz="600" dirty="0">
                  <a:latin typeface="+mn-ea"/>
                </a:endParaRPr>
              </a:p>
              <a:p>
                <a:pPr/>
                <a14:m>
                  <m:oMathPara xmlns:m="http://schemas.openxmlformats.org/officeDocument/2006/math">
                    <m:oMathParaPr>
                      <m:jc m:val="center"/>
                    </m:oMathParaPr>
                    <m:oMath xmlns:m="http://schemas.openxmlformats.org/officeDocument/2006/math">
                      <m:r>
                        <a:rPr lang="en-US" altLang="zh-CN" b="0" i="1" dirty="0" smtClean="0">
                          <a:solidFill>
                            <a:schemeClr val="accent1"/>
                          </a:solidFill>
                          <a:latin typeface="Cambria Math" panose="02040503050406030204" pitchFamily="18" charset="0"/>
                        </a:rPr>
                        <m:t>∀ </m:t>
                      </m:r>
                      <m:r>
                        <a:rPr lang="en-US" altLang="zh-CN" b="0" i="1" dirty="0" err="1" smtClean="0">
                          <a:solidFill>
                            <a:schemeClr val="accent1"/>
                          </a:solidFill>
                          <a:latin typeface="Cambria Math" panose="02040503050406030204" pitchFamily="18" charset="0"/>
                        </a:rPr>
                        <m:t>𝑖</m:t>
                      </m:r>
                      <m:r>
                        <a:rPr lang="zh-CN" altLang="en-US" b="0" i="1" dirty="0" smtClean="0">
                          <a:solidFill>
                            <a:schemeClr val="accent1"/>
                          </a:solidFill>
                          <a:latin typeface="Cambria Math" panose="02040503050406030204" pitchFamily="18" charset="0"/>
                        </a:rPr>
                        <m:t>，</m:t>
                      </m:r>
                      <m:r>
                        <a:rPr lang="en-US" altLang="zh-CN" b="0" i="1" dirty="0" smtClean="0">
                          <a:solidFill>
                            <a:schemeClr val="accent1"/>
                          </a:solidFill>
                          <a:latin typeface="Cambria Math" panose="02040503050406030204" pitchFamily="18" charset="0"/>
                        </a:rPr>
                        <m:t>1</m:t>
                      </m:r>
                      <m:r>
                        <a:rPr lang="en-US" altLang="zh-CN" b="0" i="1" dirty="0">
                          <a:solidFill>
                            <a:schemeClr val="accent1"/>
                          </a:solidFill>
                          <a:latin typeface="Cambria Math" panose="02040503050406030204" pitchFamily="18" charset="0"/>
                        </a:rPr>
                        <m:t>≤</m:t>
                      </m:r>
                      <m:r>
                        <a:rPr lang="en-US" altLang="zh-CN" b="0" i="1" dirty="0">
                          <a:solidFill>
                            <a:schemeClr val="accent1"/>
                          </a:solidFill>
                          <a:latin typeface="Cambria Math" panose="02040503050406030204" pitchFamily="18" charset="0"/>
                        </a:rPr>
                        <m:t>𝑖</m:t>
                      </m:r>
                      <m:r>
                        <a:rPr lang="en-US" altLang="zh-CN" b="0" i="1" dirty="0">
                          <a:solidFill>
                            <a:schemeClr val="accent1"/>
                          </a:solidFill>
                          <a:latin typeface="Cambria Math" panose="02040503050406030204" pitchFamily="18" charset="0"/>
                        </a:rPr>
                        <m:t>≤</m:t>
                      </m:r>
                      <m:r>
                        <a:rPr lang="en-US" altLang="zh-CN" b="0" i="1" dirty="0">
                          <a:solidFill>
                            <a:schemeClr val="accent1"/>
                          </a:solidFill>
                          <a:latin typeface="Cambria Math" panose="02040503050406030204" pitchFamily="18" charset="0"/>
                        </a:rPr>
                        <m:t>𝑗</m:t>
                      </m:r>
                      <m:r>
                        <a:rPr lang="zh-CN" altLang="en-US"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𝑟</m:t>
                              </m:r>
                            </m:e>
                            <m:sub>
                              <m:r>
                                <a:rPr lang="en-US" altLang="zh-CN" b="0" i="1" dirty="0">
                                  <a:solidFill>
                                    <a:schemeClr val="accent1"/>
                                  </a:solidFill>
                                  <a:latin typeface="Cambria Math" panose="02040503050406030204" pitchFamily="18" charset="0"/>
                                </a:rPr>
                                <m:t>𝑖</m:t>
                              </m:r>
                            </m:sub>
                          </m:sSub>
                        </m:sub>
                      </m:sSub>
                      <m:r>
                        <a:rPr lang="en-US" altLang="zh-CN" b="0" i="1" dirty="0" smtClean="0">
                          <a:solidFill>
                            <a:schemeClr val="accent1"/>
                          </a:solidFill>
                          <a:latin typeface="Cambria Math" panose="02040503050406030204" pitchFamily="18" charset="0"/>
                        </a:rPr>
                        <m:t>∈</m:t>
                      </m:r>
                      <m:r>
                        <a:rPr lang="en-US" altLang="zh-CN" b="0" i="1" dirty="0">
                          <a:solidFill>
                            <a:schemeClr val="accent1"/>
                          </a:solidFill>
                          <a:latin typeface="Cambria Math" panose="02040503050406030204" pitchFamily="18" charset="0"/>
                        </a:rPr>
                        <m:t> </m:t>
                      </m:r>
                      <m:sSub>
                        <m:sSubPr>
                          <m:ctrlPr>
                            <a:rPr lang="en-US" altLang="zh-CN" i="1" dirty="0" smtClean="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𝑉</m:t>
                          </m:r>
                        </m:e>
                        <m:sub>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𝐶</m:t>
                              </m:r>
                            </m:e>
                            <m:sub>
                              <m:r>
                                <a:rPr lang="en-US" altLang="zh-CN" b="0" i="1" dirty="0">
                                  <a:solidFill>
                                    <a:schemeClr val="accent1"/>
                                  </a:solidFill>
                                  <a:latin typeface="Cambria Math" panose="02040503050406030204" pitchFamily="18" charset="0"/>
                                </a:rPr>
                                <m:t>𝑖</m:t>
                              </m:r>
                            </m:sub>
                          </m:sSub>
                        </m:sub>
                      </m:sSub>
                      <m:sSub>
                        <m:sSubPr>
                          <m:ctrlPr>
                            <a:rPr lang="en-US" altLang="zh-CN" i="1" dirty="0" smtClean="0">
                              <a:solidFill>
                                <a:schemeClr val="accent1"/>
                              </a:solidFill>
                              <a:latin typeface="Cambria Math" panose="02040503050406030204" pitchFamily="18" charset="0"/>
                            </a:rPr>
                          </m:ctrlPr>
                        </m:sSubPr>
                        <m:e>
                          <m:r>
                            <a:rPr lang="en-US" altLang="zh-CN" b="0" i="1" dirty="0" smtClean="0">
                              <a:solidFill>
                                <a:schemeClr val="accent1"/>
                              </a:solidFill>
                              <a:latin typeface="Cambria Math" panose="02040503050406030204" pitchFamily="18" charset="0"/>
                            </a:rPr>
                            <m:t> </m:t>
                          </m:r>
                          <m:r>
                            <a:rPr lang="en-US" altLang="zh-CN" b="0" i="1" dirty="0" smtClean="0">
                              <a:solidFill>
                                <a:schemeClr val="accent1"/>
                              </a:solidFill>
                              <a:latin typeface="Cambria Math" panose="02040503050406030204" pitchFamily="18" charset="0"/>
                            </a:rPr>
                            <m:t>𝑜𝑟</m:t>
                          </m:r>
                          <m:r>
                            <a:rPr lang="en-US" altLang="zh-CN" b="0" i="1" dirty="0" smtClean="0">
                              <a:solidFill>
                                <a:schemeClr val="accent1"/>
                              </a:solidFill>
                              <a:latin typeface="Cambria Math" panose="02040503050406030204" pitchFamily="18" charset="0"/>
                            </a:rPr>
                            <m:t> </m:t>
                          </m:r>
                          <m:r>
                            <a:rPr lang="en-US" altLang="zh-CN" b="0" i="1" dirty="0">
                              <a:solidFill>
                                <a:schemeClr val="accent1"/>
                              </a:solidFill>
                              <a:latin typeface="Cambria Math" panose="02040503050406030204" pitchFamily="18" charset="0"/>
                            </a:rPr>
                            <m:t>𝐶</m:t>
                          </m:r>
                        </m:e>
                        <m:sub>
                          <m:r>
                            <a:rPr lang="en-US" altLang="zh-CN" b="0" i="1" dirty="0">
                              <a:solidFill>
                                <a:schemeClr val="accent1"/>
                              </a:solidFill>
                              <a:latin typeface="Cambria Math" panose="02040503050406030204" pitchFamily="18" charset="0"/>
                            </a:rPr>
                            <m:t>𝑖</m:t>
                          </m:r>
                        </m:sub>
                      </m:sSub>
                      <m:r>
                        <a:rPr lang="en-US" altLang="zh-CN" b="0" i="1" dirty="0" smtClean="0">
                          <a:solidFill>
                            <a:schemeClr val="accent1"/>
                          </a:solidFill>
                          <a:latin typeface="Cambria Math" panose="02040503050406030204" pitchFamily="18" charset="0"/>
                        </a:rPr>
                        <m:t>∈</m:t>
                      </m:r>
                      <m:r>
                        <a:rPr lang="en-US" altLang="zh-CN" b="0" i="1" dirty="0">
                          <a:solidFill>
                            <a:schemeClr val="accent1"/>
                          </a:solidFill>
                          <a:latin typeface="Cambria Math" panose="02040503050406030204" pitchFamily="18" charset="0"/>
                        </a:rPr>
                        <m:t> </m:t>
                      </m:r>
                      <m:r>
                        <a:rPr lang="en-US" altLang="zh-CN" b="0" i="1" dirty="0">
                          <a:solidFill>
                            <a:schemeClr val="accent1"/>
                          </a:solidFill>
                          <a:latin typeface="Cambria Math" panose="02040503050406030204" pitchFamily="18" charset="0"/>
                        </a:rPr>
                        <m:t>𝐹</m:t>
                      </m:r>
                      <m:r>
                        <a:rPr lang="en-US" altLang="zh-CN" b="0"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𝑣</m:t>
                          </m:r>
                        </m:e>
                        <m:sub>
                          <m:sSub>
                            <m:sSubPr>
                              <m:ctrlPr>
                                <a:rPr lang="en-US" altLang="zh-CN" i="1" dirty="0">
                                  <a:solidFill>
                                    <a:schemeClr val="accent1"/>
                                  </a:solidFill>
                                  <a:latin typeface="Cambria Math" panose="02040503050406030204" pitchFamily="18" charset="0"/>
                                </a:rPr>
                              </m:ctrlPr>
                            </m:sSubPr>
                            <m:e>
                              <m:r>
                                <a:rPr lang="en-US" altLang="zh-CN" b="0" i="1" dirty="0">
                                  <a:solidFill>
                                    <a:schemeClr val="accent1"/>
                                  </a:solidFill>
                                  <a:latin typeface="Cambria Math" panose="02040503050406030204" pitchFamily="18" charset="0"/>
                                </a:rPr>
                                <m:t>𝑟</m:t>
                              </m:r>
                            </m:e>
                            <m:sub>
                              <m:r>
                                <a:rPr lang="en-US" altLang="zh-CN" b="0" i="1" dirty="0">
                                  <a:solidFill>
                                    <a:schemeClr val="accent1"/>
                                  </a:solidFill>
                                  <a:latin typeface="Cambria Math" panose="02040503050406030204" pitchFamily="18" charset="0"/>
                                </a:rPr>
                                <m:t>𝑖</m:t>
                              </m:r>
                            </m:sub>
                          </m:sSub>
                        </m:sub>
                      </m:sSub>
                      <m:r>
                        <a:rPr lang="en-US" altLang="zh-CN" b="0" i="1" dirty="0">
                          <a:solidFill>
                            <a:schemeClr val="accent1"/>
                          </a:solidFill>
                          <a:latin typeface="Cambria Math" panose="02040503050406030204" pitchFamily="18" charset="0"/>
                        </a:rPr>
                        <m:t>)​​​​​​​​​</m:t>
                      </m:r>
                    </m:oMath>
                  </m:oMathPara>
                </a14:m>
                <a:endParaRPr lang="en-US" altLang="zh-CN" dirty="0">
                  <a:latin typeface="+mn-ea"/>
                </a:endParaRPr>
              </a:p>
              <a:p>
                <a:endParaRPr lang="en-US" altLang="zh-CN" sz="600" dirty="0">
                  <a:latin typeface="+mn-ea"/>
                </a:endParaRPr>
              </a:p>
              <a:p>
                <a:r>
                  <a:rPr lang="zh-CN" altLang="en-US" dirty="0">
                    <a:latin typeface="+mn-ea"/>
                  </a:rPr>
                  <a:t>两条可行路径不同只需要存在一种类型的所选节点不同即可。</a:t>
                </a:r>
                <a:endParaRPr lang="en-US" altLang="zh-CN" dirty="0">
                  <a:latin typeface="+mn-ea"/>
                </a:endParaRPr>
              </a:p>
            </p:txBody>
          </p:sp>
        </mc:Choice>
        <mc:Fallback>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424810" y="862455"/>
                <a:ext cx="8294379" cy="3435684"/>
              </a:xfrm>
              <a:prstGeom prst="rect">
                <a:avLst/>
              </a:prstGeom>
              <a:blipFill>
                <a:blip r:embed="rId3"/>
                <a:stretch>
                  <a:fillRect l="-956" t="-1241" b="-1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294379" cy="2308324"/>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渐进式邻居探索</a:t>
                </a:r>
                <a:r>
                  <a:rPr lang="en-US" altLang="zh-CN" sz="2400" b="1" dirty="0">
                    <a:latin typeface="Calibri" panose="020F0502020204030204" pitchFamily="34" charset="0"/>
                    <a:ea typeface="微软雅黑" panose="020B0503020204020204" pitchFamily="34" charset="-122"/>
                  </a:rPr>
                  <a:t>PNE</a:t>
                </a:r>
              </a:p>
              <a:p>
                <a:endParaRPr lang="en-US" altLang="zh-CN" sz="2000" b="1" dirty="0">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PNE</a:t>
                </a:r>
                <a:r>
                  <a:rPr lang="zh-CN" altLang="en-US" sz="2000" dirty="0">
                    <a:latin typeface="Calibri" panose="020F0502020204030204" pitchFamily="34" charset="0"/>
                    <a:ea typeface="微软雅黑" panose="020B0503020204020204" pitchFamily="34" charset="-122"/>
                  </a:rPr>
                  <a:t>：基于路径长度的广度优先搜索，渐进式体现在路径拓展方面。关键思想在于从队列拿到最短路径，对该路径进行如下拓展：</a:t>
                </a:r>
              </a:p>
              <a:p>
                <a:endParaRPr lang="zh-CN" altLang="en-US" sz="2000" dirty="0">
                  <a:latin typeface="Calibri" panose="020F0502020204030204" pitchFamily="34" charset="0"/>
                  <a:ea typeface="微软雅黑" panose="020B0503020204020204" pitchFamily="34" charset="-122"/>
                </a:endParaRPr>
              </a:p>
              <a:p>
                <a:pPr marL="914400" lvl="1" indent="-457200">
                  <a:buFont typeface="Wingdings" panose="05000000000000000000" pitchFamily="2" charset="2"/>
                  <a:buChar char="l"/>
                </a:pPr>
                <a:r>
                  <a:rPr lang="zh-CN" altLang="en-US" sz="2000" dirty="0">
                    <a:solidFill>
                      <a:schemeClr val="accent1"/>
                    </a:solidFill>
                    <a:latin typeface="Calibri" panose="020F0502020204030204" pitchFamily="34" charset="0"/>
                    <a:ea typeface="微软雅黑" panose="020B0503020204020204" pitchFamily="34" charset="-122"/>
                  </a:rPr>
                  <a:t>选择下一个类型的最近邻居来拓展</a:t>
                </a:r>
                <a:endParaRPr lang="en-US" altLang="zh-CN" sz="2000" dirty="0">
                  <a:solidFill>
                    <a:schemeClr val="accent1"/>
                  </a:solidFill>
                  <a:latin typeface="Calibri" panose="020F0502020204030204" pitchFamily="34" charset="0"/>
                  <a:ea typeface="微软雅黑" panose="020B0503020204020204" pitchFamily="34" charset="-122"/>
                </a:endParaRPr>
              </a:p>
              <a:p>
                <a:pPr marL="914400" lvl="1" indent="-457200">
                  <a:buFont typeface="Wingdings" panose="05000000000000000000" pitchFamily="2" charset="2"/>
                  <a:buChar char="l"/>
                </a:pPr>
                <a:r>
                  <a:rPr lang="zh-CN" altLang="en-US" sz="2000" dirty="0">
                    <a:solidFill>
                      <a:schemeClr val="accent1"/>
                    </a:solidFill>
                    <a:latin typeface="Calibri" panose="020F0502020204030204" pitchFamily="34" charset="0"/>
                    <a:ea typeface="微软雅黑" panose="020B0503020204020204" pitchFamily="34" charset="-122"/>
                  </a:rPr>
                  <a:t>选择当前类型的下一个（</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𝑥</m:t>
                    </m:r>
                    <m:r>
                      <a:rPr lang="en-US" altLang="zh-CN" sz="2000" i="1" dirty="0" smtClean="0">
                        <a:solidFill>
                          <a:schemeClr val="accent1"/>
                        </a:solidFill>
                        <a:latin typeface="Cambria Math" panose="02040503050406030204" pitchFamily="18" charset="0"/>
                        <a:ea typeface="微软雅黑" panose="020B0503020204020204" pitchFamily="34" charset="-122"/>
                      </a:rPr>
                      <m:t>+1</m:t>
                    </m:r>
                  </m:oMath>
                </a14:m>
                <a:r>
                  <a:rPr lang="zh-CN" altLang="en-US" sz="2000" dirty="0">
                    <a:solidFill>
                      <a:schemeClr val="accent1"/>
                    </a:solidFill>
                    <a:latin typeface="Calibri" panose="020F0502020204030204" pitchFamily="34" charset="0"/>
                    <a:ea typeface="微软雅黑" panose="020B0503020204020204" pitchFamily="34" charset="-122"/>
                  </a:rPr>
                  <a:t>）最近邻居来拓展</a:t>
                </a:r>
                <a:endParaRPr lang="en-US" altLang="zh-CN" sz="2000" dirty="0">
                  <a:solidFill>
                    <a:schemeClr val="accent1"/>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294379" cy="2308324"/>
              </a:xfrm>
              <a:prstGeom prst="rect">
                <a:avLst/>
              </a:prstGeom>
              <a:blipFill>
                <a:blip r:embed="rId3"/>
                <a:stretch>
                  <a:fillRect l="-1102" t="-2375" b="-343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84876F9E-4166-4FC7-AB8F-DAE66F993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445" y="3302298"/>
            <a:ext cx="6141110" cy="2384376"/>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E1D20DD-D883-4619-9DDF-F9A6AA442C14}"/>
                  </a:ext>
                </a:extLst>
              </p:cNvPr>
              <p:cNvSpPr txBox="1"/>
              <p:nvPr/>
            </p:nvSpPr>
            <p:spPr>
              <a:xfrm>
                <a:off x="1408554" y="5879397"/>
                <a:ext cx="6111738" cy="369332"/>
              </a:xfrm>
              <a:prstGeom prst="rect">
                <a:avLst/>
              </a:prstGeom>
              <a:noFill/>
            </p:spPr>
            <p:txBody>
              <a:bodyPr wrap="none" rtlCol="0">
                <a:spAutoFit/>
              </a:bodyPr>
              <a:lstStyle/>
              <a:p>
                <a:r>
                  <a:rPr lang="zh-CN" altLang="en-US" dirty="0"/>
                  <a:t>当前路径：</a:t>
                </a:r>
                <a14:m>
                  <m:oMath xmlns:m="http://schemas.openxmlformats.org/officeDocument/2006/math">
                    <m:r>
                      <a:rPr lang="en-US" altLang="zh-CN" i="1" dirty="0" smtClean="0">
                        <a:solidFill>
                          <a:schemeClr val="accent1"/>
                        </a:solidFill>
                        <a:latin typeface="Cambria Math" panose="02040503050406030204" pitchFamily="18" charset="0"/>
                      </a:rPr>
                      <m:t>𝑠</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𝑎</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𝑏</m:t>
                    </m:r>
                  </m:oMath>
                </a14:m>
                <a:r>
                  <a:rPr lang="zh-CN" altLang="en-US" dirty="0"/>
                  <a:t> 拓展得到 </a:t>
                </a:r>
                <a14:m>
                  <m:oMath xmlns:m="http://schemas.openxmlformats.org/officeDocument/2006/math">
                    <m:r>
                      <a:rPr lang="en-US" altLang="zh-CN" i="1" dirty="0" smtClean="0">
                        <a:solidFill>
                          <a:schemeClr val="accent1"/>
                        </a:solidFill>
                        <a:latin typeface="Cambria Math" panose="02040503050406030204" pitchFamily="18" charset="0"/>
                      </a:rPr>
                      <m:t>𝑠</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𝑎</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𝑏</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𝑑</m:t>
                    </m:r>
                  </m:oMath>
                </a14:m>
                <a:r>
                  <a:rPr lang="zh-CN" altLang="en-US" dirty="0"/>
                  <a:t>和</a:t>
                </a:r>
                <a14:m>
                  <m:oMath xmlns:m="http://schemas.openxmlformats.org/officeDocument/2006/math">
                    <m:r>
                      <a:rPr lang="en-US" altLang="zh-CN" i="1" dirty="0" smtClean="0">
                        <a:solidFill>
                          <a:schemeClr val="accent1"/>
                        </a:solidFill>
                        <a:latin typeface="Cambria Math" panose="02040503050406030204" pitchFamily="18" charset="0"/>
                      </a:rPr>
                      <m:t>𝑠</m:t>
                    </m:r>
                    <m:r>
                      <a:rPr lang="zh-CN" altLang="en-US" i="1" dirty="0">
                        <a:solidFill>
                          <a:schemeClr val="accent1"/>
                        </a:solidFill>
                        <a:latin typeface="Cambria Math" panose="02040503050406030204" pitchFamily="18" charset="0"/>
                      </a:rPr>
                      <m:t>→</m:t>
                    </m:r>
                    <m:r>
                      <a:rPr lang="en-US" altLang="zh-CN" i="1" dirty="0">
                        <a:solidFill>
                          <a:schemeClr val="accent1"/>
                        </a:solidFill>
                        <a:latin typeface="Cambria Math" panose="02040503050406030204" pitchFamily="18" charset="0"/>
                      </a:rPr>
                      <m:t>𝑎</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𝑒</m:t>
                    </m:r>
                  </m:oMath>
                </a14:m>
                <a:endParaRPr lang="zh-CN" altLang="en-US" dirty="0"/>
              </a:p>
            </p:txBody>
          </p:sp>
        </mc:Choice>
        <mc:Fallback xmlns="">
          <p:sp>
            <p:nvSpPr>
              <p:cNvPr id="13" name="文本框 12">
                <a:extLst>
                  <a:ext uri="{FF2B5EF4-FFF2-40B4-BE49-F238E27FC236}">
                    <a16:creationId xmlns:a16="http://schemas.microsoft.com/office/drawing/2014/main" id="{CE1D20DD-D883-4619-9DDF-F9A6AA442C14}"/>
                  </a:ext>
                </a:extLst>
              </p:cNvPr>
              <p:cNvSpPr txBox="1">
                <a:spLocks noRot="1" noChangeAspect="1" noMove="1" noResize="1" noEditPoints="1" noAdjustHandles="1" noChangeArrowheads="1" noChangeShapeType="1" noTextEdit="1"/>
              </p:cNvSpPr>
              <p:nvPr/>
            </p:nvSpPr>
            <p:spPr>
              <a:xfrm>
                <a:off x="1408554" y="5879397"/>
                <a:ext cx="6111738" cy="369332"/>
              </a:xfrm>
              <a:prstGeom prst="rect">
                <a:avLst/>
              </a:prstGeom>
              <a:blipFill>
                <a:blip r:embed="rId5"/>
                <a:stretch>
                  <a:fillRect l="-798" t="-9836" b="-22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669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294379" cy="2397259"/>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支配</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给定类型序列</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𝐶</m:t>
                    </m:r>
                    <m:r>
                      <a:rPr lang="en-US" altLang="zh-CN" sz="2000" i="1" dirty="0">
                        <a:solidFill>
                          <a:schemeClr val="accent1"/>
                        </a:solidFill>
                        <a:latin typeface="Cambria Math" panose="02040503050406030204" pitchFamily="18" charset="0"/>
                        <a:ea typeface="微软雅黑" panose="020B0503020204020204" pitchFamily="34" charset="-122"/>
                      </a:rPr>
                      <m:t>=&lt;</m:t>
                    </m:r>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𝐶</m:t>
                        </m:r>
                      </m:e>
                      <m:sub>
                        <m:r>
                          <a:rPr lang="en-US" altLang="zh-CN" sz="2000" i="1" dirty="0">
                            <a:solidFill>
                              <a:schemeClr val="accent1"/>
                            </a:solidFill>
                            <a:latin typeface="Cambria Math" panose="02040503050406030204" pitchFamily="18" charset="0"/>
                            <a:ea typeface="微软雅黑" panose="020B0503020204020204" pitchFamily="34" charset="-122"/>
                          </a:rPr>
                          <m:t>1</m:t>
                        </m:r>
                      </m:sub>
                    </m:sSub>
                    <m:r>
                      <a:rPr lang="en-US" altLang="zh-CN" sz="200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𝐶</m:t>
                        </m:r>
                      </m:e>
                      <m:sub>
                        <m:r>
                          <a:rPr lang="en-US" altLang="zh-CN" sz="2000" i="1" dirty="0">
                            <a:solidFill>
                              <a:schemeClr val="accent1"/>
                            </a:solidFill>
                            <a:latin typeface="Cambria Math" panose="02040503050406030204" pitchFamily="18" charset="0"/>
                            <a:ea typeface="微软雅黑" panose="020B0503020204020204" pitchFamily="34" charset="-122"/>
                          </a:rPr>
                          <m:t>2</m:t>
                        </m:r>
                      </m:sub>
                    </m:sSub>
                    <m:r>
                      <a:rPr lang="en-US" altLang="zh-CN" sz="200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i="1" dirty="0" err="1">
                            <a:solidFill>
                              <a:schemeClr val="accent1"/>
                            </a:solidFill>
                            <a:latin typeface="Cambria Math" panose="02040503050406030204" pitchFamily="18" charset="0"/>
                            <a:ea typeface="微软雅黑" panose="020B0503020204020204" pitchFamily="34" charset="-122"/>
                          </a:rPr>
                          <m:t>𝐶</m:t>
                        </m:r>
                      </m:e>
                      <m:sub>
                        <m:r>
                          <a:rPr lang="en-US" altLang="zh-CN" sz="2000" i="1" dirty="0" err="1">
                            <a:solidFill>
                              <a:schemeClr val="accent1"/>
                            </a:solidFill>
                            <a:latin typeface="Cambria Math" panose="02040503050406030204" pitchFamily="18" charset="0"/>
                            <a:ea typeface="微软雅黑" panose="020B0503020204020204" pitchFamily="34" charset="-122"/>
                          </a:rPr>
                          <m:t>𝑗</m:t>
                        </m:r>
                      </m:sub>
                    </m:sSub>
                    <m:r>
                      <a:rPr lang="en-US" altLang="zh-CN" sz="2000" i="1" dirty="0" smtClean="0">
                        <a:solidFill>
                          <a:schemeClr val="accent1"/>
                        </a:solidFill>
                        <a:latin typeface="Cambria Math" panose="02040503050406030204" pitchFamily="18" charset="0"/>
                        <a:ea typeface="微软雅黑" panose="020B0503020204020204" pitchFamily="34" charset="-122"/>
                      </a:rPr>
                      <m:t>&gt;</m:t>
                    </m:r>
                  </m:oMath>
                </a14:m>
                <a:r>
                  <a:rPr lang="zh-CN" altLang="en-US" sz="2000" dirty="0">
                    <a:latin typeface="Calibri" panose="020F0502020204030204" pitchFamily="34" charset="0"/>
                    <a:ea typeface="微软雅黑" panose="020B0503020204020204" pitchFamily="34" charset="-122"/>
                  </a:rPr>
                  <a:t>，存在两条部分探索路径，路径节点数量一样</a:t>
                </a:r>
                <a:endParaRPr lang="en-US" altLang="zh-CN" sz="20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𝑃</m:t>
                          </m:r>
                        </m:e>
                        <m:sub>
                          <m:r>
                            <a:rPr lang="en-US" altLang="zh-CN" sz="2000" i="1" dirty="0">
                              <a:solidFill>
                                <a:schemeClr val="accent1"/>
                              </a:solidFill>
                              <a:latin typeface="Cambria Math" panose="02040503050406030204" pitchFamily="18" charset="0"/>
                              <a:ea typeface="微软雅黑" panose="020B0503020204020204" pitchFamily="34" charset="-122"/>
                            </a:rPr>
                            <m:t>1</m:t>
                          </m:r>
                        </m:sub>
                      </m:sSub>
                      <m:r>
                        <a:rPr lang="en-US" altLang="zh-CN" sz="2000" i="1" dirty="0">
                          <a:solidFill>
                            <a:schemeClr val="accent1"/>
                          </a:solidFill>
                          <a:latin typeface="Cambria Math" panose="02040503050406030204" pitchFamily="18" charset="0"/>
                          <a:ea typeface="微软雅黑" panose="020B0503020204020204" pitchFamily="34" charset="-122"/>
                        </a:rPr>
                        <m:t>=&lt;</m:t>
                      </m:r>
                      <m:r>
                        <a:rPr lang="en-US" altLang="zh-CN" sz="2000" i="1" dirty="0">
                          <a:solidFill>
                            <a:schemeClr val="accent1"/>
                          </a:solidFill>
                          <a:latin typeface="Cambria Math" panose="02040503050406030204" pitchFamily="18" charset="0"/>
                          <a:ea typeface="微软雅黑" panose="020B0503020204020204" pitchFamily="34" charset="-122"/>
                        </a:rPr>
                        <m:t>𝑠</m:t>
                      </m:r>
                      <m:r>
                        <a:rPr lang="en-US" altLang="zh-CN" sz="200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2000" i="1" dirty="0">
                              <a:solidFill>
                                <a:schemeClr val="accent1"/>
                              </a:solidFill>
                              <a:latin typeface="Cambria Math" panose="02040503050406030204" pitchFamily="18" charset="0"/>
                              <a:ea typeface="微软雅黑" panose="020B0503020204020204" pitchFamily="34" charset="-122"/>
                            </a:rPr>
                          </m:ctrlPr>
                        </m:sSubSup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b="0" i="1" dirty="0" smtClean="0">
                              <a:solidFill>
                                <a:schemeClr val="accent1"/>
                              </a:solidFill>
                              <a:latin typeface="Cambria Math" panose="02040503050406030204" pitchFamily="18" charset="0"/>
                              <a:ea typeface="微软雅黑" panose="020B0503020204020204" pitchFamily="34" charset="-122"/>
                            </a:rPr>
                            <m:t>1</m:t>
                          </m:r>
                        </m:sub>
                        <m:sup>
                          <m:r>
                            <a:rPr lang="en-US" altLang="zh-CN" sz="2000" b="0" i="1" dirty="0" smtClean="0">
                              <a:solidFill>
                                <a:schemeClr val="accent1"/>
                              </a:solidFill>
                              <a:latin typeface="Cambria Math" panose="02040503050406030204" pitchFamily="18" charset="0"/>
                              <a:ea typeface="微软雅黑" panose="020B0503020204020204" pitchFamily="34" charset="-122"/>
                            </a:rPr>
                            <m:t>1</m:t>
                          </m:r>
                        </m:sup>
                      </m:sSubSup>
                      <m:r>
                        <a:rPr lang="en-US" altLang="zh-CN" sz="200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2000" i="1" dirty="0">
                              <a:solidFill>
                                <a:schemeClr val="accent1"/>
                              </a:solidFill>
                              <a:latin typeface="Cambria Math" panose="02040503050406030204" pitchFamily="18" charset="0"/>
                              <a:ea typeface="微软雅黑" panose="020B0503020204020204" pitchFamily="34" charset="-122"/>
                            </a:rPr>
                          </m:ctrlPr>
                        </m:sSubSup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b="0" i="1" dirty="0" smtClean="0">
                              <a:solidFill>
                                <a:schemeClr val="accent1"/>
                              </a:solidFill>
                              <a:latin typeface="Cambria Math" panose="02040503050406030204" pitchFamily="18" charset="0"/>
                              <a:ea typeface="微软雅黑" panose="020B0503020204020204" pitchFamily="34" charset="-122"/>
                            </a:rPr>
                            <m:t>𝑞</m:t>
                          </m:r>
                        </m:sub>
                        <m:sup>
                          <m:r>
                            <a:rPr lang="en-US" altLang="zh-CN" sz="2000" b="0" i="1" dirty="0" smtClean="0">
                              <a:solidFill>
                                <a:schemeClr val="accent1"/>
                              </a:solidFill>
                              <a:latin typeface="Cambria Math" panose="02040503050406030204" pitchFamily="18" charset="0"/>
                              <a:ea typeface="微软雅黑" panose="020B0503020204020204" pitchFamily="34" charset="-122"/>
                            </a:rPr>
                            <m:t>1</m:t>
                          </m:r>
                        </m:sup>
                      </m:sSubSup>
                      <m:r>
                        <a:rPr lang="en-US" altLang="zh-CN" sz="2000" i="1" dirty="0">
                          <a:solidFill>
                            <a:schemeClr val="accent1"/>
                          </a:solidFill>
                          <a:latin typeface="Cambria Math" panose="02040503050406030204" pitchFamily="18" charset="0"/>
                          <a:ea typeface="微软雅黑" panose="020B0503020204020204" pitchFamily="34" charset="-122"/>
                        </a:rPr>
                        <m:t>&gt;</m:t>
                      </m:r>
                      <m:r>
                        <a:rPr lang="en-US" altLang="zh-CN" sz="2000" b="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b="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0" i="1" dirty="0" smtClean="0">
                              <a:solidFill>
                                <a:schemeClr val="accent1"/>
                              </a:solidFill>
                              <a:latin typeface="Cambria Math" panose="02040503050406030204" pitchFamily="18" charset="0"/>
                              <a:ea typeface="微软雅黑" panose="020B0503020204020204" pitchFamily="34" charset="-122"/>
                            </a:rPr>
                            <m:t>𝑃</m:t>
                          </m:r>
                        </m:e>
                        <m:sub>
                          <m:r>
                            <a:rPr lang="en-US" altLang="zh-CN" sz="2000" b="0" i="1" dirty="0" smtClean="0">
                              <a:solidFill>
                                <a:schemeClr val="accent1"/>
                              </a:solidFill>
                              <a:latin typeface="Cambria Math" panose="02040503050406030204" pitchFamily="18" charset="0"/>
                              <a:ea typeface="微软雅黑" panose="020B0503020204020204" pitchFamily="34" charset="-122"/>
                            </a:rPr>
                            <m:t>2</m:t>
                          </m:r>
                        </m:sub>
                      </m:sSub>
                      <m:r>
                        <a:rPr lang="en-US" altLang="zh-CN" sz="2000" b="0" i="1" dirty="0" smtClean="0">
                          <a:solidFill>
                            <a:schemeClr val="accent1"/>
                          </a:solidFill>
                          <a:latin typeface="Cambria Math" panose="02040503050406030204" pitchFamily="18" charset="0"/>
                          <a:ea typeface="微软雅黑" panose="020B0503020204020204" pitchFamily="34" charset="-122"/>
                        </a:rPr>
                        <m:t>=&lt;</m:t>
                      </m:r>
                      <m:r>
                        <a:rPr lang="en-US" altLang="zh-CN" sz="2000" i="1" dirty="0">
                          <a:solidFill>
                            <a:schemeClr val="accent1"/>
                          </a:solidFill>
                          <a:latin typeface="Cambria Math" panose="02040503050406030204" pitchFamily="18" charset="0"/>
                          <a:ea typeface="微软雅黑" panose="020B0503020204020204" pitchFamily="34" charset="-122"/>
                        </a:rPr>
                        <m:t>𝑠</m:t>
                      </m:r>
                      <m:r>
                        <a:rPr lang="en-US" altLang="zh-CN" sz="200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2000" i="1" dirty="0">
                              <a:solidFill>
                                <a:schemeClr val="accent1"/>
                              </a:solidFill>
                              <a:latin typeface="Cambria Math" panose="02040503050406030204" pitchFamily="18" charset="0"/>
                              <a:ea typeface="微软雅黑" panose="020B0503020204020204" pitchFamily="34" charset="-122"/>
                            </a:rPr>
                          </m:ctrlPr>
                        </m:sSubSup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i="1" dirty="0">
                              <a:solidFill>
                                <a:schemeClr val="accent1"/>
                              </a:solidFill>
                              <a:latin typeface="Cambria Math" panose="02040503050406030204" pitchFamily="18" charset="0"/>
                              <a:ea typeface="微软雅黑" panose="020B0503020204020204" pitchFamily="34" charset="-122"/>
                            </a:rPr>
                            <m:t>1</m:t>
                          </m:r>
                        </m:sub>
                        <m:sup>
                          <m:r>
                            <a:rPr lang="en-US" altLang="zh-CN" sz="2000" b="0" i="1" dirty="0" smtClean="0">
                              <a:solidFill>
                                <a:schemeClr val="accent1"/>
                              </a:solidFill>
                              <a:latin typeface="Cambria Math" panose="02040503050406030204" pitchFamily="18" charset="0"/>
                              <a:ea typeface="微软雅黑" panose="020B0503020204020204" pitchFamily="34" charset="-122"/>
                            </a:rPr>
                            <m:t>2</m:t>
                          </m:r>
                        </m:sup>
                      </m:sSubSup>
                      <m:r>
                        <a:rPr lang="en-US" altLang="zh-CN" sz="200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2000" i="1" dirty="0">
                              <a:solidFill>
                                <a:schemeClr val="accent1"/>
                              </a:solidFill>
                              <a:latin typeface="Cambria Math" panose="02040503050406030204" pitchFamily="18" charset="0"/>
                              <a:ea typeface="微软雅黑" panose="020B0503020204020204" pitchFamily="34" charset="-122"/>
                            </a:rPr>
                          </m:ctrlPr>
                        </m:sSubSup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i="1" dirty="0">
                              <a:solidFill>
                                <a:schemeClr val="accent1"/>
                              </a:solidFill>
                              <a:latin typeface="Cambria Math" panose="02040503050406030204" pitchFamily="18" charset="0"/>
                              <a:ea typeface="微软雅黑" panose="020B0503020204020204" pitchFamily="34" charset="-122"/>
                            </a:rPr>
                            <m:t>𝑞</m:t>
                          </m:r>
                        </m:sub>
                        <m:sup>
                          <m:r>
                            <a:rPr lang="en-US" altLang="zh-CN" sz="2000" b="0" i="1" dirty="0" smtClean="0">
                              <a:solidFill>
                                <a:schemeClr val="accent1"/>
                              </a:solidFill>
                              <a:latin typeface="Cambria Math" panose="02040503050406030204" pitchFamily="18" charset="0"/>
                              <a:ea typeface="微软雅黑" panose="020B0503020204020204" pitchFamily="34" charset="-122"/>
                            </a:rPr>
                            <m:t>2</m:t>
                          </m:r>
                        </m:sup>
                      </m:sSubSup>
                      <m:r>
                        <a:rPr lang="en-US" altLang="zh-CN" sz="2000" b="0" i="1" dirty="0" smtClean="0">
                          <a:solidFill>
                            <a:schemeClr val="accent1"/>
                          </a:solidFill>
                          <a:latin typeface="Cambria Math" panose="02040503050406030204" pitchFamily="18" charset="0"/>
                          <a:ea typeface="微软雅黑" panose="020B0503020204020204" pitchFamily="34" charset="-122"/>
                        </a:rPr>
                        <m:t>&gt;(1</m:t>
                      </m:r>
                      <m:r>
                        <a:rPr lang="zh-CN" altLang="en-US" sz="2000" i="1" dirty="0">
                          <a:solidFill>
                            <a:schemeClr val="accent1"/>
                          </a:solidFill>
                          <a:latin typeface="Cambria Math" panose="02040503050406030204" pitchFamily="18" charset="0"/>
                          <a:ea typeface="微软雅黑" panose="020B0503020204020204" pitchFamily="34" charset="-122"/>
                        </a:rPr>
                        <m:t>≤</m:t>
                      </m:r>
                      <m:r>
                        <m:rPr>
                          <m:sty m:val="p"/>
                        </m:rPr>
                        <a:rPr lang="en-US" altLang="zh-CN" sz="2000" i="1" dirty="0" smtClean="0">
                          <a:solidFill>
                            <a:schemeClr val="accent1"/>
                          </a:solidFill>
                          <a:latin typeface="Cambria Math" panose="02040503050406030204" pitchFamily="18" charset="0"/>
                          <a:ea typeface="微软雅黑" panose="020B0503020204020204" pitchFamily="34" charset="-122"/>
                        </a:rPr>
                        <m:t>q</m:t>
                      </m:r>
                      <m:r>
                        <a:rPr lang="zh-CN" altLang="en-US" sz="2000" i="1" dirty="0">
                          <a:solidFill>
                            <a:schemeClr val="accent1"/>
                          </a:solidFill>
                          <a:latin typeface="Cambria Math" panose="02040503050406030204" pitchFamily="18" charset="0"/>
                          <a:ea typeface="微软雅黑" panose="020B0503020204020204" pitchFamily="34" charset="-122"/>
                        </a:rPr>
                        <m:t>≤</m:t>
                      </m:r>
                      <m:r>
                        <m:rPr>
                          <m:sty m:val="p"/>
                        </m:rPr>
                        <a:rPr lang="en-US" altLang="zh-CN" sz="2000" i="1" dirty="0" smtClean="0">
                          <a:solidFill>
                            <a:schemeClr val="accent1"/>
                          </a:solidFill>
                          <a:latin typeface="Cambria Math" panose="02040503050406030204" pitchFamily="18" charset="0"/>
                          <a:ea typeface="微软雅黑" panose="020B0503020204020204" pitchFamily="34" charset="-122"/>
                        </a:rPr>
                        <m:t>j</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a:p>
                <a:endParaRPr lang="en-US" altLang="zh-CN" sz="2000" dirty="0">
                  <a:solidFill>
                    <a:schemeClr val="accent1"/>
                  </a:solidFill>
                  <a:latin typeface="Calibri" panose="020F0502020204030204" pitchFamily="34" charset="0"/>
                  <a:ea typeface="微软雅黑" panose="020B0503020204020204" pitchFamily="34" charset="-122"/>
                </a:endParaRPr>
              </a:p>
              <a:p>
                <a:r>
                  <a:rPr lang="en-US" altLang="zh-CN" sz="2000" dirty="0">
                    <a:solidFill>
                      <a:schemeClr val="accent1"/>
                    </a:solidFill>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如果</a:t>
                </a:r>
                <a14:m>
                  <m:oMath xmlns:m="http://schemas.openxmlformats.org/officeDocument/2006/math">
                    <m:sSubSup>
                      <m:sSubSupPr>
                        <m:ctrlPr>
                          <a:rPr lang="en-US" altLang="zh-CN" sz="2000" i="1" dirty="0">
                            <a:solidFill>
                              <a:schemeClr val="accent1"/>
                            </a:solidFill>
                            <a:latin typeface="Cambria Math" panose="02040503050406030204" pitchFamily="18" charset="0"/>
                            <a:ea typeface="微软雅黑" panose="020B0503020204020204" pitchFamily="34" charset="-122"/>
                          </a:rPr>
                        </m:ctrlPr>
                      </m:sSubSup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i="1" dirty="0">
                            <a:solidFill>
                              <a:schemeClr val="accent1"/>
                            </a:solidFill>
                            <a:latin typeface="Cambria Math" panose="02040503050406030204" pitchFamily="18" charset="0"/>
                            <a:ea typeface="微软雅黑" panose="020B0503020204020204" pitchFamily="34" charset="-122"/>
                          </a:rPr>
                          <m:t>𝑞</m:t>
                        </m:r>
                      </m:sub>
                      <m:sup>
                        <m:r>
                          <a:rPr lang="en-US" altLang="zh-CN" sz="2000" i="1" dirty="0">
                            <a:solidFill>
                              <a:schemeClr val="accent1"/>
                            </a:solidFill>
                            <a:latin typeface="Cambria Math" panose="02040503050406030204" pitchFamily="18" charset="0"/>
                            <a:ea typeface="微软雅黑" panose="020B0503020204020204" pitchFamily="34" charset="-122"/>
                          </a:rPr>
                          <m:t>1</m:t>
                        </m:r>
                      </m:sup>
                    </m:sSubSup>
                  </m:oMath>
                </a14:m>
                <a:r>
                  <a:rPr lang="en-US" altLang="zh-CN" sz="2000" dirty="0">
                    <a:solidFill>
                      <a:schemeClr val="accent1"/>
                    </a:solidFill>
                    <a:latin typeface="Calibri" panose="020F0502020204030204" pitchFamily="34" charset="0"/>
                    <a:ea typeface="微软雅黑" panose="020B0503020204020204" pitchFamily="34" charset="-122"/>
                  </a:rPr>
                  <a:t>=</a:t>
                </a:r>
                <a:r>
                  <a:rPr lang="en-US" altLang="zh-CN" sz="2000" dirty="0">
                    <a:solidFill>
                      <a:schemeClr val="accent1"/>
                    </a:solidFill>
                    <a:ea typeface="微软雅黑" panose="020B0503020204020204" pitchFamily="34" charset="-122"/>
                  </a:rPr>
                  <a:t> </a:t>
                </a:r>
                <a14:m>
                  <m:oMath xmlns:m="http://schemas.openxmlformats.org/officeDocument/2006/math">
                    <m:sSubSup>
                      <m:sSubSupPr>
                        <m:ctrlPr>
                          <a:rPr lang="en-US" altLang="zh-CN" sz="2000" i="1" dirty="0">
                            <a:solidFill>
                              <a:schemeClr val="accent1"/>
                            </a:solidFill>
                            <a:latin typeface="Cambria Math" panose="02040503050406030204" pitchFamily="18" charset="0"/>
                            <a:ea typeface="微软雅黑" panose="020B0503020204020204" pitchFamily="34" charset="-122"/>
                          </a:rPr>
                        </m:ctrlPr>
                      </m:sSubSup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i="1" dirty="0">
                            <a:solidFill>
                              <a:schemeClr val="accent1"/>
                            </a:solidFill>
                            <a:latin typeface="Cambria Math" panose="02040503050406030204" pitchFamily="18" charset="0"/>
                            <a:ea typeface="微软雅黑" panose="020B0503020204020204" pitchFamily="34" charset="-122"/>
                          </a:rPr>
                          <m:t>𝑞</m:t>
                        </m:r>
                      </m:sub>
                      <m:sup>
                        <m:r>
                          <a:rPr lang="en-US" altLang="zh-CN" sz="2000" i="1" dirty="0">
                            <a:solidFill>
                              <a:schemeClr val="accent1"/>
                            </a:solidFill>
                            <a:latin typeface="Cambria Math" panose="02040503050406030204" pitchFamily="18" charset="0"/>
                            <a:ea typeface="微软雅黑" panose="020B0503020204020204" pitchFamily="34" charset="-122"/>
                          </a:rPr>
                          <m:t>2</m:t>
                        </m:r>
                      </m:sup>
                    </m:sSubSup>
                  </m:oMath>
                </a14:m>
                <a:r>
                  <a:rPr lang="zh-CN" altLang="en-US" sz="2000" dirty="0">
                    <a:solidFill>
                      <a:schemeClr val="accent1"/>
                    </a:solidFill>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记作</a:t>
                </a:r>
                <a14:m>
                  <m:oMath xmlns:m="http://schemas.openxmlformats.org/officeDocument/2006/math">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𝑣</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𝑞</m:t>
                        </m:r>
                      </m:sub>
                    </m:sSub>
                    <m:r>
                      <a:rPr lang="zh-CN" altLang="en-US" sz="2000" i="1" dirty="0" smtClean="0">
                        <a:solidFill>
                          <a:schemeClr val="tx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且</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𝑤</m:t>
                    </m:r>
                    <m:d>
                      <m:dPr>
                        <m:ctrlPr>
                          <a:rPr lang="en-US" altLang="zh-CN" sz="2000" i="1" dirty="0" smtClean="0">
                            <a:solidFill>
                              <a:schemeClr val="accent1"/>
                            </a:solidFill>
                            <a:latin typeface="Cambria Math" panose="02040503050406030204" pitchFamily="18" charset="0"/>
                            <a:ea typeface="微软雅黑" panose="020B0503020204020204" pitchFamily="34" charset="-122"/>
                          </a:rPr>
                        </m:ctrlPr>
                      </m:dPr>
                      <m:e>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𝑃</m:t>
                            </m:r>
                          </m:e>
                          <m:sub>
                            <m:r>
                              <a:rPr lang="en-US" altLang="zh-CN" sz="2000" i="1" dirty="0" smtClean="0">
                                <a:solidFill>
                                  <a:schemeClr val="accent1"/>
                                </a:solidFill>
                                <a:latin typeface="Cambria Math" panose="02040503050406030204" pitchFamily="18" charset="0"/>
                                <a:ea typeface="微软雅黑" panose="020B0503020204020204" pitchFamily="34" charset="-122"/>
                              </a:rPr>
                              <m:t>1</m:t>
                            </m:r>
                          </m:sub>
                        </m:sSub>
                      </m:e>
                    </m:d>
                    <m:r>
                      <a:rPr lang="zh-CN" altLang="en-US" sz="2000" i="1" dirty="0" smtClean="0">
                        <a:solidFill>
                          <a:schemeClr val="accent1"/>
                        </a:solidFill>
                        <a:latin typeface="Cambria Math" panose="02040503050406030204" pitchFamily="18" charset="0"/>
                        <a:ea typeface="微软雅黑" panose="020B0503020204020204" pitchFamily="34" charset="-122"/>
                      </a:rPr>
                      <m:t>≤</m:t>
                    </m:r>
                    <m:r>
                      <a:rPr lang="en-US" altLang="zh-CN" sz="2000" i="1" dirty="0" smtClean="0">
                        <a:solidFill>
                          <a:schemeClr val="accent1"/>
                        </a:solidFill>
                        <a:latin typeface="Cambria Math" panose="02040503050406030204" pitchFamily="18" charset="0"/>
                        <a:ea typeface="微软雅黑" panose="020B0503020204020204" pitchFamily="34" charset="-122"/>
                      </a:rPr>
                      <m:t>𝑤</m:t>
                    </m:r>
                    <m:d>
                      <m:dPr>
                        <m:ctrlPr>
                          <a:rPr lang="en-US" altLang="zh-CN" sz="2000" i="1" dirty="0" smtClean="0">
                            <a:solidFill>
                              <a:schemeClr val="accent1"/>
                            </a:solidFill>
                            <a:latin typeface="Cambria Math" panose="02040503050406030204" pitchFamily="18" charset="0"/>
                            <a:ea typeface="微软雅黑" panose="020B0503020204020204" pitchFamily="34" charset="-122"/>
                          </a:rPr>
                        </m:ctrlPr>
                      </m:dPr>
                      <m:e>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𝑃</m:t>
                            </m:r>
                          </m:e>
                          <m:sub>
                            <m:r>
                              <a:rPr lang="en-US" altLang="zh-CN" sz="2000" i="1" dirty="0" smtClean="0">
                                <a:solidFill>
                                  <a:schemeClr val="accent1"/>
                                </a:solidFill>
                                <a:latin typeface="Cambria Math" panose="02040503050406030204" pitchFamily="18" charset="0"/>
                                <a:ea typeface="微软雅黑" panose="020B0503020204020204" pitchFamily="34" charset="-122"/>
                              </a:rPr>
                              <m:t>2</m:t>
                            </m:r>
                          </m:sub>
                        </m:sSub>
                      </m:e>
                    </m:d>
                    <m:r>
                      <a:rPr lang="zh-CN" altLang="en-US" sz="2000" i="1" dirty="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那么就称</a:t>
                </a:r>
                <a14:m>
                  <m:oMath xmlns:m="http://schemas.openxmlformats.org/officeDocument/2006/math">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𝑃</m:t>
                        </m:r>
                      </m:e>
                      <m:sub>
                        <m:r>
                          <a:rPr lang="en-US" altLang="zh-CN" sz="2000" i="1" dirty="0" smtClean="0">
                            <a:solidFill>
                              <a:schemeClr val="accent1"/>
                            </a:solidFill>
                            <a:latin typeface="Cambria Math" panose="02040503050406030204" pitchFamily="18" charset="0"/>
                            <a:ea typeface="微软雅黑" panose="020B0503020204020204" pitchFamily="34" charset="-122"/>
                          </a:rPr>
                          <m:t>1</m:t>
                        </m:r>
                      </m:sub>
                    </m:sSub>
                  </m:oMath>
                </a14:m>
                <a:r>
                  <a:rPr lang="zh-CN" altLang="en-US" sz="2000" dirty="0">
                    <a:latin typeface="Calibri" panose="020F0502020204030204" pitchFamily="34" charset="0"/>
                    <a:ea typeface="微软雅黑" panose="020B0503020204020204" pitchFamily="34" charset="-122"/>
                  </a:rPr>
                  <a:t>支配了</a:t>
                </a:r>
                <a14:m>
                  <m:oMath xmlns:m="http://schemas.openxmlformats.org/officeDocument/2006/math">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𝑃</m:t>
                        </m:r>
                      </m:e>
                      <m:sub>
                        <m:r>
                          <a:rPr lang="en-US" altLang="zh-CN" sz="2000" i="1" dirty="0" smtClean="0">
                            <a:solidFill>
                              <a:schemeClr val="accent1"/>
                            </a:solidFill>
                            <a:latin typeface="Cambria Math" panose="02040503050406030204" pitchFamily="18" charset="0"/>
                            <a:ea typeface="微软雅黑" panose="020B0503020204020204" pitchFamily="34" charset="-122"/>
                          </a:rPr>
                          <m:t>2</m:t>
                        </m:r>
                      </m:sub>
                    </m:sSub>
                    <m:r>
                      <a:rPr lang="en-US" altLang="zh-CN" sz="2000" i="1" dirty="0" smtClean="0">
                        <a:solidFill>
                          <a:schemeClr val="accent1"/>
                        </a:solidFill>
                        <a:latin typeface="Cambria Math" panose="02040503050406030204" pitchFamily="18" charset="0"/>
                        <a:ea typeface="微软雅黑" panose="020B0503020204020204" pitchFamily="34" charset="-122"/>
                      </a:rPr>
                      <m:t> </m:t>
                    </m:r>
                    <m:r>
                      <a:rPr lang="zh-CN" altLang="en-US" sz="2000" i="1" dirty="0" smtClean="0">
                        <a:solidFill>
                          <a:schemeClr val="tx1"/>
                        </a:solidFill>
                        <a:latin typeface="Cambria Math" panose="02040503050406030204" pitchFamily="18" charset="0"/>
                        <a:ea typeface="微软雅黑" panose="020B0503020204020204" pitchFamily="34" charset="-122"/>
                      </a:rPr>
                      <m:t>。</m:t>
                    </m:r>
                  </m:oMath>
                </a14:m>
                <a:endParaRPr lang="en-US" altLang="zh-CN" sz="2000" dirty="0">
                  <a:solidFill>
                    <a:schemeClr val="accent1"/>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294379" cy="2397259"/>
              </a:xfrm>
              <a:prstGeom prst="rect">
                <a:avLst/>
              </a:prstGeom>
              <a:blipFill>
                <a:blip r:embed="rId3"/>
                <a:stretch>
                  <a:fillRect l="-1102" t="-2284" b="-253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A15BD71-E6B2-493C-9D49-B58A97005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3277109"/>
            <a:ext cx="4168589" cy="252934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27C5FE4-D07A-4A26-B025-39FA18E2DB57}"/>
                  </a:ext>
                </a:extLst>
              </p:cNvPr>
              <p:cNvSpPr txBox="1"/>
              <p:nvPr/>
            </p:nvSpPr>
            <p:spPr>
              <a:xfrm>
                <a:off x="4720683" y="4691384"/>
                <a:ext cx="3357779" cy="673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dirty="0" smtClean="0">
                              <a:solidFill>
                                <a:schemeClr val="accent1"/>
                              </a:solidFill>
                              <a:latin typeface="Cambria Math" panose="02040503050406030204" pitchFamily="18" charset="0"/>
                            </a:rPr>
                          </m:ctrlPr>
                        </m:sSubSupPr>
                        <m:e>
                          <m:r>
                            <a:rPr lang="en-US" altLang="zh-CN" b="0" i="1" dirty="0" smtClean="0">
                              <a:solidFill>
                                <a:schemeClr val="accent1"/>
                              </a:solidFill>
                              <a:latin typeface="Cambria Math" panose="02040503050406030204" pitchFamily="18" charset="0"/>
                            </a:rPr>
                            <m:t>𝑣</m:t>
                          </m:r>
                        </m:e>
                        <m:sub>
                          <m:r>
                            <a:rPr lang="en-US" altLang="zh-CN" i="1" dirty="0" smtClean="0">
                              <a:solidFill>
                                <a:schemeClr val="accent1"/>
                              </a:solidFill>
                              <a:latin typeface="Cambria Math" panose="02040503050406030204" pitchFamily="18" charset="0"/>
                            </a:rPr>
                            <m:t>𝑞</m:t>
                          </m:r>
                        </m:sub>
                        <m:sup>
                          <m:r>
                            <a:rPr lang="en-US" altLang="zh-CN" i="1" dirty="0" smtClean="0">
                              <a:solidFill>
                                <a:schemeClr val="accent1"/>
                              </a:solidFill>
                              <a:latin typeface="Cambria Math" panose="02040503050406030204" pitchFamily="18" charset="0"/>
                            </a:rPr>
                            <m:t>1</m:t>
                          </m:r>
                        </m:sup>
                      </m:sSubSup>
                      <m:r>
                        <a:rPr lang="en-US" altLang="zh-CN" i="1" dirty="0" smtClean="0">
                          <a:solidFill>
                            <a:schemeClr val="accent1"/>
                          </a:solidFill>
                          <a:latin typeface="Cambria Math" panose="02040503050406030204" pitchFamily="18" charset="0"/>
                        </a:rPr>
                        <m:t>=</m:t>
                      </m:r>
                      <m:sSubSup>
                        <m:sSubSupPr>
                          <m:ctrlPr>
                            <a:rPr lang="en-US" altLang="zh-CN" i="1" dirty="0" smtClean="0">
                              <a:solidFill>
                                <a:schemeClr val="accent1"/>
                              </a:solidFill>
                              <a:latin typeface="Cambria Math" panose="02040503050406030204" pitchFamily="18" charset="0"/>
                            </a:rPr>
                          </m:ctrlPr>
                        </m:sSubSupPr>
                        <m:e>
                          <m:r>
                            <a:rPr lang="en-US" altLang="zh-CN" i="1" dirty="0" smtClean="0">
                              <a:solidFill>
                                <a:schemeClr val="accent1"/>
                              </a:solidFill>
                              <a:latin typeface="Cambria Math" panose="02040503050406030204" pitchFamily="18" charset="0"/>
                            </a:rPr>
                            <m:t>𝑣</m:t>
                          </m:r>
                        </m:e>
                        <m:sub>
                          <m:r>
                            <a:rPr lang="en-US" altLang="zh-CN" i="1" dirty="0" smtClean="0">
                              <a:solidFill>
                                <a:schemeClr val="accent1"/>
                              </a:solidFill>
                              <a:latin typeface="Cambria Math" panose="02040503050406030204" pitchFamily="18" charset="0"/>
                            </a:rPr>
                            <m:t>𝑞</m:t>
                          </m:r>
                        </m:sub>
                        <m:sup>
                          <m:r>
                            <a:rPr lang="en-US" altLang="zh-CN" i="1" dirty="0" smtClean="0">
                              <a:solidFill>
                                <a:schemeClr val="accent1"/>
                              </a:solidFill>
                              <a:latin typeface="Cambria Math" panose="02040503050406030204" pitchFamily="18" charset="0"/>
                            </a:rPr>
                            <m:t>2</m:t>
                          </m:r>
                        </m:sup>
                      </m:sSubSup>
                      <m:r>
                        <a:rPr lang="en-US" altLang="zh-CN"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𝐵</m:t>
                          </m:r>
                        </m:e>
                        <m:sub>
                          <m:r>
                            <a:rPr lang="en-US" altLang="zh-CN" i="1" dirty="0" smtClean="0">
                              <a:solidFill>
                                <a:schemeClr val="accent1"/>
                              </a:solidFill>
                              <a:latin typeface="Cambria Math" panose="02040503050406030204" pitchFamily="18" charset="0"/>
                            </a:rPr>
                            <m:t>1</m:t>
                          </m:r>
                        </m:sub>
                      </m:sSub>
                      <m:r>
                        <a:rPr lang="zh-CN" altLang="en-US" i="1" dirty="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𝑤</m:t>
                      </m:r>
                      <m:r>
                        <a:rPr lang="en-US" altLang="zh-CN"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𝑃</m:t>
                          </m:r>
                        </m:e>
                        <m:sub>
                          <m:r>
                            <a:rPr lang="en-US" altLang="zh-CN" i="1" dirty="0" smtClean="0">
                              <a:solidFill>
                                <a:schemeClr val="accent1"/>
                              </a:solidFill>
                              <a:latin typeface="Cambria Math" panose="02040503050406030204" pitchFamily="18" charset="0"/>
                            </a:rPr>
                            <m:t>1</m:t>
                          </m:r>
                        </m:sub>
                      </m:sSub>
                      <m:r>
                        <a:rPr lang="en-US" altLang="zh-CN" i="1" dirty="0" smtClean="0">
                          <a:solidFill>
                            <a:schemeClr val="accent1"/>
                          </a:solidFill>
                          <a:latin typeface="Cambria Math" panose="02040503050406030204" pitchFamily="18" charset="0"/>
                        </a:rPr>
                        <m:t>)&lt;</m:t>
                      </m:r>
                      <m:r>
                        <a:rPr lang="en-US" altLang="zh-CN" i="1" dirty="0" smtClean="0">
                          <a:solidFill>
                            <a:schemeClr val="accent1"/>
                          </a:solidFill>
                          <a:latin typeface="Cambria Math" panose="02040503050406030204" pitchFamily="18" charset="0"/>
                        </a:rPr>
                        <m:t>𝑤</m:t>
                      </m:r>
                      <m:r>
                        <a:rPr lang="en-US" altLang="zh-CN"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𝑃</m:t>
                          </m:r>
                        </m:e>
                        <m:sub>
                          <m:r>
                            <a:rPr lang="en-US" altLang="zh-CN" i="1" dirty="0" smtClean="0">
                              <a:solidFill>
                                <a:schemeClr val="accent1"/>
                              </a:solidFill>
                              <a:latin typeface="Cambria Math" panose="02040503050406030204" pitchFamily="18" charset="0"/>
                            </a:rPr>
                            <m:t>2</m:t>
                          </m:r>
                        </m:sub>
                      </m:sSub>
                      <m:r>
                        <a:rPr lang="en-US" altLang="zh-CN" i="1" dirty="0" smtClean="0">
                          <a:solidFill>
                            <a:schemeClr val="accent1"/>
                          </a:solidFill>
                          <a:latin typeface="Cambria Math" panose="02040503050406030204" pitchFamily="18" charset="0"/>
                        </a:rPr>
                        <m:t>)</m:t>
                      </m:r>
                    </m:oMath>
                  </m:oMathPara>
                </a14:m>
                <a:endParaRPr lang="en-US" altLang="zh-CN" dirty="0">
                  <a:solidFill>
                    <a:schemeClr val="accent1"/>
                  </a:solidFill>
                </a:endParaRPr>
              </a:p>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𝑃</m:t>
                          </m:r>
                        </m:e>
                        <m:sub>
                          <m:r>
                            <a:rPr lang="en-US" altLang="zh-CN" i="1" dirty="0" smtClean="0">
                              <a:solidFill>
                                <a:schemeClr val="accent1"/>
                              </a:solidFill>
                              <a:latin typeface="Cambria Math" panose="02040503050406030204" pitchFamily="18" charset="0"/>
                            </a:rPr>
                            <m:t>1</m:t>
                          </m:r>
                        </m:sub>
                      </m:sSub>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&lt;</m:t>
                          </m:r>
                        </m:e>
                        <m:sub>
                          <m:r>
                            <a:rPr lang="en-US" altLang="zh-CN" i="1" dirty="0" smtClean="0">
                              <a:solidFill>
                                <a:schemeClr val="accent1"/>
                              </a:solidFill>
                              <a:latin typeface="Cambria Math" panose="02040503050406030204" pitchFamily="18" charset="0"/>
                            </a:rPr>
                            <m:t>𝑐</m:t>
                          </m:r>
                        </m:sub>
                      </m:sSub>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𝑃</m:t>
                          </m:r>
                        </m:e>
                        <m:sub>
                          <m:r>
                            <a:rPr lang="en-US" altLang="zh-CN" i="1" dirty="0" smtClean="0">
                              <a:solidFill>
                                <a:schemeClr val="accent1"/>
                              </a:solidFill>
                              <a:latin typeface="Cambria Math" panose="02040503050406030204" pitchFamily="18" charset="0"/>
                            </a:rPr>
                            <m:t>2</m:t>
                          </m:r>
                        </m:sub>
                      </m:sSub>
                    </m:oMath>
                  </m:oMathPara>
                </a14:m>
                <a:endParaRPr lang="en-US" altLang="zh-CN" dirty="0">
                  <a:solidFill>
                    <a:schemeClr val="accent1"/>
                  </a:solidFill>
                </a:endParaRPr>
              </a:p>
            </p:txBody>
          </p:sp>
        </mc:Choice>
        <mc:Fallback xmlns="">
          <p:sp>
            <p:nvSpPr>
              <p:cNvPr id="6" name="文本框 5">
                <a:extLst>
                  <a:ext uri="{FF2B5EF4-FFF2-40B4-BE49-F238E27FC236}">
                    <a16:creationId xmlns:a16="http://schemas.microsoft.com/office/drawing/2014/main" id="{D27C5FE4-D07A-4A26-B025-39FA18E2DB57}"/>
                  </a:ext>
                </a:extLst>
              </p:cNvPr>
              <p:cNvSpPr txBox="1">
                <a:spLocks noRot="1" noChangeAspect="1" noMove="1" noResize="1" noEditPoints="1" noAdjustHandles="1" noChangeArrowheads="1" noChangeShapeType="1" noTextEdit="1"/>
              </p:cNvSpPr>
              <p:nvPr/>
            </p:nvSpPr>
            <p:spPr>
              <a:xfrm>
                <a:off x="4720683" y="4691384"/>
                <a:ext cx="3357779" cy="67326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972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654492" cy="4572470"/>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定理</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如果</a:t>
                </a:r>
                <a14:m>
                  <m:oMath xmlns:m="http://schemas.openxmlformats.org/officeDocument/2006/math">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𝑃</m:t>
                        </m:r>
                      </m:e>
                      <m:sub>
                        <m:r>
                          <a:rPr lang="en-US" altLang="zh-CN" sz="2000" i="1" dirty="0">
                            <a:solidFill>
                              <a:schemeClr val="accent1"/>
                            </a:solidFill>
                            <a:latin typeface="Cambria Math" panose="02040503050406030204" pitchFamily="18" charset="0"/>
                            <a:ea typeface="微软雅黑" panose="020B0503020204020204" pitchFamily="34" charset="-122"/>
                          </a:rPr>
                          <m:t>1</m:t>
                        </m:r>
                      </m:sub>
                    </m:sSub>
                  </m:oMath>
                </a14:m>
                <a:r>
                  <a:rPr lang="zh-CN" altLang="en-US" sz="2000" dirty="0">
                    <a:latin typeface="Calibri" panose="020F0502020204030204" pitchFamily="34" charset="0"/>
                    <a:ea typeface="微软雅黑" panose="020B0503020204020204" pitchFamily="34" charset="-122"/>
                  </a:rPr>
                  <a:t>支配了</a:t>
                </a:r>
                <a14:m>
                  <m:oMath xmlns:m="http://schemas.openxmlformats.org/officeDocument/2006/math">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𝑃</m:t>
                        </m:r>
                      </m:e>
                      <m:sub>
                        <m:r>
                          <a:rPr lang="en-US" altLang="zh-CN" sz="2000" i="1" dirty="0">
                            <a:solidFill>
                              <a:schemeClr val="accent1"/>
                            </a:solidFill>
                            <a:latin typeface="Cambria Math" panose="02040503050406030204" pitchFamily="18" charset="0"/>
                            <a:ea typeface="微软雅黑" panose="020B0503020204020204" pitchFamily="34" charset="-122"/>
                          </a:rPr>
                          <m:t>2</m:t>
                        </m:r>
                      </m:sub>
                    </m:sSub>
                  </m:oMath>
                </a14:m>
                <a:r>
                  <a:rPr lang="zh-CN" altLang="en-US" sz="2000" dirty="0">
                    <a:latin typeface="Calibri" panose="020F0502020204030204" pitchFamily="34" charset="0"/>
                    <a:ea typeface="微软雅黑" panose="020B0503020204020204" pitchFamily="34" charset="-122"/>
                  </a:rPr>
                  <a:t>，</a:t>
                </a:r>
                <a:r>
                  <a:rPr lang="zh-CN" altLang="en-US" dirty="0"/>
                  <a:t>那么</a:t>
                </a:r>
                <a:r>
                  <a:rPr lang="zh-CN" altLang="zh-CN" dirty="0"/>
                  <a:t>在</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1</m:t>
                        </m:r>
                      </m:sub>
                    </m:sSub>
                  </m:oMath>
                </a14:m>
                <a:r>
                  <a:rPr lang="zh-CN" altLang="zh-CN" dirty="0"/>
                  <a:t>没有纳入结果集前，不需要拓展</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𝑃</m:t>
                        </m:r>
                      </m:e>
                      <m:sub>
                        <m:r>
                          <a:rPr lang="en-US" altLang="zh-CN" i="1">
                            <a:solidFill>
                              <a:schemeClr val="accent1"/>
                            </a:solidFill>
                            <a:latin typeface="Cambria Math" panose="02040503050406030204" pitchFamily="18" charset="0"/>
                          </a:rPr>
                          <m:t>2</m:t>
                        </m:r>
                      </m:sub>
                    </m:sSub>
                    <m:r>
                      <a:rPr lang="zh-CN" altLang="zh-CN" i="1">
                        <a:latin typeface="Cambria Math" panose="02040503050406030204" pitchFamily="18" charset="0"/>
                      </a:rPr>
                      <m:t>。</m:t>
                    </m:r>
                  </m:oMath>
                </a14:m>
                <a:endParaRPr lang="en-US" altLang="zh-CN" dirty="0"/>
              </a:p>
              <a:p>
                <a:endParaRPr lang="zh-CN" altLang="zh-CN" sz="2000" dirty="0">
                  <a:effectLst/>
                </a:endParaRPr>
              </a:p>
              <a:p>
                <a:r>
                  <a:rPr lang="zh-CN" altLang="en-US" sz="2400" b="1" dirty="0">
                    <a:latin typeface="Calibri" panose="020F0502020204030204" pitchFamily="34" charset="0"/>
                    <a:ea typeface="微软雅黑" panose="020B0503020204020204" pitchFamily="34" charset="-122"/>
                  </a:rPr>
                  <a:t>证明</a:t>
                </a:r>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14:m>
                  <m:oMath xmlns:m="http://schemas.openxmlformats.org/officeDocument/2006/math">
                    <m:sSub>
                      <m:sSub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1700" b="0" i="1" dirty="0" smtClean="0">
                            <a:solidFill>
                              <a:schemeClr val="accent1"/>
                            </a:solidFill>
                            <a:latin typeface="Cambria Math" panose="02040503050406030204" pitchFamily="18" charset="0"/>
                            <a:ea typeface="微软雅黑" panose="020B0503020204020204" pitchFamily="34" charset="-122"/>
                          </a:rPr>
                          <m:t>𝑞</m:t>
                        </m:r>
                      </m:sub>
                    </m:sSub>
                  </m:oMath>
                </a14:m>
                <a:r>
                  <a:rPr lang="zh-CN" altLang="en-US" sz="1700" dirty="0">
                    <a:latin typeface="Calibri" panose="020F0502020204030204" pitchFamily="34" charset="0"/>
                    <a:ea typeface="微软雅黑" panose="020B0503020204020204" pitchFamily="34" charset="-122"/>
                  </a:rPr>
                  <a:t>为两条路径的公共尾结点</a:t>
                </a:r>
                <a:endParaRPr lang="en-US" altLang="zh-CN" sz="1700" dirty="0">
                  <a:latin typeface="Calibri" panose="020F0502020204030204" pitchFamily="34" charset="0"/>
                  <a:ea typeface="微软雅黑" panose="020B0503020204020204" pitchFamily="34" charset="-122"/>
                </a:endParaRPr>
              </a:p>
              <a:p>
                <a:r>
                  <a:rPr lang="en-US" altLang="zh-CN" sz="1700" dirty="0">
                    <a:latin typeface="Calibri" panose="020F0502020204030204" pitchFamily="34" charset="0"/>
                    <a:ea typeface="微软雅黑" panose="020B0503020204020204" pitchFamily="34" charset="-122"/>
                  </a:rPr>
                  <a:t>	</a:t>
                </a:r>
                <a14:m>
                  <m:oMath xmlns:m="http://schemas.openxmlformats.org/officeDocument/2006/math">
                    <m:r>
                      <a:rPr lang="en-US" altLang="zh-CN" sz="1700" i="1" dirty="0" smtClean="0">
                        <a:solidFill>
                          <a:schemeClr val="accent1"/>
                        </a:solidFill>
                        <a:latin typeface="Cambria Math" panose="02040503050406030204" pitchFamily="18" charset="0"/>
                        <a:ea typeface="微软雅黑" panose="020B0503020204020204" pitchFamily="34" charset="-122"/>
                      </a:rPr>
                      <m:t>𝑃</m:t>
                    </m:r>
                    <m:r>
                      <a:rPr lang="en-US" altLang="zh-CN" sz="1700"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sSubPr>
                      <m:e>
                        <m:sSub>
                          <m:sSub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1700" b="0" i="1" dirty="0" smtClean="0">
                                <a:solidFill>
                                  <a:schemeClr val="accent1"/>
                                </a:solidFill>
                                <a:latin typeface="Cambria Math" panose="02040503050406030204" pitchFamily="18" charset="0"/>
                                <a:ea typeface="微软雅黑" panose="020B0503020204020204" pitchFamily="34" charset="-122"/>
                              </a:rPr>
                              <m:t>𝑞</m:t>
                            </m:r>
                          </m:sub>
                        </m:sSub>
                        <m:r>
                          <a:rPr lang="en-US" altLang="zh-CN" sz="1700" b="0" i="1" dirty="0" smtClean="0">
                            <a:solidFill>
                              <a:schemeClr val="accent1"/>
                            </a:solidFill>
                            <a:latin typeface="Cambria Math" panose="02040503050406030204" pitchFamily="18" charset="0"/>
                            <a:ea typeface="微软雅黑" panose="020B0503020204020204" pitchFamily="34" charset="-122"/>
                          </a:rPr>
                          <m:t>,</m:t>
                        </m:r>
                        <m:r>
                          <a:rPr lang="en-US" altLang="zh-CN" sz="1700" i="1" dirty="0" smtClean="0">
                            <a:solidFill>
                              <a:schemeClr val="accent1"/>
                            </a:solidFill>
                            <a:latin typeface="Cambria Math" panose="02040503050406030204" pitchFamily="18" charset="0"/>
                            <a:ea typeface="微软雅黑" panose="020B0503020204020204" pitchFamily="34" charset="-122"/>
                          </a:rPr>
                          <m:t>𝑣</m:t>
                        </m:r>
                      </m:e>
                      <m:sub>
                        <m:r>
                          <a:rPr lang="en-US" altLang="zh-CN" sz="1700" b="0" i="1" dirty="0" smtClean="0">
                            <a:solidFill>
                              <a:schemeClr val="accent1"/>
                            </a:solidFill>
                            <a:latin typeface="Cambria Math" panose="02040503050406030204" pitchFamily="18" charset="0"/>
                            <a:ea typeface="微软雅黑" panose="020B0503020204020204" pitchFamily="34" charset="-122"/>
                          </a:rPr>
                          <m:t>𝑞</m:t>
                        </m:r>
                        <m:r>
                          <a:rPr lang="en-US" altLang="zh-CN" sz="1700" b="0" i="1" dirty="0" smtClean="0">
                            <a:solidFill>
                              <a:schemeClr val="accent1"/>
                            </a:solidFill>
                            <a:latin typeface="Cambria Math" panose="02040503050406030204" pitchFamily="18" charset="0"/>
                            <a:ea typeface="微软雅黑" panose="020B0503020204020204" pitchFamily="34" charset="-122"/>
                          </a:rPr>
                          <m:t>+1</m:t>
                        </m:r>
                      </m:sub>
                    </m:sSub>
                    <m:r>
                      <a:rPr lang="en-US" altLang="zh-CN" sz="1700" b="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𝑞</m:t>
                        </m:r>
                        <m:r>
                          <a:rPr lang="en-US" altLang="zh-CN" sz="1700" i="1" dirty="0">
                            <a:solidFill>
                              <a:schemeClr val="accent1"/>
                            </a:solidFill>
                            <a:latin typeface="Cambria Math" panose="02040503050406030204" pitchFamily="18" charset="0"/>
                            <a:ea typeface="微软雅黑" panose="020B0503020204020204" pitchFamily="34" charset="-122"/>
                          </a:rPr>
                          <m:t>+2</m:t>
                        </m:r>
                      </m:sub>
                    </m:sSub>
                    <m:r>
                      <a:rPr lang="en-US" altLang="zh-CN" sz="1700" b="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b="0" i="1" dirty="0" smtClean="0">
                            <a:solidFill>
                              <a:schemeClr val="accent1"/>
                            </a:solidFill>
                            <a:latin typeface="Cambria Math" panose="02040503050406030204" pitchFamily="18" charset="0"/>
                            <a:ea typeface="微软雅黑" panose="020B0503020204020204" pitchFamily="34" charset="-122"/>
                          </a:rPr>
                          <m:t>𝑗</m:t>
                        </m:r>
                      </m:sub>
                    </m:sSub>
                    <m:r>
                      <a:rPr lang="en-US" altLang="zh-CN" sz="1700" b="0" i="1" dirty="0" smtClean="0">
                        <a:solidFill>
                          <a:schemeClr val="accent1"/>
                        </a:solidFill>
                        <a:latin typeface="Cambria Math" panose="02040503050406030204" pitchFamily="18" charset="0"/>
                        <a:ea typeface="微软雅黑" panose="020B0503020204020204" pitchFamily="34" charset="-122"/>
                      </a:rPr>
                      <m:t>,</m:t>
                    </m:r>
                    <m:r>
                      <a:rPr lang="en-US" altLang="zh-CN" sz="1700" b="0" i="1" dirty="0" smtClean="0">
                        <a:solidFill>
                          <a:schemeClr val="accent1"/>
                        </a:solidFill>
                        <a:latin typeface="Cambria Math" panose="02040503050406030204" pitchFamily="18" charset="0"/>
                        <a:ea typeface="微软雅黑" panose="020B0503020204020204" pitchFamily="34" charset="-122"/>
                      </a:rPr>
                      <m:t>𝑡</m:t>
                    </m:r>
                    <m:r>
                      <a:rPr lang="en-US" altLang="zh-CN" sz="1700" i="1" dirty="0" smtClean="0">
                        <a:solidFill>
                          <a:schemeClr val="accent1"/>
                        </a:solidFill>
                        <a:latin typeface="Cambria Math" panose="02040503050406030204" pitchFamily="18" charset="0"/>
                        <a:ea typeface="微软雅黑" panose="020B0503020204020204" pitchFamily="34" charset="-122"/>
                      </a:rPr>
                      <m:t>&gt;</m:t>
                    </m:r>
                    <m:r>
                      <a:rPr lang="zh-CN" altLang="en-US" sz="1700" i="1" dirty="0">
                        <a:latin typeface="Cambria Math" panose="02040503050406030204" pitchFamily="18" charset="0"/>
                        <a:ea typeface="微软雅黑" panose="020B0503020204020204" pitchFamily="34" charset="-122"/>
                      </a:rPr>
                      <m:t>表示</m:t>
                    </m:r>
                  </m:oMath>
                </a14:m>
                <a:r>
                  <a:rPr lang="zh-CN" altLang="en-US" sz="1700" dirty="0">
                    <a:latin typeface="Calibri" panose="020F0502020204030204" pitchFamily="34" charset="0"/>
                    <a:ea typeface="微软雅黑" panose="020B0503020204020204" pitchFamily="34" charset="-122"/>
                  </a:rPr>
                  <a:t>从</a:t>
                </a:r>
                <a14:m>
                  <m:oMath xmlns:m="http://schemas.openxmlformats.org/officeDocument/2006/math">
                    <m:sSub>
                      <m:sSub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i="1" dirty="0" smtClean="0">
                            <a:solidFill>
                              <a:schemeClr val="accent1"/>
                            </a:solidFill>
                            <a:latin typeface="Cambria Math" panose="02040503050406030204" pitchFamily="18" charset="0"/>
                            <a:ea typeface="微软雅黑" panose="020B0503020204020204" pitchFamily="34" charset="-122"/>
                          </a:rPr>
                          <m:t>𝑣</m:t>
                        </m:r>
                      </m:e>
                      <m:sub>
                        <m:r>
                          <a:rPr lang="en-US" altLang="zh-CN" sz="1700" i="1" dirty="0" smtClean="0">
                            <a:solidFill>
                              <a:schemeClr val="accent1"/>
                            </a:solidFill>
                            <a:latin typeface="Cambria Math" panose="02040503050406030204" pitchFamily="18" charset="0"/>
                            <a:ea typeface="微软雅黑" panose="020B0503020204020204" pitchFamily="34" charset="-122"/>
                          </a:rPr>
                          <m:t>𝑞</m:t>
                        </m:r>
                      </m:sub>
                    </m:sSub>
                  </m:oMath>
                </a14:m>
                <a:r>
                  <a:rPr lang="zh-CN" altLang="en-US" sz="1700" dirty="0">
                    <a:latin typeface="Calibri" panose="020F0502020204030204" pitchFamily="34" charset="0"/>
                    <a:ea typeface="微软雅黑" panose="020B0503020204020204" pitchFamily="34" charset="-122"/>
                  </a:rPr>
                  <a:t>扩展到终点的最优路径</a:t>
                </a:r>
                <a:endParaRPr lang="en-US" altLang="zh-CN" sz="1700" dirty="0">
                  <a:latin typeface="Calibri" panose="020F0502020204030204" pitchFamily="34" charset="0"/>
                  <a:ea typeface="微软雅黑" panose="020B0503020204020204" pitchFamily="34" charset="-122"/>
                </a:endParaRPr>
              </a:p>
              <a:p>
                <a:r>
                  <a:rPr lang="en-US" altLang="zh-CN" sz="1700" dirty="0">
                    <a:latin typeface="Calibri" panose="020F0502020204030204" pitchFamily="34" charset="0"/>
                    <a:ea typeface="微软雅黑" panose="020B0503020204020204" pitchFamily="34" charset="-122"/>
                  </a:rPr>
                  <a:t>	</a:t>
                </a:r>
                <a14:m>
                  <m:oMath xmlns:m="http://schemas.openxmlformats.org/officeDocument/2006/math">
                    <m:r>
                      <a:rPr lang="en-US" altLang="zh-CN" sz="1700" b="0" i="1" smtClean="0">
                        <a:solidFill>
                          <a:schemeClr val="accent2"/>
                        </a:solidFill>
                        <a:latin typeface="Cambria Math" panose="02040503050406030204" pitchFamily="18" charset="0"/>
                        <a:ea typeface="微软雅黑" panose="020B0503020204020204" pitchFamily="34" charset="-122"/>
                      </a:rPr>
                      <m:t>⇒</m:t>
                    </m:r>
                  </m:oMath>
                </a14:m>
                <a:endParaRPr lang="en-US" altLang="zh-CN" sz="1700" dirty="0">
                  <a:solidFill>
                    <a:schemeClr val="accent2"/>
                  </a:solidFill>
                  <a:latin typeface="Calibri" panose="020F0502020204030204" pitchFamily="34" charset="0"/>
                  <a:ea typeface="微软雅黑" panose="020B0503020204020204" pitchFamily="34" charset="-122"/>
                </a:endParaRPr>
              </a:p>
              <a:p>
                <a:r>
                  <a:rPr lang="en-US" altLang="zh-CN" sz="1700" dirty="0">
                    <a:latin typeface="Calibri" panose="020F0502020204030204" pitchFamily="34" charset="0"/>
                    <a:ea typeface="微软雅黑" panose="020B0503020204020204" pitchFamily="34" charset="-122"/>
                  </a:rPr>
                  <a:t>	</a:t>
                </a:r>
                <a14:m>
                  <m:oMath xmlns:m="http://schemas.openxmlformats.org/officeDocument/2006/math">
                    <m:sSubSup>
                      <m:sSubSup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SupPr>
                      <m:e>
                        <m:r>
                          <a:rPr lang="en-US" altLang="zh-CN" sz="170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i="1" dirty="0" smtClean="0">
                            <a:solidFill>
                              <a:schemeClr val="accent1"/>
                            </a:solidFill>
                            <a:latin typeface="Cambria Math" panose="02040503050406030204" pitchFamily="18" charset="0"/>
                            <a:ea typeface="微软雅黑" panose="020B0503020204020204" pitchFamily="34" charset="-122"/>
                          </a:rPr>
                          <m:t>1</m:t>
                        </m:r>
                      </m:sub>
                      <m:sup>
                        <m:r>
                          <a:rPr lang="en-US" altLang="zh-CN" sz="1700" i="1" dirty="0" smtClean="0">
                            <a:solidFill>
                              <a:schemeClr val="accent1"/>
                            </a:solidFill>
                            <a:latin typeface="Cambria Math" panose="02040503050406030204" pitchFamily="18" charset="0"/>
                            <a:ea typeface="微软雅黑" panose="020B0503020204020204" pitchFamily="34" charset="-122"/>
                          </a:rPr>
                          <m:t>∗</m:t>
                        </m:r>
                      </m:sup>
                    </m:sSubSup>
                    <m:r>
                      <a:rPr lang="en-US" altLang="zh-CN" sz="1700" b="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b="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1</m:t>
                        </m:r>
                      </m:sub>
                    </m:sSub>
                    <m:r>
                      <a:rPr lang="en-US" altLang="zh-CN" sz="1700" b="0" i="1" dirty="0" smtClean="0">
                        <a:solidFill>
                          <a:schemeClr val="accent1"/>
                        </a:solidFill>
                        <a:latin typeface="Cambria Math" panose="02040503050406030204" pitchFamily="18" charset="0"/>
                        <a:ea typeface="微软雅黑" panose="020B0503020204020204" pitchFamily="34" charset="-122"/>
                      </a:rPr>
                      <m:t>+</m:t>
                    </m:r>
                    <m:r>
                      <a:rPr lang="en-US" altLang="zh-CN" sz="1700" b="0" i="1" dirty="0" smtClean="0">
                        <a:solidFill>
                          <a:schemeClr val="accent1"/>
                        </a:solidFill>
                        <a:latin typeface="Cambria Math" panose="02040503050406030204" pitchFamily="18" charset="0"/>
                        <a:ea typeface="微软雅黑" panose="020B0503020204020204" pitchFamily="34" charset="-122"/>
                      </a:rPr>
                      <m:t>𝑃</m:t>
                    </m:r>
                    <m:r>
                      <a:rPr lang="en-US" altLang="zh-CN" sz="1700" b="0"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zh-CN" altLang="en-US" sz="1700" i="1" dirty="0">
                            <a:solidFill>
                              <a:schemeClr val="accent1"/>
                            </a:solidFill>
                            <a:latin typeface="Cambria Math" panose="02040503050406030204" pitchFamily="18" charset="0"/>
                            <a:ea typeface="微软雅黑" panose="020B0503020204020204" pitchFamily="34" charset="-122"/>
                          </a:rPr>
                          <m:t>𝑠</m:t>
                        </m:r>
                        <m:r>
                          <a:rPr lang="en-US" altLang="zh-CN" sz="170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1700" i="1" dirty="0">
                                <a:solidFill>
                                  <a:schemeClr val="accent1"/>
                                </a:solidFill>
                                <a:latin typeface="Cambria Math" panose="02040503050406030204" pitchFamily="18" charset="0"/>
                                <a:ea typeface="微软雅黑" panose="020B0503020204020204" pitchFamily="34" charset="-122"/>
                              </a:rPr>
                            </m:ctrlPr>
                          </m:sSubSupPr>
                          <m:e>
                            <m:r>
                              <a:rPr lang="zh-CN" altLang="en-US"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1</m:t>
                            </m:r>
                          </m:sub>
                          <m:sup>
                            <m:r>
                              <a:rPr lang="en-US" altLang="zh-CN" sz="1700" i="1" dirty="0">
                                <a:solidFill>
                                  <a:schemeClr val="accent1"/>
                                </a:solidFill>
                                <a:latin typeface="Cambria Math" panose="02040503050406030204" pitchFamily="18" charset="0"/>
                                <a:ea typeface="微软雅黑" panose="020B0503020204020204" pitchFamily="34" charset="-122"/>
                              </a:rPr>
                              <m:t>1</m:t>
                            </m:r>
                          </m:sup>
                        </m:sSubSup>
                        <m:r>
                          <a:rPr lang="en-US" altLang="zh-CN" sz="1700" i="1" dirty="0">
                            <a:solidFill>
                              <a:schemeClr val="accent1"/>
                            </a:solidFill>
                            <a:latin typeface="Cambria Math" panose="02040503050406030204" pitchFamily="18" charset="0"/>
                            <a:ea typeface="微软雅黑" panose="020B0503020204020204" pitchFamily="34" charset="-122"/>
                          </a:rPr>
                          <m:t>,</m:t>
                        </m:r>
                        <m:r>
                          <a:rPr lang="en-US" altLang="zh-CN" sz="1700" i="1" dirty="0" smtClean="0">
                            <a:solidFill>
                              <a:schemeClr val="accent1"/>
                            </a:solidFill>
                            <a:latin typeface="Cambria Math" panose="02040503050406030204" pitchFamily="18" charset="0"/>
                            <a:ea typeface="微软雅黑" panose="020B0503020204020204" pitchFamily="34" charset="-122"/>
                          </a:rPr>
                          <m:t>...</m:t>
                        </m:r>
                        <m:sSubSup>
                          <m:sSubSup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SupPr>
                          <m:e>
                            <m:r>
                              <a:rPr lang="zh-CN" altLang="en-US" sz="1700" i="1" dirty="0">
                                <a:solidFill>
                                  <a:schemeClr val="accent1"/>
                                </a:solidFill>
                                <a:latin typeface="Cambria Math" panose="02040503050406030204" pitchFamily="18" charset="0"/>
                                <a:ea typeface="微软雅黑" panose="020B0503020204020204" pitchFamily="34" charset="-122"/>
                              </a:rPr>
                              <m:t>𝑣</m:t>
                            </m:r>
                          </m:e>
                          <m:sub>
                            <m:r>
                              <a:rPr lang="zh-CN" altLang="en-US" sz="1700" i="1" dirty="0">
                                <a:solidFill>
                                  <a:schemeClr val="accent1"/>
                                </a:solidFill>
                                <a:latin typeface="Cambria Math" panose="02040503050406030204" pitchFamily="18" charset="0"/>
                                <a:ea typeface="微软雅黑" panose="020B0503020204020204" pitchFamily="34" charset="-122"/>
                              </a:rPr>
                              <m:t>𝑞</m:t>
                            </m:r>
                            <m:r>
                              <a:rPr lang="en-US" altLang="zh-CN" sz="1700" b="0" i="1" dirty="0" smtClean="0">
                                <a:solidFill>
                                  <a:schemeClr val="accent1"/>
                                </a:solidFill>
                                <a:latin typeface="Cambria Math" panose="02040503050406030204" pitchFamily="18" charset="0"/>
                                <a:ea typeface="微软雅黑" panose="020B0503020204020204" pitchFamily="34" charset="-122"/>
                              </a:rPr>
                              <m:t>−1</m:t>
                            </m:r>
                          </m:sub>
                          <m:sup>
                            <m:r>
                              <a:rPr lang="en-US" altLang="zh-CN" sz="1700" i="1" dirty="0" smtClean="0">
                                <a:solidFill>
                                  <a:schemeClr val="accent1"/>
                                </a:solidFill>
                                <a:latin typeface="Cambria Math" panose="02040503050406030204" pitchFamily="18" charset="0"/>
                                <a:ea typeface="微软雅黑" panose="020B0503020204020204" pitchFamily="34" charset="-122"/>
                              </a:rPr>
                              <m:t>1</m:t>
                            </m:r>
                          </m:sup>
                        </m:sSubSup>
                        <m:r>
                          <a:rPr lang="en-US" altLang="zh-CN" sz="1700" b="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1700" b="0" i="1" dirty="0" smtClean="0">
                                <a:solidFill>
                                  <a:schemeClr val="accent1"/>
                                </a:solidFill>
                                <a:latin typeface="Cambria Math" panose="02040503050406030204" pitchFamily="18" charset="0"/>
                                <a:ea typeface="微软雅黑" panose="020B0503020204020204" pitchFamily="34" charset="-122"/>
                              </a:rPr>
                              <m:t>𝑞</m:t>
                            </m:r>
                          </m:sub>
                        </m:sSub>
                        <m:r>
                          <a:rPr lang="en-US" altLang="zh-CN" sz="1700" b="0" i="1" dirty="0" smtClean="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𝑞</m:t>
                        </m:r>
                        <m:r>
                          <a:rPr lang="en-US" altLang="zh-CN" sz="1700" i="1" dirty="0">
                            <a:solidFill>
                              <a:schemeClr val="accent1"/>
                            </a:solidFill>
                            <a:latin typeface="Cambria Math" panose="02040503050406030204" pitchFamily="18" charset="0"/>
                            <a:ea typeface="微软雅黑" panose="020B0503020204020204" pitchFamily="34" charset="-122"/>
                          </a:rPr>
                          <m:t>+1</m:t>
                        </m:r>
                      </m:sub>
                    </m:sSub>
                    <m:r>
                      <a:rPr lang="en-US" altLang="zh-CN" sz="1700" i="1" dirty="0">
                        <a:solidFill>
                          <a:schemeClr val="accent1"/>
                        </a:solidFill>
                        <a:latin typeface="Cambria Math" panose="02040503050406030204" pitchFamily="18" charset="0"/>
                        <a:ea typeface="微软雅黑" panose="020B0503020204020204" pitchFamily="34" charset="-122"/>
                      </a:rPr>
                      <m: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𝑞</m:t>
                        </m:r>
                        <m:r>
                          <a:rPr lang="en-US" altLang="zh-CN" sz="1700" i="1" dirty="0">
                            <a:solidFill>
                              <a:schemeClr val="accent1"/>
                            </a:solidFill>
                            <a:latin typeface="Cambria Math" panose="02040503050406030204" pitchFamily="18" charset="0"/>
                            <a:ea typeface="微软雅黑" panose="020B0503020204020204" pitchFamily="34" charset="-122"/>
                          </a:rPr>
                          <m:t>+2</m:t>
                        </m:r>
                      </m:sub>
                    </m:sSub>
                    <m:r>
                      <a:rPr lang="en-US" altLang="zh-CN" sz="1700" i="1" dirty="0">
                        <a:solidFill>
                          <a:schemeClr val="accent1"/>
                        </a:solidFill>
                        <a:latin typeface="Cambria Math" panose="02040503050406030204" pitchFamily="18" charset="0"/>
                        <a:ea typeface="微软雅黑" panose="020B0503020204020204" pitchFamily="34" charset="-122"/>
                      </a:rPr>
                      <m: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𝑗</m:t>
                        </m:r>
                      </m:sub>
                    </m:sSub>
                    <m:r>
                      <a:rPr lang="en-US" altLang="zh-CN" sz="1700" i="1" dirty="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𝑡</m:t>
                    </m:r>
                    <m:r>
                      <a:rPr lang="en-US" altLang="zh-CN" sz="1700" i="1" dirty="0">
                        <a:solidFill>
                          <a:schemeClr val="accent1"/>
                        </a:solidFill>
                        <a:latin typeface="Cambria Math" panose="02040503050406030204" pitchFamily="18" charset="0"/>
                        <a:ea typeface="微软雅黑" panose="020B0503020204020204" pitchFamily="34" charset="-122"/>
                      </a:rPr>
                      <m:t>&gt;</m:t>
                    </m:r>
                    <m:r>
                      <m:rPr>
                        <m:nor/>
                      </m:rPr>
                      <a:rPr lang="en-US" altLang="zh-CN" sz="1700" b="0" i="0" dirty="0" smtClean="0">
                        <a:solidFill>
                          <a:schemeClr val="tx1"/>
                        </a:solidFill>
                        <a:latin typeface="Cambria Math" panose="02040503050406030204" pitchFamily="18" charset="0"/>
                        <a:ea typeface="微软雅黑" panose="020B0503020204020204" pitchFamily="34" charset="-122"/>
                      </a:rPr>
                      <m:t>:</m:t>
                    </m:r>
                    <m:r>
                      <m:rPr>
                        <m:nor/>
                      </m:rPr>
                      <a:rPr lang="zh-CN" altLang="en-US" sz="1700" dirty="0">
                        <a:latin typeface="Calibri" panose="020F0502020204030204" pitchFamily="34" charset="0"/>
                        <a:ea typeface="微软雅黑" panose="020B0503020204020204" pitchFamily="34" charset="-122"/>
                      </a:rPr>
                      <m:t>从</m:t>
                    </m:r>
                    <m:sSub>
                      <m:sSub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b="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1</m:t>
                        </m:r>
                      </m:sub>
                    </m:sSub>
                    <m:r>
                      <m:rPr>
                        <m:nor/>
                      </m:rPr>
                      <a:rPr lang="zh-CN" altLang="en-US" sz="1700" dirty="0">
                        <a:latin typeface="Calibri" panose="020F0502020204030204" pitchFamily="34" charset="0"/>
                        <a:ea typeface="微软雅黑" panose="020B0503020204020204" pitchFamily="34" charset="-122"/>
                      </a:rPr>
                      <m:t>扩展到终点的最优路径</m:t>
                    </m:r>
                  </m:oMath>
                </a14:m>
                <a:endParaRPr lang="en-US" altLang="zh-CN" sz="1700" dirty="0">
                  <a:latin typeface="Calibri" panose="020F0502020204030204" pitchFamily="34" charset="0"/>
                  <a:ea typeface="微软雅黑" panose="020B0503020204020204" pitchFamily="34" charset="-122"/>
                </a:endParaRPr>
              </a:p>
              <a:p>
                <a:r>
                  <a:rPr lang="en-US" altLang="zh-CN" sz="1700" dirty="0">
                    <a:solidFill>
                      <a:schemeClr val="accent1"/>
                    </a:solidFill>
                    <a:ea typeface="微软雅黑" panose="020B0503020204020204" pitchFamily="34" charset="-122"/>
                  </a:rPr>
                  <a:t>	</a:t>
                </a:r>
                <a14:m>
                  <m:oMath xmlns:m="http://schemas.openxmlformats.org/officeDocument/2006/math">
                    <m:sSubSup>
                      <m:sSubSupPr>
                        <m:ctrlPr>
                          <a:rPr lang="en-US" altLang="zh-CN" sz="1700" i="1" dirty="0">
                            <a:solidFill>
                              <a:schemeClr val="accent1"/>
                            </a:solidFill>
                            <a:latin typeface="Cambria Math" panose="02040503050406030204" pitchFamily="18" charset="0"/>
                            <a:ea typeface="微软雅黑" panose="020B0503020204020204" pitchFamily="34" charset="-122"/>
                          </a:rPr>
                        </m:ctrlPr>
                      </m:sSubSupPr>
                      <m:e>
                        <m:r>
                          <a:rPr lang="en-US" altLang="zh-CN" sz="1700" i="1" dirty="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2</m:t>
                        </m:r>
                      </m:sub>
                      <m:sup>
                        <m:r>
                          <a:rPr lang="en-US" altLang="zh-CN" sz="1700" i="1" dirty="0">
                            <a:solidFill>
                              <a:schemeClr val="accent1"/>
                            </a:solidFill>
                            <a:latin typeface="Cambria Math" panose="02040503050406030204" pitchFamily="18" charset="0"/>
                            <a:ea typeface="微软雅黑" panose="020B0503020204020204" pitchFamily="34" charset="-122"/>
                          </a:rPr>
                          <m:t>∗</m:t>
                        </m:r>
                      </m:sup>
                    </m:sSubSup>
                    <m:r>
                      <a:rPr lang="en-US" altLang="zh-CN" sz="1700" i="1" dirty="0">
                        <a:solidFill>
                          <a:schemeClr val="accent1"/>
                        </a:solidFill>
                        <a:latin typeface="Cambria Math" panose="02040503050406030204" pitchFamily="18" charset="0"/>
                        <a:ea typeface="微软雅黑" panose="020B0503020204020204" pitchFamily="34" charset="-122"/>
                      </a:rPr>
                      <m: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2</m:t>
                        </m:r>
                      </m:sub>
                    </m:sSub>
                    <m:r>
                      <a:rPr lang="en-US" altLang="zh-CN" sz="1700" i="1" dirty="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𝑃</m:t>
                    </m:r>
                    <m:r>
                      <a:rPr lang="en-US" altLang="zh-CN" sz="1700" i="1" dirty="0">
                        <a:solidFill>
                          <a:schemeClr val="accent1"/>
                        </a:solidFill>
                        <a:latin typeface="Cambria Math" panose="02040503050406030204" pitchFamily="18" charset="0"/>
                        <a:ea typeface="微软雅黑" panose="020B0503020204020204" pitchFamily="34" charset="-122"/>
                      </a:rPr>
                      <m:t>=&lt;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zh-CN" altLang="en-US" sz="1700" i="1" dirty="0">
                            <a:solidFill>
                              <a:schemeClr val="accent1"/>
                            </a:solidFill>
                            <a:latin typeface="Cambria Math" panose="02040503050406030204" pitchFamily="18" charset="0"/>
                            <a:ea typeface="微软雅黑" panose="020B0503020204020204" pitchFamily="34" charset="-122"/>
                          </a:rPr>
                          <m:t>𝑠</m:t>
                        </m:r>
                        <m:r>
                          <a:rPr lang="en-US" altLang="zh-CN" sz="170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1700" i="1" dirty="0">
                                <a:solidFill>
                                  <a:schemeClr val="accent1"/>
                                </a:solidFill>
                                <a:latin typeface="Cambria Math" panose="02040503050406030204" pitchFamily="18" charset="0"/>
                                <a:ea typeface="微软雅黑" panose="020B0503020204020204" pitchFamily="34" charset="-122"/>
                              </a:rPr>
                            </m:ctrlPr>
                          </m:sSubSupPr>
                          <m:e>
                            <m:r>
                              <a:rPr lang="zh-CN" altLang="en-US"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1</m:t>
                            </m:r>
                          </m:sub>
                          <m:sup>
                            <m:r>
                              <a:rPr lang="en-US" altLang="zh-CN" sz="1700" b="0" i="1" dirty="0" smtClean="0">
                                <a:solidFill>
                                  <a:schemeClr val="accent1"/>
                                </a:solidFill>
                                <a:latin typeface="Cambria Math" panose="02040503050406030204" pitchFamily="18" charset="0"/>
                                <a:ea typeface="微软雅黑" panose="020B0503020204020204" pitchFamily="34" charset="-122"/>
                              </a:rPr>
                              <m:t>2</m:t>
                            </m:r>
                          </m:sup>
                        </m:sSubSup>
                        <m:r>
                          <a:rPr lang="en-US" altLang="zh-CN" sz="170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1700" i="1" dirty="0">
                                <a:solidFill>
                                  <a:schemeClr val="accent1"/>
                                </a:solidFill>
                                <a:latin typeface="Cambria Math" panose="02040503050406030204" pitchFamily="18" charset="0"/>
                                <a:ea typeface="微软雅黑" panose="020B0503020204020204" pitchFamily="34" charset="-122"/>
                              </a:rPr>
                            </m:ctrlPr>
                          </m:sSubSupPr>
                          <m:e>
                            <m:r>
                              <a:rPr lang="zh-CN" altLang="en-US" sz="1700" i="1" dirty="0">
                                <a:solidFill>
                                  <a:schemeClr val="accent1"/>
                                </a:solidFill>
                                <a:latin typeface="Cambria Math" panose="02040503050406030204" pitchFamily="18" charset="0"/>
                                <a:ea typeface="微软雅黑" panose="020B0503020204020204" pitchFamily="34" charset="-122"/>
                              </a:rPr>
                              <m:t>𝑣</m:t>
                            </m:r>
                          </m:e>
                          <m:sub>
                            <m:r>
                              <a:rPr lang="zh-CN" altLang="en-US" sz="1700" i="1" dirty="0">
                                <a:solidFill>
                                  <a:schemeClr val="accent1"/>
                                </a:solidFill>
                                <a:latin typeface="Cambria Math" panose="02040503050406030204" pitchFamily="18" charset="0"/>
                                <a:ea typeface="微软雅黑" panose="020B0503020204020204" pitchFamily="34" charset="-122"/>
                              </a:rPr>
                              <m:t>𝑞</m:t>
                            </m:r>
                            <m:r>
                              <a:rPr lang="en-US" altLang="zh-CN" sz="1700" b="0" i="1" dirty="0" smtClean="0">
                                <a:solidFill>
                                  <a:schemeClr val="accent1"/>
                                </a:solidFill>
                                <a:latin typeface="Cambria Math" panose="02040503050406030204" pitchFamily="18" charset="0"/>
                                <a:ea typeface="微软雅黑" panose="020B0503020204020204" pitchFamily="34" charset="-122"/>
                              </a:rPr>
                              <m:t>−1</m:t>
                            </m:r>
                          </m:sub>
                          <m:sup>
                            <m:r>
                              <a:rPr lang="en-US" altLang="zh-CN" sz="1700" b="0" i="1" dirty="0" smtClean="0">
                                <a:solidFill>
                                  <a:schemeClr val="accent1"/>
                                </a:solidFill>
                                <a:latin typeface="Cambria Math" panose="02040503050406030204" pitchFamily="18" charset="0"/>
                                <a:ea typeface="微软雅黑" panose="020B0503020204020204" pitchFamily="34" charset="-122"/>
                              </a:rPr>
                              <m:t>2</m:t>
                            </m:r>
                          </m:sup>
                        </m:sSubSup>
                        <m:r>
                          <a:rPr lang="en-US" altLang="zh-CN" sz="1700" i="1" dirty="0">
                            <a:solidFill>
                              <a:schemeClr val="accent1"/>
                            </a:solidFill>
                            <a:latin typeface="Cambria Math" panose="02040503050406030204" pitchFamily="18" charset="0"/>
                            <a:ea typeface="微软雅黑" panose="020B0503020204020204" pitchFamily="34" charset="-122"/>
                          </a:rPr>
                          <m:t>,</m:t>
                        </m:r>
                        <m:sSub>
                          <m:sSub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1700" b="0" i="1" dirty="0" smtClean="0">
                                <a:solidFill>
                                  <a:schemeClr val="accent1"/>
                                </a:solidFill>
                                <a:latin typeface="Cambria Math" panose="02040503050406030204" pitchFamily="18" charset="0"/>
                                <a:ea typeface="微软雅黑" panose="020B0503020204020204" pitchFamily="34" charset="-122"/>
                              </a:rPr>
                              <m:t>𝑞</m:t>
                            </m:r>
                          </m:sub>
                        </m:sSub>
                        <m:r>
                          <a:rPr lang="en-US" altLang="zh-CN" sz="1700" b="0" i="1" dirty="0" smtClean="0">
                            <a:solidFill>
                              <a:schemeClr val="accent1"/>
                            </a:solidFill>
                            <a:latin typeface="Cambria Math" panose="02040503050406030204" pitchFamily="18" charset="0"/>
                            <a:ea typeface="微软雅黑" panose="020B0503020204020204" pitchFamily="34" charset="-122"/>
                          </a:rPr>
                          <m:t>, </m:t>
                        </m:r>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𝑞</m:t>
                        </m:r>
                        <m:r>
                          <a:rPr lang="en-US" altLang="zh-CN" sz="1700" i="1" dirty="0">
                            <a:solidFill>
                              <a:schemeClr val="accent1"/>
                            </a:solidFill>
                            <a:latin typeface="Cambria Math" panose="02040503050406030204" pitchFamily="18" charset="0"/>
                            <a:ea typeface="微软雅黑" panose="020B0503020204020204" pitchFamily="34" charset="-122"/>
                          </a:rPr>
                          <m:t>+1</m:t>
                        </m:r>
                      </m:sub>
                    </m:sSub>
                    <m:r>
                      <a:rPr lang="en-US" altLang="zh-CN" sz="1700" i="1" dirty="0">
                        <a:solidFill>
                          <a:schemeClr val="accent1"/>
                        </a:solidFill>
                        <a:latin typeface="Cambria Math" panose="02040503050406030204" pitchFamily="18" charset="0"/>
                        <a:ea typeface="微软雅黑" panose="020B0503020204020204" pitchFamily="34" charset="-122"/>
                      </a:rPr>
                      <m: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𝑞</m:t>
                        </m:r>
                        <m:r>
                          <a:rPr lang="en-US" altLang="zh-CN" sz="1700" i="1" dirty="0">
                            <a:solidFill>
                              <a:schemeClr val="accent1"/>
                            </a:solidFill>
                            <a:latin typeface="Cambria Math" panose="02040503050406030204" pitchFamily="18" charset="0"/>
                            <a:ea typeface="微软雅黑" panose="020B0503020204020204" pitchFamily="34" charset="-122"/>
                          </a:rPr>
                          <m:t>+2</m:t>
                        </m:r>
                      </m:sub>
                    </m:sSub>
                    <m:r>
                      <a:rPr lang="en-US" altLang="zh-CN" sz="1700" i="1" dirty="0">
                        <a:solidFill>
                          <a:schemeClr val="accent1"/>
                        </a:solidFill>
                        <a:latin typeface="Cambria Math" panose="02040503050406030204" pitchFamily="18" charset="0"/>
                        <a:ea typeface="微软雅黑" panose="020B0503020204020204" pitchFamily="34" charset="-122"/>
                      </a:rPr>
                      <m:t>,…,</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𝑣</m:t>
                        </m:r>
                      </m:e>
                      <m:sub>
                        <m:r>
                          <a:rPr lang="en-US" altLang="zh-CN" sz="1700" i="1" dirty="0">
                            <a:solidFill>
                              <a:schemeClr val="accent1"/>
                            </a:solidFill>
                            <a:latin typeface="Cambria Math" panose="02040503050406030204" pitchFamily="18" charset="0"/>
                            <a:ea typeface="微软雅黑" panose="020B0503020204020204" pitchFamily="34" charset="-122"/>
                          </a:rPr>
                          <m:t>𝑗</m:t>
                        </m:r>
                      </m:sub>
                    </m:sSub>
                    <m:r>
                      <a:rPr lang="en-US" altLang="zh-CN" sz="1700" i="1" dirty="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𝑡</m:t>
                    </m:r>
                    <m:r>
                      <a:rPr lang="en-US" altLang="zh-CN" sz="1700" i="1" dirty="0">
                        <a:solidFill>
                          <a:schemeClr val="accent1"/>
                        </a:solidFill>
                        <a:latin typeface="Cambria Math" panose="02040503050406030204" pitchFamily="18" charset="0"/>
                        <a:ea typeface="微软雅黑" panose="020B0503020204020204" pitchFamily="34" charset="-122"/>
                      </a:rPr>
                      <m:t>&gt;</m:t>
                    </m:r>
                    <m:r>
                      <m:rPr>
                        <m:nor/>
                      </m:rPr>
                      <a:rPr lang="en-US" altLang="zh-CN" sz="1700" dirty="0">
                        <a:latin typeface="Cambria Math" panose="02040503050406030204" pitchFamily="18" charset="0"/>
                        <a:ea typeface="微软雅黑" panose="020B0503020204020204" pitchFamily="34" charset="-122"/>
                      </a:rPr>
                      <m:t>:</m:t>
                    </m:r>
                    <m:r>
                      <m:rPr>
                        <m:nor/>
                      </m:rPr>
                      <a:rPr lang="zh-CN" altLang="en-US" sz="1700" dirty="0">
                        <a:latin typeface="Calibri" panose="020F0502020204030204" pitchFamily="34" charset="0"/>
                        <a:ea typeface="微软雅黑" panose="020B0503020204020204" pitchFamily="34" charset="-122"/>
                      </a:rPr>
                      <m:t>从</m:t>
                    </m:r>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2</m:t>
                        </m:r>
                      </m:sub>
                    </m:sSub>
                    <m:r>
                      <m:rPr>
                        <m:nor/>
                      </m:rPr>
                      <a:rPr lang="zh-CN" altLang="en-US" sz="1700" dirty="0">
                        <a:latin typeface="Calibri" panose="020F0502020204030204" pitchFamily="34" charset="0"/>
                        <a:ea typeface="微软雅黑" panose="020B0503020204020204" pitchFamily="34" charset="-122"/>
                      </a:rPr>
                      <m:t>扩展到终点的最优路径</m:t>
                    </m:r>
                  </m:oMath>
                </a14:m>
                <a:endParaRPr lang="en-US" altLang="zh-CN" sz="1700" dirty="0">
                  <a:ea typeface="微软雅黑" panose="020B0503020204020204" pitchFamily="34" charset="-122"/>
                </a:endParaRPr>
              </a:p>
              <a:p>
                <a:r>
                  <a:rPr lang="en-US" altLang="zh-CN" sz="1700" dirty="0">
                    <a:latin typeface="Calibri" panose="020F0502020204030204" pitchFamily="34" charset="0"/>
                    <a:ea typeface="微软雅黑" panose="020B0503020204020204" pitchFamily="34" charset="-122"/>
                  </a:rPr>
                  <a:t>	</a:t>
                </a:r>
                <a14:m>
                  <m:oMath xmlns:m="http://schemas.openxmlformats.org/officeDocument/2006/math">
                    <m:r>
                      <a:rPr lang="en-US" altLang="zh-CN" sz="1700" i="1">
                        <a:solidFill>
                          <a:schemeClr val="accent2"/>
                        </a:solidFill>
                        <a:latin typeface="Cambria Math" panose="02040503050406030204" pitchFamily="18" charset="0"/>
                        <a:ea typeface="微软雅黑" panose="020B0503020204020204" pitchFamily="34" charset="-122"/>
                      </a:rPr>
                      <m:t>⇒</m:t>
                    </m:r>
                  </m:oMath>
                </a14:m>
                <a:endParaRPr lang="en-US" altLang="zh-CN" sz="1700" dirty="0">
                  <a:latin typeface="Calibri" panose="020F0502020204030204" pitchFamily="34" charset="0"/>
                  <a:ea typeface="微软雅黑" panose="020B0503020204020204" pitchFamily="34" charset="-122"/>
                </a:endParaRPr>
              </a:p>
              <a:p>
                <a:r>
                  <a:rPr lang="en-US" altLang="zh-CN" sz="1700" dirty="0">
                    <a:latin typeface="Calibri" panose="020F0502020204030204" pitchFamily="34" charset="0"/>
                    <a:ea typeface="微软雅黑" panose="020B0503020204020204" pitchFamily="34" charset="-122"/>
                  </a:rPr>
                  <a:t>	</a:t>
                </a:r>
                <a14:m>
                  <m:oMath xmlns:m="http://schemas.openxmlformats.org/officeDocument/2006/math">
                    <m:r>
                      <a:rPr lang="en-US" altLang="zh-CN" sz="1700" i="1" dirty="0" smtClean="0">
                        <a:solidFill>
                          <a:schemeClr val="accent1"/>
                        </a:solidFill>
                        <a:latin typeface="Cambria Math" panose="02040503050406030204" pitchFamily="18" charset="0"/>
                        <a:ea typeface="微软雅黑" panose="020B0503020204020204" pitchFamily="34" charset="-122"/>
                      </a:rPr>
                      <m:t>𝑤</m:t>
                    </m:r>
                    <m:d>
                      <m:dPr>
                        <m:ctrlPr>
                          <a:rPr lang="en-US" altLang="zh-CN" sz="1700" i="1" dirty="0" smtClean="0">
                            <a:solidFill>
                              <a:schemeClr val="accent1"/>
                            </a:solidFill>
                            <a:latin typeface="Cambria Math" panose="02040503050406030204" pitchFamily="18" charset="0"/>
                            <a:ea typeface="微软雅黑" panose="020B0503020204020204" pitchFamily="34" charset="-122"/>
                          </a:rPr>
                        </m:ctrlPr>
                      </m:dPr>
                      <m:e>
                        <m:sSubSup>
                          <m:sSubSup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SupPr>
                          <m:e>
                            <m:r>
                              <a:rPr lang="en-US" altLang="zh-CN" sz="170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i="1" dirty="0" smtClean="0">
                                <a:solidFill>
                                  <a:schemeClr val="accent1"/>
                                </a:solidFill>
                                <a:latin typeface="Cambria Math" panose="02040503050406030204" pitchFamily="18" charset="0"/>
                                <a:ea typeface="微软雅黑" panose="020B0503020204020204" pitchFamily="34" charset="-122"/>
                              </a:rPr>
                              <m:t>1</m:t>
                            </m:r>
                          </m:sub>
                          <m:sup>
                            <m:r>
                              <a:rPr lang="en-US" altLang="zh-CN" sz="1700" i="1" dirty="0" smtClean="0">
                                <a:solidFill>
                                  <a:schemeClr val="accent1"/>
                                </a:solidFill>
                                <a:latin typeface="Cambria Math" panose="02040503050406030204" pitchFamily="18" charset="0"/>
                                <a:ea typeface="微软雅黑" panose="020B0503020204020204" pitchFamily="34" charset="-122"/>
                              </a:rPr>
                              <m:t>∗</m:t>
                            </m:r>
                          </m:sup>
                        </m:sSubSup>
                      </m:e>
                    </m:d>
                    <m:r>
                      <a:rPr lang="en-US" altLang="zh-CN" sz="1700" i="1" dirty="0" smtClean="0">
                        <a:solidFill>
                          <a:schemeClr val="accent1"/>
                        </a:solidFill>
                        <a:latin typeface="Cambria Math" panose="02040503050406030204" pitchFamily="18" charset="0"/>
                        <a:ea typeface="微软雅黑" panose="020B0503020204020204" pitchFamily="34" charset="-122"/>
                      </a:rPr>
                      <m:t>=</m:t>
                    </m:r>
                    <m:r>
                      <a:rPr lang="en-US" altLang="zh-CN" sz="1700" i="1" dirty="0" smtClean="0">
                        <a:solidFill>
                          <a:schemeClr val="accent1"/>
                        </a:solidFill>
                        <a:latin typeface="Cambria Math" panose="02040503050406030204" pitchFamily="18" charset="0"/>
                        <a:ea typeface="微软雅黑" panose="020B0503020204020204" pitchFamily="34" charset="-122"/>
                      </a:rPr>
                      <m:t>𝑤</m:t>
                    </m:r>
                    <m:d>
                      <m:d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dPr>
                      <m:e>
                        <m:sSub>
                          <m:sSub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b="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1</m:t>
                            </m:r>
                          </m:sub>
                        </m:sSub>
                      </m:e>
                    </m:d>
                    <m:r>
                      <a:rPr lang="en-US" altLang="zh-CN" sz="1700" b="0" i="1" dirty="0" smtClean="0">
                        <a:solidFill>
                          <a:schemeClr val="accent1"/>
                        </a:solidFill>
                        <a:latin typeface="Cambria Math" panose="02040503050406030204" pitchFamily="18" charset="0"/>
                        <a:ea typeface="微软雅黑" panose="020B0503020204020204" pitchFamily="34" charset="-122"/>
                      </a:rPr>
                      <m:t>+</m:t>
                    </m:r>
                    <m:r>
                      <a:rPr lang="en-US" altLang="zh-CN" sz="1700" b="0" i="1" dirty="0" smtClean="0">
                        <a:solidFill>
                          <a:schemeClr val="accent1"/>
                        </a:solidFill>
                        <a:latin typeface="Cambria Math" panose="02040503050406030204" pitchFamily="18" charset="0"/>
                        <a:ea typeface="微软雅黑" panose="020B0503020204020204" pitchFamily="34" charset="-122"/>
                      </a:rPr>
                      <m:t>𝑤</m:t>
                    </m:r>
                    <m:d>
                      <m:dPr>
                        <m:ctrlPr>
                          <a:rPr lang="en-US" altLang="zh-CN" sz="1700" b="0" i="1" dirty="0" smtClean="0">
                            <a:solidFill>
                              <a:schemeClr val="accent1"/>
                            </a:solidFill>
                            <a:latin typeface="Cambria Math" panose="02040503050406030204" pitchFamily="18" charset="0"/>
                            <a:ea typeface="微软雅黑" panose="020B0503020204020204" pitchFamily="34" charset="-122"/>
                          </a:rPr>
                        </m:ctrlPr>
                      </m:dPr>
                      <m:e>
                        <m:r>
                          <a:rPr lang="en-US" altLang="zh-CN" sz="1700" b="0" i="1" dirty="0" smtClean="0">
                            <a:solidFill>
                              <a:schemeClr val="accent1"/>
                            </a:solidFill>
                            <a:latin typeface="Cambria Math" panose="02040503050406030204" pitchFamily="18" charset="0"/>
                            <a:ea typeface="微软雅黑" panose="020B0503020204020204" pitchFamily="34" charset="-122"/>
                          </a:rPr>
                          <m:t>𝑃</m:t>
                        </m:r>
                      </m:e>
                    </m:d>
                  </m:oMath>
                </a14:m>
                <a:endParaRPr lang="en-US" altLang="zh-CN" sz="1700" b="0" dirty="0">
                  <a:solidFill>
                    <a:schemeClr val="accent1"/>
                  </a:solidFill>
                  <a:latin typeface="Calibri" panose="020F0502020204030204" pitchFamily="34" charset="0"/>
                  <a:ea typeface="微软雅黑" panose="020B0503020204020204" pitchFamily="34" charset="-122"/>
                </a:endParaRPr>
              </a:p>
              <a:p>
                <a:r>
                  <a:rPr lang="en-US" altLang="zh-CN" sz="1700" dirty="0">
                    <a:solidFill>
                      <a:schemeClr val="accent1"/>
                    </a:solidFill>
                    <a:ea typeface="微软雅黑" panose="020B0503020204020204" pitchFamily="34" charset="-122"/>
                  </a:rPr>
                  <a:t>	</a:t>
                </a:r>
                <a14:m>
                  <m:oMath xmlns:m="http://schemas.openxmlformats.org/officeDocument/2006/math">
                    <m:r>
                      <a:rPr lang="en-US" altLang="zh-CN" sz="1700" i="1" dirty="0">
                        <a:solidFill>
                          <a:schemeClr val="accent1"/>
                        </a:solidFill>
                        <a:latin typeface="Cambria Math" panose="02040503050406030204" pitchFamily="18" charset="0"/>
                        <a:ea typeface="微软雅黑" panose="020B0503020204020204" pitchFamily="34" charset="-122"/>
                      </a:rPr>
                      <m:t>𝑤</m:t>
                    </m:r>
                    <m:d>
                      <m:dPr>
                        <m:ctrlPr>
                          <a:rPr lang="en-US" altLang="zh-CN" sz="1700" i="1" dirty="0">
                            <a:solidFill>
                              <a:schemeClr val="accent1"/>
                            </a:solidFill>
                            <a:latin typeface="Cambria Math" panose="02040503050406030204" pitchFamily="18" charset="0"/>
                            <a:ea typeface="微软雅黑" panose="020B0503020204020204" pitchFamily="34" charset="-122"/>
                          </a:rPr>
                        </m:ctrlPr>
                      </m:dPr>
                      <m:e>
                        <m:sSubSup>
                          <m:sSubSupPr>
                            <m:ctrlPr>
                              <a:rPr lang="en-US" altLang="zh-CN" sz="1700" i="1" dirty="0">
                                <a:solidFill>
                                  <a:schemeClr val="accent1"/>
                                </a:solidFill>
                                <a:latin typeface="Cambria Math" panose="02040503050406030204" pitchFamily="18" charset="0"/>
                                <a:ea typeface="微软雅黑" panose="020B0503020204020204" pitchFamily="34" charset="-122"/>
                              </a:rPr>
                            </m:ctrlPr>
                          </m:sSubSupPr>
                          <m:e>
                            <m:r>
                              <a:rPr lang="en-US" altLang="zh-CN" sz="1700" i="1" dirty="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2</m:t>
                            </m:r>
                          </m:sub>
                          <m:sup>
                            <m:r>
                              <a:rPr lang="en-US" altLang="zh-CN" sz="1700" i="1" dirty="0">
                                <a:solidFill>
                                  <a:schemeClr val="accent1"/>
                                </a:solidFill>
                                <a:latin typeface="Cambria Math" panose="02040503050406030204" pitchFamily="18" charset="0"/>
                                <a:ea typeface="微软雅黑" panose="020B0503020204020204" pitchFamily="34" charset="-122"/>
                              </a:rPr>
                              <m:t>∗</m:t>
                            </m:r>
                          </m:sup>
                        </m:sSubSup>
                      </m:e>
                    </m:d>
                    <m:r>
                      <a:rPr lang="en-US" altLang="zh-CN" sz="1700" i="1" dirty="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𝑤</m:t>
                    </m:r>
                    <m:d>
                      <m:dPr>
                        <m:ctrlPr>
                          <a:rPr lang="en-US" altLang="zh-CN" sz="1700" i="1" dirty="0">
                            <a:solidFill>
                              <a:schemeClr val="accent1"/>
                            </a:solidFill>
                            <a:latin typeface="Cambria Math" panose="02040503050406030204" pitchFamily="18" charset="0"/>
                            <a:ea typeface="微软雅黑" panose="020B0503020204020204" pitchFamily="34" charset="-122"/>
                          </a:rPr>
                        </m:ctrlPr>
                      </m:dPr>
                      <m:e>
                        <m:sSub>
                          <m:sSubPr>
                            <m:ctrlPr>
                              <a:rPr lang="en-US" altLang="zh-CN" sz="1700" i="1" dirty="0">
                                <a:solidFill>
                                  <a:schemeClr val="accent1"/>
                                </a:solidFill>
                                <a:latin typeface="Cambria Math" panose="02040503050406030204" pitchFamily="18" charset="0"/>
                                <a:ea typeface="微软雅黑" panose="020B0503020204020204" pitchFamily="34" charset="-122"/>
                              </a:rPr>
                            </m:ctrlPr>
                          </m:sSubPr>
                          <m:e>
                            <m:r>
                              <a:rPr lang="en-US" altLang="zh-CN" sz="1700" i="1" dirty="0">
                                <a:solidFill>
                                  <a:schemeClr val="accent1"/>
                                </a:solidFill>
                                <a:latin typeface="Cambria Math" panose="02040503050406030204" pitchFamily="18" charset="0"/>
                                <a:ea typeface="微软雅黑" panose="020B0503020204020204" pitchFamily="34" charset="-122"/>
                              </a:rPr>
                              <m:t>𝑃</m:t>
                            </m:r>
                          </m:e>
                          <m:sub>
                            <m:r>
                              <a:rPr lang="en-US" altLang="zh-CN" sz="1700" b="0" i="1" dirty="0" smtClean="0">
                                <a:solidFill>
                                  <a:schemeClr val="accent1"/>
                                </a:solidFill>
                                <a:latin typeface="Cambria Math" panose="02040503050406030204" pitchFamily="18" charset="0"/>
                                <a:ea typeface="微软雅黑" panose="020B0503020204020204" pitchFamily="34" charset="-122"/>
                              </a:rPr>
                              <m:t>2</m:t>
                            </m:r>
                          </m:sub>
                        </m:sSub>
                      </m:e>
                    </m:d>
                    <m:r>
                      <a:rPr lang="en-US" altLang="zh-CN" sz="1700" i="1" dirty="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𝑤</m:t>
                    </m:r>
                    <m:d>
                      <m:dPr>
                        <m:ctrlPr>
                          <a:rPr lang="en-US" altLang="zh-CN" sz="1700" i="1" dirty="0">
                            <a:solidFill>
                              <a:schemeClr val="accent1"/>
                            </a:solidFill>
                            <a:latin typeface="Cambria Math" panose="02040503050406030204" pitchFamily="18" charset="0"/>
                            <a:ea typeface="微软雅黑" panose="020B0503020204020204" pitchFamily="34" charset="-122"/>
                          </a:rPr>
                        </m:ctrlPr>
                      </m:dPr>
                      <m:e>
                        <m:r>
                          <a:rPr lang="en-US" altLang="zh-CN" sz="1700" i="1" dirty="0">
                            <a:solidFill>
                              <a:schemeClr val="accent1"/>
                            </a:solidFill>
                            <a:latin typeface="Cambria Math" panose="02040503050406030204" pitchFamily="18" charset="0"/>
                            <a:ea typeface="微软雅黑" panose="020B0503020204020204" pitchFamily="34" charset="-122"/>
                          </a:rPr>
                          <m:t>𝑃</m:t>
                        </m:r>
                      </m:e>
                    </m:d>
                  </m:oMath>
                </a14:m>
                <a:endParaRPr lang="en-US" altLang="zh-CN" sz="1700" dirty="0">
                  <a:solidFill>
                    <a:schemeClr val="accent1"/>
                  </a:solidFill>
                  <a:ea typeface="微软雅黑" panose="020B0503020204020204" pitchFamily="34" charset="-122"/>
                </a:endParaRPr>
              </a:p>
              <a:p>
                <a:r>
                  <a:rPr lang="en-US" altLang="zh-CN" sz="1700" dirty="0">
                    <a:solidFill>
                      <a:schemeClr val="accent1"/>
                    </a:solidFill>
                    <a:ea typeface="微软雅黑" panose="020B0503020204020204" pitchFamily="34" charset="-122"/>
                  </a:rPr>
                  <a:t>	</a:t>
                </a:r>
                <a14:m>
                  <m:oMath xmlns:m="http://schemas.openxmlformats.org/officeDocument/2006/math">
                    <m:r>
                      <a:rPr lang="en-US" altLang="zh-CN" sz="1700" i="1">
                        <a:solidFill>
                          <a:schemeClr val="accent2"/>
                        </a:solidFill>
                        <a:latin typeface="Cambria Math" panose="02040503050406030204" pitchFamily="18" charset="0"/>
                        <a:ea typeface="微软雅黑" panose="020B0503020204020204" pitchFamily="34" charset="-122"/>
                      </a:rPr>
                      <m:t>⇒</m:t>
                    </m:r>
                  </m:oMath>
                </a14:m>
                <a:endParaRPr lang="en-US" altLang="zh-CN" sz="1700" dirty="0">
                  <a:solidFill>
                    <a:schemeClr val="accent1"/>
                  </a:solidFill>
                  <a:ea typeface="微软雅黑" panose="020B0503020204020204" pitchFamily="34" charset="-122"/>
                </a:endParaRPr>
              </a:p>
              <a:p>
                <a:r>
                  <a:rPr lang="en-US" altLang="zh-CN" sz="1700" dirty="0">
                    <a:solidFill>
                      <a:schemeClr val="accent1"/>
                    </a:solidFill>
                    <a:ea typeface="微软雅黑" panose="020B0503020204020204" pitchFamily="34" charset="-122"/>
                  </a:rPr>
                  <a:t>	</a:t>
                </a:r>
                <a14:m>
                  <m:oMath xmlns:m="http://schemas.openxmlformats.org/officeDocument/2006/math">
                    <m:r>
                      <a:rPr lang="en-US" altLang="zh-CN" sz="1700" i="1" dirty="0" smtClean="0">
                        <a:solidFill>
                          <a:schemeClr val="accent1"/>
                        </a:solidFill>
                        <a:latin typeface="Cambria Math" panose="02040503050406030204" pitchFamily="18" charset="0"/>
                        <a:ea typeface="微软雅黑" panose="020B0503020204020204" pitchFamily="34" charset="-122"/>
                      </a:rPr>
                      <m:t> </m:t>
                    </m:r>
                    <m:r>
                      <a:rPr lang="en-US" altLang="zh-CN" sz="1700" i="1" dirty="0" smtClean="0">
                        <a:solidFill>
                          <a:schemeClr val="accent1"/>
                        </a:solidFill>
                        <a:latin typeface="Cambria Math" panose="02040503050406030204" pitchFamily="18" charset="0"/>
                        <a:ea typeface="微软雅黑" panose="020B0503020204020204" pitchFamily="34" charset="-122"/>
                      </a:rPr>
                      <m:t>𝑤</m:t>
                    </m:r>
                    <m:r>
                      <a:rPr lang="en-US" altLang="zh-CN" sz="170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i="1" dirty="0" smtClean="0">
                            <a:solidFill>
                              <a:schemeClr val="accent1"/>
                            </a:solidFill>
                            <a:latin typeface="Cambria Math" panose="02040503050406030204" pitchFamily="18" charset="0"/>
                            <a:ea typeface="微软雅黑" panose="020B0503020204020204" pitchFamily="34" charset="-122"/>
                          </a:rPr>
                          <m:t>1</m:t>
                        </m:r>
                      </m:sub>
                    </m:sSub>
                    <m:r>
                      <a:rPr lang="en-US" altLang="zh-CN" sz="1700" i="1" dirty="0" smtClean="0">
                        <a:solidFill>
                          <a:schemeClr val="accent1"/>
                        </a:solidFill>
                        <a:latin typeface="Cambria Math" panose="02040503050406030204" pitchFamily="18" charset="0"/>
                        <a:ea typeface="微软雅黑" panose="020B0503020204020204" pitchFamily="34" charset="-122"/>
                      </a:rPr>
                      <m:t>)</m:t>
                    </m:r>
                    <m:r>
                      <a:rPr lang="zh-CN" altLang="en-US" sz="1700" i="1" dirty="0" smtClean="0">
                        <a:solidFill>
                          <a:schemeClr val="accent1"/>
                        </a:solidFill>
                        <a:latin typeface="Cambria Math" panose="02040503050406030204" pitchFamily="18" charset="0"/>
                        <a:ea typeface="微软雅黑" panose="020B0503020204020204" pitchFamily="34" charset="-122"/>
                      </a:rPr>
                      <m:t>≤</m:t>
                    </m:r>
                    <m:r>
                      <a:rPr lang="en-US" altLang="zh-CN" sz="1700" i="1" dirty="0" smtClean="0">
                        <a:solidFill>
                          <a:schemeClr val="accent1"/>
                        </a:solidFill>
                        <a:latin typeface="Cambria Math" panose="02040503050406030204" pitchFamily="18" charset="0"/>
                        <a:ea typeface="微软雅黑" panose="020B0503020204020204" pitchFamily="34" charset="-122"/>
                      </a:rPr>
                      <m:t>𝑤</m:t>
                    </m:r>
                    <m:r>
                      <a:rPr lang="en-US" altLang="zh-CN" sz="170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Pr>
                      <m:e>
                        <m:r>
                          <a:rPr lang="en-US" altLang="zh-CN" sz="170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i="1" dirty="0" smtClean="0">
                            <a:solidFill>
                              <a:schemeClr val="accent1"/>
                            </a:solidFill>
                            <a:latin typeface="Cambria Math" panose="02040503050406030204" pitchFamily="18" charset="0"/>
                            <a:ea typeface="微软雅黑" panose="020B0503020204020204" pitchFamily="34" charset="-122"/>
                          </a:rPr>
                          <m:t>2</m:t>
                        </m:r>
                      </m:sub>
                    </m:sSub>
                    <m:r>
                      <a:rPr lang="en-US" altLang="zh-CN" sz="1700" i="1" dirty="0" smtClean="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 </m:t>
                    </m:r>
                    <m:r>
                      <a:rPr lang="en-US" altLang="zh-CN" sz="1700" i="1" dirty="0" smtClean="0">
                        <a:solidFill>
                          <a:schemeClr val="accent2"/>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 </m:t>
                    </m:r>
                    <m:r>
                      <a:rPr lang="en-US" altLang="zh-CN" sz="1700" i="1" dirty="0" smtClean="0">
                        <a:solidFill>
                          <a:schemeClr val="accent1"/>
                        </a:solidFill>
                        <a:latin typeface="Cambria Math" panose="02040503050406030204" pitchFamily="18" charset="0"/>
                        <a:ea typeface="微软雅黑" panose="020B0503020204020204" pitchFamily="34" charset="-122"/>
                      </a:rPr>
                      <m:t>𝑤</m:t>
                    </m:r>
                    <m:r>
                      <a:rPr lang="en-US" altLang="zh-CN" sz="1700" i="1" dirty="0" smtClean="0">
                        <a:solidFill>
                          <a:schemeClr val="accent1"/>
                        </a:solidFill>
                        <a:latin typeface="Cambria Math" panose="02040503050406030204" pitchFamily="18" charset="0"/>
                        <a:ea typeface="微软雅黑" panose="020B0503020204020204" pitchFamily="34" charset="-122"/>
                      </a:rPr>
                      <m:t>(</m:t>
                    </m:r>
                    <m:sSubSup>
                      <m:sSubSup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SupPr>
                      <m:e>
                        <m:r>
                          <a:rPr lang="en-US" altLang="zh-CN" sz="170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i="1" dirty="0" smtClean="0">
                            <a:solidFill>
                              <a:schemeClr val="accent1"/>
                            </a:solidFill>
                            <a:latin typeface="Cambria Math" panose="02040503050406030204" pitchFamily="18" charset="0"/>
                            <a:ea typeface="微软雅黑" panose="020B0503020204020204" pitchFamily="34" charset="-122"/>
                          </a:rPr>
                          <m:t>1</m:t>
                        </m:r>
                      </m:sub>
                      <m:sup>
                        <m:r>
                          <a:rPr lang="en-US" altLang="zh-CN" sz="1700" i="1" dirty="0" smtClean="0">
                            <a:solidFill>
                              <a:schemeClr val="accent1"/>
                            </a:solidFill>
                            <a:latin typeface="Cambria Math" panose="02040503050406030204" pitchFamily="18" charset="0"/>
                            <a:ea typeface="微软雅黑" panose="020B0503020204020204" pitchFamily="34" charset="-122"/>
                          </a:rPr>
                          <m:t>∗</m:t>
                        </m:r>
                      </m:sup>
                    </m:sSubSup>
                    <m:r>
                      <a:rPr lang="en-US" altLang="zh-CN" sz="1700" i="1" dirty="0" smtClean="0">
                        <a:solidFill>
                          <a:schemeClr val="accent1"/>
                        </a:solidFill>
                        <a:latin typeface="Cambria Math" panose="02040503050406030204" pitchFamily="18" charset="0"/>
                        <a:ea typeface="微软雅黑" panose="020B0503020204020204" pitchFamily="34" charset="-122"/>
                      </a:rPr>
                      <m:t>)</m:t>
                    </m:r>
                    <m:r>
                      <a:rPr lang="zh-CN" altLang="en-US" sz="1700" i="1" dirty="0" smtClean="0">
                        <a:solidFill>
                          <a:schemeClr val="accent1"/>
                        </a:solidFill>
                        <a:latin typeface="Cambria Math" panose="02040503050406030204" pitchFamily="18" charset="0"/>
                        <a:ea typeface="微软雅黑" panose="020B0503020204020204" pitchFamily="34" charset="-122"/>
                      </a:rPr>
                      <m:t>≤</m:t>
                    </m:r>
                    <m:r>
                      <a:rPr lang="en-US" altLang="zh-CN" sz="1700" i="1" dirty="0">
                        <a:solidFill>
                          <a:schemeClr val="accent1"/>
                        </a:solidFill>
                        <a:latin typeface="Cambria Math" panose="02040503050406030204" pitchFamily="18" charset="0"/>
                        <a:ea typeface="微软雅黑" panose="020B0503020204020204" pitchFamily="34" charset="-122"/>
                      </a:rPr>
                      <m:t> </m:t>
                    </m:r>
                    <m:r>
                      <a:rPr lang="en-US" altLang="zh-CN" sz="1700" i="1" dirty="0" smtClean="0">
                        <a:solidFill>
                          <a:schemeClr val="accent1"/>
                        </a:solidFill>
                        <a:latin typeface="Cambria Math" panose="02040503050406030204" pitchFamily="18" charset="0"/>
                        <a:ea typeface="微软雅黑" panose="020B0503020204020204" pitchFamily="34" charset="-122"/>
                      </a:rPr>
                      <m:t>𝑤</m:t>
                    </m:r>
                    <m:r>
                      <a:rPr lang="en-US" altLang="zh-CN" sz="1700" i="1" dirty="0" smtClean="0">
                        <a:solidFill>
                          <a:schemeClr val="accent1"/>
                        </a:solidFill>
                        <a:latin typeface="Cambria Math" panose="02040503050406030204" pitchFamily="18" charset="0"/>
                        <a:ea typeface="微软雅黑" panose="020B0503020204020204" pitchFamily="34" charset="-122"/>
                      </a:rPr>
                      <m:t>(</m:t>
                    </m:r>
                    <m:sSubSup>
                      <m:sSubSupPr>
                        <m:ctrlPr>
                          <a:rPr lang="en-US" altLang="zh-CN" sz="1700" i="1" dirty="0" smtClean="0">
                            <a:solidFill>
                              <a:schemeClr val="accent1"/>
                            </a:solidFill>
                            <a:latin typeface="Cambria Math" panose="02040503050406030204" pitchFamily="18" charset="0"/>
                            <a:ea typeface="微软雅黑" panose="020B0503020204020204" pitchFamily="34" charset="-122"/>
                          </a:rPr>
                        </m:ctrlPr>
                      </m:sSubSupPr>
                      <m:e>
                        <m:r>
                          <a:rPr lang="en-US" altLang="zh-CN" sz="1700" i="1" dirty="0" smtClean="0">
                            <a:solidFill>
                              <a:schemeClr val="accent1"/>
                            </a:solidFill>
                            <a:latin typeface="Cambria Math" panose="02040503050406030204" pitchFamily="18" charset="0"/>
                            <a:ea typeface="微软雅黑" panose="020B0503020204020204" pitchFamily="34" charset="-122"/>
                          </a:rPr>
                          <m:t>𝑃</m:t>
                        </m:r>
                      </m:e>
                      <m:sub>
                        <m:r>
                          <a:rPr lang="en-US" altLang="zh-CN" sz="1700" i="1" dirty="0">
                            <a:solidFill>
                              <a:schemeClr val="accent1"/>
                            </a:solidFill>
                            <a:latin typeface="Cambria Math" panose="02040503050406030204" pitchFamily="18" charset="0"/>
                            <a:ea typeface="微软雅黑" panose="020B0503020204020204" pitchFamily="34" charset="-122"/>
                          </a:rPr>
                          <m:t>2</m:t>
                        </m:r>
                      </m:sub>
                      <m:sup>
                        <m:r>
                          <a:rPr lang="en-US" altLang="zh-CN" sz="1700" i="1" dirty="0">
                            <a:solidFill>
                              <a:schemeClr val="accent1"/>
                            </a:solidFill>
                            <a:latin typeface="Cambria Math" panose="02040503050406030204" pitchFamily="18" charset="0"/>
                            <a:ea typeface="微软雅黑" panose="020B0503020204020204" pitchFamily="34" charset="-122"/>
                          </a:rPr>
                          <m:t>∗</m:t>
                        </m:r>
                      </m:sup>
                    </m:sSubSup>
                    <m:r>
                      <a:rPr lang="en-US" altLang="zh-CN" sz="1700" i="1" dirty="0">
                        <a:solidFill>
                          <a:schemeClr val="accent1"/>
                        </a:solidFill>
                        <a:latin typeface="Cambria Math" panose="02040503050406030204" pitchFamily="18" charset="0"/>
                        <a:ea typeface="微软雅黑" panose="020B0503020204020204" pitchFamily="34" charset="-122"/>
                      </a:rPr>
                      <m:t>)</m:t>
                    </m:r>
                  </m:oMath>
                </a14:m>
                <a:endParaRPr lang="en-US" altLang="zh-CN" sz="1700" dirty="0">
                  <a:solidFill>
                    <a:schemeClr val="accent1"/>
                  </a:solidFill>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654492" cy="4572470"/>
              </a:xfrm>
              <a:prstGeom prst="rect">
                <a:avLst/>
              </a:prstGeom>
              <a:blipFill>
                <a:blip r:embed="rId3"/>
                <a:stretch>
                  <a:fillRect l="-1056" t="-1198" b="-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918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722654"/>
                <a:ext cx="8654492" cy="4816703"/>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数据结构</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pPr marL="800100" lvl="1" indent="-342900">
                  <a:buFont typeface="Arial" panose="020B0604020202020204" pitchFamily="34" charset="0"/>
                  <a:buChar char="•"/>
                </a:pP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𝑯</m:t>
                    </m:r>
                    <m:sSub>
                      <m:sSubPr>
                        <m:ctrlPr>
                          <a:rPr lang="en-US" altLang="zh-CN" sz="20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smtClean="0">
                            <a:solidFill>
                              <a:schemeClr val="accent1"/>
                            </a:solidFill>
                            <a:latin typeface="Cambria Math" panose="02040503050406030204" pitchFamily="18" charset="0"/>
                            <a:ea typeface="微软雅黑" panose="020B0503020204020204" pitchFamily="34" charset="-122"/>
                          </a:rPr>
                          <m:t>𝑻</m:t>
                        </m:r>
                      </m:e>
                      <m:sub>
                        <m:r>
                          <a:rPr lang="en-US" altLang="zh-CN" sz="2000" b="1" i="1" dirty="0" smtClean="0">
                            <a:solidFill>
                              <a:schemeClr val="accent1"/>
                            </a:solidFill>
                            <a:latin typeface="Cambria Math" panose="02040503050406030204" pitchFamily="18" charset="0"/>
                            <a:ea typeface="微软雅黑" panose="020B0503020204020204" pitchFamily="34" charset="-122"/>
                          </a:rPr>
                          <m:t>&lt;</m:t>
                        </m:r>
                        <m:r>
                          <a:rPr lang="en-US" altLang="zh-CN" sz="2000" b="1" i="1" dirty="0" smtClean="0">
                            <a:solidFill>
                              <a:schemeClr val="accent1"/>
                            </a:solidFill>
                            <a:latin typeface="Cambria Math" panose="02040503050406030204" pitchFamily="18" charset="0"/>
                            <a:ea typeface="微软雅黑" panose="020B0503020204020204" pitchFamily="34" charset="-122"/>
                          </a:rPr>
                          <m:t>𝑪</m:t>
                        </m:r>
                      </m:sub>
                    </m:sSub>
                  </m:oMath>
                </a14:m>
                <a:endParaRPr lang="en-US" altLang="zh-CN" sz="2000" i="0" dirty="0">
                  <a:latin typeface="+mj-lt"/>
                  <a:ea typeface="微软雅黑" panose="020B0503020204020204" pitchFamily="34" charset="-122"/>
                </a:endParaRPr>
              </a:p>
              <a:p>
                <a:r>
                  <a:rPr lang="en-US" altLang="zh-CN" sz="1900" dirty="0">
                    <a:latin typeface="+mj-lt"/>
                    <a:ea typeface="微软雅黑" panose="020B0503020204020204" pitchFamily="34" charset="-122"/>
                  </a:rPr>
                  <a:t>		</a:t>
                </a:r>
              </a:p>
              <a:p>
                <a:r>
                  <a:rPr lang="en-US" altLang="zh-CN" sz="2000" i="0" dirty="0">
                    <a:latin typeface="+mj-lt"/>
                    <a:ea typeface="微软雅黑" panose="020B0503020204020204" pitchFamily="34" charset="-122"/>
                  </a:rPr>
                  <a:t>	</a:t>
                </a:r>
                <a:r>
                  <a:rPr lang="zh-CN" altLang="en-US" i="0" dirty="0">
                    <a:latin typeface="+mj-lt"/>
                    <a:ea typeface="微软雅黑" panose="020B0503020204020204" pitchFamily="34" charset="-122"/>
                  </a:rPr>
                  <a:t>存储在节点</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𝑣</m:t>
                    </m:r>
                  </m:oMath>
                </a14:m>
                <a:r>
                  <a:rPr lang="zh-CN" altLang="en-US" i="0" dirty="0">
                    <a:latin typeface="+mj-lt"/>
                    <a:ea typeface="微软雅黑" panose="020B0503020204020204" pitchFamily="34" charset="-122"/>
                  </a:rPr>
                  <a:t>处扩展的主导路径，</a:t>
                </a:r>
                <a14:m>
                  <m:oMath xmlns:m="http://schemas.openxmlformats.org/officeDocument/2006/math">
                    <m:r>
                      <a:rPr lang="en-US" altLang="zh-CN" i="1" dirty="0" smtClean="0">
                        <a:solidFill>
                          <a:schemeClr val="accent1"/>
                        </a:solidFill>
                        <a:latin typeface="Cambria Math" panose="02040503050406030204" pitchFamily="18" charset="0"/>
                        <a:ea typeface="微软雅黑" panose="020B0503020204020204" pitchFamily="34" charset="-122"/>
                      </a:rPr>
                      <m:t>𝑘𝑒𝑦</m:t>
                    </m:r>
                  </m:oMath>
                </a14:m>
                <a:r>
                  <a:rPr lang="zh-CN" altLang="en-US" i="0" dirty="0">
                    <a:latin typeface="+mj-lt"/>
                    <a:ea typeface="微软雅黑" panose="020B0503020204020204" pitchFamily="34" charset="-122"/>
                  </a:rPr>
                  <a:t>是路径节点数量，</a:t>
                </a:r>
                <a14:m>
                  <m:oMath xmlns:m="http://schemas.openxmlformats.org/officeDocument/2006/math">
                    <m:r>
                      <a:rPr lang="en-US" altLang="zh-CN" i="1" dirty="0" smtClean="0">
                        <a:solidFill>
                          <a:schemeClr val="accent1"/>
                        </a:solidFill>
                        <a:latin typeface="Cambria Math" panose="02040503050406030204" pitchFamily="18" charset="0"/>
                        <a:ea typeface="微软雅黑" panose="020B0503020204020204" pitchFamily="34" charset="-122"/>
                      </a:rPr>
                      <m:t>𝑣𝑎𝑙𝑢𝑒</m:t>
                    </m:r>
                  </m:oMath>
                </a14:m>
                <a:r>
                  <a:rPr lang="zh-CN" altLang="en-US" i="0" dirty="0">
                    <a:latin typeface="+mj-lt"/>
                    <a:ea typeface="微软雅黑" panose="020B0503020204020204" pitchFamily="34" charset="-122"/>
                  </a:rPr>
                  <a:t>是路径。</a:t>
                </a:r>
                <a:endParaRPr lang="en-US" altLang="zh-CN" i="0" dirty="0">
                  <a:latin typeface="+mj-lt"/>
                  <a:ea typeface="微软雅黑" panose="020B0503020204020204" pitchFamily="34" charset="-122"/>
                </a:endParaRPr>
              </a:p>
              <a:p>
                <a:endParaRPr lang="en-US" altLang="zh-CN" sz="1900" i="0" dirty="0">
                  <a:latin typeface="+mj-lt"/>
                  <a:ea typeface="微软雅黑" panose="020B0503020204020204" pitchFamily="34" charset="-122"/>
                </a:endParaRPr>
              </a:p>
              <a:p>
                <a:pPr marL="800100" lvl="1" indent="-342900">
                  <a:buFont typeface="Arial" panose="020B0604020202020204" pitchFamily="34" charset="0"/>
                  <a:buChar char="•"/>
                </a:pPr>
                <a14:m>
                  <m:oMath xmlns:m="http://schemas.openxmlformats.org/officeDocument/2006/math">
                    <m:r>
                      <a:rPr lang="en-US" altLang="zh-CN" sz="2000" b="1" i="1" dirty="0">
                        <a:solidFill>
                          <a:schemeClr val="accent1"/>
                        </a:solidFill>
                        <a:latin typeface="Cambria Math" panose="02040503050406030204" pitchFamily="18" charset="0"/>
                        <a:ea typeface="微软雅黑" panose="020B0503020204020204" pitchFamily="34" charset="-122"/>
                      </a:rPr>
                      <m:t>𝑯</m:t>
                    </m:r>
                    <m:sSub>
                      <m:sSubPr>
                        <m:ctrlPr>
                          <a:rPr lang="en-US" altLang="zh-CN" sz="2000" b="1" i="1" dirty="0">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𝑻</m:t>
                        </m:r>
                      </m:e>
                      <m:sub>
                        <m:r>
                          <a:rPr lang="en-US" altLang="zh-CN" sz="2000" b="1" i="1" dirty="0">
                            <a:solidFill>
                              <a:schemeClr val="accent1"/>
                            </a:solidFill>
                            <a:latin typeface="Cambria Math" panose="02040503050406030204" pitchFamily="18" charset="0"/>
                            <a:ea typeface="微软雅黑" panose="020B0503020204020204" pitchFamily="34" charset="-122"/>
                          </a:rPr>
                          <m:t>&gt;</m:t>
                        </m:r>
                        <m:r>
                          <a:rPr lang="en-US" altLang="zh-CN" sz="2000" b="1" i="1" dirty="0">
                            <a:solidFill>
                              <a:schemeClr val="accent1"/>
                            </a:solidFill>
                            <a:latin typeface="Cambria Math" panose="02040503050406030204" pitchFamily="18" charset="0"/>
                            <a:ea typeface="微软雅黑" panose="020B0503020204020204" pitchFamily="34" charset="-122"/>
                          </a:rPr>
                          <m:t>𝑪</m:t>
                        </m:r>
                      </m:sub>
                    </m:sSub>
                  </m:oMath>
                </a14:m>
                <a:endParaRPr lang="en-US" altLang="zh-CN" sz="1900" b="1" i="1" dirty="0">
                  <a:solidFill>
                    <a:schemeClr val="accent1"/>
                  </a:solidFill>
                  <a:latin typeface="Cambria Math" panose="02040503050406030204" pitchFamily="18" charset="0"/>
                  <a:ea typeface="微软雅黑" panose="020B0503020204020204" pitchFamily="34" charset="-122"/>
                </a:endParaRPr>
              </a:p>
              <a:p>
                <a:pPr marL="800100" lvl="1" indent="-342900">
                  <a:buFont typeface="Arial" panose="020B0604020202020204" pitchFamily="34" charset="0"/>
                  <a:buChar char="•"/>
                </a:pPr>
                <a:endParaRPr lang="en-US" altLang="zh-CN" sz="1900" b="1" i="1" dirty="0">
                  <a:solidFill>
                    <a:schemeClr val="accent1"/>
                  </a:solidFill>
                  <a:latin typeface="Cambria Math" panose="02040503050406030204" pitchFamily="18" charset="0"/>
                  <a:ea typeface="微软雅黑" panose="020B0503020204020204" pitchFamily="34" charset="-122"/>
                </a:endParaRPr>
              </a:p>
              <a:p>
                <a:pPr lvl="1"/>
                <a:r>
                  <a:rPr lang="zh-CN" altLang="en-US" dirty="0">
                    <a:ea typeface="微软雅黑" panose="020B0503020204020204" pitchFamily="34" charset="-122"/>
                  </a:rPr>
                  <a:t>存储在节点</a:t>
                </a:r>
                <a14:m>
                  <m:oMath xmlns:m="http://schemas.openxmlformats.org/officeDocument/2006/math">
                    <m:r>
                      <a:rPr lang="en-US" altLang="zh-CN" i="1" dirty="0">
                        <a:latin typeface="Cambria Math" panose="02040503050406030204" pitchFamily="18" charset="0"/>
                        <a:ea typeface="微软雅黑" panose="020B0503020204020204" pitchFamily="34" charset="-122"/>
                      </a:rPr>
                      <m:t>𝑣</m:t>
                    </m:r>
                  </m:oMath>
                </a14:m>
                <a:r>
                  <a:rPr lang="zh-CN" altLang="en-US" dirty="0">
                    <a:ea typeface="微软雅黑" panose="020B0503020204020204" pitchFamily="34" charset="-122"/>
                  </a:rPr>
                  <a:t>处被支配的路径，</a:t>
                </a:r>
                <a14:m>
                  <m:oMath xmlns:m="http://schemas.openxmlformats.org/officeDocument/2006/math">
                    <m:r>
                      <a:rPr lang="en-US" altLang="zh-CN" i="1" dirty="0">
                        <a:solidFill>
                          <a:schemeClr val="accent1"/>
                        </a:solidFill>
                        <a:latin typeface="Cambria Math" panose="02040503050406030204" pitchFamily="18" charset="0"/>
                        <a:ea typeface="微软雅黑" panose="020B0503020204020204" pitchFamily="34" charset="-122"/>
                      </a:rPr>
                      <m:t>𝑘𝑒𝑦</m:t>
                    </m:r>
                  </m:oMath>
                </a14:m>
                <a:r>
                  <a:rPr lang="zh-CN" altLang="en-US" dirty="0">
                    <a:ea typeface="微软雅黑" panose="020B0503020204020204" pitchFamily="34" charset="-122"/>
                  </a:rPr>
                  <a:t>是主导路径​​的节点数量，</a:t>
                </a:r>
                <a14:m>
                  <m:oMath xmlns:m="http://schemas.openxmlformats.org/officeDocument/2006/math">
                    <m:r>
                      <a:rPr lang="en-US" altLang="zh-CN" i="1" dirty="0">
                        <a:solidFill>
                          <a:schemeClr val="accent1"/>
                        </a:solidFill>
                        <a:latin typeface="Cambria Math" panose="02040503050406030204" pitchFamily="18" charset="0"/>
                        <a:ea typeface="微软雅黑" panose="020B0503020204020204" pitchFamily="34" charset="-122"/>
                      </a:rPr>
                      <m:t>𝑣𝑎𝑙𝑢𝑒</m:t>
                    </m:r>
                  </m:oMath>
                </a14:m>
                <a:r>
                  <a:rPr lang="zh-CN" altLang="en-US" dirty="0">
                    <a:ea typeface="微软雅黑" panose="020B0503020204020204" pitchFamily="34" charset="-122"/>
                  </a:rPr>
                  <a:t>是优先级队列，存储到达节点</a:t>
                </a:r>
                <a14:m>
                  <m:oMath xmlns:m="http://schemas.openxmlformats.org/officeDocument/2006/math">
                    <m:r>
                      <a:rPr lang="en-US" altLang="zh-CN" i="1" dirty="0">
                        <a:latin typeface="Cambria Math" panose="02040503050406030204" pitchFamily="18" charset="0"/>
                        <a:ea typeface="微软雅黑" panose="020B0503020204020204" pitchFamily="34" charset="-122"/>
                      </a:rPr>
                      <m:t>𝑣</m:t>
                    </m:r>
                  </m:oMath>
                </a14:m>
                <a:r>
                  <a:rPr lang="zh-CN" altLang="en-US" dirty="0">
                    <a:ea typeface="微软雅黑" panose="020B0503020204020204" pitchFamily="34" charset="-122"/>
                  </a:rPr>
                  <a:t>处并被支配的路径，根据其路径长度排序，路径短的优先。</a:t>
                </a:r>
                <a:endParaRPr lang="en-US" altLang="zh-CN" dirty="0">
                  <a:ea typeface="微软雅黑" panose="020B0503020204020204" pitchFamily="34" charset="-122"/>
                </a:endParaRPr>
              </a:p>
              <a:p>
                <a:pPr lvl="1"/>
                <a:endParaRPr lang="en-US" altLang="zh-CN" sz="1900" b="1" i="1" dirty="0">
                  <a:solidFill>
                    <a:schemeClr val="accent1"/>
                  </a:solidFill>
                  <a:latin typeface="Cambria Math" panose="02040503050406030204" pitchFamily="18" charset="0"/>
                  <a:ea typeface="微软雅黑" panose="020B0503020204020204" pitchFamily="34" charset="-122"/>
                </a:endParaRPr>
              </a:p>
              <a:p>
                <a:pPr marL="800100" lvl="1" indent="-342900">
                  <a:buFont typeface="Arial" panose="020B0604020202020204" pitchFamily="34" charset="0"/>
                  <a:buChar char="•"/>
                </a:pP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&lt;</m:t>
                    </m:r>
                    <m:r>
                      <a:rPr lang="en-US" altLang="zh-CN" sz="2000" b="1" i="1" dirty="0" smtClean="0">
                        <a:solidFill>
                          <a:schemeClr val="accent1"/>
                        </a:solidFill>
                        <a:latin typeface="Cambria Math" panose="02040503050406030204" pitchFamily="18" charset="0"/>
                        <a:ea typeface="微软雅黑" panose="020B0503020204020204" pitchFamily="34" charset="-122"/>
                      </a:rPr>
                      <m:t>𝒓𝒐𝒖𝒕𝒆</m:t>
                    </m:r>
                    <m:r>
                      <a:rPr lang="en-US" altLang="zh-CN" sz="2000" b="1" i="1" dirty="0" smtClean="0">
                        <a:solidFill>
                          <a:schemeClr val="accent1"/>
                        </a:solidFill>
                        <a:latin typeface="Cambria Math" panose="02040503050406030204" pitchFamily="18" charset="0"/>
                        <a:ea typeface="微软雅黑" panose="020B0503020204020204" pitchFamily="34" charset="-122"/>
                      </a:rPr>
                      <m:t>&gt;(</m:t>
                    </m:r>
                    <m:r>
                      <a:rPr lang="en-US" altLang="zh-CN" sz="2000" b="1" i="1" dirty="0" smtClean="0">
                        <a:solidFill>
                          <a:schemeClr val="accent1"/>
                        </a:solidFill>
                        <a:latin typeface="Cambria Math" panose="02040503050406030204" pitchFamily="18" charset="0"/>
                        <a:ea typeface="微软雅黑" panose="020B0503020204020204" pitchFamily="34" charset="-122"/>
                      </a:rPr>
                      <m:t>𝒄𝒐𝒔𝒕</m:t>
                    </m:r>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smtClean="0">
                        <a:solidFill>
                          <a:schemeClr val="accent1"/>
                        </a:solidFill>
                        <a:latin typeface="Cambria Math" panose="02040503050406030204" pitchFamily="18" charset="0"/>
                        <a:ea typeface="微软雅黑" panose="020B0503020204020204" pitchFamily="34" charset="-122"/>
                      </a:rPr>
                      <m:t>𝒙</m:t>
                    </m:r>
                  </m:oMath>
                </a14:m>
                <a:endParaRPr lang="en-US" altLang="zh-CN" sz="2000" b="1" dirty="0">
                  <a:solidFill>
                    <a:schemeClr val="accent1"/>
                  </a:solidFill>
                  <a:latin typeface="Cambria Math" panose="02040503050406030204" pitchFamily="18" charset="0"/>
                  <a:ea typeface="微软雅黑" panose="020B0503020204020204" pitchFamily="34" charset="-122"/>
                </a:endParaRPr>
              </a:p>
              <a:p>
                <a:endParaRPr lang="en-US" altLang="zh-CN" sz="1900" b="1" i="1" dirty="0">
                  <a:solidFill>
                    <a:schemeClr val="accent1"/>
                  </a:solidFill>
                  <a:latin typeface="Cambria Math" panose="02040503050406030204" pitchFamily="18" charset="0"/>
                  <a:ea typeface="微软雅黑" panose="020B0503020204020204" pitchFamily="34" charset="-122"/>
                </a:endParaRPr>
              </a:p>
              <a:p>
                <a:r>
                  <a:rPr lang="en-US" altLang="zh-CN" sz="1900" b="1" i="1" dirty="0">
                    <a:solidFill>
                      <a:schemeClr val="accent1"/>
                    </a:solidFill>
                    <a:latin typeface="Cambria Math" panose="02040503050406030204" pitchFamily="18" charset="0"/>
                    <a:ea typeface="微软雅黑" panose="020B0503020204020204" pitchFamily="34" charset="-122"/>
                  </a:rPr>
                  <a:t>	</a:t>
                </a:r>
                <a:r>
                  <a:rPr lang="zh-CN" altLang="en-US" dirty="0">
                    <a:ea typeface="微软雅黑" panose="020B0503020204020204" pitchFamily="34" charset="-122"/>
                  </a:rPr>
                  <a:t>优先级队列存储上述数据结构，路径，成本以及第</a:t>
                </a:r>
                <a:r>
                  <a:rPr lang="en-US" altLang="zh-CN" dirty="0">
                    <a:ea typeface="微软雅黑" panose="020B0503020204020204" pitchFamily="34" charset="-122"/>
                  </a:rPr>
                  <a:t>x</a:t>
                </a:r>
                <a:r>
                  <a:rPr lang="zh-CN" altLang="en-US" dirty="0">
                    <a:ea typeface="微软雅黑" panose="020B0503020204020204" pitchFamily="34" charset="-122"/>
                  </a:rPr>
                  <a:t>个最近的邻居。最近邻居就</a:t>
                </a:r>
                <a:r>
                  <a:rPr lang="en-US" altLang="zh-CN" dirty="0">
                    <a:ea typeface="微软雅黑" panose="020B0503020204020204" pitchFamily="34" charset="-122"/>
                  </a:rPr>
                  <a:t>	</a:t>
                </a:r>
                <a:r>
                  <a:rPr lang="zh-CN" altLang="en-US" dirty="0">
                    <a:ea typeface="微软雅黑" panose="020B0503020204020204" pitchFamily="34" charset="-122"/>
                  </a:rPr>
                  <a:t>是当前路径尾结点是前一个节点的第</a:t>
                </a:r>
                <a:r>
                  <a:rPr lang="en-US" altLang="zh-CN" dirty="0">
                    <a:ea typeface="微软雅黑" panose="020B0503020204020204" pitchFamily="34" charset="-122"/>
                  </a:rPr>
                  <a:t>x</a:t>
                </a:r>
                <a:r>
                  <a:rPr lang="zh-CN" altLang="en-US" dirty="0">
                    <a:ea typeface="微软雅黑" panose="020B0503020204020204" pitchFamily="34" charset="-122"/>
                  </a:rPr>
                  <a:t>个最近的某类型邻居，比如前面的餐馆</a:t>
                </a:r>
                <a:r>
                  <a:rPr lang="en-US" altLang="zh-CN" dirty="0">
                    <a:ea typeface="微软雅黑" panose="020B0503020204020204" pitchFamily="34" charset="-122"/>
                  </a:rPr>
                  <a:t>b</a:t>
                </a:r>
                <a:r>
                  <a:rPr lang="zh-CN" altLang="en-US" dirty="0">
                    <a:ea typeface="微软雅黑" panose="020B0503020204020204" pitchFamily="34" charset="-122"/>
                  </a:rPr>
                  <a:t>和</a:t>
                </a:r>
                <a:r>
                  <a:rPr lang="en-US" altLang="zh-CN" dirty="0">
                    <a:ea typeface="微软雅黑" panose="020B0503020204020204" pitchFamily="34" charset="-122"/>
                  </a:rPr>
                  <a:t>	e</a:t>
                </a:r>
                <a:r>
                  <a:rPr lang="zh-CN" altLang="en-US" dirty="0">
                    <a:ea typeface="微软雅黑" panose="020B0503020204020204" pitchFamily="34" charset="-122"/>
                  </a:rPr>
                  <a:t>分别是购物中心</a:t>
                </a:r>
                <a:r>
                  <a:rPr lang="en-US" altLang="zh-CN" dirty="0">
                    <a:ea typeface="微软雅黑" panose="020B0503020204020204" pitchFamily="34" charset="-122"/>
                  </a:rPr>
                  <a:t>a</a:t>
                </a:r>
                <a:r>
                  <a:rPr lang="zh-CN" altLang="en-US" dirty="0">
                    <a:ea typeface="微软雅黑" panose="020B0503020204020204" pitchFamily="34" charset="-122"/>
                  </a:rPr>
                  <a:t>的第</a:t>
                </a:r>
                <a:r>
                  <a:rPr lang="en-US" altLang="zh-CN" dirty="0">
                    <a:ea typeface="微软雅黑" panose="020B0503020204020204" pitchFamily="34" charset="-122"/>
                  </a:rPr>
                  <a:t>1</a:t>
                </a:r>
                <a:r>
                  <a:rPr lang="zh-CN" altLang="en-US" dirty="0">
                    <a:ea typeface="微软雅黑" panose="020B0503020204020204" pitchFamily="34" charset="-122"/>
                  </a:rPr>
                  <a:t>个和第</a:t>
                </a:r>
                <a:r>
                  <a:rPr lang="en-US" altLang="zh-CN" dirty="0">
                    <a:ea typeface="微软雅黑" panose="020B0503020204020204" pitchFamily="34" charset="-122"/>
                  </a:rPr>
                  <a:t>2</a:t>
                </a:r>
                <a:r>
                  <a:rPr lang="zh-CN" altLang="en-US" dirty="0">
                    <a:ea typeface="微软雅黑" panose="020B0503020204020204" pitchFamily="34" charset="-122"/>
                  </a:rPr>
                  <a:t>个最近的餐馆邻居。</a:t>
                </a:r>
                <a:endParaRPr lang="en-US" altLang="zh-CN" dirty="0">
                  <a:ea typeface="微软雅黑" panose="020B0503020204020204" pitchFamily="34" charset="-122"/>
                </a:endParaRPr>
              </a:p>
            </p:txBody>
          </p:sp>
        </mc:Choice>
        <mc:Fallback>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722654"/>
                <a:ext cx="8654492" cy="4816703"/>
              </a:xfrm>
              <a:prstGeom prst="rect">
                <a:avLst/>
              </a:prstGeom>
              <a:blipFill>
                <a:blip r:embed="rId3"/>
                <a:stretch>
                  <a:fillRect l="-1056" t="-1139" r="-3239" b="-2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293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654492" cy="1077218"/>
          </a:xfrm>
          <a:prstGeom prst="rect">
            <a:avLst/>
          </a:prstGeom>
          <a:noFill/>
        </p:spPr>
        <p:txBody>
          <a:bodyPr wrap="square" rtlCol="0">
            <a:spAutoFit/>
          </a:bodyPr>
          <a:lstStyle/>
          <a:p>
            <a:r>
              <a:rPr lang="en-US" altLang="zh-CN" sz="2400" b="1" dirty="0" err="1">
                <a:latin typeface="Calibri" panose="020F0502020204030204" pitchFamily="34" charset="0"/>
                <a:ea typeface="微软雅黑" panose="020B0503020204020204" pitchFamily="34" charset="-122"/>
              </a:rPr>
              <a:t>PruningKOSR</a:t>
            </a:r>
            <a:r>
              <a:rPr lang="zh-CN" altLang="en-US" sz="2400" b="1" dirty="0">
                <a:latin typeface="Calibri" panose="020F0502020204030204" pitchFamily="34" charset="0"/>
                <a:ea typeface="微软雅黑" panose="020B0503020204020204" pitchFamily="34" charset="-122"/>
              </a:rPr>
              <a:t>伪代码</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p:pic>
        <p:nvPicPr>
          <p:cNvPr id="4" name="图片 3">
            <a:extLst>
              <a:ext uri="{FF2B5EF4-FFF2-40B4-BE49-F238E27FC236}">
                <a16:creationId xmlns:a16="http://schemas.microsoft.com/office/drawing/2014/main" id="{2C6C4935-7BB5-44FA-A95F-24A3F83BE185}"/>
              </a:ext>
            </a:extLst>
          </p:cNvPr>
          <p:cNvPicPr>
            <a:picLocks noChangeAspect="1"/>
          </p:cNvPicPr>
          <p:nvPr/>
        </p:nvPicPr>
        <p:blipFill>
          <a:blip r:embed="rId3"/>
          <a:stretch>
            <a:fillRect/>
          </a:stretch>
        </p:blipFill>
        <p:spPr>
          <a:xfrm>
            <a:off x="317234" y="1339861"/>
            <a:ext cx="4887919" cy="4394189"/>
          </a:xfrm>
          <a:prstGeom prst="rect">
            <a:avLst/>
          </a:prstGeom>
        </p:spPr>
      </p:pic>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93E2483B-2A56-49EB-9D0A-034D81D35907}"/>
                  </a:ext>
                </a:extLst>
              </p:cNvPr>
              <p:cNvSpPr/>
              <p:nvPr/>
            </p:nvSpPr>
            <p:spPr>
              <a:xfrm>
                <a:off x="5179901" y="1339861"/>
                <a:ext cx="3791825" cy="4678204"/>
              </a:xfrm>
              <a:prstGeom prst="rect">
                <a:avLst/>
              </a:prstGeom>
            </p:spPr>
            <p:txBody>
              <a:bodyPr wrap="square">
                <a:spAutoFit/>
              </a:bodyPr>
              <a:lstStyle/>
              <a:p>
                <a:r>
                  <a:rPr lang="en-US" altLang="zh-CN" sz="1600" b="1" dirty="0">
                    <a:ea typeface="微软雅黑" panose="020B0503020204020204" pitchFamily="34" charset="-122"/>
                  </a:rPr>
                  <a:t>4</a:t>
                </a:r>
                <a:r>
                  <a:rPr lang="zh-CN" altLang="en-US" sz="1600" b="1" dirty="0">
                    <a:ea typeface="微软雅黑" panose="020B0503020204020204" pitchFamily="34" charset="-122"/>
                  </a:rPr>
                  <a:t>→队列</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𝑸</m:t>
                    </m:r>
                  </m:oMath>
                </a14:m>
                <a:r>
                  <a:rPr lang="zh-CN" altLang="en-US" sz="1600" b="1" dirty="0">
                    <a:ea typeface="微软雅黑" panose="020B0503020204020204" pitchFamily="34" charset="-122"/>
                  </a:rPr>
                  <a:t>不空并且结果集不足</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𝒌</m:t>
                    </m:r>
                  </m:oMath>
                </a14:m>
                <a:r>
                  <a:rPr lang="zh-CN" altLang="en-US" sz="1600" b="1" dirty="0">
                    <a:ea typeface="微软雅黑" panose="020B0503020204020204" pitchFamily="34" charset="-122"/>
                  </a:rPr>
                  <a:t>条路径就继续拓展</a:t>
                </a:r>
                <a:endParaRPr lang="en-US" altLang="zh-CN" sz="1600" b="1" dirty="0">
                  <a:ea typeface="微软雅黑" panose="020B0503020204020204" pitchFamily="34" charset="-122"/>
                </a:endParaRPr>
              </a:p>
              <a:p>
                <a:endParaRPr lang="en-US" altLang="zh-CN" sz="500" b="1" dirty="0">
                  <a:ea typeface="微软雅黑" panose="020B0503020204020204" pitchFamily="34" charset="-122"/>
                </a:endParaRPr>
              </a:p>
              <a:p>
                <a:r>
                  <a:rPr lang="en-US" altLang="zh-CN" sz="1600" b="1" dirty="0">
                    <a:ea typeface="微软雅黑" panose="020B0503020204020204" pitchFamily="34" charset="-122"/>
                  </a:rPr>
                  <a:t>5</a:t>
                </a:r>
                <a:r>
                  <a:rPr lang="zh-CN" altLang="en-US" sz="1600" b="1" dirty="0">
                    <a:ea typeface="微软雅黑" panose="020B0503020204020204" pitchFamily="34" charset="-122"/>
                  </a:rPr>
                  <a:t>→取出最短路径</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𝒑</m:t>
                    </m:r>
                  </m:oMath>
                </a14:m>
                <a:endParaRPr lang="en-US" altLang="zh-CN" sz="1600" b="1" dirty="0">
                  <a:ea typeface="微软雅黑" panose="020B0503020204020204" pitchFamily="34" charset="-122"/>
                </a:endParaRPr>
              </a:p>
              <a:p>
                <a:endParaRPr lang="en-US" altLang="zh-CN" sz="500" b="1" dirty="0">
                  <a:ea typeface="微软雅黑" panose="020B0503020204020204" pitchFamily="34" charset="-122"/>
                </a:endParaRPr>
              </a:p>
              <a:p>
                <a:r>
                  <a:rPr lang="en-US" altLang="zh-CN" sz="1600" b="1" dirty="0">
                    <a:ea typeface="微软雅黑" panose="020B0503020204020204" pitchFamily="34" charset="-122"/>
                  </a:rPr>
                  <a:t>6</a:t>
                </a:r>
                <a:r>
                  <a:rPr lang="zh-CN" altLang="en-US" sz="1600" b="1" dirty="0">
                    <a:ea typeface="微软雅黑" panose="020B0503020204020204" pitchFamily="34" charset="-122"/>
                  </a:rPr>
                  <a:t>→通过路径节点数量判断最后有没有抵达终点</a:t>
                </a:r>
                <a:endParaRPr lang="en-US" altLang="zh-CN" sz="1600" b="1" dirty="0">
                  <a:ea typeface="微软雅黑" panose="020B0503020204020204" pitchFamily="34" charset="-122"/>
                </a:endParaRPr>
              </a:p>
              <a:p>
                <a:r>
                  <a:rPr lang="en-US" altLang="zh-CN" sz="1600" b="1" dirty="0">
                    <a:ea typeface="微软雅黑" panose="020B0503020204020204" pitchFamily="34" charset="-122"/>
                  </a:rPr>
                  <a:t>7</a:t>
                </a:r>
                <a:r>
                  <a:rPr lang="zh-CN" altLang="en-US" sz="1600" b="1" dirty="0">
                    <a:ea typeface="微软雅黑" panose="020B0503020204020204" pitchFamily="34" charset="-122"/>
                  </a:rPr>
                  <a:t>→如果抵达，就将路径纳入结果集，重新考虑</a:t>
                </a:r>
                <a:r>
                  <a:rPr lang="zh-CN" altLang="en-US" sz="1600" b="1" dirty="0">
                    <a:solidFill>
                      <a:schemeClr val="accent2"/>
                    </a:solidFill>
                    <a:ea typeface="微软雅黑" panose="020B0503020204020204" pitchFamily="34" charset="-122"/>
                  </a:rPr>
                  <a:t>被该路径的子路径支配的路径</a:t>
                </a:r>
                <a:endParaRPr lang="en-US" altLang="zh-CN" sz="1600" b="1" dirty="0">
                  <a:solidFill>
                    <a:schemeClr val="accent2"/>
                  </a:solidFill>
                  <a:ea typeface="微软雅黑" panose="020B0503020204020204" pitchFamily="34" charset="-122"/>
                </a:endParaRPr>
              </a:p>
              <a:p>
                <a:r>
                  <a:rPr lang="en-US" altLang="zh-CN" sz="1600" b="1" dirty="0">
                    <a:ea typeface="微软雅黑" panose="020B0503020204020204" pitchFamily="34" charset="-122"/>
                  </a:rPr>
                  <a:t>8</a:t>
                </a:r>
                <a:r>
                  <a:rPr lang="zh-CN" altLang="en-US" sz="1600" b="1" dirty="0">
                    <a:ea typeface="微软雅黑" panose="020B0503020204020204" pitchFamily="34" charset="-122"/>
                  </a:rPr>
                  <a:t>→遍历当前最优路径的每个子路径</a:t>
                </a:r>
                <a:endParaRPr lang="en-US" altLang="zh-CN" sz="1600" b="1" i="1" dirty="0">
                  <a:latin typeface="Cambria Math" panose="02040503050406030204" pitchFamily="18"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𝟎</m:t>
                          </m:r>
                        </m:sub>
                      </m:sSub>
                      <m:r>
                        <a:rPr lang="en-US" altLang="zh-CN" sz="16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err="1" smtClean="0">
                              <a:solidFill>
                                <a:schemeClr val="accent1"/>
                              </a:solidFill>
                              <a:latin typeface="Cambria Math" panose="02040503050406030204" pitchFamily="18" charset="0"/>
                              <a:ea typeface="微软雅黑" panose="020B0503020204020204" pitchFamily="34" charset="-122"/>
                            </a:rPr>
                            <m:t>𝒊</m:t>
                          </m:r>
                        </m:sub>
                      </m:sSub>
                      <m:r>
                        <a:rPr lang="en-US" altLang="zh-CN" sz="1600" b="1" i="1" dirty="0" smtClean="0">
                          <a:solidFill>
                            <a:schemeClr val="accent1"/>
                          </a:solidFill>
                          <a:latin typeface="Cambria Math" panose="02040503050406030204" pitchFamily="18" charset="0"/>
                          <a:ea typeface="微软雅黑" panose="020B0503020204020204" pitchFamily="34" charset="-122"/>
                        </a:rPr>
                        <m:t>&gt;</m:t>
                      </m:r>
                    </m:oMath>
                  </m:oMathPara>
                </a14:m>
                <a:endParaRPr lang="en-US" altLang="zh-CN" sz="1600" b="1" dirty="0">
                  <a:solidFill>
                    <a:schemeClr val="accent1"/>
                  </a:solidFill>
                  <a:ea typeface="微软雅黑" panose="020B0503020204020204" pitchFamily="34" charset="-122"/>
                </a:endParaRPr>
              </a:p>
              <a:p>
                <a:r>
                  <a:rPr lang="en-US" altLang="zh-CN" sz="1600" b="1" dirty="0">
                    <a:ea typeface="微软雅黑" panose="020B0503020204020204" pitchFamily="34" charset="-122"/>
                  </a:rPr>
                  <a:t>9</a:t>
                </a:r>
                <a:r>
                  <a:rPr lang="zh-CN" altLang="en-US" sz="1600" b="1" dirty="0">
                    <a:ea typeface="微软雅黑" panose="020B0503020204020204" pitchFamily="34" charset="-122"/>
                  </a:rPr>
                  <a:t>→如果某个子路径的尾结点</a:t>
                </a:r>
                <a:r>
                  <a:rPr lang="zh-CN" altLang="en-US" sz="1600" b="1" dirty="0">
                    <a:solidFill>
                      <a:schemeClr val="accent2"/>
                    </a:solidFill>
                    <a:ea typeface="微软雅黑" panose="020B0503020204020204" pitchFamily="34" charset="-122"/>
                  </a:rPr>
                  <a:t>存储该路径为主导路径</a:t>
                </a:r>
                <a:endParaRPr lang="en-US" altLang="zh-CN" sz="1600" b="1" dirty="0">
                  <a:solidFill>
                    <a:schemeClr val="accent2"/>
                  </a:solidFill>
                  <a:ea typeface="微软雅黑" panose="020B0503020204020204" pitchFamily="34" charset="-122"/>
                </a:endParaRPr>
              </a:p>
              <a:p>
                <a:r>
                  <a:rPr lang="en-US" altLang="zh-CN" sz="1600" b="1" dirty="0">
                    <a:ea typeface="微软雅黑" panose="020B0503020204020204" pitchFamily="34" charset="-122"/>
                  </a:rPr>
                  <a:t>10</a:t>
                </a:r>
                <a:r>
                  <a:rPr lang="zh-CN" altLang="en-US" sz="1600" b="1" dirty="0">
                    <a:ea typeface="微软雅黑" panose="020B0503020204020204" pitchFamily="34" charset="-122"/>
                  </a:rPr>
                  <a:t>→说明</a:t>
                </a:r>
                <a:r>
                  <a:rPr lang="zh-CN" altLang="en-US" sz="1600" b="1" dirty="0">
                    <a:solidFill>
                      <a:schemeClr val="accent2"/>
                    </a:solidFill>
                    <a:ea typeface="微软雅黑" panose="020B0503020204020204" pitchFamily="34" charset="-122"/>
                  </a:rPr>
                  <a:t>该子路径是该尾结点的主导路径</a:t>
                </a:r>
                <a:r>
                  <a:rPr lang="zh-CN" altLang="en-US" sz="1600" b="1" dirty="0">
                    <a:ea typeface="微软雅黑" panose="020B0503020204020204" pitchFamily="34" charset="-122"/>
                  </a:rPr>
                  <a:t>，也就可以从</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𝒊</m:t>
                        </m:r>
                      </m:sub>
                    </m:sSub>
                    <m:r>
                      <a:rPr lang="en-US" altLang="zh-CN" sz="1600" b="1" i="1" dirty="0">
                        <a:solidFill>
                          <a:schemeClr val="accent1"/>
                        </a:solidFill>
                        <a:latin typeface="Cambria Math" panose="02040503050406030204" pitchFamily="18" charset="0"/>
                        <a:ea typeface="微软雅黑" panose="020B0503020204020204" pitchFamily="34" charset="-122"/>
                      </a:rPr>
                      <m:t>. </m:t>
                    </m:r>
                    <m:r>
                      <a:rPr lang="en-US" altLang="zh-CN" sz="1600" b="1" dirty="0">
                        <a:solidFill>
                          <a:schemeClr val="accent1"/>
                        </a:solidFill>
                        <a:latin typeface="Cambria Math" panose="02040503050406030204" pitchFamily="18" charset="0"/>
                        <a:ea typeface="微软雅黑" panose="020B0503020204020204" pitchFamily="34" charset="-122"/>
                      </a:rPr>
                      <m:t>𝑯</m:t>
                    </m:r>
                    <m:sSub>
                      <m:sSubPr>
                        <m:ctrlPr>
                          <a:rPr lang="en-US" altLang="zh-CN" sz="1600" b="1" i="1" dirty="0">
                            <a:solidFill>
                              <a:schemeClr val="accent1"/>
                            </a:solidFill>
                            <a:latin typeface="Cambria Math" panose="02040503050406030204" pitchFamily="18" charset="0"/>
                            <a:ea typeface="微软雅黑" panose="020B0503020204020204" pitchFamily="34" charset="-122"/>
                          </a:rPr>
                        </m:ctrlPr>
                      </m:sSubPr>
                      <m:e>
                        <m:r>
                          <a:rPr lang="en-US" altLang="zh-CN" sz="1600" b="1" dirty="0">
                            <a:solidFill>
                              <a:schemeClr val="accent1"/>
                            </a:solidFill>
                            <a:latin typeface="Cambria Math" panose="02040503050406030204" pitchFamily="18" charset="0"/>
                            <a:ea typeface="微软雅黑" panose="020B0503020204020204" pitchFamily="34" charset="-122"/>
                          </a:rPr>
                          <m:t>𝑻</m:t>
                        </m:r>
                      </m:e>
                      <m:sub>
                        <m:r>
                          <a:rPr lang="en-US" altLang="zh-CN" sz="1600" b="1" i="1" dirty="0" smtClean="0">
                            <a:solidFill>
                              <a:schemeClr val="accent1"/>
                            </a:solidFill>
                            <a:latin typeface="Cambria Math" panose="02040503050406030204" pitchFamily="18" charset="0"/>
                            <a:ea typeface="微软雅黑" panose="020B0503020204020204" pitchFamily="34" charset="-122"/>
                          </a:rPr>
                          <m:t>&gt;</m:t>
                        </m:r>
                        <m:r>
                          <a:rPr lang="en-US" altLang="zh-CN" sz="1600" b="1" dirty="0">
                            <a:solidFill>
                              <a:schemeClr val="accent1"/>
                            </a:solidFill>
                            <a:latin typeface="Cambria Math" panose="02040503050406030204" pitchFamily="18" charset="0"/>
                            <a:ea typeface="微软雅黑" panose="020B0503020204020204" pitchFamily="34" charset="-122"/>
                          </a:rPr>
                          <m:t>𝑪</m:t>
                        </m:r>
                      </m:sub>
                    </m:sSub>
                  </m:oMath>
                </a14:m>
                <a:r>
                  <a:rPr lang="zh-CN" altLang="en-US" sz="1600" b="1" dirty="0">
                    <a:ea typeface="微软雅黑" panose="020B0503020204020204" pitchFamily="34" charset="-122"/>
                  </a:rPr>
                  <a:t>获取</a:t>
                </a:r>
                <a:r>
                  <a:rPr lang="zh-CN" altLang="en-US" sz="1600" b="1" dirty="0">
                    <a:solidFill>
                      <a:schemeClr val="accent2"/>
                    </a:solidFill>
                    <a:ea typeface="微软雅黑" panose="020B0503020204020204" pitchFamily="34" charset="-122"/>
                  </a:rPr>
                  <a:t>被该主导路径支配的路径集合中的最短路径</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𝒑</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endParaRPr lang="en-US" altLang="zh-CN" sz="1600" b="1" dirty="0">
                  <a:solidFill>
                    <a:schemeClr val="accent1"/>
                  </a:solidFill>
                  <a:ea typeface="微软雅黑" panose="020B0503020204020204" pitchFamily="34" charset="-122"/>
                </a:endParaRPr>
              </a:p>
              <a:p>
                <a:r>
                  <a:rPr lang="en-US" altLang="zh-CN" sz="1600" b="1" dirty="0">
                    <a:ea typeface="微软雅黑" panose="020B0503020204020204" pitchFamily="34" charset="-122"/>
                  </a:rPr>
                  <a:t>11</a:t>
                </a:r>
                <a:r>
                  <a:rPr lang="zh-CN" altLang="en-US" sz="1600" b="1" dirty="0">
                    <a:ea typeface="微软雅黑" panose="020B0503020204020204" pitchFamily="34" charset="-122"/>
                  </a:rPr>
                  <a:t>→</a:t>
                </a:r>
                <a:r>
                  <a:rPr lang="zh-CN" altLang="en-US" sz="1600" b="1" dirty="0">
                    <a:solidFill>
                      <a:schemeClr val="accent2"/>
                    </a:solidFill>
                    <a:ea typeface="微软雅黑" panose="020B0503020204020204" pitchFamily="34" charset="-122"/>
                  </a:rPr>
                  <a:t>将该最短路径纳入到队列中进行拓展</a:t>
                </a:r>
                <a:endParaRPr lang="en-US" altLang="zh-CN" sz="1600" b="1" dirty="0">
                  <a:solidFill>
                    <a:schemeClr val="accent2"/>
                  </a:solidFill>
                  <a:ea typeface="微软雅黑" panose="020B0503020204020204" pitchFamily="34" charset="-122"/>
                </a:endParaRPr>
              </a:p>
              <a:p>
                <a:r>
                  <a:rPr lang="en-US" altLang="zh-CN" sz="1600" b="1" dirty="0">
                    <a:ea typeface="微软雅黑" panose="020B0503020204020204" pitchFamily="34" charset="-122"/>
                  </a:rPr>
                  <a:t>12</a:t>
                </a:r>
                <a:r>
                  <a:rPr lang="zh-CN" altLang="en-US" sz="1600" b="1" dirty="0">
                    <a:ea typeface="微软雅黑" panose="020B0503020204020204" pitchFamily="34" charset="-122"/>
                  </a:rPr>
                  <a:t>→从</a:t>
                </a:r>
                <a14:m>
                  <m:oMath xmlns:m="http://schemas.openxmlformats.org/officeDocument/2006/math">
                    <m:sSub>
                      <m:sSubPr>
                        <m:ctrlPr>
                          <a:rPr lang="en-US" altLang="zh-CN" sz="1600" b="1" i="1" dirty="0">
                            <a:solidFill>
                              <a:schemeClr val="accent1"/>
                            </a:solidFill>
                            <a:latin typeface="Cambria Math" panose="02040503050406030204" pitchFamily="18" charset="0"/>
                            <a:ea typeface="微软雅黑" panose="020B0503020204020204" pitchFamily="34" charset="-122"/>
                          </a:rPr>
                        </m:ctrlPr>
                      </m:sSubPr>
                      <m:e>
                        <m:r>
                          <a:rPr lang="en-US" altLang="zh-CN" sz="1600" b="1" dirty="0">
                            <a:solidFill>
                              <a:schemeClr val="accent1"/>
                            </a:solidFill>
                            <a:latin typeface="Cambria Math" panose="02040503050406030204" pitchFamily="18" charset="0"/>
                            <a:ea typeface="微软雅黑" panose="020B0503020204020204" pitchFamily="34" charset="-122"/>
                          </a:rPr>
                          <m:t>𝒗</m:t>
                        </m:r>
                      </m:e>
                      <m:sub>
                        <m:r>
                          <a:rPr lang="en-US" altLang="zh-CN" sz="1600" b="1" dirty="0">
                            <a:solidFill>
                              <a:schemeClr val="accent1"/>
                            </a:solidFill>
                            <a:latin typeface="Cambria Math" panose="02040503050406030204" pitchFamily="18" charset="0"/>
                            <a:ea typeface="微软雅黑" panose="020B0503020204020204" pitchFamily="34" charset="-122"/>
                          </a:rPr>
                          <m:t>𝒊</m:t>
                        </m:r>
                      </m:sub>
                    </m:sSub>
                    <m:r>
                      <a:rPr lang="en-US" altLang="zh-CN" sz="1600" b="1" dirty="0">
                        <a:solidFill>
                          <a:schemeClr val="accent1"/>
                        </a:solidFill>
                        <a:latin typeface="Cambria Math" panose="02040503050406030204" pitchFamily="18" charset="0"/>
                        <a:ea typeface="微软雅黑" panose="020B0503020204020204" pitchFamily="34" charset="-122"/>
                      </a:rPr>
                      <m:t>.</m:t>
                    </m:r>
                    <m:r>
                      <a:rPr lang="en-US" altLang="zh-CN" sz="1600" b="1" dirty="0">
                        <a:solidFill>
                          <a:schemeClr val="accent1"/>
                        </a:solidFill>
                        <a:latin typeface="Cambria Math" panose="02040503050406030204" pitchFamily="18" charset="0"/>
                        <a:ea typeface="微软雅黑" panose="020B0503020204020204" pitchFamily="34" charset="-122"/>
                      </a:rPr>
                      <m:t>𝑯</m:t>
                    </m:r>
                    <m:sSub>
                      <m:sSubPr>
                        <m:ctrlPr>
                          <a:rPr lang="en-US" altLang="zh-CN" sz="1600" b="1" i="1" dirty="0">
                            <a:solidFill>
                              <a:schemeClr val="accent1"/>
                            </a:solidFill>
                            <a:latin typeface="Cambria Math" panose="02040503050406030204" pitchFamily="18" charset="0"/>
                            <a:ea typeface="微软雅黑" panose="020B0503020204020204" pitchFamily="34" charset="-122"/>
                          </a:rPr>
                        </m:ctrlPr>
                      </m:sSubPr>
                      <m:e>
                        <m:r>
                          <a:rPr lang="en-US" altLang="zh-CN" sz="1600" b="1" dirty="0">
                            <a:solidFill>
                              <a:schemeClr val="accent1"/>
                            </a:solidFill>
                            <a:latin typeface="Cambria Math" panose="02040503050406030204" pitchFamily="18" charset="0"/>
                            <a:ea typeface="微软雅黑" panose="020B0503020204020204" pitchFamily="34" charset="-122"/>
                          </a:rPr>
                          <m:t>𝑻</m:t>
                        </m:r>
                      </m:e>
                      <m:sub>
                        <m:r>
                          <a:rPr lang="en-US" altLang="zh-CN" sz="1600" b="1" dirty="0">
                            <a:solidFill>
                              <a:schemeClr val="accent1"/>
                            </a:solidFill>
                            <a:latin typeface="Cambria Math" panose="02040503050406030204" pitchFamily="18" charset="0"/>
                            <a:ea typeface="微软雅黑" panose="020B0503020204020204" pitchFamily="34" charset="-122"/>
                          </a:rPr>
                          <m:t>&lt;</m:t>
                        </m:r>
                        <m:r>
                          <a:rPr lang="en-US" altLang="zh-CN" sz="1600" b="1" dirty="0">
                            <a:solidFill>
                              <a:schemeClr val="accent1"/>
                            </a:solidFill>
                            <a:latin typeface="Cambria Math" panose="02040503050406030204" pitchFamily="18" charset="0"/>
                            <a:ea typeface="微软雅黑" panose="020B0503020204020204" pitchFamily="34" charset="-122"/>
                          </a:rPr>
                          <m:t>𝑪</m:t>
                        </m:r>
                      </m:sub>
                    </m:sSub>
                  </m:oMath>
                </a14:m>
                <a:r>
                  <a:rPr lang="zh-CN" altLang="en-US" sz="1600" b="1" dirty="0">
                    <a:ea typeface="微软雅黑" panose="020B0503020204020204" pitchFamily="34" charset="-122"/>
                  </a:rPr>
                  <a:t>中删除</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𝒊</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𝟏</m:t>
                    </m:r>
                  </m:oMath>
                </a14:m>
                <a:r>
                  <a:rPr lang="zh-CN" altLang="en-US" sz="1600" b="1" dirty="0">
                    <a:ea typeface="微软雅黑" panose="020B0503020204020204" pitchFamily="34" charset="-122"/>
                  </a:rPr>
                  <a:t>，因为现在是</a:t>
                </a:r>
                <a:r>
                  <a:rPr lang="zh-CN" altLang="en-US" sz="1600" b="1" dirty="0">
                    <a:solidFill>
                      <a:schemeClr val="accent2"/>
                    </a:solidFill>
                    <a:ea typeface="微软雅黑" panose="020B0503020204020204" pitchFamily="34" charset="-122"/>
                  </a:rPr>
                  <a:t>新加入的</a:t>
                </a:r>
                <a:r>
                  <a:rPr lang="en-US" altLang="zh-CN" sz="1600" b="1" dirty="0">
                    <a:solidFill>
                      <a:schemeClr val="accent1"/>
                    </a:solidFill>
                    <a:ea typeface="微软雅黑" panose="020B0503020204020204" pitchFamily="34" charset="-122"/>
                  </a:rPr>
                  <a:t>p’</a:t>
                </a:r>
                <a:r>
                  <a:rPr lang="zh-CN" altLang="en-US" sz="1600" b="1" dirty="0">
                    <a:solidFill>
                      <a:schemeClr val="accent2"/>
                    </a:solidFill>
                    <a:ea typeface="微软雅黑" panose="020B0503020204020204" pitchFamily="34" charset="-122"/>
                  </a:rPr>
                  <a:t>支配了剩余更长的路径</a:t>
                </a:r>
                <a:endParaRPr lang="en-US" altLang="zh-CN" sz="1600" b="1" dirty="0">
                  <a:solidFill>
                    <a:schemeClr val="accent2"/>
                  </a:solidFill>
                  <a:ea typeface="微软雅黑" panose="020B0503020204020204" pitchFamily="34" charset="-122"/>
                </a:endParaRPr>
              </a:p>
            </p:txBody>
          </p:sp>
        </mc:Choice>
        <mc:Fallback>
          <p:sp>
            <p:nvSpPr>
              <p:cNvPr id="3" name="矩形 2">
                <a:extLst>
                  <a:ext uri="{FF2B5EF4-FFF2-40B4-BE49-F238E27FC236}">
                    <a16:creationId xmlns:a16="http://schemas.microsoft.com/office/drawing/2014/main" id="{93E2483B-2A56-49EB-9D0A-034D81D35907}"/>
                  </a:ext>
                </a:extLst>
              </p:cNvPr>
              <p:cNvSpPr>
                <a:spLocks noRot="1" noChangeAspect="1" noMove="1" noResize="1" noEditPoints="1" noAdjustHandles="1" noChangeArrowheads="1" noChangeShapeType="1" noTextEdit="1"/>
              </p:cNvSpPr>
              <p:nvPr/>
            </p:nvSpPr>
            <p:spPr>
              <a:xfrm>
                <a:off x="5179901" y="1339861"/>
                <a:ext cx="3791825" cy="4678204"/>
              </a:xfrm>
              <a:prstGeom prst="rect">
                <a:avLst/>
              </a:prstGeom>
              <a:blipFill>
                <a:blip r:embed="rId4"/>
                <a:stretch>
                  <a:fillRect l="-965" t="-522" b="-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594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654492" cy="1077218"/>
          </a:xfrm>
          <a:prstGeom prst="rect">
            <a:avLst/>
          </a:prstGeom>
          <a:noFill/>
        </p:spPr>
        <p:txBody>
          <a:bodyPr wrap="square" rtlCol="0">
            <a:spAutoFit/>
          </a:bodyPr>
          <a:lstStyle/>
          <a:p>
            <a:r>
              <a:rPr lang="en-US" altLang="zh-CN" sz="2400" b="1" dirty="0" err="1">
                <a:latin typeface="Calibri" panose="020F0502020204030204" pitchFamily="34" charset="0"/>
                <a:ea typeface="微软雅黑" panose="020B0503020204020204" pitchFamily="34" charset="-122"/>
              </a:rPr>
              <a:t>PruningKOSR</a:t>
            </a:r>
            <a:r>
              <a:rPr lang="zh-CN" altLang="en-US" sz="2400" b="1" dirty="0">
                <a:latin typeface="Calibri" panose="020F0502020204030204" pitchFamily="34" charset="0"/>
                <a:ea typeface="微软雅黑" panose="020B0503020204020204" pitchFamily="34" charset="-122"/>
              </a:rPr>
              <a:t>伪代码</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p:pic>
        <p:nvPicPr>
          <p:cNvPr id="5" name="图片 4">
            <a:extLst>
              <a:ext uri="{FF2B5EF4-FFF2-40B4-BE49-F238E27FC236}">
                <a16:creationId xmlns:a16="http://schemas.microsoft.com/office/drawing/2014/main" id="{7D802EBA-F146-455C-868B-BD7B6F72FA75}"/>
              </a:ext>
            </a:extLst>
          </p:cNvPr>
          <p:cNvPicPr>
            <a:picLocks noChangeAspect="1"/>
          </p:cNvPicPr>
          <p:nvPr/>
        </p:nvPicPr>
        <p:blipFill>
          <a:blip r:embed="rId3"/>
          <a:stretch>
            <a:fillRect/>
          </a:stretch>
        </p:blipFill>
        <p:spPr>
          <a:xfrm>
            <a:off x="583221" y="1951178"/>
            <a:ext cx="4817930" cy="2876610"/>
          </a:xfrm>
          <a:prstGeom prst="rect">
            <a:avLst/>
          </a:prstGeom>
        </p:spPr>
      </p:pic>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1CEA1DE2-47A8-4CAC-9821-C3707C7C63A4}"/>
                  </a:ext>
                </a:extLst>
              </p:cNvPr>
              <p:cNvSpPr/>
              <p:nvPr/>
            </p:nvSpPr>
            <p:spPr>
              <a:xfrm>
                <a:off x="5034941" y="1318243"/>
                <a:ext cx="3791825" cy="4142481"/>
              </a:xfrm>
              <a:prstGeom prst="rect">
                <a:avLst/>
              </a:prstGeom>
            </p:spPr>
            <p:txBody>
              <a:bodyPr wrap="square">
                <a:spAutoFit/>
              </a:bodyPr>
              <a:lstStyle/>
              <a:p>
                <a:r>
                  <a:rPr lang="en-US" altLang="zh-CN" sz="1600" b="1" dirty="0">
                    <a:ea typeface="微软雅黑" panose="020B0503020204020204" pitchFamily="34" charset="-122"/>
                  </a:rPr>
                  <a:t>13</a:t>
                </a:r>
                <a:r>
                  <a:rPr lang="zh-CN" altLang="en-US" sz="1600" b="1" dirty="0">
                    <a:ea typeface="微软雅黑" panose="020B0503020204020204" pitchFamily="34" charset="-122"/>
                  </a:rPr>
                  <a:t>→当前路径没有抵达终点</a:t>
                </a:r>
                <a:endParaRPr lang="en-US" altLang="zh-CN" sz="1600" b="1" dirty="0">
                  <a:ea typeface="微软雅黑" panose="020B0503020204020204" pitchFamily="34" charset="-122"/>
                </a:endParaRPr>
              </a:p>
              <a:p>
                <a:r>
                  <a:rPr lang="en-US" altLang="zh-CN" sz="1600" b="1" dirty="0">
                    <a:ea typeface="微软雅黑" panose="020B0503020204020204" pitchFamily="34" charset="-122"/>
                  </a:rPr>
                  <a:t>14</a:t>
                </a:r>
                <a:r>
                  <a:rPr lang="zh-CN" altLang="en-US" sz="1600" b="1" dirty="0">
                    <a:ea typeface="微软雅黑" panose="020B0503020204020204" pitchFamily="34" charset="-122"/>
                  </a:rPr>
                  <a:t>→判断当前路径节点数量</a:t>
                </a:r>
                <a14:m>
                  <m:oMath xmlns:m="http://schemas.openxmlformats.org/officeDocument/2006/math">
                    <m:r>
                      <a:rPr lang="en-US" altLang="zh-CN" sz="1600" b="1" i="1" dirty="0">
                        <a:solidFill>
                          <a:schemeClr val="accent1"/>
                        </a:solidFill>
                        <a:latin typeface="Cambria Math" panose="02040503050406030204" pitchFamily="18" charset="0"/>
                        <a:ea typeface="微软雅黑" panose="020B0503020204020204" pitchFamily="34" charset="-122"/>
                      </a:rPr>
                      <m:t>|</m:t>
                    </m:r>
                    <m:r>
                      <a:rPr lang="en-US" altLang="zh-CN" sz="1600" b="1" i="1" dirty="0">
                        <a:solidFill>
                          <a:schemeClr val="accent1"/>
                        </a:solidFill>
                        <a:latin typeface="Cambria Math" panose="02040503050406030204" pitchFamily="18" charset="0"/>
                        <a:ea typeface="微软雅黑" panose="020B0503020204020204" pitchFamily="34" charset="-122"/>
                      </a:rPr>
                      <m:t>𝒑</m:t>
                    </m:r>
                    <m:r>
                      <a:rPr lang="en-US" altLang="zh-CN" sz="1600" b="1" i="1" dirty="0">
                        <a:solidFill>
                          <a:schemeClr val="accent1"/>
                        </a:solidFill>
                        <a:latin typeface="Cambria Math" panose="02040503050406030204" pitchFamily="18" charset="0"/>
                        <a:ea typeface="微软雅黑" panose="020B0503020204020204" pitchFamily="34" charset="-122"/>
                      </a:rPr>
                      <m:t>|</m:t>
                    </m:r>
                  </m:oMath>
                </a14:m>
                <a:r>
                  <a:rPr lang="zh-CN" altLang="en-US" sz="1600" b="1" dirty="0">
                    <a:ea typeface="微软雅黑" panose="020B0503020204020204" pitchFamily="34" charset="-122"/>
                  </a:rPr>
                  <a:t>在不在</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𝒒</m:t>
                        </m:r>
                      </m:sub>
                    </m:sSub>
                    <m:r>
                      <a:rPr lang="en-US" altLang="zh-CN" sz="1600" b="1" i="1" dirty="0">
                        <a:solidFill>
                          <a:schemeClr val="accent1"/>
                        </a:solidFill>
                        <a:latin typeface="Cambria Math" panose="02040503050406030204" pitchFamily="18" charset="0"/>
                        <a:ea typeface="微软雅黑" panose="020B0503020204020204" pitchFamily="34" charset="-122"/>
                      </a:rPr>
                      <m:t>. </m:t>
                    </m:r>
                    <m:r>
                      <a:rPr lang="en-US" altLang="zh-CN" sz="1600" b="1" dirty="0">
                        <a:solidFill>
                          <a:schemeClr val="accent1"/>
                        </a:solidFill>
                        <a:latin typeface="Cambria Math" panose="02040503050406030204" pitchFamily="18" charset="0"/>
                        <a:ea typeface="微软雅黑" panose="020B0503020204020204" pitchFamily="34" charset="-122"/>
                      </a:rPr>
                      <m:t>𝑯</m:t>
                    </m:r>
                    <m:sSub>
                      <m:sSubPr>
                        <m:ctrlPr>
                          <a:rPr lang="en-US" altLang="zh-CN" sz="1600" b="1" i="1" dirty="0">
                            <a:solidFill>
                              <a:schemeClr val="accent1"/>
                            </a:solidFill>
                            <a:latin typeface="Cambria Math" panose="02040503050406030204" pitchFamily="18" charset="0"/>
                            <a:ea typeface="微软雅黑" panose="020B0503020204020204" pitchFamily="34" charset="-122"/>
                          </a:rPr>
                        </m:ctrlPr>
                      </m:sSubPr>
                      <m:e>
                        <m:r>
                          <a:rPr lang="en-US" altLang="zh-CN" sz="1600" b="1" dirty="0">
                            <a:solidFill>
                              <a:schemeClr val="accent1"/>
                            </a:solidFill>
                            <a:latin typeface="Cambria Math" panose="02040503050406030204" pitchFamily="18" charset="0"/>
                            <a:ea typeface="微软雅黑" panose="020B0503020204020204" pitchFamily="34" charset="-122"/>
                          </a:rPr>
                          <m:t>𝑻</m:t>
                        </m:r>
                      </m:e>
                      <m:sub>
                        <m:r>
                          <a:rPr lang="en-US" altLang="zh-CN" sz="1600" b="1" dirty="0">
                            <a:solidFill>
                              <a:schemeClr val="accent1"/>
                            </a:solidFill>
                            <a:latin typeface="Cambria Math" panose="02040503050406030204" pitchFamily="18" charset="0"/>
                            <a:ea typeface="微软雅黑" panose="020B0503020204020204" pitchFamily="34" charset="-122"/>
                          </a:rPr>
                          <m:t>&lt;</m:t>
                        </m:r>
                        <m:r>
                          <a:rPr lang="en-US" altLang="zh-CN" sz="1600" b="1" dirty="0">
                            <a:solidFill>
                              <a:schemeClr val="accent1"/>
                            </a:solidFill>
                            <a:latin typeface="Cambria Math" panose="02040503050406030204" pitchFamily="18" charset="0"/>
                            <a:ea typeface="微软雅黑" panose="020B0503020204020204" pitchFamily="34" charset="-122"/>
                          </a:rPr>
                          <m:t>𝑪</m:t>
                        </m:r>
                      </m:sub>
                    </m:sSub>
                  </m:oMath>
                </a14:m>
                <a:endParaRPr lang="en-US" altLang="zh-CN" sz="1600" b="1" dirty="0">
                  <a:ea typeface="微软雅黑" panose="020B0503020204020204" pitchFamily="34" charset="-122"/>
                </a:endParaRPr>
              </a:p>
              <a:p>
                <a:r>
                  <a:rPr lang="en-US" altLang="zh-CN" sz="1600" b="1" dirty="0">
                    <a:ea typeface="微软雅黑" panose="020B0503020204020204" pitchFamily="34" charset="-122"/>
                  </a:rPr>
                  <a:t>15</a:t>
                </a:r>
                <a:r>
                  <a:rPr lang="zh-CN" altLang="en-US" sz="1600" b="1" dirty="0">
                    <a:ea typeface="微软雅黑" panose="020B0503020204020204" pitchFamily="34" charset="-122"/>
                  </a:rPr>
                  <a:t>→不在，说明第一次到达节点</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𝒒</m:t>
                        </m:r>
                      </m:sub>
                    </m:sSub>
                  </m:oMath>
                </a14:m>
                <a:r>
                  <a:rPr lang="zh-CN" altLang="en-US" sz="1600" b="1" dirty="0">
                    <a:ea typeface="微软雅黑" panose="020B0503020204020204" pitchFamily="34" charset="-122"/>
                  </a:rPr>
                  <a:t>，那么就将该主导路径存储到</a:t>
                </a:r>
                <a14:m>
                  <m:oMath xmlns:m="http://schemas.openxmlformats.org/officeDocument/2006/math">
                    <m:sSub>
                      <m:sSubPr>
                        <m:ctrlPr>
                          <a:rPr lang="en-US" altLang="zh-CN" sz="1600" b="1" i="1" dirty="0">
                            <a:solidFill>
                              <a:schemeClr val="accent1"/>
                            </a:solidFill>
                            <a:latin typeface="Cambria Math" panose="02040503050406030204" pitchFamily="18" charset="0"/>
                            <a:ea typeface="微软雅黑" panose="020B0503020204020204" pitchFamily="34" charset="-122"/>
                          </a:rPr>
                        </m:ctrlPr>
                      </m:sSubPr>
                      <m:e>
                        <m:r>
                          <a:rPr lang="en-US" altLang="zh-CN" sz="1600" b="1" i="1" dirty="0">
                            <a:solidFill>
                              <a:schemeClr val="accent1"/>
                            </a:solidFill>
                            <a:latin typeface="Cambria Math" panose="02040503050406030204" pitchFamily="18" charset="0"/>
                            <a:ea typeface="微软雅黑" panose="020B0503020204020204" pitchFamily="34" charset="-122"/>
                          </a:rPr>
                          <m:t>𝒗</m:t>
                        </m:r>
                      </m:e>
                      <m:sub>
                        <m:r>
                          <a:rPr lang="en-US" altLang="zh-CN" sz="1600" b="1" i="1" dirty="0">
                            <a:solidFill>
                              <a:schemeClr val="accent1"/>
                            </a:solidFill>
                            <a:latin typeface="Cambria Math" panose="02040503050406030204" pitchFamily="18" charset="0"/>
                            <a:ea typeface="微软雅黑" panose="020B0503020204020204" pitchFamily="34" charset="-122"/>
                          </a:rPr>
                          <m:t>𝒒</m:t>
                        </m:r>
                      </m:sub>
                    </m:sSub>
                    <m:r>
                      <a:rPr lang="en-US" altLang="zh-CN" sz="1600" b="1" i="1" dirty="0">
                        <a:solidFill>
                          <a:schemeClr val="accent1"/>
                        </a:solidFill>
                        <a:latin typeface="Cambria Math" panose="02040503050406030204" pitchFamily="18" charset="0"/>
                        <a:ea typeface="微软雅黑" panose="020B0503020204020204" pitchFamily="34" charset="-122"/>
                      </a:rPr>
                      <m:t>. </m:t>
                    </m:r>
                    <m:r>
                      <a:rPr lang="en-US" altLang="zh-CN" sz="1600" b="1" dirty="0">
                        <a:solidFill>
                          <a:schemeClr val="accent1"/>
                        </a:solidFill>
                        <a:latin typeface="Cambria Math" panose="02040503050406030204" pitchFamily="18" charset="0"/>
                        <a:ea typeface="微软雅黑" panose="020B0503020204020204" pitchFamily="34" charset="-122"/>
                      </a:rPr>
                      <m:t>𝑯</m:t>
                    </m:r>
                    <m:sSub>
                      <m:sSubPr>
                        <m:ctrlPr>
                          <a:rPr lang="en-US" altLang="zh-CN" sz="1600" b="1" i="1" dirty="0">
                            <a:solidFill>
                              <a:schemeClr val="accent1"/>
                            </a:solidFill>
                            <a:latin typeface="Cambria Math" panose="02040503050406030204" pitchFamily="18" charset="0"/>
                            <a:ea typeface="微软雅黑" panose="020B0503020204020204" pitchFamily="34" charset="-122"/>
                          </a:rPr>
                        </m:ctrlPr>
                      </m:sSubPr>
                      <m:e>
                        <m:r>
                          <a:rPr lang="en-US" altLang="zh-CN" sz="1600" b="1" dirty="0">
                            <a:solidFill>
                              <a:schemeClr val="accent1"/>
                            </a:solidFill>
                            <a:latin typeface="Cambria Math" panose="02040503050406030204" pitchFamily="18" charset="0"/>
                            <a:ea typeface="微软雅黑" panose="020B0503020204020204" pitchFamily="34" charset="-122"/>
                          </a:rPr>
                          <m:t>𝑻</m:t>
                        </m:r>
                      </m:e>
                      <m:sub>
                        <m:r>
                          <a:rPr lang="en-US" altLang="zh-CN" sz="1600" b="1" dirty="0">
                            <a:solidFill>
                              <a:schemeClr val="accent1"/>
                            </a:solidFill>
                            <a:latin typeface="Cambria Math" panose="02040503050406030204" pitchFamily="18" charset="0"/>
                            <a:ea typeface="微软雅黑" panose="020B0503020204020204" pitchFamily="34" charset="-122"/>
                          </a:rPr>
                          <m:t>&lt;</m:t>
                        </m:r>
                        <m:r>
                          <a:rPr lang="en-US" altLang="zh-CN" sz="1600" b="1" dirty="0">
                            <a:solidFill>
                              <a:schemeClr val="accent1"/>
                            </a:solidFill>
                            <a:latin typeface="Cambria Math" panose="02040503050406030204" pitchFamily="18" charset="0"/>
                            <a:ea typeface="微软雅黑" panose="020B0503020204020204" pitchFamily="34" charset="-122"/>
                          </a:rPr>
                          <m:t>𝑪</m:t>
                        </m:r>
                      </m:sub>
                    </m:sSub>
                  </m:oMath>
                </a14:m>
                <a:endParaRPr lang="en-US" altLang="zh-CN" sz="1600" b="1" dirty="0">
                  <a:ea typeface="微软雅黑" panose="020B0503020204020204" pitchFamily="34" charset="-122"/>
                </a:endParaRPr>
              </a:p>
              <a:p>
                <a:r>
                  <a:rPr lang="en-US" altLang="zh-CN" sz="1600" b="1" dirty="0">
                    <a:ea typeface="微软雅黑" panose="020B0503020204020204" pitchFamily="34" charset="-122"/>
                  </a:rPr>
                  <a:t>16</a:t>
                </a:r>
                <a:r>
                  <a:rPr lang="zh-CN" altLang="en-US" sz="1600" b="1" dirty="0">
                    <a:ea typeface="微软雅黑" panose="020B0503020204020204" pitchFamily="34" charset="-122"/>
                  </a:rPr>
                  <a:t>→</a:t>
                </a:r>
                <a:r>
                  <a:rPr lang="zh-CN" altLang="en-US" sz="1600" b="1" dirty="0">
                    <a:solidFill>
                      <a:schemeClr val="accent2"/>
                    </a:solidFill>
                    <a:ea typeface="微软雅黑" panose="020B0503020204020204" pitchFamily="34" charset="-122"/>
                  </a:rPr>
                  <a:t>拓展下一类型的第</a:t>
                </a:r>
                <a:r>
                  <a:rPr lang="en-US" altLang="zh-CN" sz="1600" b="1" dirty="0">
                    <a:solidFill>
                      <a:schemeClr val="accent2"/>
                    </a:solidFill>
                    <a:ea typeface="微软雅黑" panose="020B0503020204020204" pitchFamily="34" charset="-122"/>
                  </a:rPr>
                  <a:t>1</a:t>
                </a:r>
                <a:r>
                  <a:rPr lang="zh-CN" altLang="en-US" sz="1600" b="1" dirty="0">
                    <a:solidFill>
                      <a:schemeClr val="accent2"/>
                    </a:solidFill>
                    <a:ea typeface="微软雅黑" panose="020B0503020204020204" pitchFamily="34" charset="-122"/>
                  </a:rPr>
                  <a:t>个最近邻居</a:t>
                </a:r>
                <a:endParaRPr lang="en-US" altLang="zh-CN" sz="1600" b="1" dirty="0">
                  <a:solidFill>
                    <a:schemeClr val="accent2"/>
                  </a:solidFill>
                  <a:ea typeface="微软雅黑" panose="020B0503020204020204" pitchFamily="34" charset="-122"/>
                </a:endParaRPr>
              </a:p>
              <a:p>
                <a:r>
                  <a:rPr lang="en-US" altLang="zh-CN" sz="1600" b="1" dirty="0">
                    <a:ea typeface="微软雅黑" panose="020B0503020204020204" pitchFamily="34" charset="-122"/>
                  </a:rPr>
                  <a:t>17</a:t>
                </a:r>
                <a:r>
                  <a:rPr lang="zh-CN" altLang="en-US" sz="1600" b="1" dirty="0">
                    <a:ea typeface="微软雅黑" panose="020B0503020204020204" pitchFamily="34" charset="-122"/>
                  </a:rPr>
                  <a:t>→将拓展的路径纳入到队列中</a:t>
                </a:r>
                <a:endParaRPr lang="en-US" altLang="zh-CN" sz="1600" b="1" dirty="0">
                  <a:ea typeface="微软雅黑" panose="020B0503020204020204" pitchFamily="34" charset="-122"/>
                </a:endParaRPr>
              </a:p>
              <a:p>
                <a:r>
                  <a:rPr lang="en-US" altLang="zh-CN" sz="1600" b="1" dirty="0">
                    <a:ea typeface="微软雅黑" panose="020B0503020204020204" pitchFamily="34" charset="-122"/>
                  </a:rPr>
                  <a:t>19</a:t>
                </a:r>
                <a:r>
                  <a:rPr lang="zh-CN" altLang="en-US" sz="1600" b="1" dirty="0">
                    <a:ea typeface="微软雅黑" panose="020B0503020204020204" pitchFamily="34" charset="-122"/>
                  </a:rPr>
                  <a:t>→在，说明之前有路径已经抵达了</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𝒒</m:t>
                        </m:r>
                      </m:sub>
                    </m:sSub>
                  </m:oMath>
                </a14:m>
                <a:r>
                  <a:rPr lang="zh-CN" altLang="en-US" sz="1600" b="1" dirty="0">
                    <a:ea typeface="微软雅黑" panose="020B0503020204020204" pitchFamily="34" charset="-122"/>
                  </a:rPr>
                  <a:t>，而且比当前路径还短，那么</a:t>
                </a:r>
                <a:r>
                  <a:rPr lang="zh-CN" altLang="en-US" sz="1600" b="1" dirty="0">
                    <a:solidFill>
                      <a:schemeClr val="accent2"/>
                    </a:solidFill>
                    <a:ea typeface="微软雅黑" panose="020B0503020204020204" pitchFamily="34" charset="-122"/>
                  </a:rPr>
                  <a:t>就将当前路径插入到</a:t>
                </a:r>
                <a14:m>
                  <m:oMath xmlns:m="http://schemas.openxmlformats.org/officeDocument/2006/math">
                    <m:sSub>
                      <m:sSubPr>
                        <m:ctrlPr>
                          <a:rPr lang="en-US" altLang="zh-CN" sz="1600" b="1" i="1" dirty="0">
                            <a:solidFill>
                              <a:schemeClr val="accent2"/>
                            </a:solidFill>
                            <a:latin typeface="Cambria Math" panose="02040503050406030204" pitchFamily="18" charset="0"/>
                            <a:ea typeface="微软雅黑" panose="020B0503020204020204" pitchFamily="34" charset="-122"/>
                          </a:rPr>
                        </m:ctrlPr>
                      </m:sSubPr>
                      <m:e>
                        <m:r>
                          <a:rPr lang="en-US" altLang="zh-CN" sz="1600" b="1" i="1" dirty="0">
                            <a:solidFill>
                              <a:schemeClr val="accent2"/>
                            </a:solidFill>
                            <a:latin typeface="Cambria Math" panose="02040503050406030204" pitchFamily="18" charset="0"/>
                            <a:ea typeface="微软雅黑" panose="020B0503020204020204" pitchFamily="34" charset="-122"/>
                          </a:rPr>
                          <m:t>𝒗</m:t>
                        </m:r>
                      </m:e>
                      <m:sub>
                        <m:r>
                          <a:rPr lang="en-US" altLang="zh-CN" sz="1600" b="1" i="1" dirty="0">
                            <a:solidFill>
                              <a:schemeClr val="accent2"/>
                            </a:solidFill>
                            <a:latin typeface="Cambria Math" panose="02040503050406030204" pitchFamily="18" charset="0"/>
                            <a:ea typeface="微软雅黑" panose="020B0503020204020204" pitchFamily="34" charset="-122"/>
                          </a:rPr>
                          <m:t>𝒒</m:t>
                        </m:r>
                      </m:sub>
                    </m:sSub>
                    <m:r>
                      <a:rPr lang="en-US" altLang="zh-CN" sz="1600" b="1" i="1" dirty="0">
                        <a:solidFill>
                          <a:schemeClr val="accent2"/>
                        </a:solidFill>
                        <a:latin typeface="Cambria Math" panose="02040503050406030204" pitchFamily="18" charset="0"/>
                        <a:ea typeface="微软雅黑" panose="020B0503020204020204" pitchFamily="34" charset="-122"/>
                      </a:rPr>
                      <m:t>. </m:t>
                    </m:r>
                    <m:r>
                      <a:rPr lang="en-US" altLang="zh-CN" sz="1600" b="1" dirty="0">
                        <a:solidFill>
                          <a:schemeClr val="accent2"/>
                        </a:solidFill>
                        <a:latin typeface="Cambria Math" panose="02040503050406030204" pitchFamily="18" charset="0"/>
                        <a:ea typeface="微软雅黑" panose="020B0503020204020204" pitchFamily="34" charset="-122"/>
                      </a:rPr>
                      <m:t>𝑯</m:t>
                    </m:r>
                    <m:sSub>
                      <m:sSubPr>
                        <m:ctrlPr>
                          <a:rPr lang="en-US" altLang="zh-CN" sz="1600" b="1" i="1" dirty="0">
                            <a:solidFill>
                              <a:schemeClr val="accent2"/>
                            </a:solidFill>
                            <a:latin typeface="Cambria Math" panose="02040503050406030204" pitchFamily="18" charset="0"/>
                            <a:ea typeface="微软雅黑" panose="020B0503020204020204" pitchFamily="34" charset="-122"/>
                          </a:rPr>
                        </m:ctrlPr>
                      </m:sSubPr>
                      <m:e>
                        <m:r>
                          <a:rPr lang="en-US" altLang="zh-CN" sz="1600" b="1" dirty="0">
                            <a:solidFill>
                              <a:schemeClr val="accent2"/>
                            </a:solidFill>
                            <a:latin typeface="Cambria Math" panose="02040503050406030204" pitchFamily="18" charset="0"/>
                            <a:ea typeface="微软雅黑" panose="020B0503020204020204" pitchFamily="34" charset="-122"/>
                          </a:rPr>
                          <m:t>𝑻</m:t>
                        </m:r>
                      </m:e>
                      <m:sub>
                        <m:r>
                          <a:rPr lang="en-US" altLang="zh-CN" sz="1600" b="1" i="1" dirty="0" smtClean="0">
                            <a:solidFill>
                              <a:schemeClr val="accent2"/>
                            </a:solidFill>
                            <a:latin typeface="Cambria Math" panose="02040503050406030204" pitchFamily="18" charset="0"/>
                            <a:ea typeface="微软雅黑" panose="020B0503020204020204" pitchFamily="34" charset="-122"/>
                          </a:rPr>
                          <m:t>&gt;</m:t>
                        </m:r>
                        <m:r>
                          <a:rPr lang="en-US" altLang="zh-CN" sz="1600" b="1" dirty="0">
                            <a:solidFill>
                              <a:schemeClr val="accent2"/>
                            </a:solidFill>
                            <a:latin typeface="Cambria Math" panose="02040503050406030204" pitchFamily="18" charset="0"/>
                            <a:ea typeface="微软雅黑" panose="020B0503020204020204" pitchFamily="34" charset="-122"/>
                          </a:rPr>
                          <m:t>𝑪</m:t>
                        </m:r>
                      </m:sub>
                    </m:sSub>
                  </m:oMath>
                </a14:m>
                <a:r>
                  <a:rPr lang="zh-CN" altLang="en-US" sz="1600" b="1" dirty="0">
                    <a:solidFill>
                      <a:schemeClr val="accent2"/>
                    </a:solidFill>
                    <a:ea typeface="微软雅黑" panose="020B0503020204020204" pitchFamily="34" charset="-122"/>
                  </a:rPr>
                  <a:t>的路径节点数量为</a:t>
                </a:r>
                <a14:m>
                  <m:oMath xmlns:m="http://schemas.openxmlformats.org/officeDocument/2006/math">
                    <m:r>
                      <a:rPr lang="en-US" altLang="zh-CN" sz="1600" b="1" i="1" dirty="0" smtClean="0">
                        <a:solidFill>
                          <a:schemeClr val="accent2"/>
                        </a:solidFill>
                        <a:latin typeface="Cambria Math" panose="02040503050406030204" pitchFamily="18" charset="0"/>
                        <a:ea typeface="微软雅黑" panose="020B0503020204020204" pitchFamily="34" charset="-122"/>
                      </a:rPr>
                      <m:t>|</m:t>
                    </m:r>
                    <m:r>
                      <a:rPr lang="en-US" altLang="zh-CN" sz="1600" b="1" i="1" dirty="0" smtClean="0">
                        <a:solidFill>
                          <a:schemeClr val="accent2"/>
                        </a:solidFill>
                        <a:latin typeface="Cambria Math" panose="02040503050406030204" pitchFamily="18" charset="0"/>
                        <a:ea typeface="微软雅黑" panose="020B0503020204020204" pitchFamily="34" charset="-122"/>
                      </a:rPr>
                      <m:t>𝒑</m:t>
                    </m:r>
                    <m:r>
                      <a:rPr lang="en-US" altLang="zh-CN" sz="1600" b="1" i="1" dirty="0" smtClean="0">
                        <a:solidFill>
                          <a:schemeClr val="accent2"/>
                        </a:solidFill>
                        <a:latin typeface="Cambria Math" panose="02040503050406030204" pitchFamily="18" charset="0"/>
                        <a:ea typeface="微软雅黑" panose="020B0503020204020204" pitchFamily="34" charset="-122"/>
                      </a:rPr>
                      <m:t>|</m:t>
                    </m:r>
                  </m:oMath>
                </a14:m>
                <a:r>
                  <a:rPr lang="zh-CN" altLang="en-US" sz="1600" b="1" dirty="0">
                    <a:solidFill>
                      <a:schemeClr val="accent2"/>
                    </a:solidFill>
                    <a:ea typeface="微软雅黑" panose="020B0503020204020204" pitchFamily="34" charset="-122"/>
                  </a:rPr>
                  <a:t>的被支配队列中</a:t>
                </a:r>
                <a:endParaRPr lang="en-US" altLang="zh-CN" sz="1600" b="1" dirty="0">
                  <a:solidFill>
                    <a:schemeClr val="accent2"/>
                  </a:solidFill>
                  <a:ea typeface="微软雅黑" panose="020B0503020204020204" pitchFamily="34" charset="-122"/>
                </a:endParaRPr>
              </a:p>
              <a:p>
                <a:r>
                  <a:rPr lang="en-US" altLang="zh-CN" sz="1600" b="1" dirty="0">
                    <a:ea typeface="微软雅黑" panose="020B0503020204020204" pitchFamily="34" charset="-122"/>
                  </a:rPr>
                  <a:t>20</a:t>
                </a:r>
                <a:r>
                  <a:rPr lang="zh-CN" altLang="en-US" sz="1600" b="1" dirty="0">
                    <a:ea typeface="微软雅黑" panose="020B0503020204020204" pitchFamily="34" charset="-122"/>
                  </a:rPr>
                  <a:t>→</a:t>
                </a:r>
                <a:r>
                  <a:rPr lang="en-US" altLang="zh-CN" sz="1600" b="1" dirty="0">
                    <a:ea typeface="微软雅黑" panose="020B0503020204020204" pitchFamily="34" charset="-122"/>
                  </a:rPr>
                  <a:t>q</a:t>
                </a:r>
                <a:r>
                  <a:rPr lang="zh-CN" altLang="en-US" sz="1600" b="1" dirty="0">
                    <a:ea typeface="微软雅黑" panose="020B0503020204020204" pitchFamily="34" charset="-122"/>
                  </a:rPr>
                  <a:t>是不是大于</a:t>
                </a:r>
                <a:r>
                  <a:rPr lang="en-US" altLang="zh-CN" sz="1600" b="1" dirty="0">
                    <a:ea typeface="微软雅黑" panose="020B0503020204020204" pitchFamily="34" charset="-122"/>
                  </a:rPr>
                  <a:t>0</a:t>
                </a:r>
                <a:r>
                  <a:rPr lang="zh-CN" altLang="en-US" sz="1600" b="1" dirty="0">
                    <a:ea typeface="微软雅黑" panose="020B0503020204020204" pitchFamily="34" charset="-122"/>
                  </a:rPr>
                  <a:t>，就是路径尾结点不是起点</a:t>
                </a:r>
                <a:r>
                  <a:rPr lang="en-US" altLang="zh-CN" sz="1600" b="1" dirty="0">
                    <a:ea typeface="微软雅黑" panose="020B0503020204020204" pitchFamily="34" charset="-122"/>
                  </a:rPr>
                  <a:t>s</a:t>
                </a:r>
              </a:p>
              <a:p>
                <a:r>
                  <a:rPr lang="en-US" altLang="zh-CN" sz="1600" b="1" dirty="0">
                    <a:ea typeface="微软雅黑" panose="020B0503020204020204" pitchFamily="34" charset="-122"/>
                  </a:rPr>
                  <a:t>21</a:t>
                </a:r>
                <a:r>
                  <a:rPr lang="zh-CN" altLang="en-US" sz="1600" b="1" dirty="0">
                    <a:ea typeface="微软雅黑" panose="020B0503020204020204" pitchFamily="34" charset="-122"/>
                  </a:rPr>
                  <a:t>→</a:t>
                </a:r>
                <a:r>
                  <a:rPr lang="zh-CN" altLang="en-US" sz="1600" b="1" dirty="0">
                    <a:solidFill>
                      <a:schemeClr val="accent2"/>
                    </a:solidFill>
                    <a:ea typeface="微软雅黑" panose="020B0503020204020204" pitchFamily="34" charset="-122"/>
                  </a:rPr>
                  <a:t>非起点</a:t>
                </a:r>
                <a:r>
                  <a:rPr lang="en-US" altLang="zh-CN" sz="1600" b="1" dirty="0">
                    <a:solidFill>
                      <a:schemeClr val="accent2"/>
                    </a:solidFill>
                    <a:ea typeface="微软雅黑" panose="020B0503020204020204" pitchFamily="34" charset="-122"/>
                  </a:rPr>
                  <a:t>s</a:t>
                </a:r>
                <a:r>
                  <a:rPr lang="zh-CN" altLang="en-US" sz="1600" b="1" dirty="0">
                    <a:solidFill>
                      <a:schemeClr val="accent2"/>
                    </a:solidFill>
                    <a:ea typeface="微软雅黑" panose="020B0503020204020204" pitchFamily="34" charset="-122"/>
                  </a:rPr>
                  <a:t>的尾结点才能拓展当前类型的下一类型节点，即第</a:t>
                </a:r>
                <a:r>
                  <a:rPr lang="en-US" altLang="zh-CN" sz="1600" b="1" dirty="0">
                    <a:solidFill>
                      <a:schemeClr val="accent2"/>
                    </a:solidFill>
                    <a:ea typeface="微软雅黑" panose="020B0503020204020204" pitchFamily="34" charset="-122"/>
                  </a:rPr>
                  <a:t>x+1</a:t>
                </a:r>
                <a:r>
                  <a:rPr lang="zh-CN" altLang="en-US" sz="1600" b="1" dirty="0">
                    <a:solidFill>
                      <a:schemeClr val="accent2"/>
                    </a:solidFill>
                    <a:ea typeface="微软雅黑" panose="020B0503020204020204" pitchFamily="34" charset="-122"/>
                  </a:rPr>
                  <a:t>个最近的邻居</a:t>
                </a:r>
                <a:endParaRPr lang="en-US" altLang="zh-CN" sz="1600" b="1" dirty="0">
                  <a:solidFill>
                    <a:schemeClr val="accent2"/>
                  </a:solidFill>
                  <a:ea typeface="微软雅黑" panose="020B0503020204020204" pitchFamily="34" charset="-122"/>
                </a:endParaRPr>
              </a:p>
              <a:p>
                <a:r>
                  <a:rPr lang="en-US" altLang="zh-CN" sz="1600" b="1" dirty="0">
                    <a:ea typeface="微软雅黑" panose="020B0503020204020204" pitchFamily="34" charset="-122"/>
                  </a:rPr>
                  <a:t>22</a:t>
                </a:r>
                <a:r>
                  <a:rPr lang="zh-CN" altLang="en-US" sz="1600" b="1" dirty="0">
                    <a:ea typeface="微软雅黑" panose="020B0503020204020204" pitchFamily="34" charset="-122"/>
                  </a:rPr>
                  <a:t>→将拓展的路径纳入到队列中</a:t>
                </a:r>
                <a:endParaRPr lang="en-US" altLang="zh-CN" sz="1600" b="1" dirty="0">
                  <a:ea typeface="微软雅黑" panose="020B0503020204020204" pitchFamily="34" charset="-122"/>
                </a:endParaRPr>
              </a:p>
            </p:txBody>
          </p:sp>
        </mc:Choice>
        <mc:Fallback>
          <p:sp>
            <p:nvSpPr>
              <p:cNvPr id="7" name="矩形 6">
                <a:extLst>
                  <a:ext uri="{FF2B5EF4-FFF2-40B4-BE49-F238E27FC236}">
                    <a16:creationId xmlns:a16="http://schemas.microsoft.com/office/drawing/2014/main" id="{1CEA1DE2-47A8-4CAC-9821-C3707C7C63A4}"/>
                  </a:ext>
                </a:extLst>
              </p:cNvPr>
              <p:cNvSpPr>
                <a:spLocks noRot="1" noChangeAspect="1" noMove="1" noResize="1" noEditPoints="1" noAdjustHandles="1" noChangeArrowheads="1" noChangeShapeType="1" noTextEdit="1"/>
              </p:cNvSpPr>
              <p:nvPr/>
            </p:nvSpPr>
            <p:spPr>
              <a:xfrm>
                <a:off x="5034941" y="1318243"/>
                <a:ext cx="3791825" cy="4142481"/>
              </a:xfrm>
              <a:prstGeom prst="rect">
                <a:avLst/>
              </a:prstGeom>
              <a:blipFill>
                <a:blip r:embed="rId4"/>
                <a:stretch>
                  <a:fillRect l="-965" t="-588" r="-6270" b="-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934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609600" y="1951672"/>
                <a:ext cx="8048625" cy="32624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solidFill>
                            <a:schemeClr val="accent1"/>
                          </a:solidFill>
                          <a:latin typeface="Cambria Math" panose="02040503050406030204" pitchFamily="18" charset="0"/>
                          <a:ea typeface="微软雅黑" panose="020B0503020204020204" pitchFamily="34" charset="-122"/>
                        </a:rPr>
                        <m:t>𝑭𝒊𝒏𝒅𝑵𝑵</m:t>
                      </m:r>
                    </m:oMath>
                  </m:oMathPara>
                </a14:m>
                <a:endParaRPr lang="en-US" altLang="zh-CN" sz="20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直观的寻找第</a:t>
                </a:r>
                <a:r>
                  <a:rPr lang="en-US" altLang="zh-CN" sz="2000" dirty="0">
                    <a:latin typeface="Calibri" panose="020F0502020204030204" pitchFamily="34" charset="0"/>
                    <a:ea typeface="微软雅黑" panose="020B0503020204020204" pitchFamily="34" charset="-122"/>
                  </a:rPr>
                  <a:t>x</a:t>
                </a:r>
                <a:r>
                  <a:rPr lang="zh-CN" altLang="en-US" sz="2000" dirty="0">
                    <a:latin typeface="Calibri" panose="020F0502020204030204" pitchFamily="34" charset="0"/>
                    <a:ea typeface="微软雅黑" panose="020B0503020204020204" pitchFamily="34" charset="-122"/>
                  </a:rPr>
                  <a:t>个最近邻的算法是</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𝐷𝑖𝑗𝑘𝑠𝑡𝑟𝑎</m:t>
                    </m:r>
                  </m:oMath>
                </a14:m>
                <a:r>
                  <a:rPr lang="zh-CN" altLang="en-US" sz="2000" dirty="0">
                    <a:latin typeface="Calibri" panose="020F0502020204030204" pitchFamily="34" charset="0"/>
                    <a:ea typeface="微软雅黑" panose="020B0503020204020204" pitchFamily="34" charset="-122"/>
                  </a:rPr>
                  <a:t>算法，但是存在大量的重复搜索（从头搜索），并且由于</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𝐹𝑖𝑛𝑑𝑁𝑁</m:t>
                    </m:r>
                  </m:oMath>
                </a14:m>
                <a:r>
                  <a:rPr lang="zh-CN" altLang="en-US" sz="2000" dirty="0">
                    <a:latin typeface="Calibri" panose="020F0502020204030204" pitchFamily="34" charset="0"/>
                    <a:ea typeface="微软雅黑" panose="020B0503020204020204" pitchFamily="34" charset="-122"/>
                  </a:rPr>
                  <a:t>需要经常调用，因此在大型图上多次进行</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𝐷𝑖𝑗𝑘𝑠𝑡𝑟𝑎</m:t>
                    </m:r>
                  </m:oMath>
                </a14:m>
                <a:r>
                  <a:rPr lang="zh-CN" altLang="en-US" sz="2000" dirty="0">
                    <a:latin typeface="Calibri" panose="020F0502020204030204" pitchFamily="34" charset="0"/>
                    <a:ea typeface="微软雅黑" panose="020B0503020204020204" pitchFamily="34" charset="-122"/>
                  </a:rPr>
                  <a:t>搜索的的效率也很低。</a:t>
                </a:r>
                <a:endParaRPr lang="en-US" altLang="zh-CN" sz="2000" dirty="0">
                  <a:latin typeface="Calibri" panose="020F0502020204030204" pitchFamily="34" charset="0"/>
                  <a:ea typeface="微软雅黑" panose="020B0503020204020204" pitchFamily="34" charset="-122"/>
                </a:endParaRPr>
              </a:p>
              <a:p>
                <a:endParaRPr lang="en-US" altLang="zh-CN" sz="2000" dirty="0">
                  <a:latin typeface="Calibri" panose="020F0502020204030204" pitchFamily="34" charset="0"/>
                  <a:ea typeface="微软雅黑" panose="020B0503020204020204" pitchFamily="34" charset="-122"/>
                </a:endParaRPr>
              </a:p>
              <a:p>
                <a:endParaRPr lang="en-US" altLang="zh-CN" sz="2000" dirty="0">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重复计算问题可以通过计算后存储解决，同时本文基于</a:t>
                </a:r>
                <a:r>
                  <a:rPr lang="en-US" altLang="zh-CN" sz="2000" i="1" dirty="0">
                    <a:solidFill>
                      <a:schemeClr val="accent1"/>
                    </a:solidFill>
                    <a:latin typeface="+mj-lt"/>
                    <a:ea typeface="微软雅黑" panose="020B0503020204020204" pitchFamily="34" charset="-122"/>
                  </a:rPr>
                  <a:t>2-hop labeling</a:t>
                </a:r>
                <a:r>
                  <a:rPr lang="zh-CN" altLang="en-US" sz="2000" dirty="0">
                    <a:latin typeface="Calibri" panose="020F0502020204030204" pitchFamily="34" charset="0"/>
                    <a:ea typeface="微软雅黑" panose="020B0503020204020204" pitchFamily="34" charset="-122"/>
                  </a:rPr>
                  <a:t>设计了</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𝐹𝑖𝑛𝑑𝑁𝑁</m:t>
                    </m:r>
                  </m:oMath>
                </a14:m>
                <a:r>
                  <a:rPr lang="zh-CN" altLang="en-US" sz="2000" dirty="0">
                    <a:latin typeface="Calibri" panose="020F0502020204030204" pitchFamily="34" charset="0"/>
                    <a:ea typeface="微软雅黑" panose="020B0503020204020204" pitchFamily="34" charset="-122"/>
                  </a:rPr>
                  <a:t>函数以优化搜索效率。</a:t>
                </a:r>
                <a:endParaRPr lang="en-US" altLang="zh-CN" sz="2000" b="1" dirty="0">
                  <a:solidFill>
                    <a:schemeClr val="accent1"/>
                  </a:solidFill>
                  <a:latin typeface="Calibri" panose="020F0502020204030204" pitchFamily="34" charset="0"/>
                  <a:ea typeface="微软雅黑" panose="020B0503020204020204" pitchFamily="34" charset="-122"/>
                </a:endParaRPr>
              </a:p>
              <a:p>
                <a:endParaRPr lang="en-US" altLang="zh-CN" sz="2200" b="1" i="1" dirty="0">
                  <a:solidFill>
                    <a:schemeClr val="accent1"/>
                  </a:solidFill>
                  <a:latin typeface="Cambria Math" panose="02040503050406030204" pitchFamily="18"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609600" y="1951672"/>
                <a:ext cx="8048625" cy="3262432"/>
              </a:xfrm>
              <a:prstGeom prst="rect">
                <a:avLst/>
              </a:prstGeom>
              <a:blipFill>
                <a:blip r:embed="rId3"/>
                <a:stretch>
                  <a:fillRect l="-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3453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654492" cy="45452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200" b="1" i="1" dirty="0" smtClean="0">
                          <a:solidFill>
                            <a:schemeClr val="accent1"/>
                          </a:solidFill>
                          <a:latin typeface="Cambria Math" panose="02040503050406030204" pitchFamily="18" charset="0"/>
                          <a:ea typeface="微软雅黑" panose="020B0503020204020204" pitchFamily="34" charset="-122"/>
                        </a:rPr>
                        <m:t>𝟐</m:t>
                      </m:r>
                      <m:r>
                        <a:rPr lang="en-US" altLang="zh-CN" sz="2200" b="1" i="1" dirty="0" smtClean="0">
                          <a:solidFill>
                            <a:schemeClr val="accent1"/>
                          </a:solidFill>
                          <a:latin typeface="Cambria Math" panose="02040503050406030204" pitchFamily="18" charset="0"/>
                          <a:ea typeface="微软雅黑" panose="020B0503020204020204" pitchFamily="34" charset="-122"/>
                        </a:rPr>
                        <m:t>−</m:t>
                      </m:r>
                      <m:r>
                        <a:rPr lang="en-US" altLang="zh-CN" sz="2200" b="1" i="1" dirty="0" smtClean="0">
                          <a:solidFill>
                            <a:schemeClr val="accent1"/>
                          </a:solidFill>
                          <a:latin typeface="Cambria Math" panose="02040503050406030204" pitchFamily="18" charset="0"/>
                          <a:ea typeface="微软雅黑" panose="020B0503020204020204" pitchFamily="34" charset="-122"/>
                        </a:rPr>
                        <m:t>𝒉𝒐𝒑</m:t>
                      </m:r>
                      <m:r>
                        <a:rPr lang="en-US" altLang="zh-CN" sz="2200" b="1" i="1" dirty="0" smtClean="0">
                          <a:solidFill>
                            <a:schemeClr val="accent1"/>
                          </a:solidFill>
                          <a:latin typeface="Cambria Math" panose="02040503050406030204" pitchFamily="18" charset="0"/>
                          <a:ea typeface="微软雅黑" panose="020B0503020204020204" pitchFamily="34" charset="-122"/>
                        </a:rPr>
                        <m:t> </m:t>
                      </m:r>
                      <m:r>
                        <a:rPr lang="en-US" altLang="zh-CN" sz="2200" b="1" i="1" dirty="0" smtClean="0">
                          <a:solidFill>
                            <a:schemeClr val="accent1"/>
                          </a:solidFill>
                          <a:latin typeface="Cambria Math" panose="02040503050406030204" pitchFamily="18" charset="0"/>
                          <a:ea typeface="微软雅黑" panose="020B0503020204020204" pitchFamily="34" charset="-122"/>
                        </a:rPr>
                        <m:t>𝒍𝒂𝒃𝒆𝒍𝒊𝒏𝒈</m:t>
                      </m:r>
                    </m:oMath>
                  </m:oMathPara>
                </a14:m>
                <a:endParaRPr lang="en-US" altLang="zh-CN" sz="2200" b="1" dirty="0">
                  <a:solidFill>
                    <a:schemeClr val="accent1"/>
                  </a:solidFill>
                  <a:latin typeface="Calibri" panose="020F0502020204030204" pitchFamily="34" charset="0"/>
                  <a:ea typeface="微软雅黑" panose="020B0503020204020204" pitchFamily="34" charset="-122"/>
                </a:endParaRPr>
              </a:p>
              <a:p>
                <a:endParaRPr lang="en-US" altLang="zh-CN" sz="2200" dirty="0">
                  <a:latin typeface="Calibri" panose="020F0502020204030204" pitchFamily="34" charset="0"/>
                  <a:ea typeface="微软雅黑" panose="020B0503020204020204" pitchFamily="34" charset="-122"/>
                </a:endParaRPr>
              </a:p>
              <a:p>
                <a14:m>
                  <m:oMath xmlns:m="http://schemas.openxmlformats.org/officeDocument/2006/math">
                    <m:sSub>
                      <m:sSubPr>
                        <m:ctrlPr>
                          <a:rPr lang="en-US" altLang="zh-CN" sz="2200"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b="0" i="1" dirty="0" smtClean="0">
                            <a:solidFill>
                              <a:schemeClr val="accent1"/>
                            </a:solidFill>
                            <a:latin typeface="Cambria Math" panose="02040503050406030204" pitchFamily="18" charset="0"/>
                            <a:ea typeface="微软雅黑" panose="020B0503020204020204" pitchFamily="34" charset="-122"/>
                          </a:rPr>
                          <m:t>𝐿</m:t>
                        </m:r>
                      </m:e>
                      <m:sub>
                        <m:r>
                          <a:rPr lang="en-US" altLang="zh-CN" sz="2200" b="0" i="1" dirty="0">
                            <a:solidFill>
                              <a:schemeClr val="accent1"/>
                            </a:solidFill>
                            <a:latin typeface="Cambria Math" panose="02040503050406030204" pitchFamily="18" charset="0"/>
                            <a:ea typeface="微软雅黑" panose="020B0503020204020204" pitchFamily="34" charset="-122"/>
                          </a:rPr>
                          <m:t>𝑖𝑛</m:t>
                        </m:r>
                      </m:sub>
                    </m:sSub>
                    <m:r>
                      <a:rPr lang="en-US" altLang="zh-CN" sz="2200" b="0" i="1" dirty="0">
                        <a:solidFill>
                          <a:schemeClr val="accent1"/>
                        </a:solidFill>
                        <a:latin typeface="Cambria Math" panose="02040503050406030204" pitchFamily="18" charset="0"/>
                        <a:ea typeface="微软雅黑" panose="020B0503020204020204" pitchFamily="34" charset="-122"/>
                      </a:rPr>
                      <m:t>(</m:t>
                    </m:r>
                    <m:r>
                      <a:rPr lang="en-US" altLang="zh-CN" sz="2200" b="0" i="1" dirty="0">
                        <a:solidFill>
                          <a:schemeClr val="accent1"/>
                        </a:solidFill>
                        <a:latin typeface="Cambria Math" panose="02040503050406030204" pitchFamily="18" charset="0"/>
                        <a:ea typeface="微软雅黑" panose="020B0503020204020204" pitchFamily="34" charset="-122"/>
                      </a:rPr>
                      <m:t>𝑣</m:t>
                    </m:r>
                    <m:r>
                      <a:rPr lang="en-US" altLang="zh-CN" sz="22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200" dirty="0">
                    <a:latin typeface="Calibri" panose="020F0502020204030204" pitchFamily="34" charset="0"/>
                    <a:ea typeface="微软雅黑" panose="020B0503020204020204" pitchFamily="34" charset="-122"/>
                  </a:rPr>
                  <a:t>存储</a:t>
                </a:r>
                <a14:m>
                  <m:oMath xmlns:m="http://schemas.openxmlformats.org/officeDocument/2006/math">
                    <m:d>
                      <m:dPr>
                        <m:ctrlPr>
                          <a:rPr lang="en-US" altLang="zh-CN" sz="2200" i="1" dirty="0" smtClean="0">
                            <a:solidFill>
                              <a:schemeClr val="accent1"/>
                            </a:solidFill>
                            <a:latin typeface="Cambria Math" panose="02040503050406030204" pitchFamily="18" charset="0"/>
                            <a:ea typeface="微软雅黑" panose="020B0503020204020204" pitchFamily="34" charset="-122"/>
                          </a:rPr>
                        </m:ctrlPr>
                      </m:dPr>
                      <m:e>
                        <m:r>
                          <a:rPr lang="en-US" altLang="zh-CN" sz="2200" b="0" i="1" dirty="0" smtClean="0">
                            <a:solidFill>
                              <a:schemeClr val="accent1"/>
                            </a:solidFill>
                            <a:latin typeface="Cambria Math" panose="02040503050406030204" pitchFamily="18" charset="0"/>
                            <a:ea typeface="微软雅黑" panose="020B0503020204020204" pitchFamily="34" charset="-122"/>
                          </a:rPr>
                          <m:t>𝑢</m:t>
                        </m:r>
                        <m:r>
                          <a:rPr lang="en-US" altLang="zh-CN" sz="2200" b="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200"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200" b="0" i="1" dirty="0" smtClean="0">
                                <a:solidFill>
                                  <a:schemeClr val="accent1"/>
                                </a:solidFill>
                                <a:latin typeface="Cambria Math" panose="02040503050406030204" pitchFamily="18" charset="0"/>
                                <a:ea typeface="微软雅黑" panose="020B0503020204020204" pitchFamily="34" charset="-122"/>
                              </a:rPr>
                              <m:t>𝑑</m:t>
                            </m:r>
                          </m:e>
                          <m:sub>
                            <m:r>
                              <a:rPr lang="en-US" altLang="zh-CN" sz="2200" b="0" i="1" dirty="0" err="1" smtClean="0">
                                <a:solidFill>
                                  <a:schemeClr val="accent1"/>
                                </a:solidFill>
                                <a:latin typeface="Cambria Math" panose="02040503050406030204" pitchFamily="18" charset="0"/>
                                <a:ea typeface="微软雅黑" panose="020B0503020204020204" pitchFamily="34" charset="-122"/>
                              </a:rPr>
                              <m:t>𝑢</m:t>
                            </m:r>
                            <m:r>
                              <a:rPr lang="en-US" altLang="zh-CN" sz="2200" b="0" i="1" dirty="0" smtClean="0">
                                <a:solidFill>
                                  <a:schemeClr val="accent1"/>
                                </a:solidFill>
                                <a:latin typeface="Cambria Math" panose="02040503050406030204" pitchFamily="18" charset="0"/>
                                <a:ea typeface="微软雅黑" panose="020B0503020204020204" pitchFamily="34" charset="-122"/>
                              </a:rPr>
                              <m:t>,</m:t>
                            </m:r>
                            <m:r>
                              <a:rPr lang="en-US" altLang="zh-CN" sz="2200" b="0" i="1" dirty="0" smtClean="0">
                                <a:solidFill>
                                  <a:schemeClr val="accent1"/>
                                </a:solidFill>
                                <a:latin typeface="Cambria Math" panose="02040503050406030204" pitchFamily="18" charset="0"/>
                                <a:ea typeface="微软雅黑" panose="020B0503020204020204" pitchFamily="34" charset="-122"/>
                              </a:rPr>
                              <m:t>𝑣</m:t>
                            </m:r>
                          </m:sub>
                        </m:sSub>
                      </m:e>
                    </m:d>
                    <m:r>
                      <a:rPr lang="zh-CN" altLang="en-US" sz="2200" b="0" i="1" dirty="0" smtClean="0">
                        <a:latin typeface="Cambria Math" panose="02040503050406030204" pitchFamily="18" charset="0"/>
                        <a:ea typeface="微软雅黑" panose="020B0503020204020204" pitchFamily="34" charset="-122"/>
                      </a:rPr>
                      <m:t>，</m:t>
                    </m:r>
                    <m:r>
                      <a:rPr lang="en-US" altLang="zh-CN" sz="2200" b="0" i="1" dirty="0" smtClean="0">
                        <a:solidFill>
                          <a:schemeClr val="accent1"/>
                        </a:solidFill>
                        <a:latin typeface="Cambria Math" panose="02040503050406030204" pitchFamily="18" charset="0"/>
                        <a:ea typeface="微软雅黑" panose="020B0503020204020204" pitchFamily="34" charset="-122"/>
                      </a:rPr>
                      <m:t>𝑢</m:t>
                    </m:r>
                    <m:r>
                      <a:rPr lang="en-US" altLang="zh-CN" sz="2200" b="0" i="1" dirty="0" smtClean="0">
                        <a:solidFill>
                          <a:schemeClr val="accent1"/>
                        </a:solidFill>
                        <a:latin typeface="Cambria Math" panose="02040503050406030204" pitchFamily="18" charset="0"/>
                        <a:ea typeface="微软雅黑" panose="020B0503020204020204" pitchFamily="34" charset="-122"/>
                      </a:rPr>
                      <m:t>∈</m:t>
                    </m:r>
                    <m:r>
                      <a:rPr lang="en-US" altLang="zh-CN" sz="2200" b="0" i="1" dirty="0" smtClean="0">
                        <a:solidFill>
                          <a:schemeClr val="accent1"/>
                        </a:solidFill>
                        <a:latin typeface="Cambria Math" panose="02040503050406030204" pitchFamily="18" charset="0"/>
                        <a:ea typeface="微软雅黑" panose="020B0503020204020204" pitchFamily="34" charset="-122"/>
                      </a:rPr>
                      <m:t>𝑉</m:t>
                    </m:r>
                  </m:oMath>
                </a14:m>
                <a:r>
                  <a:rPr lang="zh-CN" altLang="en-US" sz="2200" dirty="0">
                    <a:latin typeface="Calibri" panose="020F0502020204030204" pitchFamily="34" charset="0"/>
                    <a:ea typeface="微软雅黑" panose="020B0503020204020204" pitchFamily="34" charset="-122"/>
                  </a:rPr>
                  <a:t>可以抵达</a:t>
                </a:r>
                <a14:m>
                  <m:oMath xmlns:m="http://schemas.openxmlformats.org/officeDocument/2006/math">
                    <m:r>
                      <a:rPr lang="en-US" altLang="zh-CN" sz="2200" b="0" i="1" dirty="0" smtClean="0">
                        <a:solidFill>
                          <a:schemeClr val="accent1"/>
                        </a:solidFill>
                        <a:latin typeface="Cambria Math" panose="02040503050406030204" pitchFamily="18" charset="0"/>
                        <a:ea typeface="微软雅黑" panose="020B0503020204020204" pitchFamily="34" charset="-122"/>
                      </a:rPr>
                      <m:t>𝑣</m:t>
                    </m:r>
                  </m:oMath>
                </a14:m>
                <a:r>
                  <a:rPr lang="zh-CN" altLang="en-US" sz="2200" dirty="0">
                    <a:latin typeface="Calibri" panose="020F0502020204030204" pitchFamily="34" charset="0"/>
                    <a:ea typeface="微软雅黑" panose="020B0503020204020204" pitchFamily="34" charset="-122"/>
                  </a:rPr>
                  <a:t>的节点​​，</a:t>
                </a:r>
                <a14:m>
                  <m:oMath xmlns:m="http://schemas.openxmlformats.org/officeDocument/2006/math">
                    <m:sSub>
                      <m:sSubPr>
                        <m:ctrlPr>
                          <a:rPr lang="en-US" altLang="zh-CN" sz="22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b="1" i="1" dirty="0" smtClean="0">
                            <a:solidFill>
                              <a:schemeClr val="accent1"/>
                            </a:solidFill>
                            <a:latin typeface="Cambria Math" panose="02040503050406030204" pitchFamily="18" charset="0"/>
                            <a:ea typeface="微软雅黑" panose="020B0503020204020204" pitchFamily="34" charset="-122"/>
                          </a:rPr>
                          <m:t>𝒅</m:t>
                        </m:r>
                      </m:e>
                      <m:sub>
                        <m:r>
                          <a:rPr lang="en-US" altLang="zh-CN" sz="2200" b="1" i="1" dirty="0" err="1">
                            <a:solidFill>
                              <a:schemeClr val="accent1"/>
                            </a:solidFill>
                            <a:latin typeface="Cambria Math" panose="02040503050406030204" pitchFamily="18" charset="0"/>
                            <a:ea typeface="微软雅黑" panose="020B0503020204020204" pitchFamily="34" charset="-122"/>
                          </a:rPr>
                          <m:t>𝒖</m:t>
                        </m:r>
                        <m:r>
                          <a:rPr lang="en-US" altLang="zh-CN" sz="2200" b="1" i="1" dirty="0" err="1">
                            <a:solidFill>
                              <a:schemeClr val="accent1"/>
                            </a:solidFill>
                            <a:latin typeface="Cambria Math" panose="02040503050406030204" pitchFamily="18" charset="0"/>
                            <a:ea typeface="微软雅黑" panose="020B0503020204020204" pitchFamily="34" charset="-122"/>
                          </a:rPr>
                          <m:t>,</m:t>
                        </m:r>
                        <m:r>
                          <a:rPr lang="en-US" altLang="zh-CN" sz="2200" b="1" i="1" dirty="0" err="1">
                            <a:solidFill>
                              <a:schemeClr val="accent1"/>
                            </a:solidFill>
                            <a:latin typeface="Cambria Math" panose="02040503050406030204" pitchFamily="18" charset="0"/>
                            <a:ea typeface="微软雅黑" panose="020B0503020204020204" pitchFamily="34" charset="-122"/>
                          </a:rPr>
                          <m:t>𝒗</m:t>
                        </m:r>
                      </m:sub>
                    </m:sSub>
                    <m:r>
                      <a:rPr lang="en-US" altLang="zh-CN" sz="2200" b="1" i="1" dirty="0">
                        <a:solidFill>
                          <a:schemeClr val="accent1"/>
                        </a:solidFill>
                        <a:latin typeface="Cambria Math" panose="02040503050406030204" pitchFamily="18" charset="0"/>
                        <a:ea typeface="微软雅黑" panose="020B0503020204020204" pitchFamily="34" charset="-122"/>
                      </a:rPr>
                      <m:t>=</m:t>
                    </m:r>
                    <m:r>
                      <a:rPr lang="en-US" altLang="zh-CN" sz="2200" b="1" i="1" dirty="0">
                        <a:solidFill>
                          <a:schemeClr val="accent1"/>
                        </a:solidFill>
                        <a:latin typeface="Cambria Math" panose="02040503050406030204" pitchFamily="18" charset="0"/>
                        <a:ea typeface="微软雅黑" panose="020B0503020204020204" pitchFamily="34" charset="-122"/>
                      </a:rPr>
                      <m:t>𝒅𝒊𝒔</m:t>
                    </m:r>
                    <m:r>
                      <a:rPr lang="en-US" altLang="zh-CN" sz="2200" b="1" i="1" dirty="0">
                        <a:solidFill>
                          <a:schemeClr val="accent1"/>
                        </a:solidFill>
                        <a:latin typeface="Cambria Math" panose="02040503050406030204" pitchFamily="18" charset="0"/>
                        <a:ea typeface="微软雅黑" panose="020B0503020204020204" pitchFamily="34" charset="-122"/>
                      </a:rPr>
                      <m:t>(</m:t>
                    </m:r>
                    <m:r>
                      <a:rPr lang="en-US" altLang="zh-CN" sz="2200" b="1" i="1" dirty="0" err="1">
                        <a:solidFill>
                          <a:schemeClr val="accent1"/>
                        </a:solidFill>
                        <a:latin typeface="Cambria Math" panose="02040503050406030204" pitchFamily="18" charset="0"/>
                        <a:ea typeface="微软雅黑" panose="020B0503020204020204" pitchFamily="34" charset="-122"/>
                      </a:rPr>
                      <m:t>𝒖</m:t>
                    </m:r>
                    <m:r>
                      <a:rPr lang="en-US" altLang="zh-CN" sz="2200" b="1" i="1" dirty="0" err="1">
                        <a:solidFill>
                          <a:schemeClr val="accent1"/>
                        </a:solidFill>
                        <a:latin typeface="Cambria Math" panose="02040503050406030204" pitchFamily="18" charset="0"/>
                        <a:ea typeface="微软雅黑" panose="020B0503020204020204" pitchFamily="34" charset="-122"/>
                      </a:rPr>
                      <m:t>,</m:t>
                    </m:r>
                    <m:r>
                      <a:rPr lang="en-US" altLang="zh-CN" sz="2200" b="1" i="1" dirty="0" err="1">
                        <a:solidFill>
                          <a:schemeClr val="accent1"/>
                        </a:solidFill>
                        <a:latin typeface="Cambria Math" panose="02040503050406030204" pitchFamily="18" charset="0"/>
                        <a:ea typeface="微软雅黑" panose="020B0503020204020204" pitchFamily="34" charset="-122"/>
                      </a:rPr>
                      <m:t>𝒗</m:t>
                    </m:r>
                    <m:r>
                      <a:rPr lang="en-US" altLang="zh-CN" sz="2200" b="1" i="1" dirty="0" smtClean="0">
                        <a:solidFill>
                          <a:schemeClr val="accent1"/>
                        </a:solidFill>
                        <a:latin typeface="Cambria Math" panose="02040503050406030204" pitchFamily="18" charset="0"/>
                        <a:ea typeface="微软雅黑" panose="020B0503020204020204" pitchFamily="34" charset="-122"/>
                      </a:rPr>
                      <m:t>)</m:t>
                    </m:r>
                  </m:oMath>
                </a14:m>
                <a:endParaRPr lang="en-US" altLang="zh-CN" sz="2200" b="1" dirty="0">
                  <a:solidFill>
                    <a:schemeClr val="accent1"/>
                  </a:solidFill>
                  <a:latin typeface="Calibri" panose="020F0502020204030204" pitchFamily="34" charset="0"/>
                  <a:ea typeface="微软雅黑" panose="020B0503020204020204" pitchFamily="34" charset="-122"/>
                </a:endParaRPr>
              </a:p>
              <a:p>
                <a:endParaRPr lang="en-US" altLang="zh-CN" sz="2200" b="1" dirty="0">
                  <a:solidFill>
                    <a:schemeClr val="accent1"/>
                  </a:solidFill>
                  <a:latin typeface="Calibri" panose="020F0502020204030204" pitchFamily="34" charset="0"/>
                  <a:ea typeface="微软雅黑" panose="020B0503020204020204" pitchFamily="34" charset="-122"/>
                </a:endParaRPr>
              </a:p>
              <a:p>
                <a14:m>
                  <m:oMath xmlns:m="http://schemas.openxmlformats.org/officeDocument/2006/math">
                    <m:sSub>
                      <m:sSubPr>
                        <m:ctrlPr>
                          <a:rPr lang="en-US" altLang="zh-CN" sz="2200"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b="0" i="1" dirty="0" smtClean="0">
                            <a:solidFill>
                              <a:schemeClr val="accent1"/>
                            </a:solidFill>
                            <a:latin typeface="Cambria Math" panose="02040503050406030204" pitchFamily="18" charset="0"/>
                            <a:ea typeface="微软雅黑" panose="020B0503020204020204" pitchFamily="34" charset="-122"/>
                          </a:rPr>
                          <m:t>𝐿</m:t>
                        </m:r>
                      </m:e>
                      <m:sub>
                        <m:r>
                          <a:rPr lang="en-US" altLang="zh-CN" sz="2200" b="0" i="1" dirty="0" smtClean="0">
                            <a:solidFill>
                              <a:schemeClr val="accent1"/>
                            </a:solidFill>
                            <a:latin typeface="Cambria Math" panose="02040503050406030204" pitchFamily="18" charset="0"/>
                            <a:ea typeface="微软雅黑" panose="020B0503020204020204" pitchFamily="34" charset="-122"/>
                          </a:rPr>
                          <m:t>𝑜𝑢𝑡</m:t>
                        </m:r>
                      </m:sub>
                    </m:sSub>
                    <m:r>
                      <a:rPr lang="en-US" altLang="zh-CN" sz="2200" b="0" i="1" dirty="0" smtClean="0">
                        <a:solidFill>
                          <a:schemeClr val="accent1"/>
                        </a:solidFill>
                        <a:latin typeface="Cambria Math" panose="02040503050406030204" pitchFamily="18" charset="0"/>
                        <a:ea typeface="微软雅黑" panose="020B0503020204020204" pitchFamily="34" charset="-122"/>
                      </a:rPr>
                      <m:t>(</m:t>
                    </m:r>
                    <m:r>
                      <a:rPr lang="en-US" altLang="zh-CN" sz="2200" b="0" i="1" dirty="0">
                        <a:solidFill>
                          <a:schemeClr val="accent1"/>
                        </a:solidFill>
                        <a:latin typeface="Cambria Math" panose="02040503050406030204" pitchFamily="18" charset="0"/>
                        <a:ea typeface="微软雅黑" panose="020B0503020204020204" pitchFamily="34" charset="-122"/>
                      </a:rPr>
                      <m:t>𝑣</m:t>
                    </m:r>
                    <m:r>
                      <a:rPr lang="en-US" altLang="zh-CN" sz="22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200" dirty="0">
                    <a:latin typeface="Calibri" panose="020F0502020204030204" pitchFamily="34" charset="0"/>
                    <a:ea typeface="微软雅黑" panose="020B0503020204020204" pitchFamily="34" charset="-122"/>
                  </a:rPr>
                  <a:t>存储</a:t>
                </a:r>
                <a14:m>
                  <m:oMath xmlns:m="http://schemas.openxmlformats.org/officeDocument/2006/math">
                    <m:r>
                      <a:rPr lang="en-US" altLang="zh-CN" sz="2200" b="0" i="1" dirty="0" smtClean="0">
                        <a:solidFill>
                          <a:schemeClr val="accent1"/>
                        </a:solidFill>
                        <a:latin typeface="Cambria Math" panose="02040503050406030204" pitchFamily="18" charset="0"/>
                        <a:ea typeface="微软雅黑" panose="020B0503020204020204" pitchFamily="34" charset="-122"/>
                      </a:rPr>
                      <m:t>(</m:t>
                    </m:r>
                    <m:r>
                      <a:rPr lang="en-US" altLang="zh-CN" sz="2200" b="0" i="1" dirty="0" err="1" smtClean="0">
                        <a:solidFill>
                          <a:schemeClr val="accent1"/>
                        </a:solidFill>
                        <a:latin typeface="Cambria Math" panose="02040503050406030204" pitchFamily="18" charset="0"/>
                        <a:ea typeface="微软雅黑" panose="020B0503020204020204" pitchFamily="34" charset="-122"/>
                      </a:rPr>
                      <m:t>𝑢</m:t>
                    </m:r>
                    <m:r>
                      <a:rPr lang="en-US" altLang="zh-CN" sz="2200" b="0" i="1" dirty="0" err="1" smtClean="0">
                        <a:solidFill>
                          <a:schemeClr val="accent1"/>
                        </a:solidFill>
                        <a:latin typeface="Cambria Math" panose="02040503050406030204" pitchFamily="18" charset="0"/>
                        <a:ea typeface="微软雅黑" panose="020B0503020204020204" pitchFamily="34" charset="-122"/>
                      </a:rPr>
                      <m:t>’,</m:t>
                    </m:r>
                    <m:sSub>
                      <m:sSubPr>
                        <m:ctrlPr>
                          <a:rPr lang="en-US" altLang="zh-CN" sz="2200"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b="0" i="1" dirty="0" err="1">
                            <a:solidFill>
                              <a:schemeClr val="accent1"/>
                            </a:solidFill>
                            <a:latin typeface="Cambria Math" panose="02040503050406030204" pitchFamily="18" charset="0"/>
                            <a:ea typeface="微软雅黑" panose="020B0503020204020204" pitchFamily="34" charset="-122"/>
                          </a:rPr>
                          <m:t>𝑑</m:t>
                        </m:r>
                      </m:e>
                      <m:sub>
                        <m:r>
                          <a:rPr lang="en-US" altLang="zh-CN" sz="2200" b="0" i="1" dirty="0" err="1" smtClean="0">
                            <a:solidFill>
                              <a:schemeClr val="accent1"/>
                            </a:solidFill>
                            <a:latin typeface="Cambria Math" panose="02040503050406030204" pitchFamily="18" charset="0"/>
                            <a:ea typeface="微软雅黑" panose="020B0503020204020204" pitchFamily="34" charset="-122"/>
                          </a:rPr>
                          <m:t>𝑣</m:t>
                        </m:r>
                        <m:r>
                          <a:rPr lang="en-US" altLang="zh-CN" sz="2200" b="0" i="1" dirty="0" smtClean="0">
                            <a:solidFill>
                              <a:schemeClr val="accent1"/>
                            </a:solidFill>
                            <a:latin typeface="Cambria Math" panose="02040503050406030204" pitchFamily="18" charset="0"/>
                            <a:ea typeface="微软雅黑" panose="020B0503020204020204" pitchFamily="34" charset="-122"/>
                          </a:rPr>
                          <m:t>,</m:t>
                        </m:r>
                        <m:r>
                          <a:rPr lang="en-US" altLang="zh-CN" sz="2200" b="0" i="1" dirty="0" err="1" smtClean="0">
                            <a:solidFill>
                              <a:schemeClr val="accent1"/>
                            </a:solidFill>
                            <a:latin typeface="Cambria Math" panose="02040503050406030204" pitchFamily="18" charset="0"/>
                            <a:ea typeface="微软雅黑" panose="020B0503020204020204" pitchFamily="34" charset="-122"/>
                          </a:rPr>
                          <m:t>𝑢</m:t>
                        </m:r>
                        <m:r>
                          <a:rPr lang="en-US" altLang="zh-CN" sz="2200" b="0" i="1" dirty="0" smtClean="0">
                            <a:solidFill>
                              <a:schemeClr val="accent1"/>
                            </a:solidFill>
                            <a:latin typeface="Cambria Math" panose="02040503050406030204" pitchFamily="18" charset="0"/>
                            <a:ea typeface="微软雅黑" panose="020B0503020204020204" pitchFamily="34" charset="-122"/>
                          </a:rPr>
                          <m:t>’</m:t>
                        </m:r>
                      </m:sub>
                    </m:sSub>
                    <m:r>
                      <a:rPr lang="en-US" altLang="zh-CN" sz="22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200" dirty="0">
                    <a:latin typeface="Calibri" panose="020F0502020204030204" pitchFamily="34" charset="0"/>
                    <a:ea typeface="微软雅黑" panose="020B0503020204020204" pitchFamily="34" charset="-122"/>
                  </a:rPr>
                  <a:t>，</a:t>
                </a:r>
                <a14:m>
                  <m:oMath xmlns:m="http://schemas.openxmlformats.org/officeDocument/2006/math">
                    <m:r>
                      <a:rPr lang="en-US" altLang="zh-CN" sz="2200" b="0" i="1" dirty="0" smtClean="0">
                        <a:solidFill>
                          <a:schemeClr val="accent1"/>
                        </a:solidFill>
                        <a:latin typeface="Cambria Math" panose="02040503050406030204" pitchFamily="18" charset="0"/>
                        <a:ea typeface="微软雅黑" panose="020B0503020204020204" pitchFamily="34" charset="-122"/>
                      </a:rPr>
                      <m:t>𝑢</m:t>
                    </m:r>
                    <m:r>
                      <a:rPr lang="en-US" altLang="zh-CN" sz="2200" b="0" i="1" dirty="0">
                        <a:solidFill>
                          <a:schemeClr val="accent1"/>
                        </a:solidFill>
                        <a:latin typeface="Cambria Math" panose="02040503050406030204" pitchFamily="18" charset="0"/>
                        <a:ea typeface="微软雅黑" panose="020B0503020204020204" pitchFamily="34" charset="-122"/>
                      </a:rPr>
                      <m:t>′</m:t>
                    </m:r>
                    <m:r>
                      <a:rPr lang="en-US" altLang="zh-CN" sz="2200" b="0" i="1" dirty="0" smtClean="0">
                        <a:solidFill>
                          <a:schemeClr val="accent1"/>
                        </a:solidFill>
                        <a:latin typeface="Cambria Math" panose="02040503050406030204" pitchFamily="18" charset="0"/>
                        <a:ea typeface="微软雅黑" panose="020B0503020204020204" pitchFamily="34" charset="-122"/>
                      </a:rPr>
                      <m:t>∈</m:t>
                    </m:r>
                    <m:r>
                      <a:rPr lang="en-US" altLang="zh-CN" sz="2200" b="0" i="1" dirty="0" smtClean="0">
                        <a:solidFill>
                          <a:schemeClr val="accent1"/>
                        </a:solidFill>
                        <a:latin typeface="Cambria Math" panose="02040503050406030204" pitchFamily="18" charset="0"/>
                        <a:ea typeface="微软雅黑" panose="020B0503020204020204" pitchFamily="34" charset="-122"/>
                      </a:rPr>
                      <m:t>𝑉</m:t>
                    </m:r>
                  </m:oMath>
                </a14:m>
                <a:r>
                  <a:rPr lang="zh-CN" altLang="en-US" sz="2200" dirty="0">
                    <a:latin typeface="Calibri" panose="020F0502020204030204" pitchFamily="34" charset="0"/>
                    <a:ea typeface="微软雅黑" panose="020B0503020204020204" pitchFamily="34" charset="-122"/>
                  </a:rPr>
                  <a:t>是</a:t>
                </a:r>
                <a14:m>
                  <m:oMath xmlns:m="http://schemas.openxmlformats.org/officeDocument/2006/math">
                    <m:r>
                      <a:rPr lang="en-US" altLang="zh-CN" sz="2200" b="0" i="1" dirty="0" smtClean="0">
                        <a:solidFill>
                          <a:schemeClr val="accent1"/>
                        </a:solidFill>
                        <a:latin typeface="Cambria Math" panose="02040503050406030204" pitchFamily="18" charset="0"/>
                        <a:ea typeface="微软雅黑" panose="020B0503020204020204" pitchFamily="34" charset="-122"/>
                      </a:rPr>
                      <m:t>𝑣</m:t>
                    </m:r>
                    <m:r>
                      <a:rPr lang="en-US" altLang="zh-CN" sz="22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200" dirty="0">
                    <a:latin typeface="Calibri" panose="020F0502020204030204" pitchFamily="34" charset="0"/>
                    <a:ea typeface="微软雅黑" panose="020B0503020204020204" pitchFamily="34" charset="-122"/>
                  </a:rPr>
                  <a:t>可以抵达​​的节点，</a:t>
                </a:r>
                <a14:m>
                  <m:oMath xmlns:m="http://schemas.openxmlformats.org/officeDocument/2006/math">
                    <m:sSub>
                      <m:sSubPr>
                        <m:ctrlPr>
                          <a:rPr lang="en-US" altLang="zh-CN" sz="22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b="1" i="1" dirty="0" smtClean="0">
                            <a:solidFill>
                              <a:schemeClr val="accent1"/>
                            </a:solidFill>
                            <a:latin typeface="Cambria Math" panose="02040503050406030204" pitchFamily="18" charset="0"/>
                            <a:ea typeface="微软雅黑" panose="020B0503020204020204" pitchFamily="34" charset="-122"/>
                          </a:rPr>
                          <m:t>𝒅</m:t>
                        </m:r>
                      </m:e>
                      <m:sub>
                        <m:r>
                          <a:rPr lang="en-US" altLang="zh-CN" sz="2200" b="1" i="1" dirty="0" err="1">
                            <a:solidFill>
                              <a:schemeClr val="accent1"/>
                            </a:solidFill>
                            <a:latin typeface="Cambria Math" panose="02040503050406030204" pitchFamily="18" charset="0"/>
                            <a:ea typeface="微软雅黑" panose="020B0503020204020204" pitchFamily="34" charset="-122"/>
                          </a:rPr>
                          <m:t>𝒗</m:t>
                        </m:r>
                        <m:r>
                          <a:rPr lang="en-US" altLang="zh-CN" sz="2200" b="1" i="1" dirty="0" err="1">
                            <a:solidFill>
                              <a:schemeClr val="accent1"/>
                            </a:solidFill>
                            <a:latin typeface="Cambria Math" panose="02040503050406030204" pitchFamily="18" charset="0"/>
                            <a:ea typeface="微软雅黑" panose="020B0503020204020204" pitchFamily="34" charset="-122"/>
                          </a:rPr>
                          <m:t>,</m:t>
                        </m:r>
                        <m:sSup>
                          <m:sSupPr>
                            <m:ctrlPr>
                              <a:rPr lang="en-US" altLang="zh-CN" sz="2200" b="1" i="1" dirty="0">
                                <a:solidFill>
                                  <a:schemeClr val="accent1"/>
                                </a:solidFill>
                                <a:latin typeface="Cambria Math" panose="02040503050406030204" pitchFamily="18" charset="0"/>
                                <a:ea typeface="微软雅黑" panose="020B0503020204020204" pitchFamily="34" charset="-122"/>
                              </a:rPr>
                            </m:ctrlPr>
                          </m:sSupPr>
                          <m:e>
                            <m:r>
                              <a:rPr lang="en-US" altLang="zh-CN" sz="2200" b="1" i="1" dirty="0" err="1">
                                <a:solidFill>
                                  <a:schemeClr val="accent1"/>
                                </a:solidFill>
                                <a:latin typeface="Cambria Math" panose="02040503050406030204" pitchFamily="18" charset="0"/>
                                <a:ea typeface="微软雅黑" panose="020B0503020204020204" pitchFamily="34" charset="-122"/>
                              </a:rPr>
                              <m:t>𝒖</m:t>
                            </m:r>
                          </m:e>
                          <m:sup>
                            <m:r>
                              <a:rPr lang="en-US" altLang="zh-CN" sz="2200" b="1" i="1" dirty="0">
                                <a:solidFill>
                                  <a:schemeClr val="accent1"/>
                                </a:solidFill>
                                <a:latin typeface="Cambria Math" panose="02040503050406030204" pitchFamily="18" charset="0"/>
                                <a:ea typeface="微软雅黑" panose="020B0503020204020204" pitchFamily="34" charset="-122"/>
                              </a:rPr>
                              <m:t>′</m:t>
                            </m:r>
                          </m:sup>
                        </m:sSup>
                      </m:sub>
                    </m:sSub>
                    <m:r>
                      <a:rPr lang="en-US" altLang="zh-CN" sz="2200" b="1" i="1" dirty="0">
                        <a:solidFill>
                          <a:schemeClr val="accent1"/>
                        </a:solidFill>
                        <a:latin typeface="Cambria Math" panose="02040503050406030204" pitchFamily="18" charset="0"/>
                        <a:ea typeface="微软雅黑" panose="020B0503020204020204" pitchFamily="34" charset="-122"/>
                      </a:rPr>
                      <m:t>=</m:t>
                    </m:r>
                    <m:r>
                      <a:rPr lang="en-US" altLang="zh-CN" sz="2200" b="1" i="1" dirty="0">
                        <a:solidFill>
                          <a:schemeClr val="accent1"/>
                        </a:solidFill>
                        <a:latin typeface="Cambria Math" panose="02040503050406030204" pitchFamily="18" charset="0"/>
                        <a:ea typeface="微软雅黑" panose="020B0503020204020204" pitchFamily="34" charset="-122"/>
                      </a:rPr>
                      <m:t>𝒅𝒊𝒔</m:t>
                    </m:r>
                    <m:r>
                      <a:rPr lang="en-US" altLang="zh-CN" sz="2200" b="1" i="1" dirty="0">
                        <a:solidFill>
                          <a:schemeClr val="accent1"/>
                        </a:solidFill>
                        <a:latin typeface="Cambria Math" panose="02040503050406030204" pitchFamily="18" charset="0"/>
                        <a:ea typeface="微软雅黑" panose="020B0503020204020204" pitchFamily="34" charset="-122"/>
                      </a:rPr>
                      <m:t>(</m:t>
                    </m:r>
                    <m:r>
                      <a:rPr lang="en-US" altLang="zh-CN" sz="2200" b="1" i="1" dirty="0" err="1">
                        <a:solidFill>
                          <a:schemeClr val="accent1"/>
                        </a:solidFill>
                        <a:latin typeface="Cambria Math" panose="02040503050406030204" pitchFamily="18" charset="0"/>
                        <a:ea typeface="微软雅黑" panose="020B0503020204020204" pitchFamily="34" charset="-122"/>
                      </a:rPr>
                      <m:t>𝒗</m:t>
                    </m:r>
                    <m:r>
                      <a:rPr lang="en-US" altLang="zh-CN" sz="2200" b="1" i="1" dirty="0" err="1">
                        <a:solidFill>
                          <a:schemeClr val="accent1"/>
                        </a:solidFill>
                        <a:latin typeface="Cambria Math" panose="02040503050406030204" pitchFamily="18" charset="0"/>
                        <a:ea typeface="微软雅黑" panose="020B0503020204020204" pitchFamily="34" charset="-122"/>
                      </a:rPr>
                      <m:t>,</m:t>
                    </m:r>
                    <m:r>
                      <a:rPr lang="en-US" altLang="zh-CN" sz="2200" b="1" i="1" dirty="0" err="1">
                        <a:solidFill>
                          <a:schemeClr val="accent1"/>
                        </a:solidFill>
                        <a:latin typeface="Cambria Math" panose="02040503050406030204" pitchFamily="18" charset="0"/>
                        <a:ea typeface="微软雅黑" panose="020B0503020204020204" pitchFamily="34" charset="-122"/>
                      </a:rPr>
                      <m:t>𝒖</m:t>
                    </m:r>
                    <m:r>
                      <a:rPr lang="en-US" altLang="zh-CN" sz="2200" b="1" i="1" dirty="0" smtClean="0">
                        <a:solidFill>
                          <a:schemeClr val="accent1"/>
                        </a:solidFill>
                        <a:latin typeface="Cambria Math" panose="02040503050406030204" pitchFamily="18" charset="0"/>
                        <a:ea typeface="微软雅黑" panose="020B0503020204020204" pitchFamily="34" charset="-122"/>
                      </a:rPr>
                      <m:t>′)</m:t>
                    </m:r>
                  </m:oMath>
                </a14:m>
                <a:endParaRPr lang="en-US" altLang="zh-CN" sz="2200" b="1" dirty="0">
                  <a:solidFill>
                    <a:schemeClr val="accent1"/>
                  </a:solidFill>
                  <a:latin typeface="Calibri" panose="020F0502020204030204" pitchFamily="34" charset="0"/>
                  <a:ea typeface="微软雅黑" panose="020B0503020204020204" pitchFamily="34" charset="-122"/>
                </a:endParaRPr>
              </a:p>
              <a:p>
                <a:endParaRPr lang="en-US" altLang="zh-CN" sz="2200" dirty="0">
                  <a:latin typeface="Calibri" panose="020F0502020204030204" pitchFamily="34" charset="0"/>
                  <a:ea typeface="微软雅黑" panose="020B0503020204020204" pitchFamily="34" charset="-122"/>
                </a:endParaRPr>
              </a:p>
              <a:p>
                <a:r>
                  <a:rPr lang="zh-CN" altLang="en-US" sz="2200" dirty="0">
                    <a:latin typeface="Calibri" panose="020F0502020204030204" pitchFamily="34" charset="0"/>
                    <a:ea typeface="微软雅黑" panose="020B0503020204020204" pitchFamily="34" charset="-122"/>
                  </a:rPr>
                  <a:t>因此</a:t>
                </a:r>
                <a:endParaRPr lang="en-US" altLang="zh-CN" sz="2200" dirty="0">
                  <a:latin typeface="Calibri" panose="020F0502020204030204" pitchFamily="34" charset="0"/>
                  <a:ea typeface="微软雅黑" panose="020B0503020204020204" pitchFamily="34" charset="-122"/>
                </a:endParaRPr>
              </a:p>
              <a:p>
                <a:endParaRPr lang="zh-CN" altLang="en-US" sz="22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𝒅𝒊𝒔</m:t>
                      </m:r>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err="1">
                          <a:solidFill>
                            <a:schemeClr val="accent1"/>
                          </a:solidFill>
                          <a:latin typeface="Cambria Math" panose="02040503050406030204" pitchFamily="18" charset="0"/>
                          <a:ea typeface="微软雅黑" panose="020B0503020204020204" pitchFamily="34" charset="-122"/>
                        </a:rPr>
                        <m:t>𝒔</m:t>
                      </m:r>
                      <m:r>
                        <a:rPr lang="en-US" altLang="zh-CN" sz="2000" b="1" i="1" dirty="0" err="1">
                          <a:solidFill>
                            <a:schemeClr val="accent1"/>
                          </a:solidFill>
                          <a:latin typeface="Cambria Math" panose="02040503050406030204" pitchFamily="18" charset="0"/>
                          <a:ea typeface="微软雅黑" panose="020B0503020204020204" pitchFamily="34" charset="-122"/>
                        </a:rPr>
                        <m:t>,</m:t>
                      </m:r>
                      <m:r>
                        <a:rPr lang="en-US" altLang="zh-CN" sz="2000" b="1" i="1" dirty="0" err="1">
                          <a:solidFill>
                            <a:schemeClr val="accent1"/>
                          </a:solidFill>
                          <a:latin typeface="Cambria Math" panose="02040503050406030204" pitchFamily="18" charset="0"/>
                          <a:ea typeface="微软雅黑" panose="020B0503020204020204" pitchFamily="34" charset="-122"/>
                        </a:rPr>
                        <m:t>𝒕</m:t>
                      </m:r>
                      <m:r>
                        <a:rPr lang="en-US" altLang="zh-CN" sz="2000" b="1" i="1" dirty="0">
                          <a:solidFill>
                            <a:schemeClr val="accent1"/>
                          </a:solidFill>
                          <a:latin typeface="Cambria Math" panose="02040503050406030204" pitchFamily="18" charset="0"/>
                          <a:ea typeface="微软雅黑" panose="020B0503020204020204" pitchFamily="34" charset="-122"/>
                        </a:rPr>
                        <m:t>)=</m:t>
                      </m:r>
                      <m:r>
                        <a:rPr lang="en-US" altLang="zh-CN" sz="2000" b="1" i="1" dirty="0">
                          <a:solidFill>
                            <a:schemeClr val="accent1"/>
                          </a:solidFill>
                          <a:latin typeface="Cambria Math" panose="02040503050406030204" pitchFamily="18" charset="0"/>
                          <a:ea typeface="微软雅黑" panose="020B0503020204020204" pitchFamily="34" charset="-122"/>
                        </a:rPr>
                        <m:t>𝒎𝒊𝒏</m:t>
                      </m:r>
                      <m:r>
                        <a:rPr lang="en-US" altLang="zh-CN" sz="2000" b="1" i="1" dirty="0">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𝒅</m:t>
                          </m:r>
                        </m:e>
                        <m:sub>
                          <m:r>
                            <a:rPr lang="en-US" altLang="zh-CN" sz="2000" b="1" i="1" dirty="0" err="1">
                              <a:solidFill>
                                <a:schemeClr val="accent1"/>
                              </a:solidFill>
                              <a:latin typeface="Cambria Math" panose="02040503050406030204" pitchFamily="18" charset="0"/>
                              <a:ea typeface="微软雅黑" panose="020B0503020204020204" pitchFamily="34" charset="-122"/>
                            </a:rPr>
                            <m:t>𝒔</m:t>
                          </m:r>
                          <m:r>
                            <a:rPr lang="en-US" altLang="zh-CN" sz="2000" b="1" i="1" dirty="0" err="1">
                              <a:solidFill>
                                <a:schemeClr val="accent1"/>
                              </a:solidFill>
                              <a:latin typeface="Cambria Math" panose="02040503050406030204" pitchFamily="18" charset="0"/>
                              <a:ea typeface="微软雅黑" panose="020B0503020204020204" pitchFamily="34" charset="-122"/>
                            </a:rPr>
                            <m:t>,</m:t>
                          </m:r>
                          <m:r>
                            <a:rPr lang="en-US" altLang="zh-CN" sz="2000" b="1" i="1" dirty="0" err="1">
                              <a:solidFill>
                                <a:schemeClr val="accent1"/>
                              </a:solidFill>
                              <a:latin typeface="Cambria Math" panose="02040503050406030204" pitchFamily="18" charset="0"/>
                              <a:ea typeface="微软雅黑" panose="020B0503020204020204" pitchFamily="34" charset="-122"/>
                            </a:rPr>
                            <m:t>𝒖</m:t>
                          </m:r>
                        </m:sub>
                      </m:sSub>
                      <m:r>
                        <a:rPr lang="en-US" altLang="zh-CN" sz="2000" b="1" i="1" dirty="0">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𝒅</m:t>
                          </m:r>
                        </m:e>
                        <m:sub>
                          <m:r>
                            <a:rPr lang="en-US" altLang="zh-CN" sz="2000" b="1" i="1" dirty="0" err="1">
                              <a:solidFill>
                                <a:schemeClr val="accent1"/>
                              </a:solidFill>
                              <a:latin typeface="Cambria Math" panose="02040503050406030204" pitchFamily="18" charset="0"/>
                              <a:ea typeface="微软雅黑" panose="020B0503020204020204" pitchFamily="34" charset="-122"/>
                            </a:rPr>
                            <m:t>𝒖</m:t>
                          </m:r>
                          <m:r>
                            <a:rPr lang="en-US" altLang="zh-CN" sz="2000" b="1" i="1" dirty="0" err="1">
                              <a:solidFill>
                                <a:schemeClr val="accent1"/>
                              </a:solidFill>
                              <a:latin typeface="Cambria Math" panose="02040503050406030204" pitchFamily="18" charset="0"/>
                              <a:ea typeface="微软雅黑" panose="020B0503020204020204" pitchFamily="34" charset="-122"/>
                            </a:rPr>
                            <m:t>,</m:t>
                          </m:r>
                          <m:r>
                            <a:rPr lang="en-US" altLang="zh-CN" sz="2000" b="1" i="1" dirty="0" err="1">
                              <a:solidFill>
                                <a:schemeClr val="accent1"/>
                              </a:solidFill>
                              <a:latin typeface="Cambria Math" panose="02040503050406030204" pitchFamily="18" charset="0"/>
                              <a:ea typeface="微软雅黑" panose="020B0503020204020204" pitchFamily="34" charset="-122"/>
                            </a:rPr>
                            <m:t>𝒕</m:t>
                          </m:r>
                        </m:sub>
                      </m:sSub>
                      <m:r>
                        <a:rPr lang="en-US" altLang="zh-CN" sz="2000" b="1" i="1" dirty="0">
                          <a:solidFill>
                            <a:schemeClr val="accent1"/>
                          </a:solidFill>
                          <a:latin typeface="Cambria Math" panose="02040503050406030204" pitchFamily="18" charset="0"/>
                          <a:ea typeface="微软雅黑" panose="020B0503020204020204" pitchFamily="34" charset="-122"/>
                        </a:rPr>
                        <m:t>|</m:t>
                      </m:r>
                      <m:d>
                        <m:dPr>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err="1">
                              <a:solidFill>
                                <a:schemeClr val="accent1"/>
                              </a:solidFill>
                              <a:latin typeface="Cambria Math" panose="02040503050406030204" pitchFamily="18" charset="0"/>
                              <a:ea typeface="微软雅黑" panose="020B0503020204020204" pitchFamily="34" charset="-122"/>
                            </a:rPr>
                            <m:t>𝒖</m:t>
                          </m:r>
                          <m:r>
                            <a:rPr lang="en-US" altLang="zh-CN" sz="2000" b="1" i="1" dirty="0" err="1">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a:solidFill>
                                    <a:schemeClr val="accent1"/>
                                  </a:solidFill>
                                  <a:latin typeface="Cambria Math" panose="02040503050406030204" pitchFamily="18" charset="0"/>
                                  <a:ea typeface="微软雅黑" panose="020B0503020204020204" pitchFamily="34" charset="-122"/>
                                </a:rPr>
                              </m:ctrlPr>
                            </m:sSubPr>
                            <m:e>
                              <m:r>
                                <a:rPr lang="en-US" altLang="zh-CN" sz="2000" b="1" i="1" dirty="0" err="1">
                                  <a:solidFill>
                                    <a:schemeClr val="accent1"/>
                                  </a:solidFill>
                                  <a:latin typeface="Cambria Math" panose="02040503050406030204" pitchFamily="18" charset="0"/>
                                  <a:ea typeface="微软雅黑" panose="020B0503020204020204" pitchFamily="34" charset="-122"/>
                                </a:rPr>
                                <m:t>𝒅</m:t>
                              </m:r>
                            </m:e>
                            <m:sub>
                              <m:r>
                                <a:rPr lang="en-US" altLang="zh-CN" sz="2000" b="1" i="1" dirty="0" err="1">
                                  <a:solidFill>
                                    <a:schemeClr val="accent1"/>
                                  </a:solidFill>
                                  <a:latin typeface="Cambria Math" panose="02040503050406030204" pitchFamily="18" charset="0"/>
                                  <a:ea typeface="微软雅黑" panose="020B0503020204020204" pitchFamily="34" charset="-122"/>
                                </a:rPr>
                                <m:t>𝒔</m:t>
                              </m:r>
                              <m:r>
                                <a:rPr lang="en-US" altLang="zh-CN" sz="2000" b="1" i="1" dirty="0" err="1">
                                  <a:solidFill>
                                    <a:schemeClr val="accent1"/>
                                  </a:solidFill>
                                  <a:latin typeface="Cambria Math" panose="02040503050406030204" pitchFamily="18" charset="0"/>
                                  <a:ea typeface="微软雅黑" panose="020B0503020204020204" pitchFamily="34" charset="-122"/>
                                </a:rPr>
                                <m:t>,</m:t>
                              </m:r>
                              <m:r>
                                <a:rPr lang="en-US" altLang="zh-CN" sz="2000" b="1" i="1" dirty="0" err="1">
                                  <a:solidFill>
                                    <a:schemeClr val="accent1"/>
                                  </a:solidFill>
                                  <a:latin typeface="Cambria Math" panose="02040503050406030204" pitchFamily="18" charset="0"/>
                                  <a:ea typeface="微软雅黑" panose="020B0503020204020204" pitchFamily="34" charset="-122"/>
                                </a:rPr>
                                <m:t>𝒖</m:t>
                              </m:r>
                            </m:sub>
                          </m:sSub>
                        </m:e>
                      </m:d>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a:solidFill>
                            <a:schemeClr val="accent1"/>
                          </a:solidFill>
                          <a:latin typeface="Cambria Math" panose="02040503050406030204" pitchFamily="18" charset="0"/>
                          <a:ea typeface="微软雅黑" panose="020B0503020204020204" pitchFamily="34" charset="-122"/>
                        </a:rPr>
                        <m:t> </m:t>
                      </m:r>
                      <m:sSub>
                        <m:sSubPr>
                          <m:ctrlPr>
                            <a:rPr lang="en-US" altLang="zh-CN" sz="2000"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err="1">
                              <a:solidFill>
                                <a:schemeClr val="accent1"/>
                              </a:solidFill>
                              <a:latin typeface="Cambria Math" panose="02040503050406030204" pitchFamily="18" charset="0"/>
                              <a:ea typeface="微软雅黑" panose="020B0503020204020204" pitchFamily="34" charset="-122"/>
                            </a:rPr>
                            <m:t>𝑳</m:t>
                          </m:r>
                        </m:e>
                        <m:sub>
                          <m:r>
                            <a:rPr lang="en-US" altLang="zh-CN" sz="2000" b="1" i="1" dirty="0" err="1">
                              <a:solidFill>
                                <a:schemeClr val="accent1"/>
                              </a:solidFill>
                              <a:latin typeface="Cambria Math" panose="02040503050406030204" pitchFamily="18" charset="0"/>
                              <a:ea typeface="微软雅黑" panose="020B0503020204020204" pitchFamily="34" charset="-122"/>
                            </a:rPr>
                            <m:t>𝒐𝒖𝒕</m:t>
                          </m:r>
                        </m:sub>
                      </m:sSub>
                      <m:d>
                        <m:dPr>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a:solidFill>
                                <a:schemeClr val="accent1"/>
                              </a:solidFill>
                              <a:latin typeface="Cambria Math" panose="02040503050406030204" pitchFamily="18" charset="0"/>
                              <a:ea typeface="微软雅黑" panose="020B0503020204020204" pitchFamily="34" charset="-122"/>
                            </a:rPr>
                            <m:t>𝒔</m:t>
                          </m:r>
                        </m:e>
                      </m:d>
                      <m:r>
                        <a:rPr lang="en-US" altLang="zh-CN" sz="2000" b="1" i="1" dirty="0">
                          <a:solidFill>
                            <a:schemeClr val="accent1"/>
                          </a:solidFill>
                          <a:latin typeface="Cambria Math" panose="02040503050406030204" pitchFamily="18" charset="0"/>
                          <a:ea typeface="微软雅黑" panose="020B0503020204020204" pitchFamily="34" charset="-122"/>
                        </a:rPr>
                        <m:t>,</m:t>
                      </m:r>
                      <m:d>
                        <m:dPr>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err="1">
                              <a:solidFill>
                                <a:schemeClr val="accent1"/>
                              </a:solidFill>
                              <a:latin typeface="Cambria Math" panose="02040503050406030204" pitchFamily="18" charset="0"/>
                              <a:ea typeface="微软雅黑" panose="020B0503020204020204" pitchFamily="34" charset="-122"/>
                            </a:rPr>
                            <m:t>𝒖</m:t>
                          </m:r>
                          <m:r>
                            <a:rPr lang="en-US" altLang="zh-CN" sz="2000" b="1" i="1" dirty="0" err="1">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a:solidFill>
                                    <a:schemeClr val="accent1"/>
                                  </a:solidFill>
                                  <a:latin typeface="Cambria Math" panose="02040503050406030204" pitchFamily="18" charset="0"/>
                                  <a:ea typeface="微软雅黑" panose="020B0503020204020204" pitchFamily="34" charset="-122"/>
                                </a:rPr>
                              </m:ctrlPr>
                            </m:sSubPr>
                            <m:e>
                              <m:r>
                                <a:rPr lang="en-US" altLang="zh-CN" sz="2000" b="1" i="1" dirty="0" err="1">
                                  <a:solidFill>
                                    <a:schemeClr val="accent1"/>
                                  </a:solidFill>
                                  <a:latin typeface="Cambria Math" panose="02040503050406030204" pitchFamily="18" charset="0"/>
                                  <a:ea typeface="微软雅黑" panose="020B0503020204020204" pitchFamily="34" charset="-122"/>
                                </a:rPr>
                                <m:t>𝒅</m:t>
                              </m:r>
                            </m:e>
                            <m:sub>
                              <m:r>
                                <a:rPr lang="en-US" altLang="zh-CN" sz="2000" b="1" i="1" dirty="0" err="1">
                                  <a:solidFill>
                                    <a:schemeClr val="accent1"/>
                                  </a:solidFill>
                                  <a:latin typeface="Cambria Math" panose="02040503050406030204" pitchFamily="18" charset="0"/>
                                  <a:ea typeface="微软雅黑" panose="020B0503020204020204" pitchFamily="34" charset="-122"/>
                                </a:rPr>
                                <m:t>𝒖</m:t>
                              </m:r>
                              <m:r>
                                <a:rPr lang="en-US" altLang="zh-CN" sz="2000" b="1" i="1" dirty="0" err="1">
                                  <a:solidFill>
                                    <a:schemeClr val="accent1"/>
                                  </a:solidFill>
                                  <a:latin typeface="Cambria Math" panose="02040503050406030204" pitchFamily="18" charset="0"/>
                                  <a:ea typeface="微软雅黑" panose="020B0503020204020204" pitchFamily="34" charset="-122"/>
                                </a:rPr>
                                <m:t>,</m:t>
                              </m:r>
                              <m:r>
                                <a:rPr lang="en-US" altLang="zh-CN" sz="2000" b="1" i="1" dirty="0" err="1">
                                  <a:solidFill>
                                    <a:schemeClr val="accent1"/>
                                  </a:solidFill>
                                  <a:latin typeface="Cambria Math" panose="02040503050406030204" pitchFamily="18" charset="0"/>
                                  <a:ea typeface="微软雅黑" panose="020B0503020204020204" pitchFamily="34" charset="-122"/>
                                </a:rPr>
                                <m:t>𝒕</m:t>
                              </m:r>
                            </m:sub>
                          </m:sSub>
                        </m:e>
                      </m:d>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a:solidFill>
                            <a:schemeClr val="accent1"/>
                          </a:solidFill>
                          <a:latin typeface="Cambria Math" panose="02040503050406030204" pitchFamily="18" charset="0"/>
                          <a:ea typeface="微软雅黑" panose="020B0503020204020204" pitchFamily="34" charset="-122"/>
                        </a:rPr>
                        <m:t> </m:t>
                      </m:r>
                      <m:sSub>
                        <m:sSubPr>
                          <m:ctrlPr>
                            <a:rPr lang="en-US" altLang="zh-CN" sz="2000"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err="1">
                              <a:solidFill>
                                <a:schemeClr val="accent1"/>
                              </a:solidFill>
                              <a:latin typeface="Cambria Math" panose="02040503050406030204" pitchFamily="18" charset="0"/>
                              <a:ea typeface="微软雅黑" panose="020B0503020204020204" pitchFamily="34" charset="-122"/>
                            </a:rPr>
                            <m:t>𝑳</m:t>
                          </m:r>
                        </m:e>
                        <m:sub>
                          <m:r>
                            <a:rPr lang="en-US" altLang="zh-CN" sz="2000" b="1" i="1" dirty="0" err="1">
                              <a:solidFill>
                                <a:schemeClr val="accent1"/>
                              </a:solidFill>
                              <a:latin typeface="Cambria Math" panose="02040503050406030204" pitchFamily="18" charset="0"/>
                              <a:ea typeface="微软雅黑" panose="020B0503020204020204" pitchFamily="34" charset="-122"/>
                            </a:rPr>
                            <m:t>𝒊𝒏</m:t>
                          </m:r>
                        </m:sub>
                      </m:sSub>
                      <m:r>
                        <a:rPr lang="en-US" altLang="zh-CN" sz="2000" b="1" i="1" dirty="0">
                          <a:solidFill>
                            <a:schemeClr val="accent1"/>
                          </a:solidFill>
                          <a:latin typeface="Cambria Math" panose="02040503050406030204" pitchFamily="18" charset="0"/>
                          <a:ea typeface="微软雅黑" panose="020B0503020204020204" pitchFamily="34" charset="-122"/>
                        </a:rPr>
                        <m:t>(</m:t>
                      </m:r>
                      <m:r>
                        <a:rPr lang="en-US" altLang="zh-CN" sz="2000" b="1" i="1" dirty="0">
                          <a:solidFill>
                            <a:schemeClr val="accent1"/>
                          </a:solidFill>
                          <a:latin typeface="Cambria Math" panose="02040503050406030204" pitchFamily="18" charset="0"/>
                          <a:ea typeface="微软雅黑" panose="020B0503020204020204" pitchFamily="34" charset="-122"/>
                        </a:rPr>
                        <m:t>𝒕</m:t>
                      </m:r>
                      <m:r>
                        <a:rPr lang="en-US" altLang="zh-CN" sz="2000" b="1" i="1" dirty="0" smtClean="0">
                          <a:solidFill>
                            <a:schemeClr val="accent1"/>
                          </a:solidFill>
                          <a:latin typeface="Cambria Math" panose="02040503050406030204" pitchFamily="18" charset="0"/>
                          <a:ea typeface="微软雅黑" panose="020B0503020204020204" pitchFamily="34" charset="-122"/>
                        </a:rPr>
                        <m:t>)</m:t>
                      </m:r>
                      <m:r>
                        <m:rPr>
                          <m:lit/>
                        </m:rPr>
                        <a:rPr lang="en-US" altLang="zh-CN" sz="2000" b="1"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000" b="1" dirty="0">
                  <a:solidFill>
                    <a:schemeClr val="accent1"/>
                  </a:solidFill>
                  <a:latin typeface="Calibri" panose="020F0502020204030204" pitchFamily="34" charset="0"/>
                  <a:ea typeface="微软雅黑" panose="020B0503020204020204" pitchFamily="34" charset="-122"/>
                </a:endParaRPr>
              </a:p>
              <a:p>
                <a:endParaRPr lang="en-US" altLang="zh-CN" sz="2000" b="1" dirty="0">
                  <a:solidFill>
                    <a:schemeClr val="accent1"/>
                  </a:solidFill>
                  <a:latin typeface="Calibri" panose="020F0502020204030204" pitchFamily="34" charset="0"/>
                  <a:ea typeface="微软雅黑" panose="020B0503020204020204" pitchFamily="34" charset="-122"/>
                </a:endParaRPr>
              </a:p>
              <a:p>
                <a14:m>
                  <m:oMath xmlns:m="http://schemas.openxmlformats.org/officeDocument/2006/math">
                    <m:r>
                      <a:rPr lang="en-US" altLang="zh-CN" sz="2200" i="1" dirty="0" smtClean="0">
                        <a:solidFill>
                          <a:schemeClr val="accent1"/>
                        </a:solidFill>
                        <a:latin typeface="Cambria Math" panose="02040503050406030204" pitchFamily="18" charset="0"/>
                        <a:ea typeface="微软雅黑" panose="020B0503020204020204" pitchFamily="34" charset="-122"/>
                      </a:rPr>
                      <m:t>𝑠</m:t>
                    </m:r>
                  </m:oMath>
                </a14:m>
                <a:r>
                  <a:rPr lang="zh-CN" altLang="en-US" sz="2200" dirty="0">
                    <a:latin typeface="Calibri" panose="020F0502020204030204" pitchFamily="34" charset="0"/>
                    <a:ea typeface="微软雅黑" panose="020B0503020204020204" pitchFamily="34" charset="-122"/>
                  </a:rPr>
                  <a:t>到</a:t>
                </a:r>
                <a14:m>
                  <m:oMath xmlns:m="http://schemas.openxmlformats.org/officeDocument/2006/math">
                    <m:r>
                      <a:rPr lang="en-US" altLang="zh-CN" sz="2200" i="1" dirty="0" smtClean="0">
                        <a:solidFill>
                          <a:schemeClr val="accent1"/>
                        </a:solidFill>
                        <a:latin typeface="Cambria Math" panose="02040503050406030204" pitchFamily="18" charset="0"/>
                        <a:ea typeface="微软雅黑" panose="020B0503020204020204" pitchFamily="34" charset="-122"/>
                      </a:rPr>
                      <m:t>𝑡</m:t>
                    </m:r>
                  </m:oMath>
                </a14:m>
                <a:r>
                  <a:rPr lang="zh-CN" altLang="en-US" sz="2200" dirty="0">
                    <a:latin typeface="Calibri" panose="020F0502020204030204" pitchFamily="34" charset="0"/>
                    <a:ea typeface="微软雅黑" panose="020B0503020204020204" pitchFamily="34" charset="-122"/>
                  </a:rPr>
                  <a:t>的最短距离就可以通过不断匹配</a:t>
                </a:r>
                <a14:m>
                  <m:oMath xmlns:m="http://schemas.openxmlformats.org/officeDocument/2006/math">
                    <m:sSub>
                      <m:sSubPr>
                        <m:ctrlPr>
                          <a:rPr lang="en-US" altLang="zh-CN" sz="2200"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dirty="0">
                            <a:solidFill>
                              <a:schemeClr val="accent1"/>
                            </a:solidFill>
                            <a:latin typeface="Cambria Math" panose="02040503050406030204" pitchFamily="18" charset="0"/>
                            <a:ea typeface="微软雅黑" panose="020B0503020204020204" pitchFamily="34" charset="-122"/>
                          </a:rPr>
                          <m:t>𝐿</m:t>
                        </m:r>
                      </m:e>
                      <m:sub>
                        <m:r>
                          <a:rPr lang="en-US" altLang="zh-CN" sz="2200" dirty="0">
                            <a:solidFill>
                              <a:schemeClr val="accent1"/>
                            </a:solidFill>
                            <a:latin typeface="Cambria Math" panose="02040503050406030204" pitchFamily="18" charset="0"/>
                            <a:ea typeface="微软雅黑" panose="020B0503020204020204" pitchFamily="34" charset="-122"/>
                          </a:rPr>
                          <m:t>𝑖𝑛</m:t>
                        </m:r>
                      </m:sub>
                    </m:sSub>
                    <m:r>
                      <a:rPr lang="en-US" altLang="zh-CN" sz="2200" dirty="0">
                        <a:solidFill>
                          <a:schemeClr val="accent1"/>
                        </a:solidFill>
                        <a:latin typeface="Cambria Math" panose="02040503050406030204" pitchFamily="18" charset="0"/>
                        <a:ea typeface="微软雅黑" panose="020B0503020204020204" pitchFamily="34" charset="-122"/>
                      </a:rPr>
                      <m:t>(</m:t>
                    </m:r>
                    <m:r>
                      <a:rPr lang="en-US" altLang="zh-CN" sz="2200" dirty="0">
                        <a:solidFill>
                          <a:schemeClr val="accent1"/>
                        </a:solidFill>
                        <a:latin typeface="Cambria Math" panose="02040503050406030204" pitchFamily="18" charset="0"/>
                        <a:ea typeface="微软雅黑" panose="020B0503020204020204" pitchFamily="34" charset="-122"/>
                      </a:rPr>
                      <m:t>𝑡</m:t>
                    </m:r>
                    <m:r>
                      <a:rPr lang="en-US" altLang="zh-CN" sz="2200" dirty="0">
                        <a:solidFill>
                          <a:schemeClr val="accent1"/>
                        </a:solidFill>
                        <a:latin typeface="Cambria Math" panose="02040503050406030204" pitchFamily="18" charset="0"/>
                        <a:ea typeface="微软雅黑" panose="020B0503020204020204" pitchFamily="34" charset="-122"/>
                      </a:rPr>
                      <m:t>)</m:t>
                    </m:r>
                  </m:oMath>
                </a14:m>
                <a:r>
                  <a:rPr lang="zh-CN" altLang="en-US" sz="2200" dirty="0">
                    <a:latin typeface="Calibri" panose="020F0502020204030204" pitchFamily="34" charset="0"/>
                    <a:ea typeface="微软雅黑" panose="020B0503020204020204" pitchFamily="34" charset="-122"/>
                  </a:rPr>
                  <a:t>和</a:t>
                </a:r>
                <a14:m>
                  <m:oMath xmlns:m="http://schemas.openxmlformats.org/officeDocument/2006/math">
                    <m:sSub>
                      <m:sSubPr>
                        <m:ctrlPr>
                          <a:rPr lang="en-US" altLang="zh-CN" sz="2200"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dirty="0">
                            <a:solidFill>
                              <a:schemeClr val="accent1"/>
                            </a:solidFill>
                            <a:latin typeface="Cambria Math" panose="02040503050406030204" pitchFamily="18" charset="0"/>
                            <a:ea typeface="微软雅黑" panose="020B0503020204020204" pitchFamily="34" charset="-122"/>
                          </a:rPr>
                          <m:t>𝐿</m:t>
                        </m:r>
                      </m:e>
                      <m:sub>
                        <m:r>
                          <a:rPr lang="en-US" altLang="zh-CN" sz="2200" dirty="0">
                            <a:solidFill>
                              <a:schemeClr val="accent1"/>
                            </a:solidFill>
                            <a:latin typeface="Cambria Math" panose="02040503050406030204" pitchFamily="18" charset="0"/>
                            <a:ea typeface="微软雅黑" panose="020B0503020204020204" pitchFamily="34" charset="-122"/>
                          </a:rPr>
                          <m:t>𝑜𝑢𝑡</m:t>
                        </m:r>
                      </m:sub>
                    </m:sSub>
                    <m:r>
                      <a:rPr lang="en-US" altLang="zh-CN" sz="2200" dirty="0">
                        <a:solidFill>
                          <a:schemeClr val="accent1"/>
                        </a:solidFill>
                        <a:latin typeface="Cambria Math" panose="02040503050406030204" pitchFamily="18" charset="0"/>
                        <a:ea typeface="微软雅黑" panose="020B0503020204020204" pitchFamily="34" charset="-122"/>
                      </a:rPr>
                      <m:t>(</m:t>
                    </m:r>
                    <m:r>
                      <a:rPr lang="en-US" altLang="zh-CN" sz="2200" i="1" dirty="0" smtClean="0">
                        <a:solidFill>
                          <a:schemeClr val="accent1"/>
                        </a:solidFill>
                        <a:latin typeface="Cambria Math" panose="02040503050406030204" pitchFamily="18" charset="0"/>
                        <a:ea typeface="微软雅黑" panose="020B0503020204020204" pitchFamily="34" charset="-122"/>
                      </a:rPr>
                      <m:t>𝑠</m:t>
                    </m:r>
                    <m:r>
                      <a:rPr lang="en-US" altLang="zh-CN" sz="2200" dirty="0">
                        <a:solidFill>
                          <a:schemeClr val="accent1"/>
                        </a:solidFill>
                        <a:latin typeface="Cambria Math" panose="02040503050406030204" pitchFamily="18" charset="0"/>
                        <a:ea typeface="微软雅黑" panose="020B0503020204020204" pitchFamily="34" charset="-122"/>
                      </a:rPr>
                      <m:t>)</m:t>
                    </m:r>
                  </m:oMath>
                </a14:m>
                <a:r>
                  <a:rPr lang="zh-CN" altLang="en-US" sz="2200" dirty="0">
                    <a:latin typeface="Calibri" panose="020F0502020204030204" pitchFamily="34" charset="0"/>
                    <a:ea typeface="微软雅黑" panose="020B0503020204020204" pitchFamily="34" charset="-122"/>
                  </a:rPr>
                  <a:t>计算得到，由此也可以比较容易的计算得到</a:t>
                </a:r>
                <a14:m>
                  <m:oMath xmlns:m="http://schemas.openxmlformats.org/officeDocument/2006/math">
                    <m:r>
                      <a:rPr lang="en-US" altLang="zh-CN" sz="2200" i="1" dirty="0" smtClean="0">
                        <a:solidFill>
                          <a:schemeClr val="accent1"/>
                        </a:solidFill>
                        <a:latin typeface="Cambria Math" panose="02040503050406030204" pitchFamily="18" charset="0"/>
                        <a:ea typeface="微软雅黑" panose="020B0503020204020204" pitchFamily="34" charset="-122"/>
                      </a:rPr>
                      <m:t>𝑥</m:t>
                    </m:r>
                  </m:oMath>
                </a14:m>
                <a:r>
                  <a:rPr lang="zh-CN" altLang="en-US" sz="2200" dirty="0">
                    <a:latin typeface="Calibri" panose="020F0502020204030204" pitchFamily="34" charset="0"/>
                    <a:ea typeface="微软雅黑" panose="020B0503020204020204" pitchFamily="34" charset="-122"/>
                  </a:rPr>
                  <a:t>近邻</a:t>
                </a:r>
                <a:endParaRPr lang="en-US" altLang="zh-CN" sz="2200" dirty="0">
                  <a:latin typeface="Calibri" panose="020F0502020204030204" pitchFamily="34" charset="0"/>
                  <a:ea typeface="微软雅黑" panose="020B0503020204020204" pitchFamily="34" charset="-122"/>
                </a:endParaRPr>
              </a:p>
              <a:p>
                <a:endParaRPr lang="en-US" altLang="zh-CN" sz="2200"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654492" cy="4545219"/>
              </a:xfrm>
              <a:prstGeom prst="rect">
                <a:avLst/>
              </a:prstGeom>
              <a:blipFill>
                <a:blip r:embed="rId3"/>
                <a:stretch>
                  <a:fillRect l="-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941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82" name="组合 81">
            <a:extLst>
              <a:ext uri="{FF2B5EF4-FFF2-40B4-BE49-F238E27FC236}">
                <a16:creationId xmlns:a16="http://schemas.microsoft.com/office/drawing/2014/main" id="{E79A97FE-C630-493E-97C5-D3C3BB29CB8F}"/>
              </a:ext>
            </a:extLst>
          </p:cNvPr>
          <p:cNvGrpSpPr/>
          <p:nvPr/>
        </p:nvGrpSpPr>
        <p:grpSpPr>
          <a:xfrm>
            <a:off x="2128594" y="1936877"/>
            <a:ext cx="4880196" cy="2984245"/>
            <a:chOff x="2128594" y="1936877"/>
            <a:chExt cx="4880196" cy="2984245"/>
          </a:xfrm>
        </p:grpSpPr>
        <p:grpSp>
          <p:nvGrpSpPr>
            <p:cNvPr id="64" name="组合 63">
              <a:extLst>
                <a:ext uri="{FF2B5EF4-FFF2-40B4-BE49-F238E27FC236}">
                  <a16:creationId xmlns:a16="http://schemas.microsoft.com/office/drawing/2014/main" id="{A123CDE2-2DAE-404B-B3BD-41E67B131C0F}"/>
                </a:ext>
              </a:extLst>
            </p:cNvPr>
            <p:cNvGrpSpPr/>
            <p:nvPr/>
          </p:nvGrpSpPr>
          <p:grpSpPr>
            <a:xfrm>
              <a:off x="2128594" y="1936877"/>
              <a:ext cx="4880195" cy="461665"/>
              <a:chOff x="2318742" y="2198492"/>
              <a:chExt cx="4880195" cy="461665"/>
            </a:xfrm>
          </p:grpSpPr>
          <p:sp>
            <p:nvSpPr>
              <p:cNvPr id="53" name="文本框 52">
                <a:extLst>
                  <a:ext uri="{FF2B5EF4-FFF2-40B4-BE49-F238E27FC236}">
                    <a16:creationId xmlns:a16="http://schemas.microsoft.com/office/drawing/2014/main" id="{5B71471E-29A2-418F-9A0F-2A046E7A9A4F}"/>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问题背景</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54" name="Google Shape;863;p65">
                <a:extLst>
                  <a:ext uri="{FF2B5EF4-FFF2-40B4-BE49-F238E27FC236}">
                    <a16:creationId xmlns:a16="http://schemas.microsoft.com/office/drawing/2014/main" id="{4ADC0B0C-EF10-4E77-8A37-51CD9C26CD11}"/>
                  </a:ext>
                </a:extLst>
              </p:cNvPr>
              <p:cNvGrpSpPr>
                <a:grpSpLocks noChangeAspect="1"/>
              </p:cNvGrpSpPr>
              <p:nvPr/>
            </p:nvGrpSpPr>
            <p:grpSpPr>
              <a:xfrm>
                <a:off x="2318742" y="2339325"/>
                <a:ext cx="190147" cy="180000"/>
                <a:chOff x="4660325" y="1866850"/>
                <a:chExt cx="68350" cy="58100"/>
              </a:xfrm>
            </p:grpSpPr>
            <p:sp>
              <p:nvSpPr>
                <p:cNvPr id="55" name="Google Shape;864;p65">
                  <a:extLst>
                    <a:ext uri="{FF2B5EF4-FFF2-40B4-BE49-F238E27FC236}">
                      <a16:creationId xmlns:a16="http://schemas.microsoft.com/office/drawing/2014/main" id="{8633226D-7206-4DB5-A776-C9D8B53C03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a:extLst>
                    <a:ext uri="{FF2B5EF4-FFF2-40B4-BE49-F238E27FC236}">
                      <a16:creationId xmlns:a16="http://schemas.microsoft.com/office/drawing/2014/main" id="{048F5B53-EE26-48D6-B008-2E0129A43C7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a:extLst>
                  <a:ext uri="{FF2B5EF4-FFF2-40B4-BE49-F238E27FC236}">
                    <a16:creationId xmlns:a16="http://schemas.microsoft.com/office/drawing/2014/main" id="{3DC19A0F-2BF0-4436-A4FF-29971F96A4CC}"/>
                  </a:ext>
                </a:extLst>
              </p:cNvPr>
              <p:cNvGrpSpPr>
                <a:grpSpLocks noChangeAspect="1"/>
              </p:cNvGrpSpPr>
              <p:nvPr/>
            </p:nvGrpSpPr>
            <p:grpSpPr>
              <a:xfrm flipH="1">
                <a:off x="7008790" y="2339325"/>
                <a:ext cx="190147" cy="180000"/>
                <a:chOff x="4660325" y="1866850"/>
                <a:chExt cx="68350" cy="58100"/>
              </a:xfrm>
            </p:grpSpPr>
            <p:sp>
              <p:nvSpPr>
                <p:cNvPr id="62" name="Google Shape;864;p65">
                  <a:extLst>
                    <a:ext uri="{FF2B5EF4-FFF2-40B4-BE49-F238E27FC236}">
                      <a16:creationId xmlns:a16="http://schemas.microsoft.com/office/drawing/2014/main" id="{67FE0191-57C7-47E9-8E4B-E7584C0F713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a:extLst>
                    <a:ext uri="{FF2B5EF4-FFF2-40B4-BE49-F238E27FC236}">
                      <a16:creationId xmlns:a16="http://schemas.microsoft.com/office/drawing/2014/main" id="{4F6085A6-AB9A-4428-BB25-809BCB063E7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组合 64">
              <a:extLst>
                <a:ext uri="{FF2B5EF4-FFF2-40B4-BE49-F238E27FC236}">
                  <a16:creationId xmlns:a16="http://schemas.microsoft.com/office/drawing/2014/main" id="{A5C38A0A-6144-4B25-90E9-14E4B4FC5B07}"/>
                </a:ext>
              </a:extLst>
            </p:cNvPr>
            <p:cNvGrpSpPr/>
            <p:nvPr/>
          </p:nvGrpSpPr>
          <p:grpSpPr>
            <a:xfrm>
              <a:off x="2128595" y="3198167"/>
              <a:ext cx="4880195" cy="461665"/>
              <a:chOff x="2318742" y="2198492"/>
              <a:chExt cx="4880195" cy="461665"/>
            </a:xfrm>
          </p:grpSpPr>
          <p:sp>
            <p:nvSpPr>
              <p:cNvPr id="66" name="文本框 65">
                <a:extLst>
                  <a:ext uri="{FF2B5EF4-FFF2-40B4-BE49-F238E27FC236}">
                    <a16:creationId xmlns:a16="http://schemas.microsoft.com/office/drawing/2014/main" id="{C29FADD8-34BB-40E9-B1AB-0484EA3FD477}"/>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算法</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67" name="Google Shape;863;p65">
                <a:extLst>
                  <a:ext uri="{FF2B5EF4-FFF2-40B4-BE49-F238E27FC236}">
                    <a16:creationId xmlns:a16="http://schemas.microsoft.com/office/drawing/2014/main" id="{1A0C0ED6-DEAC-46C1-B76F-8B91F0DDC339}"/>
                  </a:ext>
                </a:extLst>
              </p:cNvPr>
              <p:cNvGrpSpPr>
                <a:grpSpLocks noChangeAspect="1"/>
              </p:cNvGrpSpPr>
              <p:nvPr/>
            </p:nvGrpSpPr>
            <p:grpSpPr>
              <a:xfrm>
                <a:off x="2318742" y="2339325"/>
                <a:ext cx="190147" cy="180000"/>
                <a:chOff x="4660325" y="1866850"/>
                <a:chExt cx="68350" cy="58100"/>
              </a:xfrm>
            </p:grpSpPr>
            <p:sp>
              <p:nvSpPr>
                <p:cNvPr id="71" name="Google Shape;864;p65">
                  <a:extLst>
                    <a:ext uri="{FF2B5EF4-FFF2-40B4-BE49-F238E27FC236}">
                      <a16:creationId xmlns:a16="http://schemas.microsoft.com/office/drawing/2014/main" id="{D3CE48AE-ABB1-4E9C-A319-E0F0F984F0F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p65">
                  <a:extLst>
                    <a:ext uri="{FF2B5EF4-FFF2-40B4-BE49-F238E27FC236}">
                      <a16:creationId xmlns:a16="http://schemas.microsoft.com/office/drawing/2014/main" id="{8269F253-A108-45BF-9CBB-4FF8DD0A91B2}"/>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63;p65">
                <a:extLst>
                  <a:ext uri="{FF2B5EF4-FFF2-40B4-BE49-F238E27FC236}">
                    <a16:creationId xmlns:a16="http://schemas.microsoft.com/office/drawing/2014/main" id="{18FBA4FF-9847-42A0-8DB4-D9C51DF55E88}"/>
                  </a:ext>
                </a:extLst>
              </p:cNvPr>
              <p:cNvGrpSpPr>
                <a:grpSpLocks noChangeAspect="1"/>
              </p:cNvGrpSpPr>
              <p:nvPr/>
            </p:nvGrpSpPr>
            <p:grpSpPr>
              <a:xfrm flipH="1">
                <a:off x="7008790" y="2339325"/>
                <a:ext cx="190147" cy="180000"/>
                <a:chOff x="4660325" y="1866850"/>
                <a:chExt cx="68350" cy="58100"/>
              </a:xfrm>
            </p:grpSpPr>
            <p:sp>
              <p:nvSpPr>
                <p:cNvPr id="69" name="Google Shape;864;p65">
                  <a:extLst>
                    <a:ext uri="{FF2B5EF4-FFF2-40B4-BE49-F238E27FC236}">
                      <a16:creationId xmlns:a16="http://schemas.microsoft.com/office/drawing/2014/main" id="{0FA1404C-4CFA-4A61-B062-258831C1160A}"/>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65">
                  <a:extLst>
                    <a:ext uri="{FF2B5EF4-FFF2-40B4-BE49-F238E27FC236}">
                      <a16:creationId xmlns:a16="http://schemas.microsoft.com/office/drawing/2014/main" id="{B6BFE796-4519-4538-89A4-518D0E0D7911}"/>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组合 73">
              <a:extLst>
                <a:ext uri="{FF2B5EF4-FFF2-40B4-BE49-F238E27FC236}">
                  <a16:creationId xmlns:a16="http://schemas.microsoft.com/office/drawing/2014/main" id="{C6D27B7E-C412-471D-BB00-ACEA25B0DE90}"/>
                </a:ext>
              </a:extLst>
            </p:cNvPr>
            <p:cNvGrpSpPr/>
            <p:nvPr/>
          </p:nvGrpSpPr>
          <p:grpSpPr>
            <a:xfrm>
              <a:off x="2128595" y="4459457"/>
              <a:ext cx="4880195" cy="461665"/>
              <a:chOff x="2318742" y="2198492"/>
              <a:chExt cx="4880195" cy="461665"/>
            </a:xfrm>
          </p:grpSpPr>
          <p:sp>
            <p:nvSpPr>
              <p:cNvPr id="75" name="文本框 74">
                <a:extLst>
                  <a:ext uri="{FF2B5EF4-FFF2-40B4-BE49-F238E27FC236}">
                    <a16:creationId xmlns:a16="http://schemas.microsoft.com/office/drawing/2014/main" id="{EED41DA2-7719-4417-A7ED-C2471F21E04E}"/>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76" name="Google Shape;863;p65">
                <a:extLst>
                  <a:ext uri="{FF2B5EF4-FFF2-40B4-BE49-F238E27FC236}">
                    <a16:creationId xmlns:a16="http://schemas.microsoft.com/office/drawing/2014/main" id="{A3ABAFA8-F41B-4553-BC0F-3E752DEF9A2F}"/>
                  </a:ext>
                </a:extLst>
              </p:cNvPr>
              <p:cNvGrpSpPr>
                <a:grpSpLocks noChangeAspect="1"/>
              </p:cNvGrpSpPr>
              <p:nvPr/>
            </p:nvGrpSpPr>
            <p:grpSpPr>
              <a:xfrm>
                <a:off x="2318742" y="2339325"/>
                <a:ext cx="190147" cy="180000"/>
                <a:chOff x="4660325" y="1866850"/>
                <a:chExt cx="68350" cy="58100"/>
              </a:xfrm>
            </p:grpSpPr>
            <p:sp>
              <p:nvSpPr>
                <p:cNvPr id="80" name="Google Shape;864;p65">
                  <a:extLst>
                    <a:ext uri="{FF2B5EF4-FFF2-40B4-BE49-F238E27FC236}">
                      <a16:creationId xmlns:a16="http://schemas.microsoft.com/office/drawing/2014/main" id="{6F6388AD-8CE0-42BA-A565-CD00CE191C00}"/>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5;p65">
                  <a:extLst>
                    <a:ext uri="{FF2B5EF4-FFF2-40B4-BE49-F238E27FC236}">
                      <a16:creationId xmlns:a16="http://schemas.microsoft.com/office/drawing/2014/main" id="{2800AFF5-816E-4DAE-93BC-479A88E1F10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863;p65">
                <a:extLst>
                  <a:ext uri="{FF2B5EF4-FFF2-40B4-BE49-F238E27FC236}">
                    <a16:creationId xmlns:a16="http://schemas.microsoft.com/office/drawing/2014/main" id="{3B65F60A-8590-4C8B-A8D5-3A08489EF758}"/>
                  </a:ext>
                </a:extLst>
              </p:cNvPr>
              <p:cNvGrpSpPr>
                <a:grpSpLocks noChangeAspect="1"/>
              </p:cNvGrpSpPr>
              <p:nvPr/>
            </p:nvGrpSpPr>
            <p:grpSpPr>
              <a:xfrm flipH="1">
                <a:off x="7008790" y="2339325"/>
                <a:ext cx="190147" cy="180000"/>
                <a:chOff x="4660325" y="1866850"/>
                <a:chExt cx="68350" cy="58100"/>
              </a:xfrm>
            </p:grpSpPr>
            <p:sp>
              <p:nvSpPr>
                <p:cNvPr id="78" name="Google Shape;864;p65">
                  <a:extLst>
                    <a:ext uri="{FF2B5EF4-FFF2-40B4-BE49-F238E27FC236}">
                      <a16:creationId xmlns:a16="http://schemas.microsoft.com/office/drawing/2014/main" id="{D832B29D-82E8-4D3D-9B5E-343B233BAA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5;p65">
                  <a:extLst>
                    <a:ext uri="{FF2B5EF4-FFF2-40B4-BE49-F238E27FC236}">
                      <a16:creationId xmlns:a16="http://schemas.microsoft.com/office/drawing/2014/main" id="{96F8990F-7217-425D-B5F5-66D78FF0992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8" name="文本框 27">
            <a:extLst>
              <a:ext uri="{FF2B5EF4-FFF2-40B4-BE49-F238E27FC236}">
                <a16:creationId xmlns:a16="http://schemas.microsoft.com/office/drawing/2014/main" id="{E2B53DF3-67B3-48F8-9B28-ECFDEA3B1511}"/>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spTree>
    <p:extLst>
      <p:ext uri="{BB962C8B-B14F-4D97-AF65-F5344CB8AC3E}">
        <p14:creationId xmlns:p14="http://schemas.microsoft.com/office/powerpoint/2010/main" val="152037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541016" cy="1775486"/>
              </a:xfrm>
              <a:prstGeom prst="rect">
                <a:avLst/>
              </a:prstGeom>
              <a:noFill/>
            </p:spPr>
            <p:txBody>
              <a:bodyPr wrap="square" rtlCol="0">
                <a:spAutoFit/>
              </a:bodyPr>
              <a:lstStyle/>
              <a:p>
                <a:r>
                  <a:rPr lang="en-US" altLang="zh-CN" sz="2200" b="1" dirty="0">
                    <a:solidFill>
                      <a:schemeClr val="accent1"/>
                    </a:solidFill>
                    <a:latin typeface="Calibri" panose="020F0502020204030204" pitchFamily="34" charset="0"/>
                    <a:ea typeface="微软雅黑" panose="020B0503020204020204" pitchFamily="34" charset="-122"/>
                  </a:rPr>
                  <a:t>inverted label index</a:t>
                </a:r>
              </a:p>
              <a:p>
                <a:r>
                  <a:rPr lang="en-US" altLang="zh-CN" sz="2200" b="1" dirty="0">
                    <a:solidFill>
                      <a:schemeClr val="accent1"/>
                    </a:solidFill>
                    <a:latin typeface="Calibri" panose="020F0502020204030204" pitchFamily="34" charset="0"/>
                    <a:ea typeface="微软雅黑" panose="020B0503020204020204" pitchFamily="34" charset="-122"/>
                  </a:rPr>
                  <a:t>	</a:t>
                </a:r>
              </a:p>
              <a:p>
                <a:r>
                  <a:rPr lang="en-US" altLang="zh-CN" sz="2200" b="1" dirty="0">
                    <a:solidFill>
                      <a:schemeClr val="accent1"/>
                    </a:solidFill>
                    <a:latin typeface="Calibri" panose="020F0502020204030204" pitchFamily="34" charset="0"/>
                    <a:ea typeface="微软雅黑" panose="020B0503020204020204" pitchFamily="34" charset="-122"/>
                  </a:rPr>
                  <a:t>	</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𝐼𝐿</m:t>
                    </m:r>
                    <m:r>
                      <a:rPr lang="en-US" altLang="zh-CN" sz="200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err="1">
                            <a:solidFill>
                              <a:schemeClr val="accent1"/>
                            </a:solidFill>
                            <a:latin typeface="Cambria Math" panose="02040503050406030204" pitchFamily="18" charset="0"/>
                            <a:ea typeface="微软雅黑" panose="020B0503020204020204" pitchFamily="34" charset="-122"/>
                          </a:rPr>
                          <m:t>𝐶</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𝑖</m:t>
                        </m:r>
                      </m:sub>
                    </m:sSub>
                    <m:r>
                      <a:rPr lang="en-US" altLang="zh-CN" sz="2000" i="1" dirty="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表示类型</a:t>
                </a:r>
                <a14:m>
                  <m:oMath xmlns:m="http://schemas.openxmlformats.org/officeDocument/2006/math">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𝐶</m:t>
                        </m:r>
                      </m:e>
                      <m:sub>
                        <m:r>
                          <a:rPr lang="en-US" altLang="zh-CN" sz="2000" i="1" dirty="0" smtClean="0">
                            <a:solidFill>
                              <a:schemeClr val="accent1"/>
                            </a:solidFill>
                            <a:latin typeface="Cambria Math" panose="02040503050406030204" pitchFamily="18" charset="0"/>
                            <a:ea typeface="微软雅黑" panose="020B0503020204020204" pitchFamily="34" charset="-122"/>
                          </a:rPr>
                          <m:t>𝑖</m:t>
                        </m:r>
                      </m:sub>
                    </m:sSub>
                  </m:oMath>
                </a14:m>
                <a:r>
                  <a:rPr lang="zh-CN" altLang="en-US" sz="2000" dirty="0">
                    <a:latin typeface="Calibri" panose="020F0502020204030204" pitchFamily="34" charset="0"/>
                    <a:ea typeface="微软雅黑" panose="020B0503020204020204" pitchFamily="34" charset="-122"/>
                  </a:rPr>
                  <a:t>的倒置标签，包含一系列标签元素</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𝐼𝐿</m:t>
                    </m:r>
                    <m:r>
                      <a:rPr lang="en-US" altLang="zh-CN" sz="2000" i="1" dirty="0" smtClean="0">
                        <a:solidFill>
                          <a:schemeClr val="accent1"/>
                        </a:solidFill>
                        <a:latin typeface="Cambria Math" panose="02040503050406030204" pitchFamily="18" charset="0"/>
                        <a:ea typeface="微软雅黑" panose="020B0503020204020204" pitchFamily="34" charset="-122"/>
                      </a:rPr>
                      <m:t>(</m:t>
                    </m:r>
                    <m:r>
                      <a:rPr lang="en-US" altLang="zh-CN" sz="2000" i="1" dirty="0" smtClean="0">
                        <a:solidFill>
                          <a:schemeClr val="accent1"/>
                        </a:solidFill>
                        <a:latin typeface="Cambria Math" panose="02040503050406030204" pitchFamily="18" charset="0"/>
                        <a:ea typeface="微软雅黑" panose="020B0503020204020204" pitchFamily="34" charset="-122"/>
                      </a:rPr>
                      <m:t>𝑢</m:t>
                    </m:r>
                    <m:r>
                      <a:rPr lang="en-US" altLang="zh-CN" sz="200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a:t>
                </a:r>
                <a:r>
                  <a:rPr lang="en-US" altLang="zh-CN" sz="2000" dirty="0">
                    <a:solidFill>
                      <a:schemeClr val="accent1"/>
                    </a:solidFill>
                    <a:ea typeface="微软雅黑" panose="020B0503020204020204" pitchFamily="34" charset="-122"/>
                  </a:rPr>
                  <a:t> </a:t>
                </a:r>
                <a14:m>
                  <m:oMath xmlns:m="http://schemas.openxmlformats.org/officeDocument/2006/math">
                    <m:r>
                      <a:rPr lang="en-US" altLang="zh-CN" sz="2000" dirty="0">
                        <a:solidFill>
                          <a:schemeClr val="accent1"/>
                        </a:solidFill>
                        <a:latin typeface="Cambria Math" panose="02040503050406030204" pitchFamily="18" charset="0"/>
                        <a:ea typeface="微软雅黑" panose="020B0503020204020204" pitchFamily="34" charset="-122"/>
                      </a:rPr>
                      <m:t>𝐼𝐿</m:t>
                    </m:r>
                    <m:r>
                      <a:rPr lang="en-US" altLang="zh-CN" sz="2000" dirty="0">
                        <a:solidFill>
                          <a:schemeClr val="accent1"/>
                        </a:solidFill>
                        <a:latin typeface="Cambria Math" panose="02040503050406030204" pitchFamily="18" charset="0"/>
                        <a:ea typeface="微软雅黑" panose="020B0503020204020204" pitchFamily="34" charset="-122"/>
                      </a:rPr>
                      <m:t>(</m:t>
                    </m:r>
                    <m:r>
                      <a:rPr lang="en-US" altLang="zh-CN" sz="2000" dirty="0">
                        <a:solidFill>
                          <a:schemeClr val="accent1"/>
                        </a:solidFill>
                        <a:latin typeface="Cambria Math" panose="02040503050406030204" pitchFamily="18" charset="0"/>
                        <a:ea typeface="微软雅黑" panose="020B0503020204020204" pitchFamily="34" charset="-122"/>
                      </a:rPr>
                      <m:t>𝑢</m:t>
                    </m:r>
                    <m:r>
                      <a:rPr lang="en-US" altLang="zh-CN" sz="2000" dirty="0">
                        <a:solidFill>
                          <a:schemeClr val="accent1"/>
                        </a:solidFill>
                        <a:latin typeface="Cambria Math" panose="02040503050406030204" pitchFamily="18" charset="0"/>
                        <a:ea typeface="微软雅黑" panose="020B0503020204020204" pitchFamily="34" charset="-122"/>
                      </a:rPr>
                      <m:t>’)</m:t>
                    </m:r>
                  </m:oMath>
                </a14:m>
                <a:r>
                  <a:rPr lang="zh-CN" altLang="en-US" sz="2000" i="0" dirty="0">
                    <a:latin typeface="+mj-lt"/>
                    <a:ea typeface="微软雅黑" panose="020B0503020204020204" pitchFamily="34" charset="-122"/>
                  </a:rPr>
                  <a:t>包含一个存储标签</a:t>
                </a:r>
                <a:r>
                  <a:rPr lang="zh-CN" altLang="en-US" sz="2000" dirty="0">
                    <a:latin typeface="Calibri" panose="020F0502020204030204" pitchFamily="34" charset="0"/>
                    <a:ea typeface="微软雅黑" panose="020B0503020204020204" pitchFamily="34" charset="-122"/>
                  </a:rPr>
                  <a:t>项</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m:t>
                    </m:r>
                    <m:r>
                      <a:rPr lang="en-US" altLang="zh-CN" sz="2000" i="1" dirty="0" err="1" smtClean="0">
                        <a:solidFill>
                          <a:schemeClr val="accent1"/>
                        </a:solidFill>
                        <a:latin typeface="Cambria Math" panose="02040503050406030204" pitchFamily="18" charset="0"/>
                        <a:ea typeface="微软雅黑" panose="020B0503020204020204" pitchFamily="34" charset="-122"/>
                      </a:rPr>
                      <m:t>𝑢</m:t>
                    </m:r>
                    <m:r>
                      <a:rPr lang="en-US" altLang="zh-CN" sz="2000" i="1" dirty="0" err="1" smtClean="0">
                        <a:solidFill>
                          <a:schemeClr val="accent1"/>
                        </a:solidFill>
                        <a:latin typeface="Cambria Math" panose="02040503050406030204" pitchFamily="18" charset="0"/>
                        <a:ea typeface="微软雅黑" panose="020B0503020204020204" pitchFamily="34" charset="-122"/>
                      </a:rPr>
                      <m:t>,</m:t>
                    </m:r>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err="1" smtClean="0">
                            <a:solidFill>
                              <a:schemeClr val="accent1"/>
                            </a:solidFill>
                            <a:latin typeface="Cambria Math" panose="02040503050406030204" pitchFamily="18" charset="0"/>
                            <a:ea typeface="微软雅黑" panose="020B0503020204020204" pitchFamily="34" charset="-122"/>
                          </a:rPr>
                          <m:t>𝑑</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𝑢</m:t>
                        </m:r>
                        <m:r>
                          <a:rPr lang="en-US" altLang="zh-CN" sz="2000" i="1" dirty="0" err="1" smtClean="0">
                            <a:solidFill>
                              <a:schemeClr val="accent1"/>
                            </a:solidFill>
                            <a:latin typeface="Cambria Math" panose="02040503050406030204" pitchFamily="18" charset="0"/>
                            <a:ea typeface="微软雅黑" panose="020B0503020204020204" pitchFamily="34" charset="-122"/>
                          </a:rPr>
                          <m:t>’,</m:t>
                        </m:r>
                        <m:r>
                          <a:rPr lang="en-US" altLang="zh-CN" sz="2000" i="1" dirty="0" err="1" smtClean="0">
                            <a:solidFill>
                              <a:schemeClr val="accent1"/>
                            </a:solidFill>
                            <a:latin typeface="Cambria Math" panose="02040503050406030204" pitchFamily="18" charset="0"/>
                            <a:ea typeface="微软雅黑" panose="020B0503020204020204" pitchFamily="34" charset="-122"/>
                          </a:rPr>
                          <m:t>𝑢</m:t>
                        </m:r>
                      </m:sub>
                    </m:sSub>
                    <m:r>
                      <a:rPr lang="en-US" altLang="zh-CN" sz="200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的队列，</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𝑢</m:t>
                    </m:r>
                    <m:r>
                      <a:rPr lang="en-US" altLang="zh-CN" sz="200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m:rPr>
                            <m:sty m:val="p"/>
                          </m:rPr>
                          <a:rPr lang="en-US" altLang="zh-CN" sz="2000" i="1" dirty="0" err="1" smtClean="0">
                            <a:solidFill>
                              <a:schemeClr val="accent1"/>
                            </a:solidFill>
                            <a:latin typeface="Cambria Math" panose="02040503050406030204" pitchFamily="18" charset="0"/>
                            <a:ea typeface="微软雅黑" panose="020B0503020204020204" pitchFamily="34" charset="-122"/>
                          </a:rPr>
                          <m:t>V</m:t>
                        </m:r>
                      </m:e>
                      <m:sub>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err="1" smtClean="0">
                                <a:solidFill>
                                  <a:schemeClr val="accent1"/>
                                </a:solidFill>
                                <a:latin typeface="Cambria Math" panose="02040503050406030204" pitchFamily="18" charset="0"/>
                                <a:ea typeface="微软雅黑" panose="020B0503020204020204" pitchFamily="34" charset="-122"/>
                              </a:rPr>
                              <m:t>𝐶</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𝑖</m:t>
                            </m:r>
                          </m:sub>
                        </m:sSub>
                      </m:sub>
                    </m:sSub>
                    <m:r>
                      <a:rPr lang="en-US" altLang="zh-CN" sz="2000" i="1" dirty="0" smtClean="0">
                        <a:solidFill>
                          <a:schemeClr val="accent1"/>
                        </a:solidFill>
                        <a:latin typeface="Cambria Math" panose="02040503050406030204" pitchFamily="18" charset="0"/>
                        <a:ea typeface="微软雅黑" panose="020B0503020204020204" pitchFamily="34" charset="-122"/>
                      </a:rPr>
                      <m:t> </m:t>
                    </m:r>
                    <m:r>
                      <a:rPr lang="zh-CN" altLang="en-US" sz="2000" i="1" dirty="0" smtClean="0">
                        <a:solidFill>
                          <a:schemeClr val="accent1"/>
                        </a:solidFill>
                        <a:latin typeface="Cambria Math" panose="02040503050406030204" pitchFamily="18" charset="0"/>
                        <a:ea typeface="微软雅黑" panose="020B0503020204020204" pitchFamily="34" charset="-122"/>
                      </a:rPr>
                      <m:t>∩</m:t>
                    </m:r>
                    <m:d>
                      <m:dPr>
                        <m:ctrlPr>
                          <a:rPr lang="en-US" altLang="zh-CN" sz="2000" i="1" dirty="0" smtClean="0">
                            <a:solidFill>
                              <a:schemeClr val="accent1"/>
                            </a:solidFill>
                            <a:latin typeface="Cambria Math" panose="02040503050406030204" pitchFamily="18" charset="0"/>
                            <a:ea typeface="微软雅黑" panose="020B0503020204020204" pitchFamily="34" charset="-122"/>
                          </a:rPr>
                        </m:ctrlPr>
                      </m:dPr>
                      <m:e>
                        <m:r>
                          <a:rPr lang="en-US" altLang="zh-CN" sz="2000" i="1" dirty="0" err="1" smtClean="0">
                            <a:solidFill>
                              <a:schemeClr val="accent1"/>
                            </a:solidFill>
                            <a:latin typeface="Cambria Math" panose="02040503050406030204" pitchFamily="18" charset="0"/>
                            <a:ea typeface="微软雅黑" panose="020B0503020204020204" pitchFamily="34" charset="-122"/>
                          </a:rPr>
                          <m:t>𝑢</m:t>
                        </m:r>
                        <m:r>
                          <a:rPr lang="en-US" altLang="zh-CN" sz="2000" i="1" dirty="0" err="1" smtClean="0">
                            <a:solidFill>
                              <a:schemeClr val="accent1"/>
                            </a:solidFill>
                            <a:latin typeface="Cambria Math" panose="02040503050406030204" pitchFamily="18" charset="0"/>
                            <a:ea typeface="微软雅黑" panose="020B0503020204020204" pitchFamily="34" charset="-122"/>
                          </a:rPr>
                          <m:t>’,</m:t>
                        </m:r>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err="1" smtClean="0">
                                <a:solidFill>
                                  <a:schemeClr val="accent1"/>
                                </a:solidFill>
                                <a:latin typeface="Cambria Math" panose="02040503050406030204" pitchFamily="18" charset="0"/>
                                <a:ea typeface="微软雅黑" panose="020B0503020204020204" pitchFamily="34" charset="-122"/>
                              </a:rPr>
                              <m:t>𝑑</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𝑢</m:t>
                            </m:r>
                            <m:r>
                              <a:rPr lang="en-US" altLang="zh-CN" sz="2000" i="1" dirty="0" err="1" smtClean="0">
                                <a:solidFill>
                                  <a:schemeClr val="accent1"/>
                                </a:solidFill>
                                <a:latin typeface="Cambria Math" panose="02040503050406030204" pitchFamily="18" charset="0"/>
                                <a:ea typeface="微软雅黑" panose="020B0503020204020204" pitchFamily="34" charset="-122"/>
                              </a:rPr>
                              <m:t>’,</m:t>
                            </m:r>
                            <m:r>
                              <a:rPr lang="en-US" altLang="zh-CN" sz="2000" i="1" dirty="0" err="1" smtClean="0">
                                <a:solidFill>
                                  <a:schemeClr val="accent1"/>
                                </a:solidFill>
                                <a:latin typeface="Cambria Math" panose="02040503050406030204" pitchFamily="18" charset="0"/>
                                <a:ea typeface="微软雅黑" panose="020B0503020204020204" pitchFamily="34" charset="-122"/>
                              </a:rPr>
                              <m:t>𝑢</m:t>
                            </m:r>
                          </m:sub>
                        </m:sSub>
                      </m:e>
                    </m:d>
                    <m:r>
                      <a:rPr lang="en-US" altLang="zh-CN" sz="200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m:rPr>
                            <m:sty m:val="p"/>
                          </m:rPr>
                          <a:rPr lang="en-US" altLang="zh-CN" sz="2000" i="1" dirty="0" err="1" smtClean="0">
                            <a:solidFill>
                              <a:schemeClr val="accent1"/>
                            </a:solidFill>
                            <a:latin typeface="Cambria Math" panose="02040503050406030204" pitchFamily="18" charset="0"/>
                            <a:ea typeface="微软雅黑" panose="020B0503020204020204" pitchFamily="34" charset="-122"/>
                          </a:rPr>
                          <m:t>L</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𝑖𝑛</m:t>
                        </m:r>
                      </m:sub>
                    </m:sSub>
                    <m:d>
                      <m:dPr>
                        <m:ctrlPr>
                          <a:rPr lang="en-US" altLang="zh-CN" sz="2000" i="1" dirty="0" smtClean="0">
                            <a:solidFill>
                              <a:schemeClr val="accent1"/>
                            </a:solidFill>
                            <a:latin typeface="Cambria Math" panose="02040503050406030204" pitchFamily="18" charset="0"/>
                            <a:ea typeface="微软雅黑" panose="020B0503020204020204" pitchFamily="34" charset="-122"/>
                          </a:rPr>
                        </m:ctrlPr>
                      </m:dPr>
                      <m:e>
                        <m:r>
                          <a:rPr lang="en-US" altLang="zh-CN" sz="2000" i="1" dirty="0" smtClean="0">
                            <a:solidFill>
                              <a:schemeClr val="accent1"/>
                            </a:solidFill>
                            <a:latin typeface="Cambria Math" panose="02040503050406030204" pitchFamily="18" charset="0"/>
                            <a:ea typeface="微软雅黑" panose="020B0503020204020204" pitchFamily="34" charset="-122"/>
                          </a:rPr>
                          <m:t>𝑢</m:t>
                        </m:r>
                      </m:e>
                    </m:d>
                  </m:oMath>
                </a14:m>
                <a:r>
                  <a:rPr lang="zh-CN" altLang="en-US" sz="2000" dirty="0">
                    <a:latin typeface="Calibri" panose="020F0502020204030204" pitchFamily="34" charset="0"/>
                    <a:ea typeface="微软雅黑" panose="020B0503020204020204" pitchFamily="34" charset="-122"/>
                  </a:rPr>
                  <a:t>，按照距离排序。</a:t>
                </a:r>
                <a:endParaRPr lang="en-US" altLang="zh-CN" sz="2000"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541016" cy="1775486"/>
              </a:xfrm>
              <a:prstGeom prst="rect">
                <a:avLst/>
              </a:prstGeom>
              <a:blipFill>
                <a:blip r:embed="rId3"/>
                <a:stretch>
                  <a:fillRect l="-928" t="-2055" b="-4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F1409CA2-2468-45C8-A522-CD0ACEBFC4B5}"/>
                  </a:ext>
                </a:extLst>
              </p:cNvPr>
              <p:cNvSpPr/>
              <p:nvPr/>
            </p:nvSpPr>
            <p:spPr>
              <a:xfrm>
                <a:off x="629178" y="3547778"/>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𝐼𝐿</m:t>
                      </m:r>
                      <m:r>
                        <a:rPr lang="en-US" altLang="zh-CN" i="1" dirty="0"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𝐶</m:t>
                          </m:r>
                        </m:e>
                        <m:sub>
                          <m:r>
                            <a:rPr lang="en-US" altLang="zh-CN" i="1" dirty="0" err="1" smtClean="0">
                              <a:latin typeface="Cambria Math" panose="02040503050406030204" pitchFamily="18" charset="0"/>
                            </a:rPr>
                            <m:t>𝑖</m:t>
                          </m:r>
                        </m:sub>
                      </m:sSub>
                      <m:r>
                        <a:rPr lang="en-US" altLang="zh-CN" i="1" dirty="0" smtClean="0">
                          <a:latin typeface="Cambria Math" panose="02040503050406030204" pitchFamily="18" charset="0"/>
                        </a:rPr>
                        <m:t>)</m:t>
                      </m:r>
                    </m:oMath>
                  </m:oMathPara>
                </a14:m>
                <a:endParaRPr lang="zh-CN" altLang="en-US" dirty="0"/>
              </a:p>
            </p:txBody>
          </p:sp>
        </mc:Choice>
        <mc:Fallback xmlns="">
          <p:sp>
            <p:nvSpPr>
              <p:cNvPr id="6" name="椭圆 5">
                <a:extLst>
                  <a:ext uri="{FF2B5EF4-FFF2-40B4-BE49-F238E27FC236}">
                    <a16:creationId xmlns:a16="http://schemas.microsoft.com/office/drawing/2014/main" id="{F1409CA2-2468-45C8-A522-CD0ACEBFC4B5}"/>
                  </a:ext>
                </a:extLst>
              </p:cNvPr>
              <p:cNvSpPr>
                <a:spLocks noRot="1" noChangeAspect="1" noMove="1" noResize="1" noEditPoints="1" noAdjustHandles="1" noChangeArrowheads="1" noChangeShapeType="1" noTextEdit="1"/>
              </p:cNvSpPr>
              <p:nvPr/>
            </p:nvSpPr>
            <p:spPr>
              <a:xfrm>
                <a:off x="629178" y="3547778"/>
                <a:ext cx="847725" cy="84772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AD01427B-0DF7-49EF-9BA6-C047A68FE98D}"/>
                  </a:ext>
                </a:extLst>
              </p:cNvPr>
              <p:cNvSpPr/>
              <p:nvPr/>
            </p:nvSpPr>
            <p:spPr>
              <a:xfrm>
                <a:off x="2019828" y="2433383"/>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𝐼𝐿</m:t>
                      </m:r>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oMath>
                  </m:oMathPara>
                </a14:m>
                <a:endParaRPr lang="zh-CN" altLang="en-US" dirty="0"/>
              </a:p>
            </p:txBody>
          </p:sp>
        </mc:Choice>
        <mc:Fallback xmlns="">
          <p:sp>
            <p:nvSpPr>
              <p:cNvPr id="7" name="椭圆 6">
                <a:extLst>
                  <a:ext uri="{FF2B5EF4-FFF2-40B4-BE49-F238E27FC236}">
                    <a16:creationId xmlns:a16="http://schemas.microsoft.com/office/drawing/2014/main" id="{AD01427B-0DF7-49EF-9BA6-C047A68FE98D}"/>
                  </a:ext>
                </a:extLst>
              </p:cNvPr>
              <p:cNvSpPr>
                <a:spLocks noRot="1" noChangeAspect="1" noMove="1" noResize="1" noEditPoints="1" noAdjustHandles="1" noChangeArrowheads="1" noChangeShapeType="1" noTextEdit="1"/>
              </p:cNvSpPr>
              <p:nvPr/>
            </p:nvSpPr>
            <p:spPr>
              <a:xfrm>
                <a:off x="2019828" y="2433383"/>
                <a:ext cx="847725" cy="84772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65B54A6E-DD92-46C2-9C92-D8202A8F6C28}"/>
                  </a:ext>
                </a:extLst>
              </p:cNvPr>
              <p:cNvSpPr/>
              <p:nvPr/>
            </p:nvSpPr>
            <p:spPr>
              <a:xfrm>
                <a:off x="2019828" y="3541379"/>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𝐼𝐿</m:t>
                      </m:r>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2</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oMath>
                  </m:oMathPara>
                </a14:m>
                <a:endParaRPr lang="zh-CN" altLang="en-US" dirty="0"/>
              </a:p>
            </p:txBody>
          </p:sp>
        </mc:Choice>
        <mc:Fallback xmlns="">
          <p:sp>
            <p:nvSpPr>
              <p:cNvPr id="8" name="椭圆 7">
                <a:extLst>
                  <a:ext uri="{FF2B5EF4-FFF2-40B4-BE49-F238E27FC236}">
                    <a16:creationId xmlns:a16="http://schemas.microsoft.com/office/drawing/2014/main" id="{65B54A6E-DD92-46C2-9C92-D8202A8F6C28}"/>
                  </a:ext>
                </a:extLst>
              </p:cNvPr>
              <p:cNvSpPr>
                <a:spLocks noRot="1" noChangeAspect="1" noMove="1" noResize="1" noEditPoints="1" noAdjustHandles="1" noChangeArrowheads="1" noChangeShapeType="1" noTextEdit="1"/>
              </p:cNvSpPr>
              <p:nvPr/>
            </p:nvSpPr>
            <p:spPr>
              <a:xfrm>
                <a:off x="2019828" y="3541379"/>
                <a:ext cx="847725" cy="84772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A20DA447-2C38-407F-9BA4-B1F21F7D1078}"/>
                  </a:ext>
                </a:extLst>
              </p:cNvPr>
              <p:cNvSpPr/>
              <p:nvPr/>
            </p:nvSpPr>
            <p:spPr>
              <a:xfrm>
                <a:off x="2019828" y="4649375"/>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𝐼𝐿</m:t>
                      </m:r>
                      <m:r>
                        <a:rPr lang="en-US"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3</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oMath>
                  </m:oMathPara>
                </a14:m>
                <a:endParaRPr lang="zh-CN" altLang="en-US" dirty="0"/>
              </a:p>
            </p:txBody>
          </p:sp>
        </mc:Choice>
        <mc:Fallback xmlns="">
          <p:sp>
            <p:nvSpPr>
              <p:cNvPr id="10" name="椭圆 9">
                <a:extLst>
                  <a:ext uri="{FF2B5EF4-FFF2-40B4-BE49-F238E27FC236}">
                    <a16:creationId xmlns:a16="http://schemas.microsoft.com/office/drawing/2014/main" id="{A20DA447-2C38-407F-9BA4-B1F21F7D1078}"/>
                  </a:ext>
                </a:extLst>
              </p:cNvPr>
              <p:cNvSpPr>
                <a:spLocks noRot="1" noChangeAspect="1" noMove="1" noResize="1" noEditPoints="1" noAdjustHandles="1" noChangeArrowheads="1" noChangeShapeType="1" noTextEdit="1"/>
              </p:cNvSpPr>
              <p:nvPr/>
            </p:nvSpPr>
            <p:spPr>
              <a:xfrm>
                <a:off x="2019828" y="4649375"/>
                <a:ext cx="847725" cy="84772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14F85D9-2B86-4ABD-8342-4D8A370998AC}"/>
                  </a:ext>
                </a:extLst>
              </p:cNvPr>
              <p:cNvSpPr txBox="1"/>
              <p:nvPr/>
            </p:nvSpPr>
            <p:spPr>
              <a:xfrm>
                <a:off x="4875412" y="2434765"/>
                <a:ext cx="521617" cy="396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𝑉</m:t>
                          </m:r>
                        </m:e>
                        <m:sub>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𝐶</m:t>
                              </m:r>
                            </m:e>
                            <m:sub>
                              <m:r>
                                <a:rPr lang="en-US" altLang="zh-CN" i="1" dirty="0" err="1">
                                  <a:solidFill>
                                    <a:schemeClr val="accent1"/>
                                  </a:solidFill>
                                  <a:latin typeface="Cambria Math" panose="02040503050406030204" pitchFamily="18" charset="0"/>
                                </a:rPr>
                                <m:t>𝑖</m:t>
                              </m:r>
                            </m:sub>
                          </m:sSub>
                        </m:sub>
                      </m:sSub>
                    </m:oMath>
                  </m:oMathPara>
                </a14:m>
                <a:endParaRPr lang="zh-CN" altLang="en-US" dirty="0"/>
              </a:p>
            </p:txBody>
          </p:sp>
        </mc:Choice>
        <mc:Fallback xmlns="">
          <p:sp>
            <p:nvSpPr>
              <p:cNvPr id="12" name="文本框 11">
                <a:extLst>
                  <a:ext uri="{FF2B5EF4-FFF2-40B4-BE49-F238E27FC236}">
                    <a16:creationId xmlns:a16="http://schemas.microsoft.com/office/drawing/2014/main" id="{A14F85D9-2B86-4ABD-8342-4D8A370998AC}"/>
                  </a:ext>
                </a:extLst>
              </p:cNvPr>
              <p:cNvSpPr txBox="1">
                <a:spLocks noRot="1" noChangeAspect="1" noMove="1" noResize="1" noEditPoints="1" noAdjustHandles="1" noChangeArrowheads="1" noChangeShapeType="1" noTextEdit="1"/>
              </p:cNvSpPr>
              <p:nvPr/>
            </p:nvSpPr>
            <p:spPr>
              <a:xfrm>
                <a:off x="4875412" y="2434765"/>
                <a:ext cx="521617" cy="396519"/>
              </a:xfrm>
              <a:prstGeom prst="rect">
                <a:avLst/>
              </a:prstGeom>
              <a:blipFill>
                <a:blip r:embed="rId8"/>
                <a:stretch>
                  <a:fillRect b="-3077"/>
                </a:stretch>
              </a:blipFill>
            </p:spPr>
            <p:txBody>
              <a:bodyPr/>
              <a:lstStyle/>
              <a:p>
                <a:r>
                  <a:rPr lang="zh-CN" altLang="en-US">
                    <a:noFill/>
                  </a:rPr>
                  <a:t> </a:t>
                </a:r>
              </a:p>
            </p:txBody>
          </p:sp>
        </mc:Fallback>
      </mc:AlternateContent>
      <p:sp>
        <p:nvSpPr>
          <p:cNvPr id="13" name="左大括号 12">
            <a:extLst>
              <a:ext uri="{FF2B5EF4-FFF2-40B4-BE49-F238E27FC236}">
                <a16:creationId xmlns:a16="http://schemas.microsoft.com/office/drawing/2014/main" id="{B43D33B9-3154-4F30-A2C4-AE083BA8F2E3}"/>
              </a:ext>
            </a:extLst>
          </p:cNvPr>
          <p:cNvSpPr/>
          <p:nvPr/>
        </p:nvSpPr>
        <p:spPr>
          <a:xfrm>
            <a:off x="1476903" y="2824346"/>
            <a:ext cx="542925" cy="2294590"/>
          </a:xfrm>
          <a:prstGeom prst="leftBrace">
            <a:avLst>
              <a:gd name="adj1" fmla="val 101315"/>
              <a:gd name="adj2" fmla="val 503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3A1314E-0FEE-4081-836F-EB635A6E5408}"/>
                  </a:ext>
                </a:extLst>
              </p:cNvPr>
              <p:cNvSpPr/>
              <p:nvPr/>
            </p:nvSpPr>
            <p:spPr>
              <a:xfrm>
                <a:off x="4523712" y="2865519"/>
                <a:ext cx="122872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𝑑</m:t>
                          </m:r>
                        </m:e>
                        <m:sub>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𝑢</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sub>
                      </m:sSub>
                      <m:r>
                        <a:rPr lang="en-US" altLang="zh-CN" i="1" dirty="0" smtClean="0">
                          <a:latin typeface="Cambria Math" panose="02040503050406030204" pitchFamily="18" charset="0"/>
                        </a:rPr>
                        <m:t>)</m:t>
                      </m:r>
                    </m:oMath>
                  </m:oMathPara>
                </a14:m>
                <a:endParaRPr lang="zh-CN" altLang="en-US" dirty="0"/>
              </a:p>
            </p:txBody>
          </p:sp>
        </mc:Choice>
        <mc:Fallback xmlns="">
          <p:sp>
            <p:nvSpPr>
              <p:cNvPr id="14" name="矩形 13">
                <a:extLst>
                  <a:ext uri="{FF2B5EF4-FFF2-40B4-BE49-F238E27FC236}">
                    <a16:creationId xmlns:a16="http://schemas.microsoft.com/office/drawing/2014/main" id="{D3A1314E-0FEE-4081-836F-EB635A6E5408}"/>
                  </a:ext>
                </a:extLst>
              </p:cNvPr>
              <p:cNvSpPr>
                <a:spLocks noRot="1" noChangeAspect="1" noMove="1" noResize="1" noEditPoints="1" noAdjustHandles="1" noChangeArrowheads="1" noChangeShapeType="1" noTextEdit="1"/>
              </p:cNvSpPr>
              <p:nvPr/>
            </p:nvSpPr>
            <p:spPr>
              <a:xfrm>
                <a:off x="4523712" y="2865519"/>
                <a:ext cx="1228725" cy="561975"/>
              </a:xfrm>
              <a:prstGeom prst="rect">
                <a:avLst/>
              </a:prstGeom>
              <a:blipFill>
                <a:blip r:embed="rId9"/>
                <a:stretch>
                  <a:fillRect l="-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F721F2B9-8FEA-49A1-8670-27F055D34A5E}"/>
                  </a:ext>
                </a:extLst>
              </p:cNvPr>
              <p:cNvSpPr/>
              <p:nvPr/>
            </p:nvSpPr>
            <p:spPr>
              <a:xfrm>
                <a:off x="4521859" y="3715606"/>
                <a:ext cx="122872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𝑑</m:t>
                          </m:r>
                        </m:e>
                        <m:sub>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𝑢</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2</m:t>
                              </m:r>
                            </m:sub>
                          </m:sSub>
                        </m:sub>
                      </m:sSub>
                      <m:r>
                        <a:rPr lang="en-US" altLang="zh-CN" i="1" dirty="0" smtClean="0">
                          <a:latin typeface="Cambria Math" panose="02040503050406030204" pitchFamily="18" charset="0"/>
                        </a:rPr>
                        <m:t>)</m:t>
                      </m:r>
                    </m:oMath>
                  </m:oMathPara>
                </a14:m>
                <a:endParaRPr lang="zh-CN" altLang="en-US" dirty="0"/>
              </a:p>
            </p:txBody>
          </p:sp>
        </mc:Choice>
        <mc:Fallback xmlns="">
          <p:sp>
            <p:nvSpPr>
              <p:cNvPr id="15" name="矩形 14">
                <a:extLst>
                  <a:ext uri="{FF2B5EF4-FFF2-40B4-BE49-F238E27FC236}">
                    <a16:creationId xmlns:a16="http://schemas.microsoft.com/office/drawing/2014/main" id="{F721F2B9-8FEA-49A1-8670-27F055D34A5E}"/>
                  </a:ext>
                </a:extLst>
              </p:cNvPr>
              <p:cNvSpPr>
                <a:spLocks noRot="1" noChangeAspect="1" noMove="1" noResize="1" noEditPoints="1" noAdjustHandles="1" noChangeArrowheads="1" noChangeShapeType="1" noTextEdit="1"/>
              </p:cNvSpPr>
              <p:nvPr/>
            </p:nvSpPr>
            <p:spPr>
              <a:xfrm>
                <a:off x="4521859" y="3715606"/>
                <a:ext cx="1228725" cy="561975"/>
              </a:xfrm>
              <a:prstGeom prst="rect">
                <a:avLst/>
              </a:prstGeom>
              <a:blipFill>
                <a:blip r:embed="rId10"/>
                <a:stretch>
                  <a:fillRect l="-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D367398-A078-4574-8D20-8CD9E7F149DD}"/>
                  </a:ext>
                </a:extLst>
              </p:cNvPr>
              <p:cNvSpPr/>
              <p:nvPr/>
            </p:nvSpPr>
            <p:spPr>
              <a:xfrm>
                <a:off x="4521859" y="4598346"/>
                <a:ext cx="122872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3</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𝑑</m:t>
                          </m:r>
                        </m:e>
                        <m:sub>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𝑢</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3</m:t>
                              </m:r>
                            </m:sub>
                          </m:sSub>
                        </m:sub>
                      </m:sSub>
                      <m:r>
                        <a:rPr lang="en-US" altLang="zh-CN" i="1" dirty="0" smtClean="0">
                          <a:latin typeface="Cambria Math" panose="02040503050406030204" pitchFamily="18" charset="0"/>
                        </a:rPr>
                        <m:t>)</m:t>
                      </m:r>
                    </m:oMath>
                  </m:oMathPara>
                </a14:m>
                <a:endParaRPr lang="zh-CN" altLang="en-US" dirty="0"/>
              </a:p>
            </p:txBody>
          </p:sp>
        </mc:Choice>
        <mc:Fallback xmlns="">
          <p:sp>
            <p:nvSpPr>
              <p:cNvPr id="16" name="矩形 15">
                <a:extLst>
                  <a:ext uri="{FF2B5EF4-FFF2-40B4-BE49-F238E27FC236}">
                    <a16:creationId xmlns:a16="http://schemas.microsoft.com/office/drawing/2014/main" id="{5D367398-A078-4574-8D20-8CD9E7F149DD}"/>
                  </a:ext>
                </a:extLst>
              </p:cNvPr>
              <p:cNvSpPr>
                <a:spLocks noRot="1" noChangeAspect="1" noMove="1" noResize="1" noEditPoints="1" noAdjustHandles="1" noChangeArrowheads="1" noChangeShapeType="1" noTextEdit="1"/>
              </p:cNvSpPr>
              <p:nvPr/>
            </p:nvSpPr>
            <p:spPr>
              <a:xfrm>
                <a:off x="4521859" y="4598346"/>
                <a:ext cx="1228725" cy="561975"/>
              </a:xfrm>
              <a:prstGeom prst="rect">
                <a:avLst/>
              </a:prstGeom>
              <a:blipFill>
                <a:blip r:embed="rId11"/>
                <a:stretch>
                  <a:fillRect l="-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3BF125F-0831-49A3-A332-4348C337DAE4}"/>
                  </a:ext>
                </a:extLst>
              </p:cNvPr>
              <p:cNvSpPr txBox="1"/>
              <p:nvPr/>
            </p:nvSpPr>
            <p:spPr>
              <a:xfrm>
                <a:off x="1324153" y="5602766"/>
                <a:ext cx="2239074" cy="673518"/>
              </a:xfrm>
              <a:prstGeom prst="rect">
                <a:avLst/>
              </a:prstGeom>
              <a:noFill/>
            </p:spPr>
            <p:txBody>
              <a:bodyPr wrap="none" rtlCol="0">
                <a:spAutoFit/>
              </a:bodyPr>
              <a:lstStyle/>
              <a:p>
                <a:r>
                  <a:rPr lang="zh-CN" altLang="en-US" dirty="0"/>
                  <a:t>每一个</a:t>
                </a:r>
                <a14:m>
                  <m:oMath xmlns:m="http://schemas.openxmlformats.org/officeDocument/2006/math">
                    <m:sSubSup>
                      <m:sSubSupPr>
                        <m:ctrlPr>
                          <a:rPr lang="en-US" altLang="zh-CN" i="1" dirty="0" smtClean="0">
                            <a:solidFill>
                              <a:schemeClr val="accent1"/>
                            </a:solidFill>
                            <a:latin typeface="Cambria Math" panose="02040503050406030204" pitchFamily="18" charset="0"/>
                          </a:rPr>
                        </m:ctrlPr>
                      </m:sSubSupPr>
                      <m:e>
                        <m:r>
                          <a:rPr lang="en-US" altLang="zh-CN" i="1" dirty="0">
                            <a:solidFill>
                              <a:schemeClr val="accent1"/>
                            </a:solidFill>
                            <a:latin typeface="Cambria Math" panose="02040503050406030204" pitchFamily="18" charset="0"/>
                          </a:rPr>
                          <m:t>𝑢</m:t>
                        </m:r>
                      </m:e>
                      <m:sub>
                        <m:r>
                          <m:rPr>
                            <m:sty m:val="p"/>
                          </m:rPr>
                          <a:rPr lang="en-US" altLang="zh-CN" i="1" dirty="0" smtClean="0">
                            <a:solidFill>
                              <a:schemeClr val="accent1"/>
                            </a:solidFill>
                            <a:latin typeface="Cambria Math" panose="02040503050406030204" pitchFamily="18" charset="0"/>
                          </a:rPr>
                          <m:t>i</m:t>
                        </m:r>
                      </m:sub>
                      <m:sup>
                        <m:r>
                          <a:rPr lang="en-US" altLang="zh-CN" i="1" dirty="0">
                            <a:solidFill>
                              <a:schemeClr val="accent1"/>
                            </a:solidFill>
                            <a:latin typeface="Cambria Math" panose="02040503050406030204" pitchFamily="18" charset="0"/>
                          </a:rPr>
                          <m:t>′</m:t>
                        </m:r>
                      </m:sup>
                    </m:sSubSup>
                  </m:oMath>
                </a14:m>
                <a:r>
                  <a:rPr lang="zh-CN" altLang="en-US" dirty="0"/>
                  <a:t>都能够到达</a:t>
                </a:r>
                <a:endParaRPr lang="en-US" altLang="zh-CN" dirty="0"/>
              </a:p>
              <a:p>
                <a14:m>
                  <m:oMath xmlns:m="http://schemas.openxmlformats.org/officeDocument/2006/math">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𝑉</m:t>
                        </m:r>
                      </m:e>
                      <m:sub>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𝐶</m:t>
                            </m:r>
                          </m:e>
                          <m:sub>
                            <m:r>
                              <a:rPr lang="en-US" altLang="zh-CN" i="1" dirty="0" smtClean="0">
                                <a:solidFill>
                                  <a:schemeClr val="accent1"/>
                                </a:solidFill>
                                <a:latin typeface="Cambria Math" panose="02040503050406030204" pitchFamily="18" charset="0"/>
                              </a:rPr>
                              <m:t>𝑖</m:t>
                            </m:r>
                          </m:sub>
                        </m:sSub>
                      </m:sub>
                    </m:sSub>
                  </m:oMath>
                </a14:m>
                <a:r>
                  <a:rPr lang="zh-CN" altLang="en-US" dirty="0"/>
                  <a:t>中的任意一个点</a:t>
                </a:r>
              </a:p>
            </p:txBody>
          </p:sp>
        </mc:Choice>
        <mc:Fallback xmlns="">
          <p:sp>
            <p:nvSpPr>
              <p:cNvPr id="17" name="文本框 16">
                <a:extLst>
                  <a:ext uri="{FF2B5EF4-FFF2-40B4-BE49-F238E27FC236}">
                    <a16:creationId xmlns:a16="http://schemas.microsoft.com/office/drawing/2014/main" id="{E3BF125F-0831-49A3-A332-4348C337DAE4}"/>
                  </a:ext>
                </a:extLst>
              </p:cNvPr>
              <p:cNvSpPr txBox="1">
                <a:spLocks noRot="1" noChangeAspect="1" noMove="1" noResize="1" noEditPoints="1" noAdjustHandles="1" noChangeArrowheads="1" noChangeShapeType="1" noTextEdit="1"/>
              </p:cNvSpPr>
              <p:nvPr/>
            </p:nvSpPr>
            <p:spPr>
              <a:xfrm>
                <a:off x="1324153" y="5602766"/>
                <a:ext cx="2239074" cy="673518"/>
              </a:xfrm>
              <a:prstGeom prst="rect">
                <a:avLst/>
              </a:prstGeom>
              <a:blipFill>
                <a:blip r:embed="rId12"/>
                <a:stretch>
                  <a:fillRect l="-2174" t="-5405" r="-2174" b="-90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8DAE83E-6B63-42BA-A509-2EEAEB2A4507}"/>
                  </a:ext>
                </a:extLst>
              </p:cNvPr>
              <p:cNvSpPr txBox="1"/>
              <p:nvPr/>
            </p:nvSpPr>
            <p:spPr>
              <a:xfrm>
                <a:off x="6122524" y="3827773"/>
                <a:ext cx="2723823" cy="370294"/>
              </a:xfrm>
              <a:prstGeom prst="rect">
                <a:avLst/>
              </a:prstGeom>
              <a:noFill/>
            </p:spPr>
            <p:txBody>
              <a:bodyPr wrap="none" rtlCol="0">
                <a:spAutoFit/>
              </a:bodyPr>
              <a:lstStyle/>
              <a:p>
                <a14:m>
                  <m:oMath xmlns:m="http://schemas.openxmlformats.org/officeDocument/2006/math">
                    <m:r>
                      <a:rPr lang="zh-CN" altLang="en-US" i="1">
                        <a:latin typeface="Cambria Math" panose="02040503050406030204" pitchFamily="18" charset="0"/>
                      </a:rPr>
                      <m:t>按照</m:t>
                    </m:r>
                  </m:oMath>
                </a14:m>
                <a:r>
                  <a:rPr lang="zh-CN" altLang="en-US" dirty="0"/>
                  <a:t>距离排序，小的优先</a:t>
                </a:r>
              </a:p>
            </p:txBody>
          </p:sp>
        </mc:Choice>
        <mc:Fallback xmlns="">
          <p:sp>
            <p:nvSpPr>
              <p:cNvPr id="21" name="文本框 20">
                <a:extLst>
                  <a:ext uri="{FF2B5EF4-FFF2-40B4-BE49-F238E27FC236}">
                    <a16:creationId xmlns:a16="http://schemas.microsoft.com/office/drawing/2014/main" id="{F8DAE83E-6B63-42BA-A509-2EEAEB2A4507}"/>
                  </a:ext>
                </a:extLst>
              </p:cNvPr>
              <p:cNvSpPr txBox="1">
                <a:spLocks noRot="1" noChangeAspect="1" noMove="1" noResize="1" noEditPoints="1" noAdjustHandles="1" noChangeArrowheads="1" noChangeShapeType="1" noTextEdit="1"/>
              </p:cNvSpPr>
              <p:nvPr/>
            </p:nvSpPr>
            <p:spPr>
              <a:xfrm>
                <a:off x="6122524" y="3827773"/>
                <a:ext cx="2723823" cy="370294"/>
              </a:xfrm>
              <a:prstGeom prst="rect">
                <a:avLst/>
              </a:prstGeom>
              <a:blipFill>
                <a:blip r:embed="rId13"/>
                <a:stretch>
                  <a:fillRect l="-895" t="-9836" r="-1566" b="-24590"/>
                </a:stretch>
              </a:blipFill>
            </p:spPr>
            <p:txBody>
              <a:bodyPr/>
              <a:lstStyle/>
              <a:p>
                <a:r>
                  <a:rPr lang="zh-CN" altLang="en-US">
                    <a:noFill/>
                  </a:rPr>
                  <a:t> </a:t>
                </a:r>
              </a:p>
            </p:txBody>
          </p:sp>
        </mc:Fallback>
      </mc:AlternateContent>
      <p:sp>
        <p:nvSpPr>
          <p:cNvPr id="22" name="左大括号 21">
            <a:extLst>
              <a:ext uri="{FF2B5EF4-FFF2-40B4-BE49-F238E27FC236}">
                <a16:creationId xmlns:a16="http://schemas.microsoft.com/office/drawing/2014/main" id="{C1EF3AB4-E6DA-4922-B4BF-E4E7C66428DB}"/>
              </a:ext>
            </a:extLst>
          </p:cNvPr>
          <p:cNvSpPr/>
          <p:nvPr/>
        </p:nvSpPr>
        <p:spPr>
          <a:xfrm rot="10800000">
            <a:off x="5750584" y="3146506"/>
            <a:ext cx="371940" cy="1732828"/>
          </a:xfrm>
          <a:prstGeom prst="leftBrace">
            <a:avLst>
              <a:gd name="adj1" fmla="val 101315"/>
              <a:gd name="adj2" fmla="val 498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5311DCC-F490-425D-B546-6B306B4E4483}"/>
                  </a:ext>
                </a:extLst>
              </p:cNvPr>
              <p:cNvSpPr txBox="1"/>
              <p:nvPr/>
            </p:nvSpPr>
            <p:spPr>
              <a:xfrm>
                <a:off x="4381183" y="5602766"/>
                <a:ext cx="2031692" cy="673518"/>
              </a:xfrm>
              <a:prstGeom prst="rect">
                <a:avLst/>
              </a:prstGeom>
              <a:noFill/>
            </p:spPr>
            <p:txBody>
              <a:bodyPr wrap="square" rtlCol="0">
                <a:spAutoFit/>
              </a:bodyPr>
              <a:lstStyle/>
              <a:p>
                <a14:m>
                  <m:oMath xmlns:m="http://schemas.openxmlformats.org/officeDocument/2006/math">
                    <m:sSubSup>
                      <m:sSubSupPr>
                        <m:ctrlPr>
                          <a:rPr lang="en-US" altLang="zh-CN" i="1" dirty="0" smtClean="0">
                            <a:solidFill>
                              <a:schemeClr val="accent1"/>
                            </a:solidFill>
                            <a:latin typeface="Cambria Math" panose="02040503050406030204" pitchFamily="18" charset="0"/>
                          </a:rPr>
                        </m:ctrlPr>
                      </m:sSubSupPr>
                      <m:e>
                        <m:r>
                          <a:rPr lang="en-US" altLang="zh-CN" i="1" dirty="0">
                            <a:solidFill>
                              <a:schemeClr val="accent1"/>
                            </a:solidFill>
                            <a:latin typeface="Cambria Math" panose="02040503050406030204" pitchFamily="18" charset="0"/>
                          </a:rPr>
                          <m:t>𝑢</m:t>
                        </m:r>
                      </m:e>
                      <m:sub>
                        <m:r>
                          <a:rPr lang="en-US" altLang="zh-CN" b="0" i="1" dirty="0" smtClean="0">
                            <a:solidFill>
                              <a:schemeClr val="accent1"/>
                            </a:solidFill>
                            <a:latin typeface="Cambria Math" panose="02040503050406030204" pitchFamily="18" charset="0"/>
                          </a:rPr>
                          <m:t>1</m:t>
                        </m:r>
                      </m:sub>
                      <m:sup>
                        <m:r>
                          <a:rPr lang="en-US" altLang="zh-CN" i="1" dirty="0">
                            <a:solidFill>
                              <a:schemeClr val="accent1"/>
                            </a:solidFill>
                            <a:latin typeface="Cambria Math" panose="02040503050406030204" pitchFamily="18" charset="0"/>
                          </a:rPr>
                          <m:t>′</m:t>
                        </m:r>
                      </m:sup>
                    </m:sSubSup>
                  </m:oMath>
                </a14:m>
                <a:r>
                  <a:rPr lang="zh-CN" altLang="en-US" dirty="0"/>
                  <a:t>能够到达</a:t>
                </a:r>
                <a14:m>
                  <m:oMath xmlns:m="http://schemas.openxmlformats.org/officeDocument/2006/math">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𝑉</m:t>
                        </m:r>
                      </m:e>
                      <m:sub>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𝐶</m:t>
                            </m:r>
                          </m:e>
                          <m:sub>
                            <m:r>
                              <a:rPr lang="en-US" altLang="zh-CN" i="1" dirty="0" smtClean="0">
                                <a:solidFill>
                                  <a:schemeClr val="accent1"/>
                                </a:solidFill>
                                <a:latin typeface="Cambria Math" panose="02040503050406030204" pitchFamily="18" charset="0"/>
                              </a:rPr>
                              <m:t>𝑖</m:t>
                            </m:r>
                          </m:sub>
                        </m:sSub>
                      </m:sub>
                    </m:sSub>
                  </m:oMath>
                </a14:m>
                <a:r>
                  <a:rPr lang="zh-CN" altLang="en-US" dirty="0"/>
                  <a:t>中</a:t>
                </a:r>
                <a14:m>
                  <m:oMath xmlns:m="http://schemas.openxmlformats.org/officeDocument/2006/math">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𝑣</m:t>
                        </m:r>
                      </m:e>
                      <m:sub>
                        <m:r>
                          <a:rPr lang="en-US" altLang="zh-CN" i="1" dirty="0" smtClean="0">
                            <a:solidFill>
                              <a:schemeClr val="accent1"/>
                            </a:solidFill>
                            <a:latin typeface="Cambria Math" panose="02040503050406030204" pitchFamily="18" charset="0"/>
                          </a:rPr>
                          <m:t>1</m:t>
                        </m:r>
                      </m:sub>
                    </m:sSub>
                    <m:r>
                      <a:rPr lang="en-US" altLang="zh-CN"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𝑣</m:t>
                        </m:r>
                      </m:e>
                      <m:sub>
                        <m:r>
                          <a:rPr lang="en-US" altLang="zh-CN" i="1" dirty="0" smtClean="0">
                            <a:solidFill>
                              <a:schemeClr val="accent1"/>
                            </a:solidFill>
                            <a:latin typeface="Cambria Math" panose="02040503050406030204" pitchFamily="18" charset="0"/>
                          </a:rPr>
                          <m:t>2</m:t>
                        </m:r>
                      </m:sub>
                    </m:sSub>
                    <m:r>
                      <a:rPr lang="en-US" altLang="zh-CN"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𝑣</m:t>
                        </m:r>
                      </m:e>
                      <m:sub>
                        <m:r>
                          <a:rPr lang="en-US" altLang="zh-CN" i="1" dirty="0" smtClean="0">
                            <a:solidFill>
                              <a:schemeClr val="accent1"/>
                            </a:solidFill>
                            <a:latin typeface="Cambria Math" panose="02040503050406030204" pitchFamily="18" charset="0"/>
                          </a:rPr>
                          <m:t>3</m:t>
                        </m:r>
                      </m:sub>
                    </m:sSub>
                  </m:oMath>
                </a14:m>
                <a:endParaRPr lang="zh-CN" altLang="en-US" dirty="0"/>
              </a:p>
            </p:txBody>
          </p:sp>
        </mc:Choice>
        <mc:Fallback xmlns="">
          <p:sp>
            <p:nvSpPr>
              <p:cNvPr id="23" name="文本框 22">
                <a:extLst>
                  <a:ext uri="{FF2B5EF4-FFF2-40B4-BE49-F238E27FC236}">
                    <a16:creationId xmlns:a16="http://schemas.microsoft.com/office/drawing/2014/main" id="{C5311DCC-F490-425D-B546-6B306B4E4483}"/>
                  </a:ext>
                </a:extLst>
              </p:cNvPr>
              <p:cNvSpPr txBox="1">
                <a:spLocks noRot="1" noChangeAspect="1" noMove="1" noResize="1" noEditPoints="1" noAdjustHandles="1" noChangeArrowheads="1" noChangeShapeType="1" noTextEdit="1"/>
              </p:cNvSpPr>
              <p:nvPr/>
            </p:nvSpPr>
            <p:spPr>
              <a:xfrm>
                <a:off x="4381183" y="5602766"/>
                <a:ext cx="2031692" cy="673518"/>
              </a:xfrm>
              <a:prstGeom prst="rect">
                <a:avLst/>
              </a:prstGeom>
              <a:blipFill>
                <a:blip r:embed="rId14"/>
                <a:stretch>
                  <a:fillRect t="-4505"/>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DBC9F2E8-A83C-4DE7-BCCE-D8287AA9E805}"/>
              </a:ext>
            </a:extLst>
          </p:cNvPr>
          <p:cNvCxnSpPr>
            <a:cxnSpLocks/>
            <a:stCxn id="7" idx="6"/>
            <a:endCxn id="14" idx="1"/>
          </p:cNvCxnSpPr>
          <p:nvPr/>
        </p:nvCxnSpPr>
        <p:spPr>
          <a:xfrm>
            <a:off x="2867553" y="2857246"/>
            <a:ext cx="1656159" cy="2892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12A475B-D337-49C8-A4C6-CFAED1D64FA9}"/>
              </a:ext>
            </a:extLst>
          </p:cNvPr>
          <p:cNvCxnSpPr>
            <a:cxnSpLocks/>
            <a:stCxn id="7" idx="6"/>
            <a:endCxn id="15" idx="1"/>
          </p:cNvCxnSpPr>
          <p:nvPr/>
        </p:nvCxnSpPr>
        <p:spPr>
          <a:xfrm>
            <a:off x="2867553" y="2857246"/>
            <a:ext cx="1654306" cy="11393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B9525FB-324D-4E53-B1ED-3EBC13E1CAE0}"/>
              </a:ext>
            </a:extLst>
          </p:cNvPr>
          <p:cNvCxnSpPr>
            <a:cxnSpLocks/>
            <a:stCxn id="7" idx="6"/>
            <a:endCxn id="16" idx="1"/>
          </p:cNvCxnSpPr>
          <p:nvPr/>
        </p:nvCxnSpPr>
        <p:spPr>
          <a:xfrm>
            <a:off x="2867553" y="2857246"/>
            <a:ext cx="1654306" cy="20220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30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826766" cy="830997"/>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计算最近邻</a:t>
                </a:r>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400" dirty="0">
                    <a:latin typeface="Calibri" panose="020F0502020204030204" pitchFamily="34" charset="0"/>
                    <a:ea typeface="微软雅黑" panose="020B0503020204020204" pitchFamily="34" charset="-122"/>
                  </a:rPr>
                  <a:t>假设需要计算节点</a:t>
                </a:r>
                <a14:m>
                  <m:oMath xmlns:m="http://schemas.openxmlformats.org/officeDocument/2006/math">
                    <m:r>
                      <a:rPr lang="en-US" altLang="zh-CN" sz="2400" b="0" i="1" dirty="0" smtClean="0">
                        <a:solidFill>
                          <a:schemeClr val="accent1"/>
                        </a:solidFill>
                        <a:latin typeface="Cambria Math" panose="02040503050406030204" pitchFamily="18" charset="0"/>
                        <a:ea typeface="微软雅黑" panose="020B0503020204020204" pitchFamily="34" charset="-122"/>
                      </a:rPr>
                      <m:t>𝑣</m:t>
                    </m:r>
                  </m:oMath>
                </a14:m>
                <a:r>
                  <a:rPr lang="zh-CN" altLang="en-US" sz="2400" dirty="0">
                    <a:latin typeface="Calibri" panose="020F0502020204030204" pitchFamily="34" charset="0"/>
                    <a:ea typeface="微软雅黑" panose="020B0503020204020204" pitchFamily="34" charset="-122"/>
                  </a:rPr>
                  <a:t>的类型</a:t>
                </a:r>
                <a14:m>
                  <m:oMath xmlns:m="http://schemas.openxmlformats.org/officeDocument/2006/math">
                    <m:sSub>
                      <m:sSubPr>
                        <m:ctrlPr>
                          <a:rPr lang="en-US" altLang="zh-CN" sz="2400" i="1" dirty="0" smtClean="0">
                            <a:solidFill>
                              <a:schemeClr val="accent1"/>
                            </a:solidFill>
                            <a:latin typeface="Cambria Math" panose="02040503050406030204" pitchFamily="18" charset="0"/>
                            <a:ea typeface="微软雅黑" panose="020B0503020204020204" pitchFamily="34" charset="-122"/>
                          </a:rPr>
                        </m:ctrlPr>
                      </m:sSubPr>
                      <m:e>
                        <m:r>
                          <a:rPr lang="en-US" altLang="zh-CN" sz="2400" i="1" dirty="0" smtClean="0">
                            <a:solidFill>
                              <a:schemeClr val="accent1"/>
                            </a:solidFill>
                            <a:latin typeface="Cambria Math" panose="02040503050406030204" pitchFamily="18" charset="0"/>
                            <a:ea typeface="微软雅黑" panose="020B0503020204020204" pitchFamily="34" charset="-122"/>
                          </a:rPr>
                          <m:t>𝐶</m:t>
                        </m:r>
                      </m:e>
                      <m:sub>
                        <m:r>
                          <a:rPr lang="en-US" altLang="zh-CN" sz="2400" i="1" dirty="0" smtClean="0">
                            <a:solidFill>
                              <a:schemeClr val="accent1"/>
                            </a:solidFill>
                            <a:latin typeface="Cambria Math" panose="02040503050406030204" pitchFamily="18" charset="0"/>
                            <a:ea typeface="微软雅黑" panose="020B0503020204020204" pitchFamily="34" charset="-122"/>
                          </a:rPr>
                          <m:t>𝑖</m:t>
                        </m:r>
                      </m:sub>
                    </m:sSub>
                  </m:oMath>
                </a14:m>
                <a:r>
                  <a:rPr lang="zh-CN" altLang="en-US" sz="2400" dirty="0">
                    <a:latin typeface="Calibri" panose="020F0502020204030204" pitchFamily="34" charset="0"/>
                    <a:ea typeface="微软雅黑" panose="020B0503020204020204" pitchFamily="34" charset="-122"/>
                  </a:rPr>
                  <a:t>的最近邻</a:t>
                </a:r>
                <a:endParaRPr lang="en-US" altLang="zh-CN" sz="2200" dirty="0">
                  <a:solidFill>
                    <a:schemeClr val="accent1"/>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826766" cy="830997"/>
              </a:xfrm>
              <a:prstGeom prst="rect">
                <a:avLst/>
              </a:prstGeom>
              <a:blipFill>
                <a:blip r:embed="rId3"/>
                <a:stretch>
                  <a:fillRect l="-1036" t="-6569" b="-14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2BF7E7D5-D761-4131-BF5B-A6D69758007D}"/>
                  </a:ext>
                </a:extLst>
              </p:cNvPr>
              <p:cNvSpPr/>
              <p:nvPr/>
            </p:nvSpPr>
            <p:spPr>
              <a:xfrm>
                <a:off x="667278" y="2833403"/>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𝑣</m:t>
                      </m:r>
                    </m:oMath>
                  </m:oMathPara>
                </a14:m>
                <a:endParaRPr lang="zh-CN" altLang="en-US" dirty="0"/>
              </a:p>
            </p:txBody>
          </p:sp>
        </mc:Choice>
        <mc:Fallback xmlns="">
          <p:sp>
            <p:nvSpPr>
              <p:cNvPr id="3" name="椭圆 2">
                <a:extLst>
                  <a:ext uri="{FF2B5EF4-FFF2-40B4-BE49-F238E27FC236}">
                    <a16:creationId xmlns:a16="http://schemas.microsoft.com/office/drawing/2014/main" id="{2BF7E7D5-D761-4131-BF5B-A6D69758007D}"/>
                  </a:ext>
                </a:extLst>
              </p:cNvPr>
              <p:cNvSpPr>
                <a:spLocks noRot="1" noChangeAspect="1" noMove="1" noResize="1" noEditPoints="1" noAdjustHandles="1" noChangeArrowheads="1" noChangeShapeType="1" noTextEdit="1"/>
              </p:cNvSpPr>
              <p:nvPr/>
            </p:nvSpPr>
            <p:spPr>
              <a:xfrm>
                <a:off x="667278" y="2833403"/>
                <a:ext cx="847725" cy="84772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2197D250-41F4-4628-BAC6-0690A398D6A0}"/>
                  </a:ext>
                </a:extLst>
              </p:cNvPr>
              <p:cNvSpPr/>
              <p:nvPr/>
            </p:nvSpPr>
            <p:spPr>
              <a:xfrm>
                <a:off x="2057928" y="1719008"/>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oMath>
                  </m:oMathPara>
                </a14:m>
                <a:endParaRPr lang="zh-CN" altLang="en-US" dirty="0"/>
              </a:p>
            </p:txBody>
          </p:sp>
        </mc:Choice>
        <mc:Fallback xmlns="">
          <p:sp>
            <p:nvSpPr>
              <p:cNvPr id="6" name="椭圆 5">
                <a:extLst>
                  <a:ext uri="{FF2B5EF4-FFF2-40B4-BE49-F238E27FC236}">
                    <a16:creationId xmlns:a16="http://schemas.microsoft.com/office/drawing/2014/main" id="{2197D250-41F4-4628-BAC6-0690A398D6A0}"/>
                  </a:ext>
                </a:extLst>
              </p:cNvPr>
              <p:cNvSpPr>
                <a:spLocks noRot="1" noChangeAspect="1" noMove="1" noResize="1" noEditPoints="1" noAdjustHandles="1" noChangeArrowheads="1" noChangeShapeType="1" noTextEdit="1"/>
              </p:cNvSpPr>
              <p:nvPr/>
            </p:nvSpPr>
            <p:spPr>
              <a:xfrm>
                <a:off x="2057928" y="1719008"/>
                <a:ext cx="847725" cy="847725"/>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E87A9481-40E7-4D82-B8D1-86637638315D}"/>
                  </a:ext>
                </a:extLst>
              </p:cNvPr>
              <p:cNvSpPr/>
              <p:nvPr/>
            </p:nvSpPr>
            <p:spPr>
              <a:xfrm>
                <a:off x="2057928" y="2827004"/>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2</m:t>
                          </m:r>
                        </m:sub>
                        <m:sup>
                          <m:r>
                            <a:rPr lang="en-US" altLang="zh-CN" b="0" i="1" dirty="0" smtClean="0">
                              <a:latin typeface="Cambria Math" panose="02040503050406030204" pitchFamily="18" charset="0"/>
                            </a:rPr>
                            <m:t>′</m:t>
                          </m:r>
                        </m:sup>
                      </m:sSubSup>
                    </m:oMath>
                  </m:oMathPara>
                </a14:m>
                <a:endParaRPr lang="zh-CN" altLang="en-US" dirty="0"/>
              </a:p>
            </p:txBody>
          </p:sp>
        </mc:Choice>
        <mc:Fallback xmlns="">
          <p:sp>
            <p:nvSpPr>
              <p:cNvPr id="7" name="椭圆 6">
                <a:extLst>
                  <a:ext uri="{FF2B5EF4-FFF2-40B4-BE49-F238E27FC236}">
                    <a16:creationId xmlns:a16="http://schemas.microsoft.com/office/drawing/2014/main" id="{E87A9481-40E7-4D82-B8D1-86637638315D}"/>
                  </a:ext>
                </a:extLst>
              </p:cNvPr>
              <p:cNvSpPr>
                <a:spLocks noRot="1" noChangeAspect="1" noMove="1" noResize="1" noEditPoints="1" noAdjustHandles="1" noChangeArrowheads="1" noChangeShapeType="1" noTextEdit="1"/>
              </p:cNvSpPr>
              <p:nvPr/>
            </p:nvSpPr>
            <p:spPr>
              <a:xfrm>
                <a:off x="2057928" y="2827004"/>
                <a:ext cx="847725" cy="847725"/>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457FBBE4-65BD-48A7-9343-37ED0A5B276A}"/>
                  </a:ext>
                </a:extLst>
              </p:cNvPr>
              <p:cNvSpPr/>
              <p:nvPr/>
            </p:nvSpPr>
            <p:spPr>
              <a:xfrm>
                <a:off x="2057928" y="3935000"/>
                <a:ext cx="84772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3</m:t>
                          </m:r>
                        </m:sub>
                        <m:sup>
                          <m:r>
                            <a:rPr lang="en-US" altLang="zh-CN" b="0" i="1" dirty="0" smtClean="0">
                              <a:latin typeface="Cambria Math" panose="02040503050406030204" pitchFamily="18" charset="0"/>
                            </a:rPr>
                            <m:t>′</m:t>
                          </m:r>
                        </m:sup>
                      </m:sSubSup>
                    </m:oMath>
                  </m:oMathPara>
                </a14:m>
                <a:endParaRPr lang="zh-CN" altLang="en-US" dirty="0"/>
              </a:p>
            </p:txBody>
          </p:sp>
        </mc:Choice>
        <mc:Fallback xmlns="">
          <p:sp>
            <p:nvSpPr>
              <p:cNvPr id="14" name="椭圆 13">
                <a:extLst>
                  <a:ext uri="{FF2B5EF4-FFF2-40B4-BE49-F238E27FC236}">
                    <a16:creationId xmlns:a16="http://schemas.microsoft.com/office/drawing/2014/main" id="{457FBBE4-65BD-48A7-9343-37ED0A5B276A}"/>
                  </a:ext>
                </a:extLst>
              </p:cNvPr>
              <p:cNvSpPr>
                <a:spLocks noRot="1" noChangeAspect="1" noMove="1" noResize="1" noEditPoints="1" noAdjustHandles="1" noChangeArrowheads="1" noChangeShapeType="1" noTextEdit="1"/>
              </p:cNvSpPr>
              <p:nvPr/>
            </p:nvSpPr>
            <p:spPr>
              <a:xfrm>
                <a:off x="2057928" y="3935000"/>
                <a:ext cx="847725" cy="847725"/>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12BC2823-74F3-43B8-88D8-E6690E11AD56}"/>
                  </a:ext>
                </a:extLst>
              </p:cNvPr>
              <p:cNvSpPr/>
              <p:nvPr/>
            </p:nvSpPr>
            <p:spPr>
              <a:xfrm>
                <a:off x="4561812" y="1817769"/>
                <a:ext cx="1228725" cy="5619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𝑑</m:t>
                          </m:r>
                        </m:e>
                        <m:sub>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𝑢</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sub>
                      </m:sSub>
                      <m:r>
                        <a:rPr lang="en-US" altLang="zh-CN" i="1" dirty="0" smtClean="0">
                          <a:latin typeface="Cambria Math" panose="02040503050406030204" pitchFamily="18" charset="0"/>
                        </a:rPr>
                        <m:t>)</m:t>
                      </m:r>
                    </m:oMath>
                  </m:oMathPara>
                </a14:m>
                <a:endParaRPr lang="zh-CN" altLang="en-US" dirty="0"/>
              </a:p>
            </p:txBody>
          </p:sp>
        </mc:Choice>
        <mc:Fallback xmlns="">
          <p:sp>
            <p:nvSpPr>
              <p:cNvPr id="18" name="矩形 17">
                <a:extLst>
                  <a:ext uri="{FF2B5EF4-FFF2-40B4-BE49-F238E27FC236}">
                    <a16:creationId xmlns:a16="http://schemas.microsoft.com/office/drawing/2014/main" id="{12BC2823-74F3-43B8-88D8-E6690E11AD56}"/>
                  </a:ext>
                </a:extLst>
              </p:cNvPr>
              <p:cNvSpPr>
                <a:spLocks noRot="1" noChangeAspect="1" noMove="1" noResize="1" noEditPoints="1" noAdjustHandles="1" noChangeArrowheads="1" noChangeShapeType="1" noTextEdit="1"/>
              </p:cNvSpPr>
              <p:nvPr/>
            </p:nvSpPr>
            <p:spPr>
              <a:xfrm>
                <a:off x="4561812" y="1817769"/>
                <a:ext cx="1228725" cy="561975"/>
              </a:xfrm>
              <a:prstGeom prst="rect">
                <a:avLst/>
              </a:prstGeom>
              <a:blipFill>
                <a:blip r:embed="rId8"/>
                <a:stretch>
                  <a:fillRect l="-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B1CA79BC-1C98-4F23-9252-801C537D513A}"/>
                  </a:ext>
                </a:extLst>
              </p:cNvPr>
              <p:cNvSpPr/>
              <p:nvPr/>
            </p:nvSpPr>
            <p:spPr>
              <a:xfrm>
                <a:off x="4559959" y="2667856"/>
                <a:ext cx="122872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𝑑</m:t>
                          </m:r>
                        </m:e>
                        <m:sub>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𝑢</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2</m:t>
                              </m:r>
                            </m:sub>
                          </m:sSub>
                        </m:sub>
                      </m:sSub>
                      <m:r>
                        <a:rPr lang="en-US" altLang="zh-CN" i="1" dirty="0" smtClean="0">
                          <a:latin typeface="Cambria Math" panose="02040503050406030204" pitchFamily="18" charset="0"/>
                        </a:rPr>
                        <m:t>)</m:t>
                      </m:r>
                    </m:oMath>
                  </m:oMathPara>
                </a14:m>
                <a:endParaRPr lang="zh-CN" altLang="en-US" dirty="0"/>
              </a:p>
            </p:txBody>
          </p:sp>
        </mc:Choice>
        <mc:Fallback xmlns="">
          <p:sp>
            <p:nvSpPr>
              <p:cNvPr id="19" name="矩形 18">
                <a:extLst>
                  <a:ext uri="{FF2B5EF4-FFF2-40B4-BE49-F238E27FC236}">
                    <a16:creationId xmlns:a16="http://schemas.microsoft.com/office/drawing/2014/main" id="{B1CA79BC-1C98-4F23-9252-801C537D513A}"/>
                  </a:ext>
                </a:extLst>
              </p:cNvPr>
              <p:cNvSpPr>
                <a:spLocks noRot="1" noChangeAspect="1" noMove="1" noResize="1" noEditPoints="1" noAdjustHandles="1" noChangeArrowheads="1" noChangeShapeType="1" noTextEdit="1"/>
              </p:cNvSpPr>
              <p:nvPr/>
            </p:nvSpPr>
            <p:spPr>
              <a:xfrm>
                <a:off x="4559959" y="2667856"/>
                <a:ext cx="1228725" cy="561975"/>
              </a:xfrm>
              <a:prstGeom prst="rect">
                <a:avLst/>
              </a:prstGeom>
              <a:blipFill>
                <a:blip r:embed="rId9"/>
                <a:stretch>
                  <a:fillRect l="-34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7B5EA9F3-03BA-48E1-9C02-5FDADB68ED16}"/>
                  </a:ext>
                </a:extLst>
              </p:cNvPr>
              <p:cNvSpPr/>
              <p:nvPr/>
            </p:nvSpPr>
            <p:spPr>
              <a:xfrm>
                <a:off x="4559959" y="3550596"/>
                <a:ext cx="1228725" cy="5619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3</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𝑑</m:t>
                          </m:r>
                        </m:e>
                        <m:sub>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𝑢</m:t>
                              </m:r>
                            </m:e>
                            <m:sub>
                              <m:r>
                                <a:rPr lang="en-US" altLang="zh-CN" b="0" i="1" dirty="0" smtClean="0">
                                  <a:latin typeface="Cambria Math" panose="02040503050406030204" pitchFamily="18" charset="0"/>
                                </a:rPr>
                                <m:t>2</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3</m:t>
                              </m:r>
                            </m:sub>
                          </m:sSub>
                        </m:sub>
                      </m:sSub>
                      <m:r>
                        <a:rPr lang="en-US" altLang="zh-CN" i="1" dirty="0" smtClean="0">
                          <a:latin typeface="Cambria Math" panose="02040503050406030204" pitchFamily="18" charset="0"/>
                        </a:rPr>
                        <m:t>)</m:t>
                      </m:r>
                    </m:oMath>
                  </m:oMathPara>
                </a14:m>
                <a:endParaRPr lang="zh-CN" altLang="en-US" dirty="0"/>
              </a:p>
            </p:txBody>
          </p:sp>
        </mc:Choice>
        <mc:Fallback xmlns="">
          <p:sp>
            <p:nvSpPr>
              <p:cNvPr id="20" name="矩形 19">
                <a:extLst>
                  <a:ext uri="{FF2B5EF4-FFF2-40B4-BE49-F238E27FC236}">
                    <a16:creationId xmlns:a16="http://schemas.microsoft.com/office/drawing/2014/main" id="{7B5EA9F3-03BA-48E1-9C02-5FDADB68ED16}"/>
                  </a:ext>
                </a:extLst>
              </p:cNvPr>
              <p:cNvSpPr>
                <a:spLocks noRot="1" noChangeAspect="1" noMove="1" noResize="1" noEditPoints="1" noAdjustHandles="1" noChangeArrowheads="1" noChangeShapeType="1" noTextEdit="1"/>
              </p:cNvSpPr>
              <p:nvPr/>
            </p:nvSpPr>
            <p:spPr>
              <a:xfrm>
                <a:off x="4559959" y="3550596"/>
                <a:ext cx="1228725" cy="561975"/>
              </a:xfrm>
              <a:prstGeom prst="rect">
                <a:avLst/>
              </a:prstGeom>
              <a:blipFill>
                <a:blip r:embed="rId10"/>
                <a:stretch>
                  <a:fillRect l="-3431"/>
                </a:stretch>
              </a:blipFill>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105D1AF2-3327-489D-95DD-02349CEC7EE0}"/>
              </a:ext>
            </a:extLst>
          </p:cNvPr>
          <p:cNvCxnSpPr>
            <a:stCxn id="3" idx="7"/>
            <a:endCxn id="6" idx="2"/>
          </p:cNvCxnSpPr>
          <p:nvPr/>
        </p:nvCxnSpPr>
        <p:spPr>
          <a:xfrm flipV="1">
            <a:off x="1390857" y="2142871"/>
            <a:ext cx="667071" cy="8146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90D8ED4-E25D-472C-B495-ECA4681E73B9}"/>
              </a:ext>
            </a:extLst>
          </p:cNvPr>
          <p:cNvCxnSpPr>
            <a:cxnSpLocks/>
            <a:stCxn id="3" idx="6"/>
            <a:endCxn id="7" idx="2"/>
          </p:cNvCxnSpPr>
          <p:nvPr/>
        </p:nvCxnSpPr>
        <p:spPr>
          <a:xfrm flipV="1">
            <a:off x="1515003" y="3250867"/>
            <a:ext cx="542925" cy="63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5D1B7FA-1C22-44FD-B80A-6B7CF343A8CD}"/>
              </a:ext>
            </a:extLst>
          </p:cNvPr>
          <p:cNvCxnSpPr>
            <a:cxnSpLocks/>
            <a:stCxn id="3" idx="5"/>
            <a:endCxn id="14" idx="2"/>
          </p:cNvCxnSpPr>
          <p:nvPr/>
        </p:nvCxnSpPr>
        <p:spPr>
          <a:xfrm>
            <a:off x="1390857" y="3556982"/>
            <a:ext cx="667071" cy="8018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矩形 47">
                <a:extLst>
                  <a:ext uri="{FF2B5EF4-FFF2-40B4-BE49-F238E27FC236}">
                    <a16:creationId xmlns:a16="http://schemas.microsoft.com/office/drawing/2014/main" id="{77DB94F2-64EB-4C22-905C-E2F8D664EA51}"/>
                  </a:ext>
                </a:extLst>
              </p:cNvPr>
              <p:cNvSpPr/>
              <p:nvPr/>
            </p:nvSpPr>
            <p:spPr>
              <a:xfrm>
                <a:off x="3556154" y="5232849"/>
                <a:ext cx="203169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𝐼𝐿</m:t>
                      </m:r>
                      <m:d>
                        <m:dPr>
                          <m:ctrlPr>
                            <a:rPr lang="en-US" altLang="zh-CN" i="1" dirty="0" smtClean="0">
                              <a:solidFill>
                                <a:schemeClr val="accent1"/>
                              </a:solidFill>
                              <a:latin typeface="Cambria Math" panose="02040503050406030204" pitchFamily="18" charset="0"/>
                            </a:rPr>
                          </m:ctrlPr>
                        </m:dPr>
                        <m:e>
                          <m:r>
                            <a:rPr lang="en-US" altLang="zh-CN" i="1" dirty="0" smtClean="0">
                              <a:solidFill>
                                <a:schemeClr val="accent1"/>
                              </a:solidFill>
                              <a:latin typeface="Cambria Math" panose="02040503050406030204" pitchFamily="18" charset="0"/>
                            </a:rPr>
                            <m:t>𝑢</m:t>
                          </m:r>
                          <m:r>
                            <a:rPr lang="en-US" altLang="zh-CN" i="1" dirty="0" smtClean="0">
                              <a:solidFill>
                                <a:schemeClr val="accent1"/>
                              </a:solidFill>
                              <a:latin typeface="Cambria Math" panose="02040503050406030204" pitchFamily="18" charset="0"/>
                            </a:rPr>
                            <m:t>’</m:t>
                          </m:r>
                        </m:e>
                      </m:d>
                      <m:r>
                        <a:rPr lang="en-US" altLang="zh-CN"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𝐼𝐿</m:t>
                      </m:r>
                      <m:r>
                        <a:rPr lang="en-US" altLang="zh-CN" i="1" dirty="0" smtClean="0">
                          <a:solidFill>
                            <a:schemeClr val="accent1"/>
                          </a:solidFill>
                          <a:latin typeface="Cambria Math" panose="02040503050406030204" pitchFamily="18" charset="0"/>
                        </a:rPr>
                        <m:t>(</m:t>
                      </m:r>
                      <m:sSub>
                        <m:sSubPr>
                          <m:ctrlPr>
                            <a:rPr lang="en-US" altLang="zh-CN" b="0" i="1" dirty="0" smtClean="0">
                              <a:solidFill>
                                <a:schemeClr val="accent1"/>
                              </a:solidFill>
                              <a:latin typeface="Cambria Math" panose="02040503050406030204" pitchFamily="18" charset="0"/>
                            </a:rPr>
                          </m:ctrlPr>
                        </m:sSubPr>
                        <m:e>
                          <m:r>
                            <a:rPr lang="en-US" altLang="zh-CN" b="0" i="1" dirty="0" smtClean="0">
                              <a:solidFill>
                                <a:schemeClr val="accent1"/>
                              </a:solidFill>
                              <a:latin typeface="Cambria Math" panose="02040503050406030204" pitchFamily="18" charset="0"/>
                            </a:rPr>
                            <m:t>𝐶</m:t>
                          </m:r>
                        </m:e>
                        <m:sub>
                          <m:r>
                            <a:rPr lang="en-US" altLang="zh-CN" b="0" i="1" dirty="0" smtClean="0">
                              <a:solidFill>
                                <a:schemeClr val="accent1"/>
                              </a:solidFill>
                              <a:latin typeface="Cambria Math" panose="02040503050406030204" pitchFamily="18" charset="0"/>
                            </a:rPr>
                            <m:t>𝑖</m:t>
                          </m:r>
                        </m:sub>
                      </m:sSub>
                      <m:r>
                        <a:rPr lang="en-US" altLang="zh-CN" b="0" i="1" dirty="0" smtClean="0">
                          <a:solidFill>
                            <a:schemeClr val="accent1"/>
                          </a:solidFill>
                          <a:latin typeface="Cambria Math" panose="02040503050406030204" pitchFamily="18" charset="0"/>
                        </a:rPr>
                        <m:t> )</m:t>
                      </m:r>
                    </m:oMath>
                  </m:oMathPara>
                </a14:m>
                <a:endParaRPr lang="zh-CN" altLang="en-US" dirty="0">
                  <a:solidFill>
                    <a:schemeClr val="accent1"/>
                  </a:solidFill>
                </a:endParaRPr>
              </a:p>
            </p:txBody>
          </p:sp>
        </mc:Choice>
        <mc:Fallback>
          <p:sp>
            <p:nvSpPr>
              <p:cNvPr id="48" name="矩形 47">
                <a:extLst>
                  <a:ext uri="{FF2B5EF4-FFF2-40B4-BE49-F238E27FC236}">
                    <a16:creationId xmlns:a16="http://schemas.microsoft.com/office/drawing/2014/main" id="{77DB94F2-64EB-4C22-905C-E2F8D664EA51}"/>
                  </a:ext>
                </a:extLst>
              </p:cNvPr>
              <p:cNvSpPr>
                <a:spLocks noRot="1" noChangeAspect="1" noMove="1" noResize="1" noEditPoints="1" noAdjustHandles="1" noChangeArrowheads="1" noChangeShapeType="1" noTextEdit="1"/>
              </p:cNvSpPr>
              <p:nvPr/>
            </p:nvSpPr>
            <p:spPr>
              <a:xfrm>
                <a:off x="3556154" y="5232849"/>
                <a:ext cx="2031692" cy="369332"/>
              </a:xfrm>
              <a:prstGeom prst="rect">
                <a:avLst/>
              </a:prstGeom>
              <a:blipFill>
                <a:blip r:embed="rId11"/>
                <a:stretch>
                  <a:fillRect b="-13115"/>
                </a:stretch>
              </a:blipFill>
            </p:spPr>
            <p:txBody>
              <a:bodyPr/>
              <a:lstStyle/>
              <a:p>
                <a:r>
                  <a:rPr lang="zh-CN" altLang="en-US">
                    <a:noFill/>
                  </a:rPr>
                  <a:t> </a:t>
                </a:r>
              </a:p>
            </p:txBody>
          </p:sp>
        </mc:Fallback>
      </mc:AlternateContent>
      <p:cxnSp>
        <p:nvCxnSpPr>
          <p:cNvPr id="49" name="直接箭头连接符 48">
            <a:extLst>
              <a:ext uri="{FF2B5EF4-FFF2-40B4-BE49-F238E27FC236}">
                <a16:creationId xmlns:a16="http://schemas.microsoft.com/office/drawing/2014/main" id="{963F6030-0241-49A0-BFB5-FD0BAF45B102}"/>
              </a:ext>
            </a:extLst>
          </p:cNvPr>
          <p:cNvCxnSpPr>
            <a:cxnSpLocks/>
            <a:stCxn id="6" idx="6"/>
            <a:endCxn id="18" idx="1"/>
          </p:cNvCxnSpPr>
          <p:nvPr/>
        </p:nvCxnSpPr>
        <p:spPr>
          <a:xfrm flipV="1">
            <a:off x="2905653" y="2098757"/>
            <a:ext cx="1656159" cy="44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516D07A-55C1-4451-871A-3C04D7527EEE}"/>
              </a:ext>
            </a:extLst>
          </p:cNvPr>
          <p:cNvCxnSpPr>
            <a:cxnSpLocks/>
            <a:stCxn id="6" idx="6"/>
            <a:endCxn id="19" idx="1"/>
          </p:cNvCxnSpPr>
          <p:nvPr/>
        </p:nvCxnSpPr>
        <p:spPr>
          <a:xfrm>
            <a:off x="2905653" y="2142871"/>
            <a:ext cx="1654306" cy="8059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79DAB396-2FAB-4E8C-8DEA-F7D77A07B669}"/>
              </a:ext>
            </a:extLst>
          </p:cNvPr>
          <p:cNvCxnSpPr>
            <a:cxnSpLocks/>
            <a:stCxn id="7" idx="6"/>
            <a:endCxn id="20" idx="1"/>
          </p:cNvCxnSpPr>
          <p:nvPr/>
        </p:nvCxnSpPr>
        <p:spPr>
          <a:xfrm>
            <a:off x="2905653" y="3250867"/>
            <a:ext cx="1654306" cy="5807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90EB44AB-14AA-45FA-B3F4-D3A23E202247}"/>
                  </a:ext>
                </a:extLst>
              </p:cNvPr>
              <p:cNvSpPr/>
              <p:nvPr/>
            </p:nvSpPr>
            <p:spPr>
              <a:xfrm>
                <a:off x="4572000" y="4343451"/>
                <a:ext cx="122872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4</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𝑑</m:t>
                          </m:r>
                        </m:e>
                        <m:sub>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𝑢</m:t>
                              </m:r>
                            </m:e>
                            <m:sub>
                              <m:r>
                                <a:rPr lang="en-US" altLang="zh-CN" b="0" i="1" dirty="0" smtClean="0">
                                  <a:latin typeface="Cambria Math" panose="02040503050406030204" pitchFamily="18" charset="0"/>
                                </a:rPr>
                                <m:t>2</m:t>
                              </m:r>
                            </m:sub>
                            <m:sup>
                              <m:r>
                                <a:rPr lang="en-US" altLang="zh-CN" b="0" i="1" dirty="0" smtClean="0">
                                  <a:latin typeface="Cambria Math" panose="02040503050406030204" pitchFamily="18" charset="0"/>
                                </a:rPr>
                                <m:t>′</m:t>
                              </m:r>
                            </m:sup>
                          </m:sSubSup>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4</m:t>
                              </m:r>
                            </m:sub>
                          </m:sSub>
                        </m:sub>
                      </m:sSub>
                      <m:r>
                        <a:rPr lang="en-US" altLang="zh-CN" i="1" dirty="0" smtClean="0">
                          <a:latin typeface="Cambria Math" panose="02040503050406030204" pitchFamily="18" charset="0"/>
                        </a:rPr>
                        <m:t>)</m:t>
                      </m:r>
                    </m:oMath>
                  </m:oMathPara>
                </a14:m>
                <a:endParaRPr lang="zh-CN" altLang="en-US" dirty="0"/>
              </a:p>
            </p:txBody>
          </p:sp>
        </mc:Choice>
        <mc:Fallback xmlns="">
          <p:sp>
            <p:nvSpPr>
              <p:cNvPr id="62" name="矩形 61">
                <a:extLst>
                  <a:ext uri="{FF2B5EF4-FFF2-40B4-BE49-F238E27FC236}">
                    <a16:creationId xmlns:a16="http://schemas.microsoft.com/office/drawing/2014/main" id="{90EB44AB-14AA-45FA-B3F4-D3A23E202247}"/>
                  </a:ext>
                </a:extLst>
              </p:cNvPr>
              <p:cNvSpPr>
                <a:spLocks noRot="1" noChangeAspect="1" noMove="1" noResize="1" noEditPoints="1" noAdjustHandles="1" noChangeArrowheads="1" noChangeShapeType="1" noTextEdit="1"/>
              </p:cNvSpPr>
              <p:nvPr/>
            </p:nvSpPr>
            <p:spPr>
              <a:xfrm>
                <a:off x="4572000" y="4343451"/>
                <a:ext cx="1228725" cy="561975"/>
              </a:xfrm>
              <a:prstGeom prst="rect">
                <a:avLst/>
              </a:prstGeom>
              <a:blipFill>
                <a:blip r:embed="rId12"/>
                <a:stretch>
                  <a:fillRect l="-2941"/>
                </a:stretch>
              </a:blipFill>
            </p:spPr>
            <p:txBody>
              <a:bodyPr/>
              <a:lstStyle/>
              <a:p>
                <a:r>
                  <a:rPr lang="zh-CN" altLang="en-US">
                    <a:noFill/>
                  </a:rPr>
                  <a:t> </a:t>
                </a:r>
              </a:p>
            </p:txBody>
          </p:sp>
        </mc:Fallback>
      </mc:AlternateContent>
      <p:cxnSp>
        <p:nvCxnSpPr>
          <p:cNvPr id="63" name="直接箭头连接符 62">
            <a:extLst>
              <a:ext uri="{FF2B5EF4-FFF2-40B4-BE49-F238E27FC236}">
                <a16:creationId xmlns:a16="http://schemas.microsoft.com/office/drawing/2014/main" id="{13F2580A-7B6A-42AC-8ECE-58E1446FFEAC}"/>
              </a:ext>
            </a:extLst>
          </p:cNvPr>
          <p:cNvCxnSpPr>
            <a:cxnSpLocks/>
            <a:stCxn id="7" idx="6"/>
            <a:endCxn id="62" idx="1"/>
          </p:cNvCxnSpPr>
          <p:nvPr/>
        </p:nvCxnSpPr>
        <p:spPr>
          <a:xfrm>
            <a:off x="2905653" y="3250867"/>
            <a:ext cx="1666347" cy="13735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45235BAF-DF91-4D38-9052-FF5FA25DE2A0}"/>
                  </a:ext>
                </a:extLst>
              </p:cNvPr>
              <p:cNvSpPr/>
              <p:nvPr/>
            </p:nvSpPr>
            <p:spPr>
              <a:xfrm>
                <a:off x="712509" y="5232849"/>
                <a:ext cx="3020297" cy="929277"/>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每一个</a:t>
                </a:r>
                <a14:m>
                  <m:oMath xmlns:m="http://schemas.openxmlformats.org/officeDocument/2006/math">
                    <m:sSubSup>
                      <m:sSubSupPr>
                        <m:ctrlPr>
                          <a:rPr lang="en-US" altLang="zh-CN" sz="2000" i="1" dirty="0" smtClean="0">
                            <a:solidFill>
                              <a:schemeClr val="accent1"/>
                            </a:solidFill>
                            <a:latin typeface="Cambria Math" panose="02040503050406030204" pitchFamily="18" charset="0"/>
                          </a:rPr>
                        </m:ctrlPr>
                      </m:sSubSupPr>
                      <m:e>
                        <m:r>
                          <a:rPr lang="en-US" altLang="zh-CN" sz="2000" i="1" dirty="0">
                            <a:solidFill>
                              <a:schemeClr val="accent1"/>
                            </a:solidFill>
                            <a:latin typeface="Cambria Math" panose="02040503050406030204" pitchFamily="18" charset="0"/>
                          </a:rPr>
                          <m:t>𝑢</m:t>
                        </m:r>
                      </m:e>
                      <m:sub>
                        <m:r>
                          <m:rPr>
                            <m:sty m:val="p"/>
                          </m:rPr>
                          <a:rPr lang="en-US" altLang="zh-CN" sz="2000" i="1" dirty="0">
                            <a:solidFill>
                              <a:schemeClr val="accent1"/>
                            </a:solidFill>
                            <a:latin typeface="Cambria Math" panose="02040503050406030204" pitchFamily="18" charset="0"/>
                          </a:rPr>
                          <m:t>i</m:t>
                        </m:r>
                      </m:sub>
                      <m:sup>
                        <m:r>
                          <a:rPr lang="en-US" altLang="zh-CN" sz="2000" i="1" dirty="0">
                            <a:solidFill>
                              <a:schemeClr val="accent1"/>
                            </a:solidFill>
                            <a:latin typeface="Cambria Math" panose="02040503050406030204" pitchFamily="18" charset="0"/>
                          </a:rPr>
                          <m:t>′</m:t>
                        </m:r>
                      </m:sup>
                    </m:sSubSup>
                  </m:oMath>
                </a14:m>
                <a:r>
                  <a:rPr lang="zh-CN" altLang="en-US" sz="2000" dirty="0"/>
                  <a:t>都是</a:t>
                </a:r>
                <a14:m>
                  <m:oMath xmlns:m="http://schemas.openxmlformats.org/officeDocument/2006/math">
                    <m:r>
                      <a:rPr lang="en-US" altLang="zh-CN" sz="2000" i="1" dirty="0" smtClean="0">
                        <a:solidFill>
                          <a:schemeClr val="accent1"/>
                        </a:solidFill>
                        <a:latin typeface="Cambria Math" panose="02040503050406030204" pitchFamily="18" charset="0"/>
                      </a:rPr>
                      <m:t>𝑣</m:t>
                    </m:r>
                  </m:oMath>
                </a14:m>
                <a:r>
                  <a:rPr lang="zh-CN" altLang="en-US" sz="2000" dirty="0"/>
                  <a:t>能抵达</a:t>
                </a:r>
                <a:endParaRPr lang="en-US" altLang="zh-CN" sz="2000" dirty="0"/>
              </a:p>
              <a:p>
                <a:r>
                  <a:rPr lang="zh-CN" altLang="en-US" sz="2000" dirty="0"/>
                  <a:t>的点，即</a:t>
                </a:r>
                <a14:m>
                  <m:oMath xmlns:m="http://schemas.openxmlformats.org/officeDocument/2006/math">
                    <m:sSubSup>
                      <m:sSubSupPr>
                        <m:ctrlPr>
                          <a:rPr lang="en-US" altLang="zh-CN" sz="2000" i="1" dirty="0" smtClean="0">
                            <a:solidFill>
                              <a:schemeClr val="accent1"/>
                            </a:solidFill>
                            <a:latin typeface="Cambria Math" panose="02040503050406030204" pitchFamily="18" charset="0"/>
                          </a:rPr>
                        </m:ctrlPr>
                      </m:sSubSupPr>
                      <m:e>
                        <m:r>
                          <a:rPr lang="en-US" altLang="zh-CN" sz="2000" i="1" dirty="0">
                            <a:solidFill>
                              <a:schemeClr val="accent1"/>
                            </a:solidFill>
                            <a:latin typeface="Cambria Math" panose="02040503050406030204" pitchFamily="18" charset="0"/>
                          </a:rPr>
                          <m:t>𝑢</m:t>
                        </m:r>
                      </m:e>
                      <m:sub>
                        <m:r>
                          <a:rPr lang="en-US" altLang="zh-CN" sz="2000" i="1" dirty="0">
                            <a:solidFill>
                              <a:schemeClr val="accent1"/>
                            </a:solidFill>
                            <a:latin typeface="Cambria Math" panose="02040503050406030204" pitchFamily="18" charset="0"/>
                          </a:rPr>
                          <m:t>𝑖</m:t>
                        </m:r>
                      </m:sub>
                      <m:sup>
                        <m:r>
                          <a:rPr lang="en-US" altLang="zh-CN" sz="2000" i="1" dirty="0">
                            <a:solidFill>
                              <a:schemeClr val="accent1"/>
                            </a:solidFill>
                            <a:latin typeface="Cambria Math" panose="02040503050406030204" pitchFamily="18" charset="0"/>
                          </a:rPr>
                          <m:t>′</m:t>
                        </m:r>
                      </m:sup>
                    </m:sSubSup>
                    <m:r>
                      <a:rPr lang="en-US" altLang="zh-CN" sz="2000" i="1" dirty="0">
                        <a:solidFill>
                          <a:schemeClr val="accent1"/>
                        </a:solidFill>
                        <a:latin typeface="Cambria Math" panose="02040503050406030204" pitchFamily="18" charset="0"/>
                      </a:rPr>
                      <m:t>∈</m:t>
                    </m:r>
                    <m:sSub>
                      <m:sSubPr>
                        <m:ctrlPr>
                          <a:rPr lang="en-US" altLang="zh-CN" sz="2000" i="1" dirty="0">
                            <a:solidFill>
                              <a:schemeClr val="accent1"/>
                            </a:solidFill>
                            <a:latin typeface="Cambria Math" panose="02040503050406030204" pitchFamily="18" charset="0"/>
                          </a:rPr>
                        </m:ctrlPr>
                      </m:sSubPr>
                      <m:e>
                        <m:r>
                          <a:rPr lang="en-US" altLang="zh-CN" sz="2000" i="1" dirty="0">
                            <a:solidFill>
                              <a:schemeClr val="accent1"/>
                            </a:solidFill>
                            <a:latin typeface="Cambria Math" panose="02040503050406030204" pitchFamily="18" charset="0"/>
                          </a:rPr>
                          <m:t>𝐿</m:t>
                        </m:r>
                      </m:e>
                      <m:sub>
                        <m:r>
                          <a:rPr lang="en-US" altLang="zh-CN" sz="2000" i="1" dirty="0">
                            <a:solidFill>
                              <a:schemeClr val="accent1"/>
                            </a:solidFill>
                            <a:latin typeface="Cambria Math" panose="02040503050406030204" pitchFamily="18" charset="0"/>
                          </a:rPr>
                          <m:t>𝑜𝑢𝑡</m:t>
                        </m:r>
                      </m:sub>
                    </m:sSub>
                    <m:d>
                      <m:dPr>
                        <m:ctrlPr>
                          <a:rPr lang="en-US" altLang="zh-CN" sz="2000" i="1" dirty="0">
                            <a:solidFill>
                              <a:schemeClr val="accent1"/>
                            </a:solidFill>
                            <a:latin typeface="Cambria Math" panose="02040503050406030204" pitchFamily="18" charset="0"/>
                          </a:rPr>
                        </m:ctrlPr>
                      </m:dPr>
                      <m:e>
                        <m:r>
                          <a:rPr lang="en-US" altLang="zh-CN" sz="2000" i="1" dirty="0">
                            <a:solidFill>
                              <a:schemeClr val="accent1"/>
                            </a:solidFill>
                            <a:latin typeface="Cambria Math" panose="02040503050406030204" pitchFamily="18" charset="0"/>
                          </a:rPr>
                          <m:t>𝑣</m:t>
                        </m:r>
                      </m:e>
                    </m:d>
                  </m:oMath>
                </a14:m>
                <a:r>
                  <a:rPr lang="zh-CN" altLang="en-US" sz="2000" dirty="0"/>
                  <a:t>，</a:t>
                </a:r>
                <a:endParaRPr lang="en-US" altLang="zh-CN" sz="2000" dirty="0"/>
              </a:p>
              <a:p>
                <a:r>
                  <a:rPr lang="zh-CN" altLang="en-US" sz="2000" dirty="0"/>
                  <a:t>遍历每一项</a:t>
                </a:r>
              </a:p>
            </p:txBody>
          </p:sp>
        </mc:Choice>
        <mc:Fallback xmlns="">
          <p:sp>
            <p:nvSpPr>
              <p:cNvPr id="67" name="矩形 66">
                <a:extLst>
                  <a:ext uri="{FF2B5EF4-FFF2-40B4-BE49-F238E27FC236}">
                    <a16:creationId xmlns:a16="http://schemas.microsoft.com/office/drawing/2014/main" id="{45235BAF-DF91-4D38-9052-FF5FA25DE2A0}"/>
                  </a:ext>
                </a:extLst>
              </p:cNvPr>
              <p:cNvSpPr>
                <a:spLocks noRot="1" noChangeAspect="1" noMove="1" noResize="1" noEditPoints="1" noAdjustHandles="1" noChangeArrowheads="1" noChangeShapeType="1" noTextEdit="1"/>
              </p:cNvSpPr>
              <p:nvPr/>
            </p:nvSpPr>
            <p:spPr>
              <a:xfrm>
                <a:off x="712509" y="5232849"/>
                <a:ext cx="3020297" cy="929277"/>
              </a:xfrm>
              <a:prstGeom prst="rect">
                <a:avLst/>
              </a:prstGeom>
              <a:blipFill>
                <a:blip r:embed="rId13"/>
                <a:stretch>
                  <a:fillRect l="-2012" t="-7097" b="-14194"/>
                </a:stretch>
              </a:blipFill>
              <a:ln>
                <a:solidFill>
                  <a:schemeClr val="accent6">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052C5EA2-437E-45B4-89F1-373FF6440DE4}"/>
                  </a:ext>
                </a:extLst>
              </p:cNvPr>
              <p:cNvSpPr/>
              <p:nvPr/>
            </p:nvSpPr>
            <p:spPr>
              <a:xfrm>
                <a:off x="5437255" y="5226191"/>
                <a:ext cx="3091357" cy="92429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按照距离排序</a:t>
                </a:r>
                <a:endParaRPr lang="en-US" altLang="zh-CN" sz="2000" dirty="0"/>
              </a:p>
              <a:p>
                <a:r>
                  <a:rPr lang="zh-CN" altLang="en-US" sz="2000" dirty="0"/>
                  <a:t>每个</a:t>
                </a:r>
                <a14:m>
                  <m:oMath xmlns:m="http://schemas.openxmlformats.org/officeDocument/2006/math">
                    <m:sSubSup>
                      <m:sSubSupPr>
                        <m:ctrlPr>
                          <a:rPr lang="en-US" altLang="zh-CN" sz="2000" i="1" dirty="0" smtClean="0">
                            <a:solidFill>
                              <a:schemeClr val="accent1"/>
                            </a:solidFill>
                            <a:latin typeface="Cambria Math" panose="02040503050406030204" pitchFamily="18" charset="0"/>
                          </a:rPr>
                        </m:ctrlPr>
                      </m:sSubSupPr>
                      <m:e>
                        <m:r>
                          <a:rPr lang="en-US" altLang="zh-CN" sz="2000" i="1" dirty="0">
                            <a:solidFill>
                              <a:schemeClr val="accent1"/>
                            </a:solidFill>
                            <a:latin typeface="Cambria Math" panose="02040503050406030204" pitchFamily="18" charset="0"/>
                          </a:rPr>
                          <m:t>𝑢</m:t>
                        </m:r>
                      </m:e>
                      <m:sub>
                        <m:r>
                          <m:rPr>
                            <m:sty m:val="p"/>
                          </m:rPr>
                          <a:rPr lang="en-US" altLang="zh-CN" sz="2000" i="1" dirty="0">
                            <a:solidFill>
                              <a:schemeClr val="accent1"/>
                            </a:solidFill>
                            <a:latin typeface="Cambria Math" panose="02040503050406030204" pitchFamily="18" charset="0"/>
                          </a:rPr>
                          <m:t>i</m:t>
                        </m:r>
                      </m:sub>
                      <m:sup>
                        <m:r>
                          <a:rPr lang="en-US" altLang="zh-CN" sz="2000" i="1" dirty="0">
                            <a:solidFill>
                              <a:schemeClr val="accent1"/>
                            </a:solidFill>
                            <a:latin typeface="Cambria Math" panose="02040503050406030204" pitchFamily="18" charset="0"/>
                          </a:rPr>
                          <m:t>′</m:t>
                        </m:r>
                      </m:sup>
                    </m:sSubSup>
                  </m:oMath>
                </a14:m>
                <a:r>
                  <a:rPr lang="zh-CN" altLang="en-US" sz="2000" dirty="0"/>
                  <a:t>检查第一项即可</a:t>
                </a:r>
                <a:endParaRPr lang="en-US" altLang="zh-CN" sz="2000" dirty="0"/>
              </a:p>
              <a:p>
                <a:r>
                  <a:rPr lang="zh-CN" altLang="en-US" sz="2000" dirty="0"/>
                  <a:t>判断是否是最近邻，</a:t>
                </a:r>
                <a:endParaRPr lang="en-US" altLang="zh-CN" sz="2000" dirty="0"/>
              </a:p>
              <a:p>
                <a:r>
                  <a:rPr lang="zh-CN" altLang="en-US" sz="2000" dirty="0"/>
                  <a:t>然后找下一个</a:t>
                </a:r>
                <a14:m>
                  <m:oMath xmlns:m="http://schemas.openxmlformats.org/officeDocument/2006/math">
                    <m:sSubSup>
                      <m:sSubSupPr>
                        <m:ctrlPr>
                          <a:rPr lang="en-US" altLang="zh-CN" sz="2000" i="1" dirty="0">
                            <a:solidFill>
                              <a:schemeClr val="accent1"/>
                            </a:solidFill>
                            <a:latin typeface="Cambria Math" panose="02040503050406030204" pitchFamily="18" charset="0"/>
                          </a:rPr>
                        </m:ctrlPr>
                      </m:sSubSupPr>
                      <m:e>
                        <m:r>
                          <a:rPr lang="en-US" altLang="zh-CN" sz="2000" i="1" dirty="0">
                            <a:solidFill>
                              <a:schemeClr val="accent1"/>
                            </a:solidFill>
                            <a:latin typeface="Cambria Math" panose="02040503050406030204" pitchFamily="18" charset="0"/>
                          </a:rPr>
                          <m:t>𝑢</m:t>
                        </m:r>
                      </m:e>
                      <m:sub>
                        <m:r>
                          <m:rPr>
                            <m:sty m:val="p"/>
                          </m:rPr>
                          <a:rPr lang="en-US" altLang="zh-CN" sz="2000" i="1" dirty="0">
                            <a:solidFill>
                              <a:schemeClr val="accent1"/>
                            </a:solidFill>
                            <a:latin typeface="Cambria Math" panose="02040503050406030204" pitchFamily="18" charset="0"/>
                          </a:rPr>
                          <m:t>i</m:t>
                        </m:r>
                      </m:sub>
                      <m:sup>
                        <m:r>
                          <a:rPr lang="en-US" altLang="zh-CN" sz="2000" i="1" dirty="0">
                            <a:solidFill>
                              <a:schemeClr val="accent1"/>
                            </a:solidFill>
                            <a:latin typeface="Cambria Math" panose="02040503050406030204" pitchFamily="18" charset="0"/>
                          </a:rPr>
                          <m:t>′</m:t>
                        </m:r>
                      </m:sup>
                    </m:sSubSup>
                  </m:oMath>
                </a14:m>
                <a:endParaRPr lang="zh-CN" altLang="en-US" sz="2000" dirty="0"/>
              </a:p>
              <a:p>
                <a:pPr algn="ctr"/>
                <a:endParaRPr lang="zh-CN" altLang="en-US" sz="2000" dirty="0"/>
              </a:p>
            </p:txBody>
          </p:sp>
        </mc:Choice>
        <mc:Fallback xmlns="">
          <p:sp>
            <p:nvSpPr>
              <p:cNvPr id="68" name="矩形 67">
                <a:extLst>
                  <a:ext uri="{FF2B5EF4-FFF2-40B4-BE49-F238E27FC236}">
                    <a16:creationId xmlns:a16="http://schemas.microsoft.com/office/drawing/2014/main" id="{052C5EA2-437E-45B4-89F1-373FF6440DE4}"/>
                  </a:ext>
                </a:extLst>
              </p:cNvPr>
              <p:cNvSpPr>
                <a:spLocks noRot="1" noChangeAspect="1" noMove="1" noResize="1" noEditPoints="1" noAdjustHandles="1" noChangeArrowheads="1" noChangeShapeType="1" noTextEdit="1"/>
              </p:cNvSpPr>
              <p:nvPr/>
            </p:nvSpPr>
            <p:spPr>
              <a:xfrm>
                <a:off x="5437255" y="5226191"/>
                <a:ext cx="3091357" cy="924292"/>
              </a:xfrm>
              <a:prstGeom prst="rect">
                <a:avLst/>
              </a:prstGeom>
              <a:blipFill>
                <a:blip r:embed="rId14"/>
                <a:stretch>
                  <a:fillRect l="-1965" t="-40260" b="-14935"/>
                </a:stretch>
              </a:blipFill>
              <a:ln>
                <a:solidFill>
                  <a:schemeClr val="accent6">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F4A45EE3-A1D0-4980-9A45-43B48463CAB3}"/>
                  </a:ext>
                </a:extLst>
              </p:cNvPr>
              <p:cNvSpPr txBox="1"/>
              <p:nvPr/>
            </p:nvSpPr>
            <p:spPr>
              <a:xfrm>
                <a:off x="5954993" y="2120814"/>
                <a:ext cx="2262158" cy="647293"/>
              </a:xfrm>
              <a:prstGeom prst="rect">
                <a:avLst/>
              </a:prstGeom>
              <a:noFill/>
            </p:spPr>
            <p:txBody>
              <a:bodyPr wrap="none" rtlCol="0">
                <a:spAutoFit/>
              </a:bodyPr>
              <a:lstStyle/>
              <a:p>
                <a:r>
                  <a:rPr lang="zh-CN" altLang="en-US" dirty="0"/>
                  <a:t>局部</a:t>
                </a:r>
                <a14:m>
                  <m:oMath xmlns:m="http://schemas.openxmlformats.org/officeDocument/2006/math">
                    <m:r>
                      <a:rPr lang="zh-CN" altLang="en-US" i="1">
                        <a:latin typeface="Cambria Math" panose="02040503050406030204" pitchFamily="18" charset="0"/>
                      </a:rPr>
                      <m:t>按照</m:t>
                    </m:r>
                  </m:oMath>
                </a14:m>
                <a:r>
                  <a:rPr lang="zh-CN" altLang="en-US" dirty="0"/>
                  <a:t>距离排序，</a:t>
                </a:r>
                <a:endParaRPr lang="en-US" altLang="zh-CN" dirty="0"/>
              </a:p>
              <a:p>
                <a:r>
                  <a:rPr lang="zh-CN" altLang="en-US" dirty="0"/>
                  <a:t>小的优先</a:t>
                </a:r>
                <a:endParaRPr lang="en-US" altLang="zh-CN" dirty="0"/>
              </a:p>
            </p:txBody>
          </p:sp>
        </mc:Choice>
        <mc:Fallback xmlns="">
          <p:sp>
            <p:nvSpPr>
              <p:cNvPr id="71" name="文本框 70">
                <a:extLst>
                  <a:ext uri="{FF2B5EF4-FFF2-40B4-BE49-F238E27FC236}">
                    <a16:creationId xmlns:a16="http://schemas.microsoft.com/office/drawing/2014/main" id="{F4A45EE3-A1D0-4980-9A45-43B48463CAB3}"/>
                  </a:ext>
                </a:extLst>
              </p:cNvPr>
              <p:cNvSpPr txBox="1">
                <a:spLocks noRot="1" noChangeAspect="1" noMove="1" noResize="1" noEditPoints="1" noAdjustHandles="1" noChangeArrowheads="1" noChangeShapeType="1" noTextEdit="1"/>
              </p:cNvSpPr>
              <p:nvPr/>
            </p:nvSpPr>
            <p:spPr>
              <a:xfrm>
                <a:off x="5954993" y="2120814"/>
                <a:ext cx="2262158" cy="647293"/>
              </a:xfrm>
              <a:prstGeom prst="rect">
                <a:avLst/>
              </a:prstGeom>
              <a:blipFill>
                <a:blip r:embed="rId15"/>
                <a:stretch>
                  <a:fillRect l="-2426" t="-5660" r="-1887" b="-13208"/>
                </a:stretch>
              </a:blipFill>
            </p:spPr>
            <p:txBody>
              <a:bodyPr/>
              <a:lstStyle/>
              <a:p>
                <a:r>
                  <a:rPr lang="zh-CN" altLang="en-US">
                    <a:noFill/>
                  </a:rPr>
                  <a:t> </a:t>
                </a:r>
              </a:p>
            </p:txBody>
          </p:sp>
        </mc:Fallback>
      </mc:AlternateContent>
      <p:cxnSp>
        <p:nvCxnSpPr>
          <p:cNvPr id="74" name="直接箭头连接符 73">
            <a:extLst>
              <a:ext uri="{FF2B5EF4-FFF2-40B4-BE49-F238E27FC236}">
                <a16:creationId xmlns:a16="http://schemas.microsoft.com/office/drawing/2014/main" id="{DE374574-1622-460B-BA6E-875BD7A68CFE}"/>
              </a:ext>
            </a:extLst>
          </p:cNvPr>
          <p:cNvCxnSpPr>
            <a:cxnSpLocks/>
            <a:stCxn id="67" idx="3"/>
            <a:endCxn id="68" idx="1"/>
          </p:cNvCxnSpPr>
          <p:nvPr/>
        </p:nvCxnSpPr>
        <p:spPr>
          <a:xfrm flipV="1">
            <a:off x="3732806" y="5688337"/>
            <a:ext cx="1704449" cy="9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AD3262CE-DE60-4342-A216-C3E6C77F4F87}"/>
                  </a:ext>
                </a:extLst>
              </p:cNvPr>
              <p:cNvSpPr/>
              <p:nvPr/>
            </p:nvSpPr>
            <p:spPr>
              <a:xfrm>
                <a:off x="5948797" y="3541225"/>
                <a:ext cx="1924050" cy="646331"/>
              </a:xfrm>
              <a:prstGeom prst="rect">
                <a:avLst/>
              </a:prstGeom>
            </p:spPr>
            <p:txBody>
              <a:bodyPr wrap="square">
                <a:spAutoFit/>
              </a:bodyPr>
              <a:lstStyle/>
              <a:p>
                <a14:m>
                  <m:oMath xmlns:m="http://schemas.openxmlformats.org/officeDocument/2006/math">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𝑣</m:t>
                        </m:r>
                      </m:e>
                      <m:sub>
                        <m:r>
                          <a:rPr lang="en-US" altLang="zh-CN" i="1" dirty="0">
                            <a:solidFill>
                              <a:schemeClr val="accent1"/>
                            </a:solidFill>
                            <a:latin typeface="Cambria Math" panose="02040503050406030204" pitchFamily="18" charset="0"/>
                          </a:rPr>
                          <m:t>1</m:t>
                        </m:r>
                      </m:sub>
                    </m:sSub>
                    <m:r>
                      <a:rPr lang="en-US" altLang="zh-CN"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𝑣</m:t>
                        </m:r>
                      </m:e>
                      <m:sub>
                        <m:r>
                          <a:rPr lang="en-US" altLang="zh-CN" i="1" dirty="0">
                            <a:solidFill>
                              <a:schemeClr val="accent1"/>
                            </a:solidFill>
                            <a:latin typeface="Cambria Math" panose="02040503050406030204" pitchFamily="18" charset="0"/>
                          </a:rPr>
                          <m:t>2</m:t>
                        </m:r>
                      </m:sub>
                    </m:sSub>
                    <m:r>
                      <a:rPr lang="en-US" altLang="zh-CN"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𝑣</m:t>
                        </m:r>
                      </m:e>
                      <m:sub>
                        <m:r>
                          <a:rPr lang="en-US" altLang="zh-CN" i="1" dirty="0">
                            <a:solidFill>
                              <a:schemeClr val="accent1"/>
                            </a:solidFill>
                            <a:latin typeface="Cambria Math" panose="02040503050406030204" pitchFamily="18" charset="0"/>
                          </a:rPr>
                          <m:t>3</m:t>
                        </m:r>
                      </m:sub>
                    </m:sSub>
                    <m:r>
                      <a:rPr lang="en-US" altLang="zh-CN"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𝑣</m:t>
                        </m:r>
                      </m:e>
                      <m:sub>
                        <m:r>
                          <a:rPr lang="en-US" altLang="zh-CN" i="1" dirty="0">
                            <a:solidFill>
                              <a:schemeClr val="accent1"/>
                            </a:solidFill>
                            <a:latin typeface="Cambria Math" panose="02040503050406030204" pitchFamily="18" charset="0"/>
                          </a:rPr>
                          <m:t>4</m:t>
                        </m:r>
                      </m:sub>
                    </m:sSub>
                  </m:oMath>
                </a14:m>
                <a:r>
                  <a:rPr lang="zh-CN" altLang="en-US" dirty="0"/>
                  <a:t>都是</a:t>
                </a:r>
                <a:endParaRPr lang="en-US" altLang="zh-CN" dirty="0"/>
              </a:p>
              <a:p>
                <a14:m>
                  <m:oMath xmlns:m="http://schemas.openxmlformats.org/officeDocument/2006/math">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𝐶</m:t>
                        </m:r>
                      </m:e>
                      <m:sub>
                        <m:r>
                          <a:rPr lang="en-US" altLang="zh-CN" i="1" dirty="0">
                            <a:solidFill>
                              <a:schemeClr val="accent1"/>
                            </a:solidFill>
                            <a:latin typeface="Cambria Math" panose="02040503050406030204" pitchFamily="18" charset="0"/>
                          </a:rPr>
                          <m:t>𝑖</m:t>
                        </m:r>
                      </m:sub>
                    </m:sSub>
                  </m:oMath>
                </a14:m>
                <a:r>
                  <a:rPr lang="zh-CN" altLang="en-US" dirty="0"/>
                  <a:t>类型的点</a:t>
                </a:r>
              </a:p>
            </p:txBody>
          </p:sp>
        </mc:Choice>
        <mc:Fallback xmlns="">
          <p:sp>
            <p:nvSpPr>
              <p:cNvPr id="78" name="矩形 77">
                <a:extLst>
                  <a:ext uri="{FF2B5EF4-FFF2-40B4-BE49-F238E27FC236}">
                    <a16:creationId xmlns:a16="http://schemas.microsoft.com/office/drawing/2014/main" id="{AD3262CE-DE60-4342-A216-C3E6C77F4F87}"/>
                  </a:ext>
                </a:extLst>
              </p:cNvPr>
              <p:cNvSpPr>
                <a:spLocks noRot="1" noChangeAspect="1" noMove="1" noResize="1" noEditPoints="1" noAdjustHandles="1" noChangeArrowheads="1" noChangeShapeType="1" noTextEdit="1"/>
              </p:cNvSpPr>
              <p:nvPr/>
            </p:nvSpPr>
            <p:spPr>
              <a:xfrm>
                <a:off x="5948797" y="3541225"/>
                <a:ext cx="1924050" cy="646331"/>
              </a:xfrm>
              <a:prstGeom prst="rect">
                <a:avLst/>
              </a:prstGeom>
              <a:blipFill>
                <a:blip r:embed="rId16"/>
                <a:stretch>
                  <a:fillRect t="-6604" b="-13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5567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1" name="文本框 10">
            <a:extLst>
              <a:ext uri="{FF2B5EF4-FFF2-40B4-BE49-F238E27FC236}">
                <a16:creationId xmlns:a16="http://schemas.microsoft.com/office/drawing/2014/main" id="{316E66A7-343F-4804-A08B-BB473BED9340}"/>
              </a:ext>
            </a:extLst>
          </p:cNvPr>
          <p:cNvSpPr txBox="1"/>
          <p:nvPr/>
        </p:nvSpPr>
        <p:spPr>
          <a:xfrm>
            <a:off x="317234" y="778200"/>
            <a:ext cx="8654492" cy="1077218"/>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示例</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p:pic>
        <p:nvPicPr>
          <p:cNvPr id="5" name="图片 4">
            <a:extLst>
              <a:ext uri="{FF2B5EF4-FFF2-40B4-BE49-F238E27FC236}">
                <a16:creationId xmlns:a16="http://schemas.microsoft.com/office/drawing/2014/main" id="{C7F9CF93-3DD8-4B94-84AB-831534F1A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665" y="1855418"/>
            <a:ext cx="7036667" cy="3758297"/>
          </a:xfrm>
          <a:prstGeom prst="rect">
            <a:avLst/>
          </a:prstGeom>
        </p:spPr>
      </p:pic>
      <p:sp>
        <p:nvSpPr>
          <p:cNvPr id="3" name="矩形 2">
            <a:extLst>
              <a:ext uri="{FF2B5EF4-FFF2-40B4-BE49-F238E27FC236}">
                <a16:creationId xmlns:a16="http://schemas.microsoft.com/office/drawing/2014/main" id="{698BACE3-FDFB-467D-8238-50B1869078D2}"/>
              </a:ext>
            </a:extLst>
          </p:cNvPr>
          <p:cNvSpPr/>
          <p:nvPr/>
        </p:nvSpPr>
        <p:spPr>
          <a:xfrm>
            <a:off x="3620455" y="1316809"/>
            <a:ext cx="1903085" cy="369332"/>
          </a:xfrm>
          <a:prstGeom prst="rect">
            <a:avLst/>
          </a:prstGeom>
        </p:spPr>
        <p:txBody>
          <a:bodyPr wrap="none">
            <a:spAutoFit/>
          </a:bodyPr>
          <a:lstStyle/>
          <a:p>
            <a:r>
              <a:rPr lang="en-US" altLang="zh-CN" b="1" dirty="0">
                <a:solidFill>
                  <a:srgbClr val="000000"/>
                </a:solidFill>
                <a:latin typeface="Helvetica" panose="020B0604020202020204" pitchFamily="34" charset="0"/>
              </a:rPr>
              <a:t>(s,t,MA,RE,CI,2)</a:t>
            </a:r>
            <a:endParaRPr lang="zh-CN" altLang="en-US" dirty="0"/>
          </a:p>
        </p:txBody>
      </p:sp>
    </p:spTree>
    <p:extLst>
      <p:ext uri="{BB962C8B-B14F-4D97-AF65-F5344CB8AC3E}">
        <p14:creationId xmlns:p14="http://schemas.microsoft.com/office/powerpoint/2010/main" val="112999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直接箭头连接符 109">
            <a:extLst>
              <a:ext uri="{FF2B5EF4-FFF2-40B4-BE49-F238E27FC236}">
                <a16:creationId xmlns:a16="http://schemas.microsoft.com/office/drawing/2014/main" id="{BA33845B-E583-4355-AD32-A810D5CBAFCE}"/>
              </a:ext>
            </a:extLst>
          </p:cNvPr>
          <p:cNvCxnSpPr>
            <a:cxnSpLocks/>
            <a:stCxn id="76" idx="3"/>
            <a:endCxn id="108" idx="1"/>
          </p:cNvCxnSpPr>
          <p:nvPr/>
        </p:nvCxnSpPr>
        <p:spPr>
          <a:xfrm flipV="1">
            <a:off x="6884020" y="2559015"/>
            <a:ext cx="350731" cy="1341"/>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150" name="直接箭头连接符 149">
            <a:extLst>
              <a:ext uri="{FF2B5EF4-FFF2-40B4-BE49-F238E27FC236}">
                <a16:creationId xmlns:a16="http://schemas.microsoft.com/office/drawing/2014/main" id="{FA00C15B-643E-456E-8256-F55169776842}"/>
              </a:ext>
            </a:extLst>
          </p:cNvPr>
          <p:cNvCxnSpPr>
            <a:cxnSpLocks/>
            <a:stCxn id="103" idx="3"/>
            <a:endCxn id="149" idx="1"/>
          </p:cNvCxnSpPr>
          <p:nvPr/>
        </p:nvCxnSpPr>
        <p:spPr>
          <a:xfrm>
            <a:off x="6884020" y="3358807"/>
            <a:ext cx="350730" cy="0"/>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163" name="连接符: 曲线 162">
            <a:extLst>
              <a:ext uri="{FF2B5EF4-FFF2-40B4-BE49-F238E27FC236}">
                <a16:creationId xmlns:a16="http://schemas.microsoft.com/office/drawing/2014/main" id="{E7E5FABB-958F-40A2-9E56-AD88FFA1DF58}"/>
              </a:ext>
            </a:extLst>
          </p:cNvPr>
          <p:cNvCxnSpPr>
            <a:cxnSpLocks/>
            <a:stCxn id="76" idx="3"/>
            <a:endCxn id="103" idx="3"/>
          </p:cNvCxnSpPr>
          <p:nvPr/>
        </p:nvCxnSpPr>
        <p:spPr>
          <a:xfrm>
            <a:off x="6884020" y="2560356"/>
            <a:ext cx="12700" cy="798451"/>
          </a:xfrm>
          <a:prstGeom prst="curvedConnector3">
            <a:avLst>
              <a:gd name="adj1" fmla="val 1800000"/>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78" name="直接箭头连接符 77">
            <a:extLst>
              <a:ext uri="{FF2B5EF4-FFF2-40B4-BE49-F238E27FC236}">
                <a16:creationId xmlns:a16="http://schemas.microsoft.com/office/drawing/2014/main" id="{66BC2367-C658-4E48-8177-F5802C61F5CD}"/>
              </a:ext>
            </a:extLst>
          </p:cNvPr>
          <p:cNvCxnSpPr>
            <a:cxnSpLocks/>
            <a:stCxn id="32" idx="3"/>
            <a:endCxn id="76" idx="1"/>
          </p:cNvCxnSpPr>
          <p:nvPr/>
        </p:nvCxnSpPr>
        <p:spPr>
          <a:xfrm flipV="1">
            <a:off x="4904759" y="2560356"/>
            <a:ext cx="503033" cy="1"/>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104" name="直接箭头连接符 103">
            <a:extLst>
              <a:ext uri="{FF2B5EF4-FFF2-40B4-BE49-F238E27FC236}">
                <a16:creationId xmlns:a16="http://schemas.microsoft.com/office/drawing/2014/main" id="{BCE265E0-4C32-4A95-84E1-E29430BA7F15}"/>
              </a:ext>
            </a:extLst>
          </p:cNvPr>
          <p:cNvCxnSpPr>
            <a:cxnSpLocks/>
            <a:stCxn id="82" idx="3"/>
            <a:endCxn id="103" idx="1"/>
          </p:cNvCxnSpPr>
          <p:nvPr/>
        </p:nvCxnSpPr>
        <p:spPr>
          <a:xfrm>
            <a:off x="4907112" y="3100903"/>
            <a:ext cx="500680" cy="257904"/>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128" name="直接箭头连接符 127">
            <a:extLst>
              <a:ext uri="{FF2B5EF4-FFF2-40B4-BE49-F238E27FC236}">
                <a16:creationId xmlns:a16="http://schemas.microsoft.com/office/drawing/2014/main" id="{F74D8C1B-A759-4A8F-B9EF-25A7EED214C7}"/>
              </a:ext>
            </a:extLst>
          </p:cNvPr>
          <p:cNvCxnSpPr>
            <a:cxnSpLocks/>
            <a:stCxn id="82" idx="3"/>
            <a:endCxn id="127" idx="1"/>
          </p:cNvCxnSpPr>
          <p:nvPr/>
        </p:nvCxnSpPr>
        <p:spPr>
          <a:xfrm>
            <a:off x="4907112" y="3100903"/>
            <a:ext cx="500680" cy="665916"/>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140" name="直接箭头连接符 139">
            <a:extLst>
              <a:ext uri="{FF2B5EF4-FFF2-40B4-BE49-F238E27FC236}">
                <a16:creationId xmlns:a16="http://schemas.microsoft.com/office/drawing/2014/main" id="{1A23A326-1529-45E5-953E-30D1AF738652}"/>
              </a:ext>
            </a:extLst>
          </p:cNvPr>
          <p:cNvCxnSpPr>
            <a:cxnSpLocks/>
            <a:stCxn id="43" idx="3"/>
            <a:endCxn id="143" idx="1"/>
          </p:cNvCxnSpPr>
          <p:nvPr/>
        </p:nvCxnSpPr>
        <p:spPr>
          <a:xfrm>
            <a:off x="4904759" y="3836615"/>
            <a:ext cx="512611" cy="417830"/>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162" name="连接符: 曲线 161">
            <a:extLst>
              <a:ext uri="{FF2B5EF4-FFF2-40B4-BE49-F238E27FC236}">
                <a16:creationId xmlns:a16="http://schemas.microsoft.com/office/drawing/2014/main" id="{52A01431-5DEA-472F-9E08-EC907909A3FF}"/>
              </a:ext>
            </a:extLst>
          </p:cNvPr>
          <p:cNvCxnSpPr>
            <a:stCxn id="32" idx="3"/>
            <a:endCxn id="43" idx="3"/>
          </p:cNvCxnSpPr>
          <p:nvPr/>
        </p:nvCxnSpPr>
        <p:spPr>
          <a:xfrm>
            <a:off x="4904759" y="2560357"/>
            <a:ext cx="12700" cy="1276258"/>
          </a:xfrm>
          <a:prstGeom prst="curvedConnector3">
            <a:avLst>
              <a:gd name="adj1" fmla="val 1800000"/>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95" name="直接箭头连接符 94">
            <a:extLst>
              <a:ext uri="{FF2B5EF4-FFF2-40B4-BE49-F238E27FC236}">
                <a16:creationId xmlns:a16="http://schemas.microsoft.com/office/drawing/2014/main" id="{039EBCFA-C86C-4561-9094-061A3C45918F}"/>
              </a:ext>
            </a:extLst>
          </p:cNvPr>
          <p:cNvCxnSpPr>
            <a:cxnSpLocks/>
            <a:stCxn id="22" idx="2"/>
            <a:endCxn id="94" idx="1"/>
          </p:cNvCxnSpPr>
          <p:nvPr/>
        </p:nvCxnSpPr>
        <p:spPr>
          <a:xfrm>
            <a:off x="2496282" y="3993065"/>
            <a:ext cx="1123219" cy="586278"/>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65" name="直接箭头连接符 64">
            <a:extLst>
              <a:ext uri="{FF2B5EF4-FFF2-40B4-BE49-F238E27FC236}">
                <a16:creationId xmlns:a16="http://schemas.microsoft.com/office/drawing/2014/main" id="{A3FD2E32-1156-4ECC-829A-53CC2D54E58B}"/>
              </a:ext>
            </a:extLst>
          </p:cNvPr>
          <p:cNvCxnSpPr>
            <a:cxnSpLocks/>
            <a:stCxn id="22" idx="2"/>
            <a:endCxn id="69" idx="3"/>
          </p:cNvCxnSpPr>
          <p:nvPr/>
        </p:nvCxnSpPr>
        <p:spPr>
          <a:xfrm flipH="1">
            <a:off x="2223929" y="3993065"/>
            <a:ext cx="272353" cy="342100"/>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a14="http://schemas.microsoft.com/office/drawing/2010/main">
        <mc:Choice Requires="a14">
          <p:graphicFrame>
            <p:nvGraphicFramePr>
              <p:cNvPr id="175" name="表格 174">
                <a:extLst>
                  <a:ext uri="{FF2B5EF4-FFF2-40B4-BE49-F238E27FC236}">
                    <a16:creationId xmlns:a16="http://schemas.microsoft.com/office/drawing/2014/main" id="{9D5FB605-E25F-4059-82E1-D9D8BC6C1CAD}"/>
                  </a:ext>
                </a:extLst>
              </p:cNvPr>
              <p:cNvGraphicFramePr>
                <a:graphicFrameLocks noGrp="1"/>
              </p:cNvGraphicFramePr>
              <p:nvPr>
                <p:extLst>
                  <p:ext uri="{D42A27DB-BD31-4B8C-83A1-F6EECF244321}">
                    <p14:modId xmlns:p14="http://schemas.microsoft.com/office/powerpoint/2010/main" val="2808119772"/>
                  </p:ext>
                </p:extLst>
              </p:nvPr>
            </p:nvGraphicFramePr>
            <p:xfrm>
              <a:off x="5269036" y="5576400"/>
              <a:ext cx="3694452" cy="731520"/>
            </p:xfrm>
            <a:graphic>
              <a:graphicData uri="http://schemas.openxmlformats.org/drawingml/2006/table">
                <a:tbl>
                  <a:tblPr firstRow="1" bandRow="1">
                    <a:tableStyleId>{5C22544A-7EE6-4342-B048-85BDC9FD1C3A}</a:tableStyleId>
                  </a:tblPr>
                  <a:tblGrid>
                    <a:gridCol w="1847226">
                      <a:extLst>
                        <a:ext uri="{9D8B030D-6E8A-4147-A177-3AD203B41FA5}">
                          <a16:colId xmlns:a16="http://schemas.microsoft.com/office/drawing/2014/main" val="3094946289"/>
                        </a:ext>
                      </a:extLst>
                    </a:gridCol>
                    <a:gridCol w="1847226">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Choice>
        <mc:Fallback xmlns="">
          <p:graphicFrame>
            <p:nvGraphicFramePr>
              <p:cNvPr id="175" name="表格 174">
                <a:extLst>
                  <a:ext uri="{FF2B5EF4-FFF2-40B4-BE49-F238E27FC236}">
                    <a16:creationId xmlns:a16="http://schemas.microsoft.com/office/drawing/2014/main" id="{9D5FB605-E25F-4059-82E1-D9D8BC6C1CAD}"/>
                  </a:ext>
                </a:extLst>
              </p:cNvPr>
              <p:cNvGraphicFramePr>
                <a:graphicFrameLocks noGrp="1"/>
              </p:cNvGraphicFramePr>
              <p:nvPr>
                <p:extLst>
                  <p:ext uri="{D42A27DB-BD31-4B8C-83A1-F6EECF244321}">
                    <p14:modId xmlns:p14="http://schemas.microsoft.com/office/powerpoint/2010/main" val="2808119772"/>
                  </p:ext>
                </p:extLst>
              </p:nvPr>
            </p:nvGraphicFramePr>
            <p:xfrm>
              <a:off x="5269036" y="5576400"/>
              <a:ext cx="3694452" cy="731520"/>
            </p:xfrm>
            <a:graphic>
              <a:graphicData uri="http://schemas.openxmlformats.org/drawingml/2006/table">
                <a:tbl>
                  <a:tblPr firstRow="1" bandRow="1">
                    <a:tableStyleId>{5C22544A-7EE6-4342-B048-85BDC9FD1C3A}</a:tableStyleId>
                  </a:tblPr>
                  <a:tblGrid>
                    <a:gridCol w="1847226">
                      <a:extLst>
                        <a:ext uri="{9D8B030D-6E8A-4147-A177-3AD203B41FA5}">
                          <a16:colId xmlns:a16="http://schemas.microsoft.com/office/drawing/2014/main" val="3094946289"/>
                        </a:ext>
                      </a:extLst>
                    </a:gridCol>
                    <a:gridCol w="1847226">
                      <a:extLst>
                        <a:ext uri="{9D8B030D-6E8A-4147-A177-3AD203B41FA5}">
                          <a16:colId xmlns:a16="http://schemas.microsoft.com/office/drawing/2014/main" val="2593225754"/>
                        </a:ext>
                      </a:extLst>
                    </a:gridCol>
                  </a:tblGrid>
                  <a:tr h="365760">
                    <a:tc>
                      <a:txBody>
                        <a:bodyPr/>
                        <a:lstStyle/>
                        <a:p>
                          <a:endParaRPr lang="zh-CN"/>
                        </a:p>
                      </a:txBody>
                      <a:tcPr>
                        <a:blipFill>
                          <a:blip r:embed="rId3"/>
                          <a:stretch>
                            <a:fillRect l="-329" t="-1639" r="-100987" b="-121311"/>
                          </a:stretch>
                        </a:blipFill>
                      </a:tcPr>
                    </a:tc>
                    <a:tc>
                      <a:txBody>
                        <a:bodyPr/>
                        <a:lstStyle/>
                        <a:p>
                          <a:endParaRPr lang="zh-CN"/>
                        </a:p>
                      </a:txBody>
                      <a:tcPr>
                        <a:blipFill>
                          <a:blip r:embed="rId3"/>
                          <a:stretch>
                            <a:fillRect l="-100660" t="-1639" r="-1320" b="-121311"/>
                          </a:stretch>
                        </a:blipFill>
                      </a:tcPr>
                    </a:tc>
                    <a:extLst>
                      <a:ext uri="{0D108BD9-81ED-4DB2-BD59-A6C34878D82A}">
                        <a16:rowId xmlns:a16="http://schemas.microsoft.com/office/drawing/2014/main" val="1335366525"/>
                      </a:ext>
                    </a:extLst>
                  </a:tr>
                  <a:tr h="365760">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1" name="表格 70">
                <a:extLst>
                  <a:ext uri="{FF2B5EF4-FFF2-40B4-BE49-F238E27FC236}">
                    <a16:creationId xmlns:a16="http://schemas.microsoft.com/office/drawing/2014/main" id="{16D4B3BA-73D0-4229-BF95-319565CBE8F4}"/>
                  </a:ext>
                </a:extLst>
              </p:cNvPr>
              <p:cNvGraphicFramePr>
                <a:graphicFrameLocks noGrp="1"/>
              </p:cNvGraphicFramePr>
              <p:nvPr>
                <p:extLst>
                  <p:ext uri="{D42A27DB-BD31-4B8C-83A1-F6EECF244321}">
                    <p14:modId xmlns:p14="http://schemas.microsoft.com/office/powerpoint/2010/main" val="2682575681"/>
                  </p:ext>
                </p:extLst>
              </p:nvPr>
            </p:nvGraphicFramePr>
            <p:xfrm>
              <a:off x="180511" y="5569816"/>
              <a:ext cx="2951412" cy="731520"/>
            </p:xfrm>
            <a:graphic>
              <a:graphicData uri="http://schemas.openxmlformats.org/drawingml/2006/table">
                <a:tbl>
                  <a:tblPr firstRow="1" bandRow="1">
                    <a:tableStyleId>{5C22544A-7EE6-4342-B048-85BDC9FD1C3A}</a:tableStyleId>
                  </a:tblPr>
                  <a:tblGrid>
                    <a:gridCol w="1475706">
                      <a:extLst>
                        <a:ext uri="{9D8B030D-6E8A-4147-A177-3AD203B41FA5}">
                          <a16:colId xmlns:a16="http://schemas.microsoft.com/office/drawing/2014/main" val="3094946289"/>
                        </a:ext>
                      </a:extLst>
                    </a:gridCol>
                    <a:gridCol w="1475706">
                      <a:extLst>
                        <a:ext uri="{9D8B030D-6E8A-4147-A177-3AD203B41FA5}">
                          <a16:colId xmlns:a16="http://schemas.microsoft.com/office/drawing/2014/main" val="2593225754"/>
                        </a:ext>
                      </a:extLst>
                    </a:gridCol>
                  </a:tblGrid>
                  <a:tr h="132333">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Choice>
        <mc:Fallback xmlns="">
          <p:graphicFrame>
            <p:nvGraphicFramePr>
              <p:cNvPr id="71" name="表格 70">
                <a:extLst>
                  <a:ext uri="{FF2B5EF4-FFF2-40B4-BE49-F238E27FC236}">
                    <a16:creationId xmlns:a16="http://schemas.microsoft.com/office/drawing/2014/main" id="{16D4B3BA-73D0-4229-BF95-319565CBE8F4}"/>
                  </a:ext>
                </a:extLst>
              </p:cNvPr>
              <p:cNvGraphicFramePr>
                <a:graphicFrameLocks noGrp="1"/>
              </p:cNvGraphicFramePr>
              <p:nvPr>
                <p:extLst>
                  <p:ext uri="{D42A27DB-BD31-4B8C-83A1-F6EECF244321}">
                    <p14:modId xmlns:p14="http://schemas.microsoft.com/office/powerpoint/2010/main" val="2682575681"/>
                  </p:ext>
                </p:extLst>
              </p:nvPr>
            </p:nvGraphicFramePr>
            <p:xfrm>
              <a:off x="180511" y="5569816"/>
              <a:ext cx="2951412" cy="731520"/>
            </p:xfrm>
            <a:graphic>
              <a:graphicData uri="http://schemas.openxmlformats.org/drawingml/2006/table">
                <a:tbl>
                  <a:tblPr firstRow="1" bandRow="1">
                    <a:tableStyleId>{5C22544A-7EE6-4342-B048-85BDC9FD1C3A}</a:tableStyleId>
                  </a:tblPr>
                  <a:tblGrid>
                    <a:gridCol w="1475706">
                      <a:extLst>
                        <a:ext uri="{9D8B030D-6E8A-4147-A177-3AD203B41FA5}">
                          <a16:colId xmlns:a16="http://schemas.microsoft.com/office/drawing/2014/main" val="3094946289"/>
                        </a:ext>
                      </a:extLst>
                    </a:gridCol>
                    <a:gridCol w="1475706">
                      <a:extLst>
                        <a:ext uri="{9D8B030D-6E8A-4147-A177-3AD203B41FA5}">
                          <a16:colId xmlns:a16="http://schemas.microsoft.com/office/drawing/2014/main" val="2593225754"/>
                        </a:ext>
                      </a:extLst>
                    </a:gridCol>
                  </a:tblGrid>
                  <a:tr h="365760">
                    <a:tc>
                      <a:txBody>
                        <a:bodyPr/>
                        <a:lstStyle/>
                        <a:p>
                          <a:endParaRPr lang="zh-CN"/>
                        </a:p>
                      </a:txBody>
                      <a:tcPr>
                        <a:blipFill>
                          <a:blip r:embed="rId4"/>
                          <a:stretch>
                            <a:fillRect l="-412" t="-1639" r="-101235" b="-121311"/>
                          </a:stretch>
                        </a:blipFill>
                      </a:tcPr>
                    </a:tc>
                    <a:tc>
                      <a:txBody>
                        <a:bodyPr/>
                        <a:lstStyle/>
                        <a:p>
                          <a:endParaRPr lang="zh-CN"/>
                        </a:p>
                      </a:txBody>
                      <a:tcPr>
                        <a:blipFill>
                          <a:blip r:embed="rId4"/>
                          <a:stretch>
                            <a:fillRect l="-100826" t="-1639" r="-1653" b="-121311"/>
                          </a:stretch>
                        </a:blipFill>
                      </a:tcPr>
                    </a:tc>
                    <a:extLst>
                      <a:ext uri="{0D108BD9-81ED-4DB2-BD59-A6C34878D82A}">
                        <a16:rowId xmlns:a16="http://schemas.microsoft.com/office/drawing/2014/main" val="1335366525"/>
                      </a:ext>
                    </a:extLst>
                  </a:tr>
                  <a:tr h="365760">
                    <a:tc>
                      <a:txBody>
                        <a:bodyPr/>
                        <a:lstStyle/>
                        <a:p>
                          <a:pPr algn="ct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3" name="表格 72">
                <a:extLst>
                  <a:ext uri="{FF2B5EF4-FFF2-40B4-BE49-F238E27FC236}">
                    <a16:creationId xmlns:a16="http://schemas.microsoft.com/office/drawing/2014/main" id="{48E75930-A820-4FD6-8B05-ED9445FECEC4}"/>
                  </a:ext>
                </a:extLst>
              </p:cNvPr>
              <p:cNvGraphicFramePr>
                <a:graphicFrameLocks noGrp="1"/>
              </p:cNvGraphicFramePr>
              <p:nvPr>
                <p:extLst>
                  <p:ext uri="{D42A27DB-BD31-4B8C-83A1-F6EECF244321}">
                    <p14:modId xmlns:p14="http://schemas.microsoft.com/office/powerpoint/2010/main" val="2982591942"/>
                  </p:ext>
                </p:extLst>
              </p:nvPr>
            </p:nvGraphicFramePr>
            <p:xfrm>
              <a:off x="180503" y="5576682"/>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l"/>
                          <a:r>
                            <a:rPr lang="zh-CN" altLang="en-US" dirty="0"/>
                            <a:t>（</a:t>
                          </a:r>
                          <a:r>
                            <a:rPr lang="en-US" altLang="zh-CN" dirty="0"/>
                            <a:t>3,&lt;</a:t>
                          </a:r>
                          <a:r>
                            <a:rPr lang="en-US" altLang="zh-CN" dirty="0" err="1"/>
                            <a:t>s,a,b</a:t>
                          </a:r>
                          <a:r>
                            <a:rPr lang="en-US" altLang="zh-CN" dirty="0"/>
                            <a:t>&gt;</a:t>
                          </a: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Choice>
        <mc:Fallback xmlns="">
          <p:graphicFrame>
            <p:nvGraphicFramePr>
              <p:cNvPr id="73" name="表格 72">
                <a:extLst>
                  <a:ext uri="{FF2B5EF4-FFF2-40B4-BE49-F238E27FC236}">
                    <a16:creationId xmlns:a16="http://schemas.microsoft.com/office/drawing/2014/main" id="{48E75930-A820-4FD6-8B05-ED9445FECEC4}"/>
                  </a:ext>
                </a:extLst>
              </p:cNvPr>
              <p:cNvGraphicFramePr>
                <a:graphicFrameLocks noGrp="1"/>
              </p:cNvGraphicFramePr>
              <p:nvPr>
                <p:extLst>
                  <p:ext uri="{D42A27DB-BD31-4B8C-83A1-F6EECF244321}">
                    <p14:modId xmlns:p14="http://schemas.microsoft.com/office/powerpoint/2010/main" val="2982591942"/>
                  </p:ext>
                </p:extLst>
              </p:nvPr>
            </p:nvGraphicFramePr>
            <p:xfrm>
              <a:off x="180503" y="5576682"/>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365760">
                    <a:tc>
                      <a:txBody>
                        <a:bodyPr/>
                        <a:lstStyle/>
                        <a:p>
                          <a:endParaRPr lang="zh-CN"/>
                        </a:p>
                      </a:txBody>
                      <a:tcPr>
                        <a:blipFill>
                          <a:blip r:embed="rId5"/>
                          <a:stretch>
                            <a:fillRect l="-412" t="-1639" r="-101235" b="-124590"/>
                          </a:stretch>
                        </a:blipFill>
                      </a:tcPr>
                    </a:tc>
                    <a:tc>
                      <a:txBody>
                        <a:bodyPr/>
                        <a:lstStyle/>
                        <a:p>
                          <a:endParaRPr lang="zh-CN"/>
                        </a:p>
                      </a:txBody>
                      <a:tcPr>
                        <a:blipFill>
                          <a:blip r:embed="rId5"/>
                          <a:stretch>
                            <a:fillRect l="-100826" t="-1639" r="-1653" b="-124590"/>
                          </a:stretch>
                        </a:blipFill>
                      </a:tcPr>
                    </a:tc>
                    <a:extLst>
                      <a:ext uri="{0D108BD9-81ED-4DB2-BD59-A6C34878D82A}">
                        <a16:rowId xmlns:a16="http://schemas.microsoft.com/office/drawing/2014/main" val="1335366525"/>
                      </a:ext>
                    </a:extLst>
                  </a:tr>
                  <a:tr h="365760">
                    <a:tc>
                      <a:txBody>
                        <a:bodyPr/>
                        <a:lstStyle/>
                        <a:p>
                          <a:pPr algn="l"/>
                          <a:r>
                            <a:rPr lang="zh-CN" altLang="en-US" dirty="0"/>
                            <a:t>（</a:t>
                          </a:r>
                          <a:r>
                            <a:rPr lang="en-US" altLang="zh-CN" dirty="0"/>
                            <a:t>3,&lt;</a:t>
                          </a:r>
                          <a:r>
                            <a:rPr lang="en-US" altLang="zh-CN" dirty="0" err="1"/>
                            <a:t>s,a,b</a:t>
                          </a:r>
                          <a:r>
                            <a:rPr lang="en-US" altLang="zh-CN" dirty="0"/>
                            <a:t>&gt;</a:t>
                          </a:r>
                          <a:r>
                            <a:rPr lang="zh-CN" altLang="en-US" dirty="0"/>
                            <a:t>）</a:t>
                          </a:r>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Fallback>
      </mc:AlternateContent>
      <p:cxnSp>
        <p:nvCxnSpPr>
          <p:cNvPr id="118" name="直接箭头连接符 117">
            <a:extLst>
              <a:ext uri="{FF2B5EF4-FFF2-40B4-BE49-F238E27FC236}">
                <a16:creationId xmlns:a16="http://schemas.microsoft.com/office/drawing/2014/main" id="{E120330D-5318-433D-9997-3DED6DA0B576}"/>
              </a:ext>
            </a:extLst>
          </p:cNvPr>
          <p:cNvCxnSpPr>
            <a:cxnSpLocks/>
            <a:stCxn id="32" idx="2"/>
            <a:endCxn id="117" idx="1"/>
          </p:cNvCxnSpPr>
          <p:nvPr/>
        </p:nvCxnSpPr>
        <p:spPr>
          <a:xfrm>
            <a:off x="4262130" y="2716806"/>
            <a:ext cx="1145662" cy="227647"/>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83" name="直接箭头连接符 82">
            <a:extLst>
              <a:ext uri="{FF2B5EF4-FFF2-40B4-BE49-F238E27FC236}">
                <a16:creationId xmlns:a16="http://schemas.microsoft.com/office/drawing/2014/main" id="{790E856B-8D52-4ECF-BAA7-320CA5A50365}"/>
              </a:ext>
            </a:extLst>
          </p:cNvPr>
          <p:cNvCxnSpPr>
            <a:cxnSpLocks/>
            <a:stCxn id="12" idx="2"/>
            <a:endCxn id="82" idx="1"/>
          </p:cNvCxnSpPr>
          <p:nvPr/>
        </p:nvCxnSpPr>
        <p:spPr>
          <a:xfrm>
            <a:off x="2498674" y="2716807"/>
            <a:ext cx="1123180" cy="384096"/>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23" name="直接箭头连接符 22">
            <a:extLst>
              <a:ext uri="{FF2B5EF4-FFF2-40B4-BE49-F238E27FC236}">
                <a16:creationId xmlns:a16="http://schemas.microsoft.com/office/drawing/2014/main" id="{9E147D5F-512F-468B-B4DE-928B2FEC73DE}"/>
              </a:ext>
            </a:extLst>
          </p:cNvPr>
          <p:cNvCxnSpPr>
            <a:cxnSpLocks/>
            <a:stCxn id="10" idx="2"/>
            <a:endCxn id="22" idx="1"/>
          </p:cNvCxnSpPr>
          <p:nvPr/>
        </p:nvCxnSpPr>
        <p:spPr>
          <a:xfrm>
            <a:off x="749152" y="2716806"/>
            <a:ext cx="1104501" cy="1119810"/>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44" name="直接箭头连接符 43">
            <a:extLst>
              <a:ext uri="{FF2B5EF4-FFF2-40B4-BE49-F238E27FC236}">
                <a16:creationId xmlns:a16="http://schemas.microsoft.com/office/drawing/2014/main" id="{F9DE15C9-5583-4DC9-805B-CAC9C439D6ED}"/>
              </a:ext>
            </a:extLst>
          </p:cNvPr>
          <p:cNvCxnSpPr>
            <a:cxnSpLocks/>
            <a:stCxn id="22" idx="3"/>
            <a:endCxn id="43" idx="1"/>
          </p:cNvCxnSpPr>
          <p:nvPr/>
        </p:nvCxnSpPr>
        <p:spPr>
          <a:xfrm flipV="1">
            <a:off x="3138911" y="3836615"/>
            <a:ext cx="480590" cy="1"/>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33" name="直接箭头连接符 32">
            <a:extLst>
              <a:ext uri="{FF2B5EF4-FFF2-40B4-BE49-F238E27FC236}">
                <a16:creationId xmlns:a16="http://schemas.microsoft.com/office/drawing/2014/main" id="{4AC05F49-7505-4706-A0A9-40DDEB81B2FC}"/>
              </a:ext>
            </a:extLst>
          </p:cNvPr>
          <p:cNvCxnSpPr>
            <a:cxnSpLocks/>
            <a:stCxn id="12" idx="3"/>
            <a:endCxn id="32" idx="1"/>
          </p:cNvCxnSpPr>
          <p:nvPr/>
        </p:nvCxnSpPr>
        <p:spPr>
          <a:xfrm flipV="1">
            <a:off x="3141303" y="2560357"/>
            <a:ext cx="478198" cy="1"/>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cxnSp>
        <p:nvCxnSpPr>
          <p:cNvPr id="16" name="直接箭头连接符 15">
            <a:extLst>
              <a:ext uri="{FF2B5EF4-FFF2-40B4-BE49-F238E27FC236}">
                <a16:creationId xmlns:a16="http://schemas.microsoft.com/office/drawing/2014/main" id="{243EC121-478D-4155-863C-039B85393B6D}"/>
              </a:ext>
            </a:extLst>
          </p:cNvPr>
          <p:cNvCxnSpPr>
            <a:cxnSpLocks/>
            <a:stCxn id="10" idx="3"/>
            <a:endCxn id="12" idx="1"/>
          </p:cNvCxnSpPr>
          <p:nvPr/>
        </p:nvCxnSpPr>
        <p:spPr>
          <a:xfrm>
            <a:off x="1220795" y="2560357"/>
            <a:ext cx="635250" cy="1"/>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PruningKOSR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1" name="文本框 10">
            <a:extLst>
              <a:ext uri="{FF2B5EF4-FFF2-40B4-BE49-F238E27FC236}">
                <a16:creationId xmlns:a16="http://schemas.microsoft.com/office/drawing/2014/main" id="{316E66A7-343F-4804-A08B-BB473BED9340}"/>
              </a:ext>
            </a:extLst>
          </p:cNvPr>
          <p:cNvSpPr txBox="1"/>
          <p:nvPr/>
        </p:nvSpPr>
        <p:spPr>
          <a:xfrm>
            <a:off x="317234" y="778200"/>
            <a:ext cx="8654492" cy="1077218"/>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示例</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p:sp>
        <p:nvSpPr>
          <p:cNvPr id="4" name="矩形: 圆角 3">
            <a:extLst>
              <a:ext uri="{FF2B5EF4-FFF2-40B4-BE49-F238E27FC236}">
                <a16:creationId xmlns:a16="http://schemas.microsoft.com/office/drawing/2014/main" id="{0C844600-0599-41F2-BBDF-DEDAFB45001F}"/>
              </a:ext>
            </a:extLst>
          </p:cNvPr>
          <p:cNvSpPr/>
          <p:nvPr/>
        </p:nvSpPr>
        <p:spPr>
          <a:xfrm>
            <a:off x="1976160" y="1656879"/>
            <a:ext cx="1045028" cy="553527"/>
          </a:xfrm>
          <a:prstGeom prst="round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a:t>
            </a:r>
            <a:r>
              <a:rPr lang="en-US" altLang="zh-CN" dirty="0" err="1"/>
              <a:t>a,c</a:t>
            </a:r>
            <a:r>
              <a:rPr lang="en-US" altLang="zh-CN" dirty="0"/>
              <a:t>)</a:t>
            </a:r>
            <a:endParaRPr lang="zh-CN" altLang="en-US" dirty="0"/>
          </a:p>
        </p:txBody>
      </p:sp>
      <p:sp>
        <p:nvSpPr>
          <p:cNvPr id="10" name="矩形: 圆角 9">
            <a:extLst>
              <a:ext uri="{FF2B5EF4-FFF2-40B4-BE49-F238E27FC236}">
                <a16:creationId xmlns:a16="http://schemas.microsoft.com/office/drawing/2014/main" id="{3EB376CA-4F1B-4D22-AB3B-2D94DE34FD3E}"/>
              </a:ext>
            </a:extLst>
          </p:cNvPr>
          <p:cNvSpPr/>
          <p:nvPr/>
        </p:nvSpPr>
        <p:spPr>
          <a:xfrm>
            <a:off x="277508" y="2403907"/>
            <a:ext cx="943287" cy="312899"/>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&lt;s&gt;(0),1</a:t>
            </a:r>
            <a:endParaRPr lang="zh-CN" altLang="en-US" sz="1600" dirty="0"/>
          </a:p>
        </p:txBody>
      </p:sp>
      <p:sp>
        <p:nvSpPr>
          <p:cNvPr id="12" name="矩形: 圆角 11">
            <a:extLst>
              <a:ext uri="{FF2B5EF4-FFF2-40B4-BE49-F238E27FC236}">
                <a16:creationId xmlns:a16="http://schemas.microsoft.com/office/drawing/2014/main" id="{0E4CD992-2845-4CBA-811C-B7C18DACEA5D}"/>
              </a:ext>
            </a:extLst>
          </p:cNvPr>
          <p:cNvSpPr/>
          <p:nvPr/>
        </p:nvSpPr>
        <p:spPr>
          <a:xfrm>
            <a:off x="1856045" y="2403908"/>
            <a:ext cx="1285258" cy="31289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a:t>
            </a:r>
            <a:r>
              <a:rPr lang="en-US" altLang="zh-CN" sz="1600" dirty="0"/>
              <a:t>&gt;(8),1</a:t>
            </a:r>
            <a:endParaRPr lang="zh-CN" altLang="en-US" sz="1600" dirty="0"/>
          </a:p>
        </p:txBody>
      </p:sp>
      <p:cxnSp>
        <p:nvCxnSpPr>
          <p:cNvPr id="13" name="直接箭头连接符 12">
            <a:extLst>
              <a:ext uri="{FF2B5EF4-FFF2-40B4-BE49-F238E27FC236}">
                <a16:creationId xmlns:a16="http://schemas.microsoft.com/office/drawing/2014/main" id="{8FE0517C-6AA0-4939-938A-E72847CBBABD}"/>
              </a:ext>
            </a:extLst>
          </p:cNvPr>
          <p:cNvCxnSpPr>
            <a:cxnSpLocks/>
            <a:endCxn id="10" idx="0"/>
          </p:cNvCxnSpPr>
          <p:nvPr/>
        </p:nvCxnSpPr>
        <p:spPr>
          <a:xfrm>
            <a:off x="450787" y="1880976"/>
            <a:ext cx="298365" cy="522931"/>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sp>
        <p:nvSpPr>
          <p:cNvPr id="15" name="文本框 14">
            <a:extLst>
              <a:ext uri="{FF2B5EF4-FFF2-40B4-BE49-F238E27FC236}">
                <a16:creationId xmlns:a16="http://schemas.microsoft.com/office/drawing/2014/main" id="{EC1F2BDA-4A88-4197-A95B-A7FC26755F97}"/>
              </a:ext>
            </a:extLst>
          </p:cNvPr>
          <p:cNvSpPr txBox="1"/>
          <p:nvPr/>
        </p:nvSpPr>
        <p:spPr>
          <a:xfrm>
            <a:off x="500366" y="1878284"/>
            <a:ext cx="646331" cy="276999"/>
          </a:xfrm>
          <a:prstGeom prst="rect">
            <a:avLst/>
          </a:prstGeom>
          <a:noFill/>
        </p:spPr>
        <p:txBody>
          <a:bodyPr wrap="none" rtlCol="0">
            <a:spAutoFit/>
          </a:bodyPr>
          <a:lstStyle/>
          <a:p>
            <a:r>
              <a:rPr lang="zh-CN" altLang="en-US" sz="1200" dirty="0"/>
              <a:t>初始化</a:t>
            </a:r>
          </a:p>
        </p:txBody>
      </p:sp>
      <p:sp>
        <p:nvSpPr>
          <p:cNvPr id="22" name="矩形: 圆角 21">
            <a:extLst>
              <a:ext uri="{FF2B5EF4-FFF2-40B4-BE49-F238E27FC236}">
                <a16:creationId xmlns:a16="http://schemas.microsoft.com/office/drawing/2014/main" id="{7BCD5024-3B05-4753-8804-68546B2BF567}"/>
              </a:ext>
            </a:extLst>
          </p:cNvPr>
          <p:cNvSpPr/>
          <p:nvPr/>
        </p:nvSpPr>
        <p:spPr>
          <a:xfrm>
            <a:off x="1853653" y="3680166"/>
            <a:ext cx="1285258" cy="312899"/>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s,c</a:t>
            </a:r>
            <a:r>
              <a:rPr lang="en-US" altLang="zh-CN" sz="1600" dirty="0"/>
              <a:t>&gt;(10),2</a:t>
            </a:r>
            <a:endParaRPr lang="zh-CN" altLang="en-US" sz="1600" dirty="0"/>
          </a:p>
        </p:txBody>
      </p:sp>
      <p:sp>
        <p:nvSpPr>
          <p:cNvPr id="30" name="文本框 29">
            <a:extLst>
              <a:ext uri="{FF2B5EF4-FFF2-40B4-BE49-F238E27FC236}">
                <a16:creationId xmlns:a16="http://schemas.microsoft.com/office/drawing/2014/main" id="{D6F1D986-8236-4565-9B00-8CC80B6EAA33}"/>
              </a:ext>
            </a:extLst>
          </p:cNvPr>
          <p:cNvSpPr txBox="1"/>
          <p:nvPr/>
        </p:nvSpPr>
        <p:spPr>
          <a:xfrm>
            <a:off x="317234" y="1293798"/>
            <a:ext cx="1459527" cy="338554"/>
          </a:xfrm>
          <a:prstGeom prst="rect">
            <a:avLst/>
          </a:prstGeom>
          <a:noFill/>
        </p:spPr>
        <p:txBody>
          <a:bodyPr wrap="square" rtlCol="0">
            <a:spAutoFit/>
          </a:bodyPr>
          <a:lstStyle/>
          <a:p>
            <a:r>
              <a:rPr lang="en-US" altLang="zh-CN" sz="1600" dirty="0"/>
              <a:t>&lt;route&gt;(cost),x</a:t>
            </a:r>
            <a:endParaRPr lang="zh-CN" altLang="en-US" sz="1600" dirty="0"/>
          </a:p>
        </p:txBody>
      </p:sp>
      <p:sp>
        <p:nvSpPr>
          <p:cNvPr id="31" name="矩形: 圆角 30">
            <a:extLst>
              <a:ext uri="{FF2B5EF4-FFF2-40B4-BE49-F238E27FC236}">
                <a16:creationId xmlns:a16="http://schemas.microsoft.com/office/drawing/2014/main" id="{562D4371-349D-4646-9856-1EE289C5E461}"/>
              </a:ext>
            </a:extLst>
          </p:cNvPr>
          <p:cNvSpPr/>
          <p:nvPr/>
        </p:nvSpPr>
        <p:spPr>
          <a:xfrm>
            <a:off x="3739616" y="1656000"/>
            <a:ext cx="1045028" cy="553527"/>
          </a:xfrm>
          <a:prstGeom prst="round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t>
            </a:r>
            <a:r>
              <a:rPr lang="en-US" altLang="zh-CN" dirty="0" err="1"/>
              <a:t>b,e</a:t>
            </a:r>
            <a:r>
              <a:rPr lang="en-US" altLang="zh-CN" dirty="0"/>
              <a:t>)</a:t>
            </a:r>
            <a:endParaRPr lang="zh-CN" altLang="en-US" dirty="0"/>
          </a:p>
        </p:txBody>
      </p:sp>
      <p:sp>
        <p:nvSpPr>
          <p:cNvPr id="32" name="矩形: 圆角 31">
            <a:extLst>
              <a:ext uri="{FF2B5EF4-FFF2-40B4-BE49-F238E27FC236}">
                <a16:creationId xmlns:a16="http://schemas.microsoft.com/office/drawing/2014/main" id="{4D40C0CE-8C29-4E5B-BD38-706DF56FE311}"/>
              </a:ext>
            </a:extLst>
          </p:cNvPr>
          <p:cNvSpPr/>
          <p:nvPr/>
        </p:nvSpPr>
        <p:spPr>
          <a:xfrm>
            <a:off x="3619501" y="2403907"/>
            <a:ext cx="1285258" cy="312899"/>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s,a,b</a:t>
            </a:r>
            <a:r>
              <a:rPr lang="en-US" altLang="zh-CN" sz="1600" dirty="0"/>
              <a:t>&gt;(13),1</a:t>
            </a:r>
            <a:endParaRPr lang="zh-CN" altLang="en-US" sz="1600" dirty="0"/>
          </a:p>
        </p:txBody>
      </p:sp>
      <p:sp>
        <p:nvSpPr>
          <p:cNvPr id="42" name="矩形: 圆角 41">
            <a:extLst>
              <a:ext uri="{FF2B5EF4-FFF2-40B4-BE49-F238E27FC236}">
                <a16:creationId xmlns:a16="http://schemas.microsoft.com/office/drawing/2014/main" id="{6509330E-55F8-4FC6-8651-C1FF957AD3B2}"/>
              </a:ext>
            </a:extLst>
          </p:cNvPr>
          <p:cNvSpPr/>
          <p:nvPr/>
        </p:nvSpPr>
        <p:spPr>
          <a:xfrm>
            <a:off x="5623392" y="1656000"/>
            <a:ext cx="1045028" cy="553527"/>
          </a:xfrm>
          <a:prstGeom prst="round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CI(</a:t>
            </a:r>
            <a:r>
              <a:rPr lang="en-US" altLang="zh-CN" dirty="0" err="1"/>
              <a:t>d,f</a:t>
            </a:r>
            <a:r>
              <a:rPr lang="en-US" altLang="zh-CN" dirty="0"/>
              <a:t>)</a:t>
            </a:r>
            <a:endParaRPr lang="zh-CN" altLang="en-US" dirty="0"/>
          </a:p>
        </p:txBody>
      </p:sp>
      <p:sp>
        <p:nvSpPr>
          <p:cNvPr id="43" name="矩形: 圆角 42">
            <a:extLst>
              <a:ext uri="{FF2B5EF4-FFF2-40B4-BE49-F238E27FC236}">
                <a16:creationId xmlns:a16="http://schemas.microsoft.com/office/drawing/2014/main" id="{D77BB797-01D2-4A6C-BADB-F32FDD4F0B4D}"/>
              </a:ext>
            </a:extLst>
          </p:cNvPr>
          <p:cNvSpPr/>
          <p:nvPr/>
        </p:nvSpPr>
        <p:spPr>
          <a:xfrm>
            <a:off x="3619501" y="3680165"/>
            <a:ext cx="1285258" cy="312899"/>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s,c,b</a:t>
            </a:r>
            <a:r>
              <a:rPr lang="en-US" altLang="zh-CN" sz="1600" dirty="0"/>
              <a:t>&gt;(15),1</a:t>
            </a:r>
            <a:endParaRPr lang="zh-CN" altLang="en-US" sz="1600" dirty="0"/>
          </a:p>
        </p:txBody>
      </p:sp>
      <p:sp>
        <p:nvSpPr>
          <p:cNvPr id="69" name="文本框 68">
            <a:extLst>
              <a:ext uri="{FF2B5EF4-FFF2-40B4-BE49-F238E27FC236}">
                <a16:creationId xmlns:a16="http://schemas.microsoft.com/office/drawing/2014/main" id="{D48E1755-A2F6-4A1F-8781-59B28CE0D2F6}"/>
              </a:ext>
            </a:extLst>
          </p:cNvPr>
          <p:cNvSpPr txBox="1"/>
          <p:nvPr/>
        </p:nvSpPr>
        <p:spPr>
          <a:xfrm>
            <a:off x="1200892" y="4196665"/>
            <a:ext cx="1023037" cy="276999"/>
          </a:xfrm>
          <a:prstGeom prst="rect">
            <a:avLst/>
          </a:prstGeom>
          <a:noFill/>
        </p:spPr>
        <p:txBody>
          <a:bodyPr wrap="none" rtlCol="0">
            <a:spAutoFit/>
          </a:bodyPr>
          <a:lstStyle/>
          <a:p>
            <a:r>
              <a:rPr lang="zh-CN" altLang="en-US" sz="1200" dirty="0"/>
              <a:t>不存在</a:t>
            </a:r>
            <a:r>
              <a:rPr lang="en-US" altLang="zh-CN" sz="1200" dirty="0"/>
              <a:t> MA:3</a:t>
            </a:r>
            <a:endParaRPr lang="zh-CN" altLang="en-US" sz="1200" dirty="0"/>
          </a:p>
        </p:txBody>
      </p:sp>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0808EB32-6C05-426E-A35C-16C468D2A736}"/>
                  </a:ext>
                </a:extLst>
              </p:cNvPr>
              <p:cNvSpPr/>
              <p:nvPr/>
            </p:nvSpPr>
            <p:spPr>
              <a:xfrm>
                <a:off x="2954418" y="1173605"/>
                <a:ext cx="2396182"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i="1" dirty="0" smtClean="0">
                          <a:solidFill>
                            <a:srgbClr val="000000"/>
                          </a:solidFill>
                          <a:latin typeface="Cambria Math" panose="02040503050406030204" pitchFamily="18" charset="0"/>
                        </a:rPr>
                        <m:t>𝑏</m:t>
                      </m:r>
                      <m:r>
                        <a:rPr lang="en-US" altLang="zh-CN" sz="1200" b="0" i="1" dirty="0" smtClean="0">
                          <a:solidFill>
                            <a:srgbClr val="000000"/>
                          </a:solidFill>
                          <a:latin typeface="Cambria Math" panose="02040503050406030204" pitchFamily="18" charset="0"/>
                        </a:rPr>
                        <m:t>.</m:t>
                      </m:r>
                      <m:r>
                        <a:rPr lang="en-US" altLang="zh-CN" sz="1200" i="1" dirty="0" smtClean="0">
                          <a:solidFill>
                            <a:srgbClr val="000000"/>
                          </a:solidFill>
                          <a:latin typeface="Cambria Math" panose="02040503050406030204" pitchFamily="18" charset="0"/>
                        </a:rPr>
                        <m:t>𝐻</m:t>
                      </m:r>
                      <m:sSub>
                        <m:sSubPr>
                          <m:ctrlPr>
                            <a:rPr lang="en-US" altLang="zh-CN" sz="1200" b="0" i="1" dirty="0" smtClean="0">
                              <a:solidFill>
                                <a:srgbClr val="000000"/>
                              </a:solidFill>
                              <a:latin typeface="Cambria Math" panose="02040503050406030204" pitchFamily="18" charset="0"/>
                            </a:rPr>
                          </m:ctrlPr>
                        </m:sSubPr>
                        <m:e>
                          <m:r>
                            <a:rPr lang="en-US" altLang="zh-CN" sz="1200" b="0" i="1" dirty="0" smtClean="0">
                              <a:solidFill>
                                <a:srgbClr val="000000"/>
                              </a:solidFill>
                              <a:latin typeface="Cambria Math" panose="02040503050406030204" pitchFamily="18" charset="0"/>
                            </a:rPr>
                            <m:t>𝑇</m:t>
                          </m:r>
                        </m:e>
                        <m:sub>
                          <m:r>
                            <a:rPr lang="en-US" altLang="zh-CN" sz="1200" b="0" i="1" dirty="0" smtClean="0">
                              <a:solidFill>
                                <a:srgbClr val="000000"/>
                              </a:solidFill>
                              <a:latin typeface="Cambria Math" panose="02040503050406030204" pitchFamily="18" charset="0"/>
                            </a:rPr>
                            <m:t>&lt;</m:t>
                          </m:r>
                          <m:r>
                            <a:rPr lang="en-US" altLang="zh-CN" sz="1200" i="1" dirty="0" smtClean="0">
                              <a:solidFill>
                                <a:srgbClr val="000000"/>
                              </a:solidFill>
                              <a:latin typeface="Cambria Math" panose="02040503050406030204" pitchFamily="18" charset="0"/>
                            </a:rPr>
                            <m:t>𝐶</m:t>
                          </m:r>
                        </m:sub>
                      </m:sSub>
                      <m:r>
                        <a:rPr lang="en-US" altLang="zh-CN" sz="1200" b="0" i="1" dirty="0" smtClean="0">
                          <a:solidFill>
                            <a:srgbClr val="000000"/>
                          </a:solidFill>
                          <a:latin typeface="Cambria Math" panose="02040503050406030204" pitchFamily="18" charset="0"/>
                        </a:rPr>
                        <m:t>.</m:t>
                      </m:r>
                      <m:r>
                        <a:rPr lang="en-US" altLang="zh-CN" sz="1200" b="0" i="1" dirty="0" smtClean="0">
                          <a:solidFill>
                            <a:srgbClr val="000000"/>
                          </a:solidFill>
                          <a:latin typeface="Cambria Math" panose="02040503050406030204" pitchFamily="18" charset="0"/>
                        </a:rPr>
                        <m:t>𝑎𝑑𝑑</m:t>
                      </m:r>
                      <m:r>
                        <a:rPr lang="en-US" altLang="zh-CN" sz="1200" b="0" i="1" dirty="0" smtClean="0">
                          <a:solidFill>
                            <a:srgbClr val="000000"/>
                          </a:solidFill>
                          <a:latin typeface="Cambria Math" panose="02040503050406030204" pitchFamily="18" charset="0"/>
                        </a:rPr>
                        <m:t>((3:&lt;</m:t>
                      </m:r>
                      <m:r>
                        <a:rPr lang="en-US" altLang="zh-CN" sz="1200" i="1" dirty="0" smtClean="0">
                          <a:solidFill>
                            <a:srgbClr val="000000"/>
                          </a:solidFill>
                          <a:latin typeface="Cambria Math" panose="02040503050406030204" pitchFamily="18" charset="0"/>
                        </a:rPr>
                        <m:t>𝑠</m:t>
                      </m:r>
                      <m:r>
                        <a:rPr lang="en-US" altLang="zh-CN" sz="1200" i="1" dirty="0" smtClean="0">
                          <a:solidFill>
                            <a:srgbClr val="000000"/>
                          </a:solidFill>
                          <a:latin typeface="Cambria Math" panose="02040503050406030204" pitchFamily="18" charset="0"/>
                        </a:rPr>
                        <m:t>,</m:t>
                      </m:r>
                      <m:r>
                        <a:rPr lang="en-US" altLang="zh-CN" sz="1200" i="1" dirty="0" smtClean="0">
                          <a:solidFill>
                            <a:srgbClr val="000000"/>
                          </a:solidFill>
                          <a:latin typeface="Cambria Math" panose="02040503050406030204" pitchFamily="18" charset="0"/>
                        </a:rPr>
                        <m:t>𝑎</m:t>
                      </m:r>
                      <m:r>
                        <a:rPr lang="en-US" altLang="zh-CN" sz="1200" i="1" dirty="0" smtClean="0">
                          <a:solidFill>
                            <a:srgbClr val="000000"/>
                          </a:solidFill>
                          <a:latin typeface="Cambria Math" panose="02040503050406030204" pitchFamily="18" charset="0"/>
                        </a:rPr>
                        <m:t>,</m:t>
                      </m:r>
                      <m:r>
                        <a:rPr lang="en-US" altLang="zh-CN" sz="1200" i="1" dirty="0" smtClean="0">
                          <a:solidFill>
                            <a:srgbClr val="000000"/>
                          </a:solidFill>
                          <a:latin typeface="Cambria Math" panose="02040503050406030204" pitchFamily="18" charset="0"/>
                        </a:rPr>
                        <m:t>𝑏</m:t>
                      </m:r>
                      <m:r>
                        <a:rPr lang="en-US" altLang="zh-CN" sz="1200" i="1" dirty="0" smtClean="0">
                          <a:solidFill>
                            <a:srgbClr val="000000"/>
                          </a:solidFill>
                          <a:latin typeface="Cambria Math" panose="02040503050406030204" pitchFamily="18" charset="0"/>
                        </a:rPr>
                        <m:t>&gt;))</m:t>
                      </m:r>
                    </m:oMath>
                  </m:oMathPara>
                </a14:m>
                <a:endParaRPr lang="zh-CN" altLang="en-US" sz="1200" dirty="0"/>
              </a:p>
            </p:txBody>
          </p:sp>
        </mc:Choice>
        <mc:Fallback xmlns="">
          <p:sp>
            <p:nvSpPr>
              <p:cNvPr id="70" name="矩形 69">
                <a:extLst>
                  <a:ext uri="{FF2B5EF4-FFF2-40B4-BE49-F238E27FC236}">
                    <a16:creationId xmlns:a16="http://schemas.microsoft.com/office/drawing/2014/main" id="{0808EB32-6C05-426E-A35C-16C468D2A736}"/>
                  </a:ext>
                </a:extLst>
              </p:cNvPr>
              <p:cNvSpPr>
                <a:spLocks noRot="1" noChangeAspect="1" noMove="1" noResize="1" noEditPoints="1" noAdjustHandles="1" noChangeArrowheads="1" noChangeShapeType="1" noTextEdit="1"/>
              </p:cNvSpPr>
              <p:nvPr/>
            </p:nvSpPr>
            <p:spPr>
              <a:xfrm>
                <a:off x="2954418" y="1173605"/>
                <a:ext cx="2396182" cy="276999"/>
              </a:xfrm>
              <a:prstGeom prst="rect">
                <a:avLst/>
              </a:prstGeom>
              <a:blipFill>
                <a:blip r:embed="rId6"/>
                <a:stretch>
                  <a:fillRect b="-8889"/>
                </a:stretch>
              </a:blipFill>
            </p:spPr>
            <p:txBody>
              <a:bodyPr/>
              <a:lstStyle/>
              <a:p>
                <a:r>
                  <a:rPr lang="zh-CN" altLang="en-US">
                    <a:noFill/>
                  </a:rPr>
                  <a:t> </a:t>
                </a:r>
              </a:p>
            </p:txBody>
          </p:sp>
        </mc:Fallback>
      </mc:AlternateContent>
      <p:sp>
        <p:nvSpPr>
          <p:cNvPr id="74" name="文本框 73">
            <a:extLst>
              <a:ext uri="{FF2B5EF4-FFF2-40B4-BE49-F238E27FC236}">
                <a16:creationId xmlns:a16="http://schemas.microsoft.com/office/drawing/2014/main" id="{5BC27625-F1A3-4F8C-B0A4-D3528DD6ED86}"/>
              </a:ext>
            </a:extLst>
          </p:cNvPr>
          <p:cNvSpPr txBox="1"/>
          <p:nvPr/>
        </p:nvSpPr>
        <p:spPr>
          <a:xfrm>
            <a:off x="1036755" y="5231262"/>
            <a:ext cx="1459527" cy="338554"/>
          </a:xfrm>
          <a:prstGeom prst="rect">
            <a:avLst/>
          </a:prstGeom>
          <a:noFill/>
        </p:spPr>
        <p:txBody>
          <a:bodyPr wrap="square" rtlCol="0">
            <a:spAutoFit/>
          </a:bodyPr>
          <a:lstStyle/>
          <a:p>
            <a:r>
              <a:rPr lang="en-US" altLang="zh-CN" sz="1600" dirty="0"/>
              <a:t>b</a:t>
            </a:r>
            <a:r>
              <a:rPr lang="zh-CN" altLang="en-US" sz="1600" dirty="0"/>
              <a:t>的哈希表</a:t>
            </a:r>
          </a:p>
        </p:txBody>
      </p:sp>
      <p:sp>
        <p:nvSpPr>
          <p:cNvPr id="76" name="矩形: 圆角 75">
            <a:extLst>
              <a:ext uri="{FF2B5EF4-FFF2-40B4-BE49-F238E27FC236}">
                <a16:creationId xmlns:a16="http://schemas.microsoft.com/office/drawing/2014/main" id="{A0BDAD72-392C-46B2-AE62-D50D2A4AD528}"/>
              </a:ext>
            </a:extLst>
          </p:cNvPr>
          <p:cNvSpPr/>
          <p:nvPr/>
        </p:nvSpPr>
        <p:spPr>
          <a:xfrm>
            <a:off x="5407792" y="2403906"/>
            <a:ext cx="1476228" cy="312899"/>
          </a:xfrm>
          <a:prstGeom prst="round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s,a,b,d</a:t>
            </a:r>
            <a:r>
              <a:rPr lang="en-US" altLang="zh-CN" sz="1600" dirty="0"/>
              <a:t>&gt;(16),1</a:t>
            </a:r>
            <a:endParaRPr lang="zh-CN" altLang="en-US" sz="1600" dirty="0"/>
          </a:p>
        </p:txBody>
      </p:sp>
      <p:sp>
        <p:nvSpPr>
          <p:cNvPr id="82" name="矩形: 圆角 81">
            <a:extLst>
              <a:ext uri="{FF2B5EF4-FFF2-40B4-BE49-F238E27FC236}">
                <a16:creationId xmlns:a16="http://schemas.microsoft.com/office/drawing/2014/main" id="{4F33A6D9-23E3-4BF9-B09B-64C20721B466}"/>
              </a:ext>
            </a:extLst>
          </p:cNvPr>
          <p:cNvSpPr/>
          <p:nvPr/>
        </p:nvSpPr>
        <p:spPr>
          <a:xfrm>
            <a:off x="3621854" y="2944453"/>
            <a:ext cx="1285258" cy="312899"/>
          </a:xfrm>
          <a:prstGeom prst="round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s,a,e</a:t>
            </a:r>
            <a:r>
              <a:rPr lang="en-US" altLang="zh-CN" sz="1600" dirty="0"/>
              <a:t>&gt;(14),2</a:t>
            </a:r>
            <a:endParaRPr lang="zh-CN" altLang="en-US" sz="1600" dirty="0"/>
          </a:p>
        </p:txBody>
      </p:sp>
      <p:sp>
        <p:nvSpPr>
          <p:cNvPr id="88" name="文本框 87">
            <a:extLst>
              <a:ext uri="{FF2B5EF4-FFF2-40B4-BE49-F238E27FC236}">
                <a16:creationId xmlns:a16="http://schemas.microsoft.com/office/drawing/2014/main" id="{EFA7AD3E-0A40-435A-862C-EA4A3C40388A}"/>
              </a:ext>
            </a:extLst>
          </p:cNvPr>
          <p:cNvSpPr txBox="1"/>
          <p:nvPr/>
        </p:nvSpPr>
        <p:spPr>
          <a:xfrm>
            <a:off x="4607573" y="3410181"/>
            <a:ext cx="492443" cy="276999"/>
          </a:xfrm>
          <a:prstGeom prst="rect">
            <a:avLst/>
          </a:prstGeom>
          <a:noFill/>
        </p:spPr>
        <p:txBody>
          <a:bodyPr wrap="none" rtlCol="0">
            <a:spAutoFit/>
          </a:bodyPr>
          <a:lstStyle/>
          <a:p>
            <a:r>
              <a:rPr lang="zh-CN" altLang="en-US" sz="1200" dirty="0"/>
              <a:t>支配</a:t>
            </a:r>
          </a:p>
        </p:txBody>
      </p:sp>
      <mc:AlternateContent xmlns:mc="http://schemas.openxmlformats.org/markup-compatibility/2006" xmlns:a14="http://schemas.microsoft.com/office/drawing/2010/main">
        <mc:Choice Requires="a14">
          <p:graphicFrame>
            <p:nvGraphicFramePr>
              <p:cNvPr id="93" name="表格 92">
                <a:extLst>
                  <a:ext uri="{FF2B5EF4-FFF2-40B4-BE49-F238E27FC236}">
                    <a16:creationId xmlns:a16="http://schemas.microsoft.com/office/drawing/2014/main" id="{336ADFDD-C3A0-49EF-A088-FE579D6658A5}"/>
                  </a:ext>
                </a:extLst>
              </p:cNvPr>
              <p:cNvGraphicFramePr>
                <a:graphicFrameLocks noGrp="1"/>
              </p:cNvGraphicFramePr>
              <p:nvPr>
                <p:extLst>
                  <p:ext uri="{D42A27DB-BD31-4B8C-83A1-F6EECF244321}">
                    <p14:modId xmlns:p14="http://schemas.microsoft.com/office/powerpoint/2010/main" val="3649231337"/>
                  </p:ext>
                </p:extLst>
              </p:nvPr>
            </p:nvGraphicFramePr>
            <p:xfrm>
              <a:off x="180000" y="5576400"/>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l"/>
                          <a:r>
                            <a:rPr lang="zh-CN" altLang="en-US" dirty="0"/>
                            <a:t>（</a:t>
                          </a:r>
                          <a:r>
                            <a:rPr lang="en-US" altLang="zh-CN" dirty="0"/>
                            <a:t>3,&lt;</a:t>
                          </a:r>
                          <a:r>
                            <a:rPr lang="en-US" altLang="zh-CN" dirty="0" err="1"/>
                            <a:t>s,a,b</a:t>
                          </a:r>
                          <a:r>
                            <a:rPr lang="en-US" altLang="zh-CN" dirty="0"/>
                            <a:t>&gt;</a:t>
                          </a:r>
                          <a:r>
                            <a:rPr lang="zh-CN" altLang="en-US" dirty="0"/>
                            <a:t>）</a:t>
                          </a:r>
                        </a:p>
                      </a:txBody>
                      <a:tcPr/>
                    </a:tc>
                    <a:tc>
                      <a:txBody>
                        <a:bodyPr/>
                        <a:lstStyle/>
                        <a:p>
                          <a:pPr algn="ctr"/>
                          <a:r>
                            <a:rPr lang="en-US" altLang="zh-CN" dirty="0"/>
                            <a:t>{3,&lt;</a:t>
                          </a:r>
                          <a:r>
                            <a:rPr lang="en-US" altLang="zh-CN" dirty="0" err="1"/>
                            <a:t>s,c,b</a:t>
                          </a:r>
                          <a:r>
                            <a:rPr lang="en-US" altLang="zh-CN" dirty="0"/>
                            <a:t>&gt;(15)}</a:t>
                          </a:r>
                          <a:endParaRPr lang="zh-CN" altLang="en-US" dirty="0"/>
                        </a:p>
                      </a:txBody>
                      <a:tcPr/>
                    </a:tc>
                    <a:extLst>
                      <a:ext uri="{0D108BD9-81ED-4DB2-BD59-A6C34878D82A}">
                        <a16:rowId xmlns:a16="http://schemas.microsoft.com/office/drawing/2014/main" val="3228456518"/>
                      </a:ext>
                    </a:extLst>
                  </a:tr>
                </a:tbl>
              </a:graphicData>
            </a:graphic>
          </p:graphicFrame>
        </mc:Choice>
        <mc:Fallback xmlns="">
          <p:graphicFrame>
            <p:nvGraphicFramePr>
              <p:cNvPr id="93" name="表格 92">
                <a:extLst>
                  <a:ext uri="{FF2B5EF4-FFF2-40B4-BE49-F238E27FC236}">
                    <a16:creationId xmlns:a16="http://schemas.microsoft.com/office/drawing/2014/main" id="{336ADFDD-C3A0-49EF-A088-FE579D6658A5}"/>
                  </a:ext>
                </a:extLst>
              </p:cNvPr>
              <p:cNvGraphicFramePr>
                <a:graphicFrameLocks noGrp="1"/>
              </p:cNvGraphicFramePr>
              <p:nvPr>
                <p:extLst>
                  <p:ext uri="{D42A27DB-BD31-4B8C-83A1-F6EECF244321}">
                    <p14:modId xmlns:p14="http://schemas.microsoft.com/office/powerpoint/2010/main" val="3649231337"/>
                  </p:ext>
                </p:extLst>
              </p:nvPr>
            </p:nvGraphicFramePr>
            <p:xfrm>
              <a:off x="180000" y="5576400"/>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365760">
                    <a:tc>
                      <a:txBody>
                        <a:bodyPr/>
                        <a:lstStyle/>
                        <a:p>
                          <a:endParaRPr lang="zh-CN"/>
                        </a:p>
                      </a:txBody>
                      <a:tcPr>
                        <a:blipFill>
                          <a:blip r:embed="rId7"/>
                          <a:stretch>
                            <a:fillRect l="-412" t="-1639" r="-101235" b="-124590"/>
                          </a:stretch>
                        </a:blipFill>
                      </a:tcPr>
                    </a:tc>
                    <a:tc>
                      <a:txBody>
                        <a:bodyPr/>
                        <a:lstStyle/>
                        <a:p>
                          <a:endParaRPr lang="zh-CN"/>
                        </a:p>
                      </a:txBody>
                      <a:tcPr>
                        <a:blipFill>
                          <a:blip r:embed="rId7"/>
                          <a:stretch>
                            <a:fillRect l="-100826" t="-1639" r="-1653" b="-124590"/>
                          </a:stretch>
                        </a:blipFill>
                      </a:tcPr>
                    </a:tc>
                    <a:extLst>
                      <a:ext uri="{0D108BD9-81ED-4DB2-BD59-A6C34878D82A}">
                        <a16:rowId xmlns:a16="http://schemas.microsoft.com/office/drawing/2014/main" val="1335366525"/>
                      </a:ext>
                    </a:extLst>
                  </a:tr>
                  <a:tr h="365760">
                    <a:tc>
                      <a:txBody>
                        <a:bodyPr/>
                        <a:lstStyle/>
                        <a:p>
                          <a:pPr algn="l"/>
                          <a:r>
                            <a:rPr lang="zh-CN" altLang="en-US" dirty="0"/>
                            <a:t>（</a:t>
                          </a:r>
                          <a:r>
                            <a:rPr lang="en-US" altLang="zh-CN" dirty="0"/>
                            <a:t>3,&lt;</a:t>
                          </a:r>
                          <a:r>
                            <a:rPr lang="en-US" altLang="zh-CN" dirty="0" err="1"/>
                            <a:t>s,a,b</a:t>
                          </a:r>
                          <a:r>
                            <a:rPr lang="en-US" altLang="zh-CN" dirty="0"/>
                            <a:t>&gt;</a:t>
                          </a:r>
                          <a:r>
                            <a:rPr lang="zh-CN" altLang="en-US" dirty="0"/>
                            <a:t>）</a:t>
                          </a:r>
                        </a:p>
                      </a:txBody>
                      <a:tcPr/>
                    </a:tc>
                    <a:tc>
                      <a:txBody>
                        <a:bodyPr/>
                        <a:lstStyle/>
                        <a:p>
                          <a:pPr algn="ctr"/>
                          <a:r>
                            <a:rPr lang="en-US" altLang="zh-CN" dirty="0"/>
                            <a:t>{3,&lt;</a:t>
                          </a:r>
                          <a:r>
                            <a:rPr lang="en-US" altLang="zh-CN" dirty="0" err="1"/>
                            <a:t>s,c,b</a:t>
                          </a:r>
                          <a:r>
                            <a:rPr lang="en-US" altLang="zh-CN" dirty="0"/>
                            <a:t>&gt;(15)}</a:t>
                          </a:r>
                          <a:endParaRPr lang="zh-CN" altLang="en-US" dirty="0"/>
                        </a:p>
                      </a:txBody>
                      <a:tcPr/>
                    </a:tc>
                    <a:extLst>
                      <a:ext uri="{0D108BD9-81ED-4DB2-BD59-A6C34878D82A}">
                        <a16:rowId xmlns:a16="http://schemas.microsoft.com/office/drawing/2014/main" val="3228456518"/>
                      </a:ext>
                    </a:extLst>
                  </a:tr>
                </a:tbl>
              </a:graphicData>
            </a:graphic>
          </p:graphicFrame>
        </mc:Fallback>
      </mc:AlternateContent>
      <p:sp>
        <p:nvSpPr>
          <p:cNvPr id="94" name="矩形: 圆角 93">
            <a:extLst>
              <a:ext uri="{FF2B5EF4-FFF2-40B4-BE49-F238E27FC236}">
                <a16:creationId xmlns:a16="http://schemas.microsoft.com/office/drawing/2014/main" id="{B3CC6DA8-D889-415B-989C-8303C9397A50}"/>
              </a:ext>
            </a:extLst>
          </p:cNvPr>
          <p:cNvSpPr/>
          <p:nvPr/>
        </p:nvSpPr>
        <p:spPr>
          <a:xfrm>
            <a:off x="3619501" y="4422893"/>
            <a:ext cx="1285258" cy="312899"/>
          </a:xfrm>
          <a:prstGeom prst="round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s,c,e</a:t>
            </a:r>
            <a:r>
              <a:rPr lang="en-US" altLang="zh-CN" sz="1600" dirty="0"/>
              <a:t>&gt;(27),2</a:t>
            </a:r>
            <a:endParaRPr lang="zh-CN" altLang="en-US" sz="1600" dirty="0"/>
          </a:p>
        </p:txBody>
      </p:sp>
      <p:sp>
        <p:nvSpPr>
          <p:cNvPr id="99" name="文本框 98">
            <a:extLst>
              <a:ext uri="{FF2B5EF4-FFF2-40B4-BE49-F238E27FC236}">
                <a16:creationId xmlns:a16="http://schemas.microsoft.com/office/drawing/2014/main" id="{F021FFE9-0CE2-4380-BD8B-C54B080EFEC1}"/>
              </a:ext>
            </a:extLst>
          </p:cNvPr>
          <p:cNvSpPr txBox="1"/>
          <p:nvPr/>
        </p:nvSpPr>
        <p:spPr>
          <a:xfrm>
            <a:off x="3011499" y="3318907"/>
            <a:ext cx="960519" cy="276999"/>
          </a:xfrm>
          <a:prstGeom prst="rect">
            <a:avLst/>
          </a:prstGeom>
          <a:noFill/>
        </p:spPr>
        <p:txBody>
          <a:bodyPr wrap="none" rtlCol="0">
            <a:spAutoFit/>
          </a:bodyPr>
          <a:lstStyle/>
          <a:p>
            <a:r>
              <a:rPr lang="zh-CN" altLang="en-US" sz="1200" dirty="0"/>
              <a:t>不存在</a:t>
            </a:r>
            <a:r>
              <a:rPr lang="en-US" altLang="zh-CN" sz="1200" dirty="0"/>
              <a:t> RE:3</a:t>
            </a:r>
            <a:endParaRPr lang="zh-CN" altLang="en-US" sz="1200" dirty="0"/>
          </a:p>
        </p:txBody>
      </p:sp>
      <p:cxnSp>
        <p:nvCxnSpPr>
          <p:cNvPr id="100" name="直接箭头连接符 99">
            <a:extLst>
              <a:ext uri="{FF2B5EF4-FFF2-40B4-BE49-F238E27FC236}">
                <a16:creationId xmlns:a16="http://schemas.microsoft.com/office/drawing/2014/main" id="{58440D3D-B0D5-4214-BA2D-205D35AB17B4}"/>
              </a:ext>
            </a:extLst>
          </p:cNvPr>
          <p:cNvCxnSpPr>
            <a:cxnSpLocks/>
            <a:stCxn id="82" idx="2"/>
            <a:endCxn id="99" idx="3"/>
          </p:cNvCxnSpPr>
          <p:nvPr/>
        </p:nvCxnSpPr>
        <p:spPr>
          <a:xfrm flipH="1">
            <a:off x="3972018" y="3257352"/>
            <a:ext cx="292465" cy="200055"/>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sp>
        <p:nvSpPr>
          <p:cNvPr id="103" name="矩形: 圆角 102">
            <a:extLst>
              <a:ext uri="{FF2B5EF4-FFF2-40B4-BE49-F238E27FC236}">
                <a16:creationId xmlns:a16="http://schemas.microsoft.com/office/drawing/2014/main" id="{41733B8F-3D8B-42B9-8E30-B49087CDC11B}"/>
              </a:ext>
            </a:extLst>
          </p:cNvPr>
          <p:cNvSpPr/>
          <p:nvPr/>
        </p:nvSpPr>
        <p:spPr>
          <a:xfrm>
            <a:off x="5407792" y="3202357"/>
            <a:ext cx="1476228" cy="312899"/>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s,a,e,d</a:t>
            </a:r>
            <a:r>
              <a:rPr lang="en-US" altLang="zh-CN" sz="1600" dirty="0"/>
              <a:t>&gt;(17),1</a:t>
            </a:r>
            <a:endParaRPr lang="zh-CN" altLang="en-US" sz="1600" dirty="0"/>
          </a:p>
        </p:txBody>
      </p:sp>
      <p:sp>
        <p:nvSpPr>
          <p:cNvPr id="108" name="矩形: 圆角 107">
            <a:extLst>
              <a:ext uri="{FF2B5EF4-FFF2-40B4-BE49-F238E27FC236}">
                <a16:creationId xmlns:a16="http://schemas.microsoft.com/office/drawing/2014/main" id="{63AC53FE-E45D-4820-B971-64584A3987EC}"/>
              </a:ext>
            </a:extLst>
          </p:cNvPr>
          <p:cNvSpPr/>
          <p:nvPr/>
        </p:nvSpPr>
        <p:spPr>
          <a:xfrm>
            <a:off x="7234751" y="2402565"/>
            <a:ext cx="1631741" cy="312899"/>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s,a,b,d,t</a:t>
            </a:r>
            <a:r>
              <a:rPr lang="en-US" altLang="zh-CN" sz="1600" dirty="0"/>
              <a:t>&gt;(20),1</a:t>
            </a:r>
            <a:endParaRPr lang="zh-CN" altLang="en-US" sz="1600" dirty="0"/>
          </a:p>
        </p:txBody>
      </p:sp>
      <p:sp>
        <p:nvSpPr>
          <p:cNvPr id="117" name="矩形: 圆角 116">
            <a:extLst>
              <a:ext uri="{FF2B5EF4-FFF2-40B4-BE49-F238E27FC236}">
                <a16:creationId xmlns:a16="http://schemas.microsoft.com/office/drawing/2014/main" id="{43C8F38A-06A7-4AAB-94AC-F0BAEB97265D}"/>
              </a:ext>
            </a:extLst>
          </p:cNvPr>
          <p:cNvSpPr/>
          <p:nvPr/>
        </p:nvSpPr>
        <p:spPr>
          <a:xfrm>
            <a:off x="5407792" y="2788003"/>
            <a:ext cx="1476228" cy="312899"/>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s,a,b,f</a:t>
            </a:r>
            <a:r>
              <a:rPr lang="en-US" altLang="zh-CN" sz="1600" dirty="0"/>
              <a:t>&gt;(40),2</a:t>
            </a:r>
            <a:endParaRPr lang="zh-CN" altLang="en-US" sz="1600" dirty="0"/>
          </a:p>
        </p:txBody>
      </p:sp>
      <p:sp>
        <p:nvSpPr>
          <p:cNvPr id="127" name="矩形: 圆角 126">
            <a:extLst>
              <a:ext uri="{FF2B5EF4-FFF2-40B4-BE49-F238E27FC236}">
                <a16:creationId xmlns:a16="http://schemas.microsoft.com/office/drawing/2014/main" id="{63FE38A8-4AB1-48A3-9E55-B8CD9332222A}"/>
              </a:ext>
            </a:extLst>
          </p:cNvPr>
          <p:cNvSpPr/>
          <p:nvPr/>
        </p:nvSpPr>
        <p:spPr>
          <a:xfrm>
            <a:off x="5407792" y="3610369"/>
            <a:ext cx="1476228" cy="312899"/>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s,a,e,f</a:t>
            </a:r>
            <a:r>
              <a:rPr lang="en-US" altLang="zh-CN" sz="1600" dirty="0"/>
              <a:t>&gt;(24),1</a:t>
            </a:r>
            <a:endParaRPr lang="zh-CN" altLang="en-US" sz="1600" dirty="0"/>
          </a:p>
        </p:txBody>
      </p:sp>
      <p:sp>
        <p:nvSpPr>
          <p:cNvPr id="134" name="文本框 133">
            <a:extLst>
              <a:ext uri="{FF2B5EF4-FFF2-40B4-BE49-F238E27FC236}">
                <a16:creationId xmlns:a16="http://schemas.microsoft.com/office/drawing/2014/main" id="{74302E8B-E506-4C2B-8D46-99BB373ECCFA}"/>
              </a:ext>
            </a:extLst>
          </p:cNvPr>
          <p:cNvSpPr txBox="1"/>
          <p:nvPr/>
        </p:nvSpPr>
        <p:spPr>
          <a:xfrm>
            <a:off x="7039854" y="2765022"/>
            <a:ext cx="492443" cy="276999"/>
          </a:xfrm>
          <a:prstGeom prst="rect">
            <a:avLst/>
          </a:prstGeom>
          <a:noFill/>
        </p:spPr>
        <p:txBody>
          <a:bodyPr wrap="square" rtlCol="0">
            <a:spAutoFit/>
          </a:bodyPr>
          <a:lstStyle/>
          <a:p>
            <a:r>
              <a:rPr lang="zh-CN" altLang="en-US" sz="1200" dirty="0"/>
              <a:t>支配</a:t>
            </a:r>
          </a:p>
        </p:txBody>
      </p:sp>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72F1466D-2ACE-48E1-9270-D82ABEF51353}"/>
                  </a:ext>
                </a:extLst>
              </p:cNvPr>
              <p:cNvSpPr txBox="1"/>
              <p:nvPr/>
            </p:nvSpPr>
            <p:spPr>
              <a:xfrm>
                <a:off x="7144010" y="1938355"/>
                <a:ext cx="1743110" cy="461665"/>
              </a:xfrm>
              <a:prstGeom prst="rect">
                <a:avLst/>
              </a:prstGeom>
              <a:noFill/>
            </p:spPr>
            <p:txBody>
              <a:bodyPr wrap="square" rtlCol="0">
                <a:spAutoFit/>
              </a:bodyPr>
              <a:lstStyle/>
              <a:p>
                <a:r>
                  <a:rPr lang="zh-CN" altLang="en-US" sz="1200" dirty="0">
                    <a:latin typeface="+mn-ea"/>
                  </a:rPr>
                  <a:t>到终点了</a:t>
                </a:r>
                <a:r>
                  <a:rPr lang="en-US" altLang="zh-CN" sz="1200" dirty="0">
                    <a:latin typeface="+mn-ea"/>
                  </a:rPr>
                  <a:t>top-1,</a:t>
                </a:r>
                <a:r>
                  <a:rPr lang="zh-CN" altLang="en-US" sz="1200" dirty="0">
                    <a:latin typeface="+mn-ea"/>
                  </a:rPr>
                  <a:t>释放</a:t>
                </a:r>
                <a:endParaRPr lang="en-US" altLang="zh-CN"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200" b="1" i="1" dirty="0" smtClean="0">
                          <a:solidFill>
                            <a:schemeClr val="accent1"/>
                          </a:solidFill>
                          <a:latin typeface="Cambria Math" panose="02040503050406030204" pitchFamily="18" charset="0"/>
                        </a:rPr>
                        <m:t>&lt;</m:t>
                      </m:r>
                      <m:r>
                        <a:rPr lang="en-US" altLang="zh-CN" sz="1200" b="1" i="1" dirty="0" err="1" smtClean="0">
                          <a:solidFill>
                            <a:schemeClr val="accent1"/>
                          </a:solidFill>
                          <a:latin typeface="Cambria Math" panose="02040503050406030204" pitchFamily="18" charset="0"/>
                        </a:rPr>
                        <m:t>𝒔</m:t>
                      </m:r>
                      <m:r>
                        <a:rPr lang="en-US" altLang="zh-CN" sz="1200" b="1" i="1" dirty="0" err="1" smtClean="0">
                          <a:solidFill>
                            <a:schemeClr val="accent1"/>
                          </a:solidFill>
                          <a:latin typeface="Cambria Math" panose="02040503050406030204" pitchFamily="18" charset="0"/>
                        </a:rPr>
                        <m:t>,</m:t>
                      </m:r>
                      <m:r>
                        <a:rPr lang="en-US" altLang="zh-CN" sz="1200" b="1" i="1" dirty="0" err="1" smtClean="0">
                          <a:solidFill>
                            <a:schemeClr val="accent1"/>
                          </a:solidFill>
                          <a:latin typeface="Cambria Math" panose="02040503050406030204" pitchFamily="18" charset="0"/>
                        </a:rPr>
                        <m:t>𝒄</m:t>
                      </m:r>
                      <m:r>
                        <a:rPr lang="en-US" altLang="zh-CN" sz="1200" b="1" i="1" dirty="0" err="1" smtClean="0">
                          <a:solidFill>
                            <a:schemeClr val="accent1"/>
                          </a:solidFill>
                          <a:latin typeface="Cambria Math" panose="02040503050406030204" pitchFamily="18" charset="0"/>
                        </a:rPr>
                        <m:t>,</m:t>
                      </m:r>
                      <m:r>
                        <a:rPr lang="en-US" altLang="zh-CN" sz="1200" b="1" i="1" dirty="0" err="1" smtClean="0">
                          <a:solidFill>
                            <a:schemeClr val="accent1"/>
                          </a:solidFill>
                          <a:latin typeface="Cambria Math" panose="02040503050406030204" pitchFamily="18" charset="0"/>
                        </a:rPr>
                        <m:t>𝒃</m:t>
                      </m:r>
                      <m:r>
                        <a:rPr lang="en-US" altLang="zh-CN" sz="1200" b="1" i="1" dirty="0" smtClean="0">
                          <a:solidFill>
                            <a:schemeClr val="accent1"/>
                          </a:solidFill>
                          <a:latin typeface="Cambria Math" panose="02040503050406030204" pitchFamily="18" charset="0"/>
                        </a:rPr>
                        <m:t>&gt;&lt;</m:t>
                      </m:r>
                      <m:r>
                        <a:rPr lang="en-US" altLang="zh-CN" sz="1200" b="1" i="1" dirty="0" err="1" smtClean="0">
                          <a:solidFill>
                            <a:schemeClr val="accent1"/>
                          </a:solidFill>
                          <a:latin typeface="Cambria Math" panose="02040503050406030204" pitchFamily="18" charset="0"/>
                        </a:rPr>
                        <m:t>𝒔</m:t>
                      </m:r>
                      <m:r>
                        <a:rPr lang="en-US" altLang="zh-CN" sz="1200" b="1" i="1" dirty="0" err="1" smtClean="0">
                          <a:solidFill>
                            <a:schemeClr val="accent1"/>
                          </a:solidFill>
                          <a:latin typeface="Cambria Math" panose="02040503050406030204" pitchFamily="18" charset="0"/>
                        </a:rPr>
                        <m:t>,</m:t>
                      </m:r>
                      <m:r>
                        <a:rPr lang="en-US" altLang="zh-CN" sz="1200" b="1" i="1" dirty="0" err="1" smtClean="0">
                          <a:solidFill>
                            <a:schemeClr val="accent1"/>
                          </a:solidFill>
                          <a:latin typeface="Cambria Math" panose="02040503050406030204" pitchFamily="18" charset="0"/>
                        </a:rPr>
                        <m:t>𝒂</m:t>
                      </m:r>
                      <m:r>
                        <a:rPr lang="en-US" altLang="zh-CN" sz="1200" b="1" i="1" dirty="0" err="1" smtClean="0">
                          <a:solidFill>
                            <a:schemeClr val="accent1"/>
                          </a:solidFill>
                          <a:latin typeface="Cambria Math" panose="02040503050406030204" pitchFamily="18" charset="0"/>
                        </a:rPr>
                        <m:t>,</m:t>
                      </m:r>
                      <m:r>
                        <a:rPr lang="en-US" altLang="zh-CN" sz="1200" b="1" i="1" dirty="0" err="1" smtClean="0">
                          <a:solidFill>
                            <a:schemeClr val="accent1"/>
                          </a:solidFill>
                          <a:latin typeface="Cambria Math" panose="02040503050406030204" pitchFamily="18" charset="0"/>
                        </a:rPr>
                        <m:t>𝒆</m:t>
                      </m:r>
                      <m:r>
                        <a:rPr lang="en-US" altLang="zh-CN" sz="1200" b="1" i="1" dirty="0" err="1" smtClean="0">
                          <a:solidFill>
                            <a:schemeClr val="accent1"/>
                          </a:solidFill>
                          <a:latin typeface="Cambria Math" panose="02040503050406030204" pitchFamily="18" charset="0"/>
                        </a:rPr>
                        <m:t>,</m:t>
                      </m:r>
                      <m:r>
                        <a:rPr lang="en-US" altLang="zh-CN" sz="1200" b="1" i="1" dirty="0" err="1" smtClean="0">
                          <a:solidFill>
                            <a:schemeClr val="accent1"/>
                          </a:solidFill>
                          <a:latin typeface="Cambria Math" panose="02040503050406030204" pitchFamily="18" charset="0"/>
                        </a:rPr>
                        <m:t>𝒅</m:t>
                      </m:r>
                      <m:r>
                        <a:rPr lang="en-US" altLang="zh-CN" sz="1200" b="1" i="1" dirty="0" smtClean="0">
                          <a:solidFill>
                            <a:schemeClr val="accent1"/>
                          </a:solidFill>
                          <a:latin typeface="Cambria Math" panose="02040503050406030204" pitchFamily="18" charset="0"/>
                        </a:rPr>
                        <m:t>&gt;</m:t>
                      </m:r>
                    </m:oMath>
                  </m:oMathPara>
                </a14:m>
                <a:endParaRPr lang="zh-CN" altLang="en-US" sz="1200" b="1" dirty="0">
                  <a:solidFill>
                    <a:schemeClr val="accent1"/>
                  </a:solidFill>
                  <a:latin typeface="+mn-ea"/>
                </a:endParaRPr>
              </a:p>
            </p:txBody>
          </p:sp>
        </mc:Choice>
        <mc:Fallback xmlns="">
          <p:sp>
            <p:nvSpPr>
              <p:cNvPr id="135" name="文本框 134">
                <a:extLst>
                  <a:ext uri="{FF2B5EF4-FFF2-40B4-BE49-F238E27FC236}">
                    <a16:creationId xmlns:a16="http://schemas.microsoft.com/office/drawing/2014/main" id="{72F1466D-2ACE-48E1-9270-D82ABEF51353}"/>
                  </a:ext>
                </a:extLst>
              </p:cNvPr>
              <p:cNvSpPr txBox="1">
                <a:spLocks noRot="1" noChangeAspect="1" noMove="1" noResize="1" noEditPoints="1" noAdjustHandles="1" noChangeArrowheads="1" noChangeShapeType="1" noTextEdit="1"/>
              </p:cNvSpPr>
              <p:nvPr/>
            </p:nvSpPr>
            <p:spPr>
              <a:xfrm>
                <a:off x="7144010" y="1938355"/>
                <a:ext cx="1743110" cy="461665"/>
              </a:xfrm>
              <a:prstGeom prst="rect">
                <a:avLst/>
              </a:prstGeom>
              <a:blipFill>
                <a:blip r:embed="rId8"/>
                <a:stretch>
                  <a:fillRect l="-350" t="-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9" name="表格 138">
                <a:extLst>
                  <a:ext uri="{FF2B5EF4-FFF2-40B4-BE49-F238E27FC236}">
                    <a16:creationId xmlns:a16="http://schemas.microsoft.com/office/drawing/2014/main" id="{74FF33C1-1175-4BA5-BBAB-999786955513}"/>
                  </a:ext>
                </a:extLst>
              </p:cNvPr>
              <p:cNvGraphicFramePr>
                <a:graphicFrameLocks noGrp="1"/>
              </p:cNvGraphicFramePr>
              <p:nvPr>
                <p:extLst>
                  <p:ext uri="{D42A27DB-BD31-4B8C-83A1-F6EECF244321}">
                    <p14:modId xmlns:p14="http://schemas.microsoft.com/office/powerpoint/2010/main" val="922433178"/>
                  </p:ext>
                </p:extLst>
              </p:nvPr>
            </p:nvGraphicFramePr>
            <p:xfrm>
              <a:off x="180000" y="5576400"/>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ctr"/>
                          <a:r>
                            <a:rPr lang="zh-CN" altLang="en-US" dirty="0"/>
                            <a:t>∅</a:t>
                          </a:r>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228456518"/>
                      </a:ext>
                    </a:extLst>
                  </a:tr>
                </a:tbl>
              </a:graphicData>
            </a:graphic>
          </p:graphicFrame>
        </mc:Choice>
        <mc:Fallback xmlns="">
          <p:graphicFrame>
            <p:nvGraphicFramePr>
              <p:cNvPr id="139" name="表格 138">
                <a:extLst>
                  <a:ext uri="{FF2B5EF4-FFF2-40B4-BE49-F238E27FC236}">
                    <a16:creationId xmlns:a16="http://schemas.microsoft.com/office/drawing/2014/main" id="{74FF33C1-1175-4BA5-BBAB-999786955513}"/>
                  </a:ext>
                </a:extLst>
              </p:cNvPr>
              <p:cNvGraphicFramePr>
                <a:graphicFrameLocks noGrp="1"/>
              </p:cNvGraphicFramePr>
              <p:nvPr>
                <p:extLst>
                  <p:ext uri="{D42A27DB-BD31-4B8C-83A1-F6EECF244321}">
                    <p14:modId xmlns:p14="http://schemas.microsoft.com/office/powerpoint/2010/main" val="922433178"/>
                  </p:ext>
                </p:extLst>
              </p:nvPr>
            </p:nvGraphicFramePr>
            <p:xfrm>
              <a:off x="180000" y="5576400"/>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365760">
                    <a:tc>
                      <a:txBody>
                        <a:bodyPr/>
                        <a:lstStyle/>
                        <a:p>
                          <a:endParaRPr lang="zh-CN"/>
                        </a:p>
                      </a:txBody>
                      <a:tcPr>
                        <a:blipFill>
                          <a:blip r:embed="rId9"/>
                          <a:stretch>
                            <a:fillRect l="-412" t="-1639" r="-101235" b="-124590"/>
                          </a:stretch>
                        </a:blipFill>
                      </a:tcPr>
                    </a:tc>
                    <a:tc>
                      <a:txBody>
                        <a:bodyPr/>
                        <a:lstStyle/>
                        <a:p>
                          <a:endParaRPr lang="zh-CN"/>
                        </a:p>
                      </a:txBody>
                      <a:tcPr>
                        <a:blipFill>
                          <a:blip r:embed="rId9"/>
                          <a:stretch>
                            <a:fillRect l="-100826" t="-1639" r="-1653" b="-124590"/>
                          </a:stretch>
                        </a:blipFill>
                      </a:tcPr>
                    </a:tc>
                    <a:extLst>
                      <a:ext uri="{0D108BD9-81ED-4DB2-BD59-A6C34878D82A}">
                        <a16:rowId xmlns:a16="http://schemas.microsoft.com/office/drawing/2014/main" val="1335366525"/>
                      </a:ext>
                    </a:extLst>
                  </a:tr>
                  <a:tr h="365760">
                    <a:tc>
                      <a:txBody>
                        <a:bodyPr/>
                        <a:lstStyle/>
                        <a:p>
                          <a:pPr algn="ctr"/>
                          <a:r>
                            <a:rPr lang="zh-CN" altLang="en-US" dirty="0"/>
                            <a:t>∅</a:t>
                          </a:r>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228456518"/>
                      </a:ext>
                    </a:extLst>
                  </a:tr>
                </a:tbl>
              </a:graphicData>
            </a:graphic>
          </p:graphicFrame>
        </mc:Fallback>
      </mc:AlternateContent>
      <p:sp>
        <p:nvSpPr>
          <p:cNvPr id="143" name="矩形: 圆角 142">
            <a:extLst>
              <a:ext uri="{FF2B5EF4-FFF2-40B4-BE49-F238E27FC236}">
                <a16:creationId xmlns:a16="http://schemas.microsoft.com/office/drawing/2014/main" id="{3D9F72B4-22D7-4C43-9CCD-F2E9B0D68A74}"/>
              </a:ext>
            </a:extLst>
          </p:cNvPr>
          <p:cNvSpPr/>
          <p:nvPr/>
        </p:nvSpPr>
        <p:spPr>
          <a:xfrm>
            <a:off x="5417370" y="4097995"/>
            <a:ext cx="1466650" cy="312899"/>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s,c,b,d</a:t>
            </a:r>
            <a:r>
              <a:rPr lang="en-US" altLang="zh-CN" sz="1600" dirty="0"/>
              <a:t>&gt;(18),1</a:t>
            </a:r>
            <a:endParaRPr lang="zh-CN" altLang="en-US" sz="1600" dirty="0"/>
          </a:p>
        </p:txBody>
      </p:sp>
      <p:sp>
        <p:nvSpPr>
          <p:cNvPr id="149" name="矩形: 圆角 148">
            <a:extLst>
              <a:ext uri="{FF2B5EF4-FFF2-40B4-BE49-F238E27FC236}">
                <a16:creationId xmlns:a16="http://schemas.microsoft.com/office/drawing/2014/main" id="{FC73E828-5D23-4C38-AE3F-CC9113F82946}"/>
              </a:ext>
            </a:extLst>
          </p:cNvPr>
          <p:cNvSpPr/>
          <p:nvPr/>
        </p:nvSpPr>
        <p:spPr>
          <a:xfrm>
            <a:off x="7234750" y="3202357"/>
            <a:ext cx="1631741" cy="312899"/>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s,a,e,d,t</a:t>
            </a:r>
            <a:r>
              <a:rPr lang="en-US" altLang="zh-CN" sz="1600" dirty="0"/>
              <a:t>&gt;(21),1</a:t>
            </a:r>
            <a:endParaRPr lang="zh-CN" altLang="en-US" sz="1600" dirty="0"/>
          </a:p>
        </p:txBody>
      </p:sp>
      <p:sp>
        <p:nvSpPr>
          <p:cNvPr id="171" name="矩形 170">
            <a:extLst>
              <a:ext uri="{FF2B5EF4-FFF2-40B4-BE49-F238E27FC236}">
                <a16:creationId xmlns:a16="http://schemas.microsoft.com/office/drawing/2014/main" id="{DE0F2673-B423-44CE-A0BA-9C1E89CA9A44}"/>
              </a:ext>
            </a:extLst>
          </p:cNvPr>
          <p:cNvSpPr/>
          <p:nvPr/>
        </p:nvSpPr>
        <p:spPr>
          <a:xfrm>
            <a:off x="7144010" y="2962402"/>
            <a:ext cx="1496536" cy="276999"/>
          </a:xfrm>
          <a:prstGeom prst="rect">
            <a:avLst/>
          </a:prstGeom>
        </p:spPr>
        <p:txBody>
          <a:bodyPr wrap="square">
            <a:spAutoFit/>
          </a:bodyPr>
          <a:lstStyle/>
          <a:p>
            <a:r>
              <a:rPr lang="zh-CN" altLang="en-US" sz="1200" dirty="0">
                <a:latin typeface="+mn-ea"/>
              </a:rPr>
              <a:t>到终点了</a:t>
            </a:r>
            <a:r>
              <a:rPr lang="en-US" altLang="zh-CN" sz="1200" dirty="0">
                <a:latin typeface="+mn-ea"/>
              </a:rPr>
              <a:t>top-2</a:t>
            </a:r>
            <a:endParaRPr lang="en-US" altLang="zh-CN" sz="1200" i="1" dirty="0">
              <a:latin typeface="Cambria Math" panose="02040503050406030204" pitchFamily="18" charset="0"/>
            </a:endParaRPr>
          </a:p>
        </p:txBody>
      </p:sp>
      <mc:AlternateContent xmlns:mc="http://schemas.openxmlformats.org/markup-compatibility/2006" xmlns:a14="http://schemas.microsoft.com/office/drawing/2010/main">
        <mc:Choice Requires="a14">
          <p:graphicFrame>
            <p:nvGraphicFramePr>
              <p:cNvPr id="172" name="表格 171">
                <a:extLst>
                  <a:ext uri="{FF2B5EF4-FFF2-40B4-BE49-F238E27FC236}">
                    <a16:creationId xmlns:a16="http://schemas.microsoft.com/office/drawing/2014/main" id="{0390ECBC-FAA2-4B8C-BCD7-92DEFE86F8A8}"/>
                  </a:ext>
                </a:extLst>
              </p:cNvPr>
              <p:cNvGraphicFramePr>
                <a:graphicFrameLocks noGrp="1"/>
              </p:cNvGraphicFramePr>
              <p:nvPr>
                <p:extLst>
                  <p:ext uri="{D42A27DB-BD31-4B8C-83A1-F6EECF244321}">
                    <p14:modId xmlns:p14="http://schemas.microsoft.com/office/powerpoint/2010/main" val="3954077877"/>
                  </p:ext>
                </p:extLst>
              </p:nvPr>
            </p:nvGraphicFramePr>
            <p:xfrm>
              <a:off x="180000" y="5576400"/>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ctr"/>
                          <a:r>
                            <a:rPr lang="en-US" altLang="zh-CN" dirty="0"/>
                            <a:t>(3,&lt;</a:t>
                          </a:r>
                          <a:r>
                            <a:rPr lang="en-US" altLang="zh-CN" dirty="0" err="1"/>
                            <a:t>s,c,b</a:t>
                          </a:r>
                          <a:r>
                            <a:rPr lang="en-US" altLang="zh-CN" dirty="0"/>
                            <a:t>&gt;)</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228456518"/>
                      </a:ext>
                    </a:extLst>
                  </a:tr>
                </a:tbl>
              </a:graphicData>
            </a:graphic>
          </p:graphicFrame>
        </mc:Choice>
        <mc:Fallback xmlns="">
          <p:graphicFrame>
            <p:nvGraphicFramePr>
              <p:cNvPr id="172" name="表格 171">
                <a:extLst>
                  <a:ext uri="{FF2B5EF4-FFF2-40B4-BE49-F238E27FC236}">
                    <a16:creationId xmlns:a16="http://schemas.microsoft.com/office/drawing/2014/main" id="{0390ECBC-FAA2-4B8C-BCD7-92DEFE86F8A8}"/>
                  </a:ext>
                </a:extLst>
              </p:cNvPr>
              <p:cNvGraphicFramePr>
                <a:graphicFrameLocks noGrp="1"/>
              </p:cNvGraphicFramePr>
              <p:nvPr>
                <p:extLst>
                  <p:ext uri="{D42A27DB-BD31-4B8C-83A1-F6EECF244321}">
                    <p14:modId xmlns:p14="http://schemas.microsoft.com/office/powerpoint/2010/main" val="3954077877"/>
                  </p:ext>
                </p:extLst>
              </p:nvPr>
            </p:nvGraphicFramePr>
            <p:xfrm>
              <a:off x="180000" y="5576400"/>
              <a:ext cx="2951420" cy="731520"/>
            </p:xfrm>
            <a:graphic>
              <a:graphicData uri="http://schemas.openxmlformats.org/drawingml/2006/table">
                <a:tbl>
                  <a:tblPr firstRow="1" bandRow="1">
                    <a:tableStyleId>{5C22544A-7EE6-4342-B048-85BDC9FD1C3A}</a:tableStyleId>
                  </a:tblPr>
                  <a:tblGrid>
                    <a:gridCol w="1475710">
                      <a:extLst>
                        <a:ext uri="{9D8B030D-6E8A-4147-A177-3AD203B41FA5}">
                          <a16:colId xmlns:a16="http://schemas.microsoft.com/office/drawing/2014/main" val="3094946289"/>
                        </a:ext>
                      </a:extLst>
                    </a:gridCol>
                    <a:gridCol w="1475710">
                      <a:extLst>
                        <a:ext uri="{9D8B030D-6E8A-4147-A177-3AD203B41FA5}">
                          <a16:colId xmlns:a16="http://schemas.microsoft.com/office/drawing/2014/main" val="2593225754"/>
                        </a:ext>
                      </a:extLst>
                    </a:gridCol>
                  </a:tblGrid>
                  <a:tr h="365760">
                    <a:tc>
                      <a:txBody>
                        <a:bodyPr/>
                        <a:lstStyle/>
                        <a:p>
                          <a:endParaRPr lang="zh-CN"/>
                        </a:p>
                      </a:txBody>
                      <a:tcPr>
                        <a:blipFill>
                          <a:blip r:embed="rId10"/>
                          <a:stretch>
                            <a:fillRect l="-412" t="-1639" r="-101235" b="-124590"/>
                          </a:stretch>
                        </a:blipFill>
                      </a:tcPr>
                    </a:tc>
                    <a:tc>
                      <a:txBody>
                        <a:bodyPr/>
                        <a:lstStyle/>
                        <a:p>
                          <a:endParaRPr lang="zh-CN"/>
                        </a:p>
                      </a:txBody>
                      <a:tcPr>
                        <a:blipFill>
                          <a:blip r:embed="rId10"/>
                          <a:stretch>
                            <a:fillRect l="-100826" t="-1639" r="-1653" b="-124590"/>
                          </a:stretch>
                        </a:blipFill>
                      </a:tcPr>
                    </a:tc>
                    <a:extLst>
                      <a:ext uri="{0D108BD9-81ED-4DB2-BD59-A6C34878D82A}">
                        <a16:rowId xmlns:a16="http://schemas.microsoft.com/office/drawing/2014/main" val="1335366525"/>
                      </a:ext>
                    </a:extLst>
                  </a:tr>
                  <a:tr h="365760">
                    <a:tc>
                      <a:txBody>
                        <a:bodyPr/>
                        <a:lstStyle/>
                        <a:p>
                          <a:pPr algn="ctr"/>
                          <a:r>
                            <a:rPr lang="en-US" altLang="zh-CN" dirty="0"/>
                            <a:t>(3,&lt;</a:t>
                          </a:r>
                          <a:r>
                            <a:rPr lang="en-US" altLang="zh-CN" dirty="0" err="1"/>
                            <a:t>s,c,b</a:t>
                          </a:r>
                          <a:r>
                            <a:rPr lang="en-US" altLang="zh-CN" dirty="0"/>
                            <a:t>&gt;)</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228456518"/>
                      </a:ext>
                    </a:extLst>
                  </a:tr>
                </a:tbl>
              </a:graphicData>
            </a:graphic>
          </p:graphicFrame>
        </mc:Fallback>
      </mc:AlternateContent>
      <p:sp>
        <p:nvSpPr>
          <p:cNvPr id="174" name="文本框 173">
            <a:extLst>
              <a:ext uri="{FF2B5EF4-FFF2-40B4-BE49-F238E27FC236}">
                <a16:creationId xmlns:a16="http://schemas.microsoft.com/office/drawing/2014/main" id="{A7F97969-4EB7-43B8-AFEB-2F00E98C5EF6}"/>
              </a:ext>
            </a:extLst>
          </p:cNvPr>
          <p:cNvSpPr txBox="1"/>
          <p:nvPr/>
        </p:nvSpPr>
        <p:spPr>
          <a:xfrm>
            <a:off x="6556038" y="5231262"/>
            <a:ext cx="1459527" cy="338554"/>
          </a:xfrm>
          <a:prstGeom prst="rect">
            <a:avLst/>
          </a:prstGeom>
          <a:noFill/>
        </p:spPr>
        <p:txBody>
          <a:bodyPr wrap="square" rtlCol="0">
            <a:spAutoFit/>
          </a:bodyPr>
          <a:lstStyle/>
          <a:p>
            <a:r>
              <a:rPr lang="en-US" altLang="zh-CN" sz="1600" dirty="0"/>
              <a:t>d</a:t>
            </a:r>
            <a:r>
              <a:rPr lang="zh-CN" altLang="en-US" sz="1600" dirty="0"/>
              <a:t>的哈希表</a:t>
            </a:r>
          </a:p>
        </p:txBody>
      </p:sp>
      <mc:AlternateContent xmlns:mc="http://schemas.openxmlformats.org/markup-compatibility/2006" xmlns:a14="http://schemas.microsoft.com/office/drawing/2010/main">
        <mc:Choice Requires="a14">
          <p:graphicFrame>
            <p:nvGraphicFramePr>
              <p:cNvPr id="176" name="表格 175">
                <a:extLst>
                  <a:ext uri="{FF2B5EF4-FFF2-40B4-BE49-F238E27FC236}">
                    <a16:creationId xmlns:a16="http://schemas.microsoft.com/office/drawing/2014/main" id="{E2EABDD8-1D72-4F76-95E3-FE04AE4FCFB5}"/>
                  </a:ext>
                </a:extLst>
              </p:cNvPr>
              <p:cNvGraphicFramePr>
                <a:graphicFrameLocks noGrp="1"/>
              </p:cNvGraphicFramePr>
              <p:nvPr>
                <p:extLst>
                  <p:ext uri="{D42A27DB-BD31-4B8C-83A1-F6EECF244321}">
                    <p14:modId xmlns:p14="http://schemas.microsoft.com/office/powerpoint/2010/main" val="4078687569"/>
                  </p:ext>
                </p:extLst>
              </p:nvPr>
            </p:nvGraphicFramePr>
            <p:xfrm>
              <a:off x="5270400" y="5576400"/>
              <a:ext cx="3694452" cy="731520"/>
            </p:xfrm>
            <a:graphic>
              <a:graphicData uri="http://schemas.openxmlformats.org/drawingml/2006/table">
                <a:tbl>
                  <a:tblPr firstRow="1" bandRow="1">
                    <a:tableStyleId>{5C22544A-7EE6-4342-B048-85BDC9FD1C3A}</a:tableStyleId>
                  </a:tblPr>
                  <a:tblGrid>
                    <a:gridCol w="1847226">
                      <a:extLst>
                        <a:ext uri="{9D8B030D-6E8A-4147-A177-3AD203B41FA5}">
                          <a16:colId xmlns:a16="http://schemas.microsoft.com/office/drawing/2014/main" val="3094946289"/>
                        </a:ext>
                      </a:extLst>
                    </a:gridCol>
                    <a:gridCol w="1847226">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ctr"/>
                          <a:r>
                            <a:rPr lang="en-US" altLang="zh-CN" sz="1800" dirty="0"/>
                            <a:t>(4,&lt;</a:t>
                          </a:r>
                          <a:r>
                            <a:rPr lang="en-US" altLang="zh-CN" sz="1800" dirty="0" err="1"/>
                            <a:t>s,a,b,d</a:t>
                          </a:r>
                          <a:r>
                            <a:rPr lang="en-US" altLang="zh-CN" sz="1800" dirty="0"/>
                            <a:t>&gt;)</a:t>
                          </a:r>
                          <a:endParaRPr lang="zh-CN" altLang="en-US" dirty="0"/>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Choice>
        <mc:Fallback xmlns="">
          <p:graphicFrame>
            <p:nvGraphicFramePr>
              <p:cNvPr id="176" name="表格 175">
                <a:extLst>
                  <a:ext uri="{FF2B5EF4-FFF2-40B4-BE49-F238E27FC236}">
                    <a16:creationId xmlns:a16="http://schemas.microsoft.com/office/drawing/2014/main" id="{E2EABDD8-1D72-4F76-95E3-FE04AE4FCFB5}"/>
                  </a:ext>
                </a:extLst>
              </p:cNvPr>
              <p:cNvGraphicFramePr>
                <a:graphicFrameLocks noGrp="1"/>
              </p:cNvGraphicFramePr>
              <p:nvPr>
                <p:extLst>
                  <p:ext uri="{D42A27DB-BD31-4B8C-83A1-F6EECF244321}">
                    <p14:modId xmlns:p14="http://schemas.microsoft.com/office/powerpoint/2010/main" val="4078687569"/>
                  </p:ext>
                </p:extLst>
              </p:nvPr>
            </p:nvGraphicFramePr>
            <p:xfrm>
              <a:off x="5270400" y="5576400"/>
              <a:ext cx="3694452" cy="731520"/>
            </p:xfrm>
            <a:graphic>
              <a:graphicData uri="http://schemas.openxmlformats.org/drawingml/2006/table">
                <a:tbl>
                  <a:tblPr firstRow="1" bandRow="1">
                    <a:tableStyleId>{5C22544A-7EE6-4342-B048-85BDC9FD1C3A}</a:tableStyleId>
                  </a:tblPr>
                  <a:tblGrid>
                    <a:gridCol w="1847226">
                      <a:extLst>
                        <a:ext uri="{9D8B030D-6E8A-4147-A177-3AD203B41FA5}">
                          <a16:colId xmlns:a16="http://schemas.microsoft.com/office/drawing/2014/main" val="3094946289"/>
                        </a:ext>
                      </a:extLst>
                    </a:gridCol>
                    <a:gridCol w="1847226">
                      <a:extLst>
                        <a:ext uri="{9D8B030D-6E8A-4147-A177-3AD203B41FA5}">
                          <a16:colId xmlns:a16="http://schemas.microsoft.com/office/drawing/2014/main" val="2593225754"/>
                        </a:ext>
                      </a:extLst>
                    </a:gridCol>
                  </a:tblGrid>
                  <a:tr h="365760">
                    <a:tc>
                      <a:txBody>
                        <a:bodyPr/>
                        <a:lstStyle/>
                        <a:p>
                          <a:endParaRPr lang="zh-CN"/>
                        </a:p>
                      </a:txBody>
                      <a:tcPr>
                        <a:blipFill>
                          <a:blip r:embed="rId11"/>
                          <a:stretch>
                            <a:fillRect l="-329" t="-1639" r="-100987" b="-124590"/>
                          </a:stretch>
                        </a:blipFill>
                      </a:tcPr>
                    </a:tc>
                    <a:tc>
                      <a:txBody>
                        <a:bodyPr/>
                        <a:lstStyle/>
                        <a:p>
                          <a:endParaRPr lang="zh-CN"/>
                        </a:p>
                      </a:txBody>
                      <a:tcPr>
                        <a:blipFill>
                          <a:blip r:embed="rId11"/>
                          <a:stretch>
                            <a:fillRect l="-100660" t="-1639" r="-1320" b="-124590"/>
                          </a:stretch>
                        </a:blipFill>
                      </a:tcPr>
                    </a:tc>
                    <a:extLst>
                      <a:ext uri="{0D108BD9-81ED-4DB2-BD59-A6C34878D82A}">
                        <a16:rowId xmlns:a16="http://schemas.microsoft.com/office/drawing/2014/main" val="1335366525"/>
                      </a:ext>
                    </a:extLst>
                  </a:tr>
                  <a:tr h="365760">
                    <a:tc>
                      <a:txBody>
                        <a:bodyPr/>
                        <a:lstStyle/>
                        <a:p>
                          <a:pPr algn="ctr"/>
                          <a:r>
                            <a:rPr lang="en-US" altLang="zh-CN" sz="1800" dirty="0"/>
                            <a:t>(4,&lt;</a:t>
                          </a:r>
                          <a:r>
                            <a:rPr lang="en-US" altLang="zh-CN" sz="1800" dirty="0" err="1"/>
                            <a:t>s,a,b,d</a:t>
                          </a:r>
                          <a:r>
                            <a:rPr lang="en-US" altLang="zh-CN" sz="1800" dirty="0"/>
                            <a:t>&gt;)</a:t>
                          </a:r>
                          <a:endParaRPr lang="zh-CN" altLang="en-US" dirty="0"/>
                        </a:p>
                      </a:txBody>
                      <a:tcPr/>
                    </a:tc>
                    <a:tc>
                      <a:txBody>
                        <a:bodyPr/>
                        <a:lstStyle/>
                        <a:p>
                          <a:pPr algn="ctr"/>
                          <a:r>
                            <a:rPr lang="zh-CN" altLang="en-US" dirty="0"/>
                            <a:t>∅</a:t>
                          </a:r>
                        </a:p>
                      </a:txBody>
                      <a:tcPr/>
                    </a:tc>
                    <a:extLst>
                      <a:ext uri="{0D108BD9-81ED-4DB2-BD59-A6C34878D82A}">
                        <a16:rowId xmlns:a16="http://schemas.microsoft.com/office/drawing/2014/main" val="32284565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7" name="表格 176">
                <a:extLst>
                  <a:ext uri="{FF2B5EF4-FFF2-40B4-BE49-F238E27FC236}">
                    <a16:creationId xmlns:a16="http://schemas.microsoft.com/office/drawing/2014/main" id="{45DDCBE7-AC4B-4BFB-BF07-5EB0638AFD08}"/>
                  </a:ext>
                </a:extLst>
              </p:cNvPr>
              <p:cNvGraphicFramePr>
                <a:graphicFrameLocks noGrp="1"/>
              </p:cNvGraphicFramePr>
              <p:nvPr>
                <p:extLst>
                  <p:ext uri="{D42A27DB-BD31-4B8C-83A1-F6EECF244321}">
                    <p14:modId xmlns:p14="http://schemas.microsoft.com/office/powerpoint/2010/main" val="2627404512"/>
                  </p:ext>
                </p:extLst>
              </p:nvPr>
            </p:nvGraphicFramePr>
            <p:xfrm>
              <a:off x="5270400" y="5576400"/>
              <a:ext cx="3694454" cy="731520"/>
            </p:xfrm>
            <a:graphic>
              <a:graphicData uri="http://schemas.openxmlformats.org/drawingml/2006/table">
                <a:tbl>
                  <a:tblPr firstRow="1" bandRow="1">
                    <a:tableStyleId>{5C22544A-7EE6-4342-B048-85BDC9FD1C3A}</a:tableStyleId>
                  </a:tblPr>
                  <a:tblGrid>
                    <a:gridCol w="1847227">
                      <a:extLst>
                        <a:ext uri="{9D8B030D-6E8A-4147-A177-3AD203B41FA5}">
                          <a16:colId xmlns:a16="http://schemas.microsoft.com/office/drawing/2014/main" val="3094946289"/>
                        </a:ext>
                      </a:extLst>
                    </a:gridCol>
                    <a:gridCol w="1847227">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ctr"/>
                          <a:r>
                            <a:rPr lang="en-US" altLang="zh-CN" sz="1800" dirty="0"/>
                            <a:t>(4,&lt;</a:t>
                          </a:r>
                          <a:r>
                            <a:rPr lang="en-US" altLang="zh-CN" sz="1800" dirty="0" err="1"/>
                            <a:t>s,a,b,d</a:t>
                          </a:r>
                          <a:r>
                            <a:rPr lang="en-US" altLang="zh-CN" sz="1800" dirty="0"/>
                            <a:t>&gt;)</a:t>
                          </a:r>
                          <a:endParaRPr lang="zh-CN" altLang="en-US" dirty="0"/>
                        </a:p>
                      </a:txBody>
                      <a:tcPr/>
                    </a:tc>
                    <a:tc>
                      <a:txBody>
                        <a:bodyPr/>
                        <a:lstStyle/>
                        <a:p>
                          <a:pPr algn="ctr"/>
                          <a:r>
                            <a:rPr lang="en-US" altLang="zh-CN" dirty="0"/>
                            <a:t>(4,{&lt;</a:t>
                          </a:r>
                          <a:r>
                            <a:rPr lang="en-US" altLang="zh-CN" sz="1800" dirty="0" err="1"/>
                            <a:t>s,a,e,d</a:t>
                          </a:r>
                          <a:r>
                            <a:rPr lang="en-US" altLang="zh-CN" dirty="0"/>
                            <a:t>&gt;(17)})</a:t>
                          </a:r>
                          <a:endParaRPr lang="zh-CN" altLang="en-US" dirty="0"/>
                        </a:p>
                      </a:txBody>
                      <a:tcPr/>
                    </a:tc>
                    <a:extLst>
                      <a:ext uri="{0D108BD9-81ED-4DB2-BD59-A6C34878D82A}">
                        <a16:rowId xmlns:a16="http://schemas.microsoft.com/office/drawing/2014/main" val="3228456518"/>
                      </a:ext>
                    </a:extLst>
                  </a:tr>
                </a:tbl>
              </a:graphicData>
            </a:graphic>
          </p:graphicFrame>
        </mc:Choice>
        <mc:Fallback xmlns="">
          <p:graphicFrame>
            <p:nvGraphicFramePr>
              <p:cNvPr id="177" name="表格 176">
                <a:extLst>
                  <a:ext uri="{FF2B5EF4-FFF2-40B4-BE49-F238E27FC236}">
                    <a16:creationId xmlns:a16="http://schemas.microsoft.com/office/drawing/2014/main" id="{45DDCBE7-AC4B-4BFB-BF07-5EB0638AFD08}"/>
                  </a:ext>
                </a:extLst>
              </p:cNvPr>
              <p:cNvGraphicFramePr>
                <a:graphicFrameLocks noGrp="1"/>
              </p:cNvGraphicFramePr>
              <p:nvPr>
                <p:extLst>
                  <p:ext uri="{D42A27DB-BD31-4B8C-83A1-F6EECF244321}">
                    <p14:modId xmlns:p14="http://schemas.microsoft.com/office/powerpoint/2010/main" val="2627404512"/>
                  </p:ext>
                </p:extLst>
              </p:nvPr>
            </p:nvGraphicFramePr>
            <p:xfrm>
              <a:off x="5270400" y="5576400"/>
              <a:ext cx="3694454" cy="731520"/>
            </p:xfrm>
            <a:graphic>
              <a:graphicData uri="http://schemas.openxmlformats.org/drawingml/2006/table">
                <a:tbl>
                  <a:tblPr firstRow="1" bandRow="1">
                    <a:tableStyleId>{5C22544A-7EE6-4342-B048-85BDC9FD1C3A}</a:tableStyleId>
                  </a:tblPr>
                  <a:tblGrid>
                    <a:gridCol w="1847227">
                      <a:extLst>
                        <a:ext uri="{9D8B030D-6E8A-4147-A177-3AD203B41FA5}">
                          <a16:colId xmlns:a16="http://schemas.microsoft.com/office/drawing/2014/main" val="3094946289"/>
                        </a:ext>
                      </a:extLst>
                    </a:gridCol>
                    <a:gridCol w="1847227">
                      <a:extLst>
                        <a:ext uri="{9D8B030D-6E8A-4147-A177-3AD203B41FA5}">
                          <a16:colId xmlns:a16="http://schemas.microsoft.com/office/drawing/2014/main" val="2593225754"/>
                        </a:ext>
                      </a:extLst>
                    </a:gridCol>
                  </a:tblGrid>
                  <a:tr h="365760">
                    <a:tc>
                      <a:txBody>
                        <a:bodyPr/>
                        <a:lstStyle/>
                        <a:p>
                          <a:endParaRPr lang="zh-CN"/>
                        </a:p>
                      </a:txBody>
                      <a:tcPr>
                        <a:blipFill>
                          <a:blip r:embed="rId12"/>
                          <a:stretch>
                            <a:fillRect l="-329" t="-1639" r="-100987" b="-124590"/>
                          </a:stretch>
                        </a:blipFill>
                      </a:tcPr>
                    </a:tc>
                    <a:tc>
                      <a:txBody>
                        <a:bodyPr/>
                        <a:lstStyle/>
                        <a:p>
                          <a:endParaRPr lang="zh-CN"/>
                        </a:p>
                      </a:txBody>
                      <a:tcPr>
                        <a:blipFill>
                          <a:blip r:embed="rId12"/>
                          <a:stretch>
                            <a:fillRect l="-100660" t="-1639" r="-1320" b="-124590"/>
                          </a:stretch>
                        </a:blipFill>
                      </a:tcPr>
                    </a:tc>
                    <a:extLst>
                      <a:ext uri="{0D108BD9-81ED-4DB2-BD59-A6C34878D82A}">
                        <a16:rowId xmlns:a16="http://schemas.microsoft.com/office/drawing/2014/main" val="1335366525"/>
                      </a:ext>
                    </a:extLst>
                  </a:tr>
                  <a:tr h="365760">
                    <a:tc>
                      <a:txBody>
                        <a:bodyPr/>
                        <a:lstStyle/>
                        <a:p>
                          <a:pPr algn="ctr"/>
                          <a:r>
                            <a:rPr lang="en-US" altLang="zh-CN" sz="1800" dirty="0"/>
                            <a:t>(4,&lt;</a:t>
                          </a:r>
                          <a:r>
                            <a:rPr lang="en-US" altLang="zh-CN" sz="1800" dirty="0" err="1"/>
                            <a:t>s,a,b,d</a:t>
                          </a:r>
                          <a:r>
                            <a:rPr lang="en-US" altLang="zh-CN" sz="1800" dirty="0"/>
                            <a:t>&gt;)</a:t>
                          </a:r>
                          <a:endParaRPr lang="zh-CN" altLang="en-US" dirty="0"/>
                        </a:p>
                      </a:txBody>
                      <a:tcPr/>
                    </a:tc>
                    <a:tc>
                      <a:txBody>
                        <a:bodyPr/>
                        <a:lstStyle/>
                        <a:p>
                          <a:pPr algn="ctr"/>
                          <a:r>
                            <a:rPr lang="en-US" altLang="zh-CN" dirty="0"/>
                            <a:t>(4,{&lt;</a:t>
                          </a:r>
                          <a:r>
                            <a:rPr lang="en-US" altLang="zh-CN" sz="1800" dirty="0" err="1"/>
                            <a:t>s,a,e,d</a:t>
                          </a:r>
                          <a:r>
                            <a:rPr lang="en-US" altLang="zh-CN" dirty="0"/>
                            <a:t>&gt;(17)})</a:t>
                          </a:r>
                          <a:endParaRPr lang="zh-CN" altLang="en-US" dirty="0"/>
                        </a:p>
                      </a:txBody>
                      <a:tcPr/>
                    </a:tc>
                    <a:extLst>
                      <a:ext uri="{0D108BD9-81ED-4DB2-BD59-A6C34878D82A}">
                        <a16:rowId xmlns:a16="http://schemas.microsoft.com/office/drawing/2014/main" val="322845651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8" name="表格 177">
                <a:extLst>
                  <a:ext uri="{FF2B5EF4-FFF2-40B4-BE49-F238E27FC236}">
                    <a16:creationId xmlns:a16="http://schemas.microsoft.com/office/drawing/2014/main" id="{A0777247-7DB3-4242-B7FB-3BF53DCBDDAA}"/>
                  </a:ext>
                </a:extLst>
              </p:cNvPr>
              <p:cNvGraphicFramePr>
                <a:graphicFrameLocks noGrp="1"/>
              </p:cNvGraphicFramePr>
              <p:nvPr>
                <p:extLst>
                  <p:ext uri="{D42A27DB-BD31-4B8C-83A1-F6EECF244321}">
                    <p14:modId xmlns:p14="http://schemas.microsoft.com/office/powerpoint/2010/main" val="2919412202"/>
                  </p:ext>
                </p:extLst>
              </p:nvPr>
            </p:nvGraphicFramePr>
            <p:xfrm>
              <a:off x="5270400" y="5576400"/>
              <a:ext cx="3694454" cy="731520"/>
            </p:xfrm>
            <a:graphic>
              <a:graphicData uri="http://schemas.openxmlformats.org/drawingml/2006/table">
                <a:tbl>
                  <a:tblPr firstRow="1" bandRow="1">
                    <a:tableStyleId>{5C22544A-7EE6-4342-B048-85BDC9FD1C3A}</a:tableStyleId>
                  </a:tblPr>
                  <a:tblGrid>
                    <a:gridCol w="1847227">
                      <a:extLst>
                        <a:ext uri="{9D8B030D-6E8A-4147-A177-3AD203B41FA5}">
                          <a16:colId xmlns:a16="http://schemas.microsoft.com/office/drawing/2014/main" val="3094946289"/>
                        </a:ext>
                      </a:extLst>
                    </a:gridCol>
                    <a:gridCol w="1847227">
                      <a:extLst>
                        <a:ext uri="{9D8B030D-6E8A-4147-A177-3AD203B41FA5}">
                          <a16:colId xmlns:a16="http://schemas.microsoft.com/office/drawing/2014/main" val="2593225754"/>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&lt;</m:t>
                                    </m:r>
                                    <m:r>
                                      <a:rPr lang="en-US" altLang="zh-CN" i="1" dirty="0" smtClean="0">
                                        <a:latin typeface="Cambria Math" panose="02040503050406030204" pitchFamily="18" charset="0"/>
                                      </a:rPr>
                                      <m:t>𝐶</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𝑇</m:t>
                                    </m:r>
                                  </m:e>
                                  <m:sub>
                                    <m:r>
                                      <a:rPr lang="en-US" altLang="zh-CN" b="1" i="1" dirty="0" smtClean="0">
                                        <a:latin typeface="Cambria Math" panose="02040503050406030204" pitchFamily="18" charset="0"/>
                                      </a:rPr>
                                      <m:t>&gt;</m:t>
                                    </m:r>
                                    <m:r>
                                      <a:rPr lang="en-US" altLang="zh-CN" i="1" dirty="0" smtClean="0">
                                        <a:latin typeface="Cambria Math" panose="02040503050406030204" pitchFamily="18" charset="0"/>
                                      </a:rPr>
                                      <m:t>𝐶</m:t>
                                    </m:r>
                                  </m:sub>
                                </m:sSub>
                              </m:oMath>
                            </m:oMathPara>
                          </a14:m>
                          <a:endParaRPr lang="zh-CN" altLang="en-US" dirty="0"/>
                        </a:p>
                      </a:txBody>
                      <a:tcPr/>
                    </a:tc>
                    <a:extLst>
                      <a:ext uri="{0D108BD9-81ED-4DB2-BD59-A6C34878D82A}">
                        <a16:rowId xmlns:a16="http://schemas.microsoft.com/office/drawing/2014/main" val="1335366525"/>
                      </a:ext>
                    </a:extLst>
                  </a:tr>
                  <a:tr h="132333">
                    <a:tc>
                      <a:txBody>
                        <a:bodyPr/>
                        <a:lstStyle/>
                        <a:p>
                          <a:pPr algn="ctr"/>
                          <a:r>
                            <a:rPr lang="zh-CN" altLang="en-US" dirty="0"/>
                            <a:t>∅</a:t>
                          </a:r>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3228456518"/>
                      </a:ext>
                    </a:extLst>
                  </a:tr>
                </a:tbl>
              </a:graphicData>
            </a:graphic>
          </p:graphicFrame>
        </mc:Choice>
        <mc:Fallback xmlns="">
          <p:graphicFrame>
            <p:nvGraphicFramePr>
              <p:cNvPr id="178" name="表格 177">
                <a:extLst>
                  <a:ext uri="{FF2B5EF4-FFF2-40B4-BE49-F238E27FC236}">
                    <a16:creationId xmlns:a16="http://schemas.microsoft.com/office/drawing/2014/main" id="{A0777247-7DB3-4242-B7FB-3BF53DCBDDAA}"/>
                  </a:ext>
                </a:extLst>
              </p:cNvPr>
              <p:cNvGraphicFramePr>
                <a:graphicFrameLocks noGrp="1"/>
              </p:cNvGraphicFramePr>
              <p:nvPr>
                <p:extLst>
                  <p:ext uri="{D42A27DB-BD31-4B8C-83A1-F6EECF244321}">
                    <p14:modId xmlns:p14="http://schemas.microsoft.com/office/powerpoint/2010/main" val="2919412202"/>
                  </p:ext>
                </p:extLst>
              </p:nvPr>
            </p:nvGraphicFramePr>
            <p:xfrm>
              <a:off x="5270400" y="5576400"/>
              <a:ext cx="3694454" cy="731520"/>
            </p:xfrm>
            <a:graphic>
              <a:graphicData uri="http://schemas.openxmlformats.org/drawingml/2006/table">
                <a:tbl>
                  <a:tblPr firstRow="1" bandRow="1">
                    <a:tableStyleId>{5C22544A-7EE6-4342-B048-85BDC9FD1C3A}</a:tableStyleId>
                  </a:tblPr>
                  <a:tblGrid>
                    <a:gridCol w="1847227">
                      <a:extLst>
                        <a:ext uri="{9D8B030D-6E8A-4147-A177-3AD203B41FA5}">
                          <a16:colId xmlns:a16="http://schemas.microsoft.com/office/drawing/2014/main" val="3094946289"/>
                        </a:ext>
                      </a:extLst>
                    </a:gridCol>
                    <a:gridCol w="1847227">
                      <a:extLst>
                        <a:ext uri="{9D8B030D-6E8A-4147-A177-3AD203B41FA5}">
                          <a16:colId xmlns:a16="http://schemas.microsoft.com/office/drawing/2014/main" val="2593225754"/>
                        </a:ext>
                      </a:extLst>
                    </a:gridCol>
                  </a:tblGrid>
                  <a:tr h="365760">
                    <a:tc>
                      <a:txBody>
                        <a:bodyPr/>
                        <a:lstStyle/>
                        <a:p>
                          <a:endParaRPr lang="zh-CN"/>
                        </a:p>
                      </a:txBody>
                      <a:tcPr>
                        <a:blipFill>
                          <a:blip r:embed="rId13"/>
                          <a:stretch>
                            <a:fillRect l="-329" t="-1639" r="-100987" b="-124590"/>
                          </a:stretch>
                        </a:blipFill>
                      </a:tcPr>
                    </a:tc>
                    <a:tc>
                      <a:txBody>
                        <a:bodyPr/>
                        <a:lstStyle/>
                        <a:p>
                          <a:endParaRPr lang="zh-CN"/>
                        </a:p>
                      </a:txBody>
                      <a:tcPr>
                        <a:blipFill>
                          <a:blip r:embed="rId13"/>
                          <a:stretch>
                            <a:fillRect l="-100660" t="-1639" r="-1320" b="-124590"/>
                          </a:stretch>
                        </a:blipFill>
                      </a:tcPr>
                    </a:tc>
                    <a:extLst>
                      <a:ext uri="{0D108BD9-81ED-4DB2-BD59-A6C34878D82A}">
                        <a16:rowId xmlns:a16="http://schemas.microsoft.com/office/drawing/2014/main" val="1335366525"/>
                      </a:ext>
                    </a:extLst>
                  </a:tr>
                  <a:tr h="365760">
                    <a:tc>
                      <a:txBody>
                        <a:bodyPr/>
                        <a:lstStyle/>
                        <a:p>
                          <a:pPr algn="ctr"/>
                          <a:r>
                            <a:rPr lang="zh-CN" altLang="en-US" dirty="0"/>
                            <a:t>∅</a:t>
                          </a:r>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3228456518"/>
                      </a:ext>
                    </a:extLst>
                  </a:tr>
                </a:tbl>
              </a:graphicData>
            </a:graphic>
          </p:graphicFrame>
        </mc:Fallback>
      </mc:AlternateContent>
      <mc:AlternateContent xmlns:mc="http://schemas.openxmlformats.org/markup-compatibility/2006" xmlns:a14="http://schemas.microsoft.com/office/drawing/2010/main">
        <mc:Choice Requires="a14">
          <p:sp>
            <p:nvSpPr>
              <p:cNvPr id="180" name="矩形 179">
                <a:extLst>
                  <a:ext uri="{FF2B5EF4-FFF2-40B4-BE49-F238E27FC236}">
                    <a16:creationId xmlns:a16="http://schemas.microsoft.com/office/drawing/2014/main" id="{E6EEDEBE-DB2F-408E-9019-BFF09D7AAD7C}"/>
                  </a:ext>
                </a:extLst>
              </p:cNvPr>
              <p:cNvSpPr/>
              <p:nvPr/>
            </p:nvSpPr>
            <p:spPr>
              <a:xfrm>
                <a:off x="5218154" y="1172640"/>
                <a:ext cx="2314143"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dirty="0" smtClean="0">
                          <a:solidFill>
                            <a:srgbClr val="000000"/>
                          </a:solidFill>
                          <a:latin typeface="Cambria Math" panose="02040503050406030204" pitchFamily="18" charset="0"/>
                        </a:rPr>
                        <m:t>𝑑</m:t>
                      </m:r>
                      <m:r>
                        <a:rPr lang="en-US" altLang="zh-CN" sz="1200" b="0" i="1" dirty="0" smtClean="0">
                          <a:solidFill>
                            <a:srgbClr val="000000"/>
                          </a:solidFill>
                          <a:latin typeface="Cambria Math" panose="02040503050406030204" pitchFamily="18" charset="0"/>
                        </a:rPr>
                        <m:t>.</m:t>
                      </m:r>
                      <m:r>
                        <a:rPr lang="en-US" altLang="zh-CN" sz="1200" i="1" dirty="0" smtClean="0">
                          <a:solidFill>
                            <a:srgbClr val="000000"/>
                          </a:solidFill>
                          <a:latin typeface="Cambria Math" panose="02040503050406030204" pitchFamily="18" charset="0"/>
                        </a:rPr>
                        <m:t>𝐻</m:t>
                      </m:r>
                      <m:sSub>
                        <m:sSubPr>
                          <m:ctrlPr>
                            <a:rPr lang="en-US" altLang="zh-CN" sz="1200" b="0" i="1" dirty="0" smtClean="0">
                              <a:solidFill>
                                <a:srgbClr val="000000"/>
                              </a:solidFill>
                              <a:latin typeface="Cambria Math" panose="02040503050406030204" pitchFamily="18" charset="0"/>
                            </a:rPr>
                          </m:ctrlPr>
                        </m:sSubPr>
                        <m:e>
                          <m:r>
                            <a:rPr lang="en-US" altLang="zh-CN" sz="1200" b="0" i="1" dirty="0" smtClean="0">
                              <a:solidFill>
                                <a:srgbClr val="000000"/>
                              </a:solidFill>
                              <a:latin typeface="Cambria Math" panose="02040503050406030204" pitchFamily="18" charset="0"/>
                            </a:rPr>
                            <m:t>𝑇</m:t>
                          </m:r>
                        </m:e>
                        <m:sub>
                          <m:r>
                            <a:rPr lang="en-US" altLang="zh-CN" sz="1200" b="0" i="1" dirty="0" smtClean="0">
                              <a:solidFill>
                                <a:srgbClr val="000000"/>
                              </a:solidFill>
                              <a:latin typeface="Cambria Math" panose="02040503050406030204" pitchFamily="18" charset="0"/>
                            </a:rPr>
                            <m:t>&lt;</m:t>
                          </m:r>
                          <m:r>
                            <a:rPr lang="en-US" altLang="zh-CN" sz="1200" i="1" dirty="0" smtClean="0">
                              <a:solidFill>
                                <a:srgbClr val="000000"/>
                              </a:solidFill>
                              <a:latin typeface="Cambria Math" panose="02040503050406030204" pitchFamily="18" charset="0"/>
                            </a:rPr>
                            <m:t>𝐶</m:t>
                          </m:r>
                        </m:sub>
                      </m:sSub>
                      <m:r>
                        <a:rPr lang="en-US" altLang="zh-CN" sz="1200" b="0" i="1" dirty="0" smtClean="0">
                          <a:solidFill>
                            <a:srgbClr val="000000"/>
                          </a:solidFill>
                          <a:latin typeface="Cambria Math" panose="02040503050406030204" pitchFamily="18" charset="0"/>
                        </a:rPr>
                        <m:t>.</m:t>
                      </m:r>
                      <m:r>
                        <a:rPr lang="en-US" altLang="zh-CN" sz="1200" b="0" i="1" dirty="0" smtClean="0">
                          <a:solidFill>
                            <a:srgbClr val="000000"/>
                          </a:solidFill>
                          <a:latin typeface="Cambria Math" panose="02040503050406030204" pitchFamily="18" charset="0"/>
                        </a:rPr>
                        <m:t>𝑎𝑑𝑑</m:t>
                      </m:r>
                      <m:r>
                        <a:rPr lang="en-US" altLang="zh-CN" sz="1200" b="0" i="1" dirty="0" smtClean="0">
                          <a:solidFill>
                            <a:srgbClr val="000000"/>
                          </a:solidFill>
                          <a:latin typeface="Cambria Math" panose="02040503050406030204" pitchFamily="18" charset="0"/>
                        </a:rPr>
                        <m:t>((4:&lt;</m:t>
                      </m:r>
                      <m:r>
                        <a:rPr lang="en-US" altLang="zh-CN" sz="1200" i="1" dirty="0" smtClean="0">
                          <a:solidFill>
                            <a:srgbClr val="000000"/>
                          </a:solidFill>
                          <a:latin typeface="Cambria Math" panose="02040503050406030204" pitchFamily="18" charset="0"/>
                        </a:rPr>
                        <m:t>𝑠</m:t>
                      </m:r>
                      <m:r>
                        <a:rPr lang="en-US" altLang="zh-CN" sz="1200" i="1" dirty="0" smtClean="0">
                          <a:solidFill>
                            <a:srgbClr val="000000"/>
                          </a:solidFill>
                          <a:latin typeface="Cambria Math" panose="02040503050406030204" pitchFamily="18" charset="0"/>
                        </a:rPr>
                        <m:t>,</m:t>
                      </m:r>
                      <m:r>
                        <a:rPr lang="en-US" altLang="zh-CN" sz="1200" i="1" dirty="0" smtClean="0">
                          <a:solidFill>
                            <a:srgbClr val="000000"/>
                          </a:solidFill>
                          <a:latin typeface="Cambria Math" panose="02040503050406030204" pitchFamily="18" charset="0"/>
                        </a:rPr>
                        <m:t>𝑎</m:t>
                      </m:r>
                      <m:r>
                        <a:rPr lang="en-US" altLang="zh-CN" sz="1200" i="1" dirty="0" smtClean="0">
                          <a:solidFill>
                            <a:srgbClr val="000000"/>
                          </a:solidFill>
                          <a:latin typeface="Cambria Math" panose="02040503050406030204" pitchFamily="18" charset="0"/>
                        </a:rPr>
                        <m:t>,</m:t>
                      </m:r>
                      <m:r>
                        <a:rPr lang="en-US" altLang="zh-CN" sz="1200" b="0" i="1" dirty="0" smtClean="0">
                          <a:solidFill>
                            <a:srgbClr val="000000"/>
                          </a:solidFill>
                          <a:latin typeface="Cambria Math" panose="02040503050406030204" pitchFamily="18" charset="0"/>
                        </a:rPr>
                        <m:t>𝑏</m:t>
                      </m:r>
                      <m:r>
                        <a:rPr lang="en-US" altLang="zh-CN" sz="1200" b="0" i="1" dirty="0" smtClean="0">
                          <a:solidFill>
                            <a:srgbClr val="000000"/>
                          </a:solidFill>
                          <a:latin typeface="Cambria Math" panose="02040503050406030204" pitchFamily="18" charset="0"/>
                        </a:rPr>
                        <m:t>,</m:t>
                      </m:r>
                      <m:r>
                        <a:rPr lang="en-US" altLang="zh-CN" sz="1200" b="0" i="1" dirty="0" smtClean="0">
                          <a:solidFill>
                            <a:srgbClr val="000000"/>
                          </a:solidFill>
                          <a:latin typeface="Cambria Math" panose="02040503050406030204" pitchFamily="18" charset="0"/>
                        </a:rPr>
                        <m:t>𝑑</m:t>
                      </m:r>
                      <m:r>
                        <a:rPr lang="en-US" altLang="zh-CN" sz="1200" i="1" dirty="0" smtClean="0">
                          <a:solidFill>
                            <a:srgbClr val="000000"/>
                          </a:solidFill>
                          <a:latin typeface="Cambria Math" panose="02040503050406030204" pitchFamily="18" charset="0"/>
                        </a:rPr>
                        <m:t>&gt;</m:t>
                      </m:r>
                      <m:r>
                        <a:rPr lang="en-US" altLang="zh-CN" sz="1200" b="0" i="1" dirty="0" smtClean="0">
                          <a:solidFill>
                            <a:srgbClr val="000000"/>
                          </a:solidFill>
                          <a:latin typeface="Cambria Math" panose="02040503050406030204" pitchFamily="18" charset="0"/>
                        </a:rPr>
                        <m:t>)</m:t>
                      </m:r>
                      <m:r>
                        <a:rPr lang="en-US" altLang="zh-CN" sz="1200" i="1" dirty="0" smtClean="0">
                          <a:solidFill>
                            <a:srgbClr val="000000"/>
                          </a:solidFill>
                          <a:latin typeface="Cambria Math" panose="02040503050406030204" pitchFamily="18" charset="0"/>
                        </a:rPr>
                        <m:t>)</m:t>
                      </m:r>
                    </m:oMath>
                  </m:oMathPara>
                </a14:m>
                <a:endParaRPr lang="zh-CN" altLang="en-US" sz="1200" dirty="0"/>
              </a:p>
            </p:txBody>
          </p:sp>
        </mc:Choice>
        <mc:Fallback xmlns="">
          <p:sp>
            <p:nvSpPr>
              <p:cNvPr id="180" name="矩形 179">
                <a:extLst>
                  <a:ext uri="{FF2B5EF4-FFF2-40B4-BE49-F238E27FC236}">
                    <a16:creationId xmlns:a16="http://schemas.microsoft.com/office/drawing/2014/main" id="{E6EEDEBE-DB2F-408E-9019-BFF09D7AAD7C}"/>
                  </a:ext>
                </a:extLst>
              </p:cNvPr>
              <p:cNvSpPr>
                <a:spLocks noRot="1" noChangeAspect="1" noMove="1" noResize="1" noEditPoints="1" noAdjustHandles="1" noChangeArrowheads="1" noChangeShapeType="1" noTextEdit="1"/>
              </p:cNvSpPr>
              <p:nvPr/>
            </p:nvSpPr>
            <p:spPr>
              <a:xfrm>
                <a:off x="5218154" y="1172640"/>
                <a:ext cx="2314143" cy="276999"/>
              </a:xfrm>
              <a:prstGeom prst="rect">
                <a:avLst/>
              </a:prstGeom>
              <a:blipFill>
                <a:blip r:embed="rId14"/>
                <a:stretch>
                  <a:fillRect b="-6522"/>
                </a:stretch>
              </a:blipFill>
            </p:spPr>
            <p:txBody>
              <a:bodyPr/>
              <a:lstStyle/>
              <a:p>
                <a:r>
                  <a:rPr lang="zh-CN" altLang="en-US">
                    <a:noFill/>
                  </a:rPr>
                  <a:t> </a:t>
                </a:r>
              </a:p>
            </p:txBody>
          </p:sp>
        </mc:Fallback>
      </mc:AlternateContent>
      <p:sp>
        <p:nvSpPr>
          <p:cNvPr id="61" name="矩形: 圆角 60">
            <a:extLst>
              <a:ext uri="{FF2B5EF4-FFF2-40B4-BE49-F238E27FC236}">
                <a16:creationId xmlns:a16="http://schemas.microsoft.com/office/drawing/2014/main" id="{F5EAC0E5-418D-49BC-A451-9A290DF319F1}"/>
              </a:ext>
            </a:extLst>
          </p:cNvPr>
          <p:cNvSpPr/>
          <p:nvPr/>
        </p:nvSpPr>
        <p:spPr>
          <a:xfrm>
            <a:off x="7215239" y="4100936"/>
            <a:ext cx="1631741" cy="312899"/>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&lt;</a:t>
            </a:r>
            <a:r>
              <a:rPr lang="en-US" altLang="zh-CN" sz="1600" dirty="0" err="1"/>
              <a:t>s,c,b,d,t</a:t>
            </a:r>
            <a:r>
              <a:rPr lang="en-US" altLang="zh-CN" sz="1600" dirty="0"/>
              <a:t>&gt;(22),1</a:t>
            </a:r>
            <a:endParaRPr lang="zh-CN" altLang="en-US" sz="1600" dirty="0"/>
          </a:p>
        </p:txBody>
      </p:sp>
      <p:cxnSp>
        <p:nvCxnSpPr>
          <p:cNvPr id="62" name="直接箭头连接符 61">
            <a:extLst>
              <a:ext uri="{FF2B5EF4-FFF2-40B4-BE49-F238E27FC236}">
                <a16:creationId xmlns:a16="http://schemas.microsoft.com/office/drawing/2014/main" id="{F91093D9-7CF7-478A-A98C-1F1731B8BB67}"/>
              </a:ext>
            </a:extLst>
          </p:cNvPr>
          <p:cNvCxnSpPr>
            <a:cxnSpLocks/>
            <a:stCxn id="143" idx="3"/>
            <a:endCxn id="61" idx="1"/>
          </p:cNvCxnSpPr>
          <p:nvPr/>
        </p:nvCxnSpPr>
        <p:spPr>
          <a:xfrm>
            <a:off x="6884020" y="4254445"/>
            <a:ext cx="331219" cy="2941"/>
          </a:xfrm>
          <a:prstGeom prst="straightConnector1">
            <a:avLst/>
          </a:prstGeom>
          <a:ln w="317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7297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4"/>
                                        </p:tgtEl>
                                        <p:attrNameLst>
                                          <p:attrName>style.visibility</p:attrName>
                                        </p:attrNameLst>
                                      </p:cBhvr>
                                      <p:to>
                                        <p:strVal val="visible"/>
                                      </p:to>
                                    </p:set>
                                    <p:animEffect transition="in" filter="fade">
                                      <p:cBhvr>
                                        <p:cTn id="23" dur="500"/>
                                        <p:tgtEl>
                                          <p:spTgt spid="174"/>
                                        </p:tgtEl>
                                      </p:cBhvr>
                                    </p:animEffect>
                                  </p:childTnLst>
                                </p:cTn>
                              </p:par>
                              <p:par>
                                <p:cTn id="24" presetID="10" presetClass="entr" presetSubtype="0" fill="hold"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par>
                                <p:cTn id="27" presetID="10" presetClass="entr" presetSubtype="0" fill="hold" nodeType="withEffect">
                                  <p:stCondLst>
                                    <p:cond delay="0"/>
                                  </p:stCondLst>
                                  <p:childTnLst>
                                    <p:set>
                                      <p:cBhvr>
                                        <p:cTn id="28" dur="1" fill="hold">
                                          <p:stCondLst>
                                            <p:cond delay="0"/>
                                          </p:stCondLst>
                                        </p:cTn>
                                        <p:tgtEl>
                                          <p:spTgt spid="175"/>
                                        </p:tgtEl>
                                        <p:attrNameLst>
                                          <p:attrName>style.visibility</p:attrName>
                                        </p:attrNameLst>
                                      </p:cBhvr>
                                      <p:to>
                                        <p:strVal val="visible"/>
                                      </p:to>
                                    </p:set>
                                    <p:animEffect transition="in" filter="fade">
                                      <p:cBhvr>
                                        <p:cTn id="29" dur="500"/>
                                        <p:tgtEl>
                                          <p:spTgt spid="175"/>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fade">
                                      <p:cBhvr>
                                        <p:cTn id="76" dur="500"/>
                                        <p:tgtEl>
                                          <p:spTgt spid="78"/>
                                        </p:tgtEl>
                                      </p:cBhvr>
                                    </p:animEffect>
                                  </p:childTnLst>
                                </p:cTn>
                              </p:par>
                              <p:par>
                                <p:cTn id="77" presetID="10" presetClass="entr" presetSubtype="0" fill="hold"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500"/>
                                        <p:tgtEl>
                                          <p:spTgt spid="7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fade">
                                      <p:cBhvr>
                                        <p:cTn id="85" dur="500"/>
                                        <p:tgtEl>
                                          <p:spTgt spid="7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2"/>
                                        </p:tgtEl>
                                        <p:attrNameLst>
                                          <p:attrName>style.visibility</p:attrName>
                                        </p:attrNameLst>
                                      </p:cBhvr>
                                      <p:to>
                                        <p:strVal val="visible"/>
                                      </p:to>
                                    </p:set>
                                    <p:animEffect transition="in" filter="fade">
                                      <p:cBhvr>
                                        <p:cTn id="88" dur="500"/>
                                        <p:tgtEl>
                                          <p:spTgt spid="82"/>
                                        </p:tgtEl>
                                      </p:cBhvr>
                                    </p:animEffect>
                                  </p:childTnLst>
                                </p:cTn>
                              </p:par>
                              <p:par>
                                <p:cTn id="89" presetID="10" presetClass="entr" presetSubtype="0"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fade">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03"/>
                                        </p:tgtEl>
                                        <p:attrNameLst>
                                          <p:attrName>style.visibility</p:attrName>
                                        </p:attrNameLst>
                                      </p:cBhvr>
                                      <p:to>
                                        <p:strVal val="visible"/>
                                      </p:to>
                                    </p:set>
                                    <p:animEffect transition="in" filter="fade">
                                      <p:cBhvr>
                                        <p:cTn id="96" dur="500"/>
                                        <p:tgtEl>
                                          <p:spTgt spid="103"/>
                                        </p:tgtEl>
                                      </p:cBhvr>
                                    </p:animEffect>
                                  </p:childTnLst>
                                </p:cTn>
                              </p:par>
                              <p:par>
                                <p:cTn id="97" presetID="10" presetClass="entr" presetSubtype="0" fill="hold" nodeType="withEffect">
                                  <p:stCondLst>
                                    <p:cond delay="0"/>
                                  </p:stCondLst>
                                  <p:childTnLst>
                                    <p:set>
                                      <p:cBhvr>
                                        <p:cTn id="98" dur="1" fill="hold">
                                          <p:stCondLst>
                                            <p:cond delay="0"/>
                                          </p:stCondLst>
                                        </p:cTn>
                                        <p:tgtEl>
                                          <p:spTgt spid="100"/>
                                        </p:tgtEl>
                                        <p:attrNameLst>
                                          <p:attrName>style.visibility</p:attrName>
                                        </p:attrNameLst>
                                      </p:cBhvr>
                                      <p:to>
                                        <p:strVal val="visible"/>
                                      </p:to>
                                    </p:set>
                                    <p:animEffect transition="in" filter="fade">
                                      <p:cBhvr>
                                        <p:cTn id="99" dur="500"/>
                                        <p:tgtEl>
                                          <p:spTgt spid="10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childTnLst>
                                </p:cTn>
                              </p:par>
                              <p:par>
                                <p:cTn id="103" presetID="10"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fade">
                                      <p:cBhvr>
                                        <p:cTn id="105" dur="500"/>
                                        <p:tgtEl>
                                          <p:spTgt spid="10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93"/>
                                        </p:tgtEl>
                                        <p:attrNameLst>
                                          <p:attrName>style.visibility</p:attrName>
                                        </p:attrNameLst>
                                      </p:cBhvr>
                                      <p:to>
                                        <p:strVal val="visible"/>
                                      </p:to>
                                    </p:set>
                                    <p:animEffect transition="in" filter="fade">
                                      <p:cBhvr>
                                        <p:cTn id="110" dur="500"/>
                                        <p:tgtEl>
                                          <p:spTgt spid="93"/>
                                        </p:tgtEl>
                                      </p:cBhvr>
                                    </p:animEffect>
                                  </p:childTnLst>
                                </p:cTn>
                              </p:par>
                              <p:par>
                                <p:cTn id="111" presetID="10" presetClass="entr" presetSubtype="0" fill="hold" nodeType="withEffect">
                                  <p:stCondLst>
                                    <p:cond delay="0"/>
                                  </p:stCondLst>
                                  <p:childTnLst>
                                    <p:set>
                                      <p:cBhvr>
                                        <p:cTn id="112" dur="1" fill="hold">
                                          <p:stCondLst>
                                            <p:cond delay="0"/>
                                          </p:stCondLst>
                                        </p:cTn>
                                        <p:tgtEl>
                                          <p:spTgt spid="95"/>
                                        </p:tgtEl>
                                        <p:attrNameLst>
                                          <p:attrName>style.visibility</p:attrName>
                                        </p:attrNameLst>
                                      </p:cBhvr>
                                      <p:to>
                                        <p:strVal val="visible"/>
                                      </p:to>
                                    </p:set>
                                    <p:animEffect transition="in" filter="fade">
                                      <p:cBhvr>
                                        <p:cTn id="113" dur="500"/>
                                        <p:tgtEl>
                                          <p:spTgt spid="9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500"/>
                                        <p:tgtEl>
                                          <p:spTgt spid="9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animEffect transition="in" filter="fade">
                                      <p:cBhvr>
                                        <p:cTn id="119" dur="500"/>
                                        <p:tgtEl>
                                          <p:spTgt spid="88"/>
                                        </p:tgtEl>
                                      </p:cBhvr>
                                    </p:animEffect>
                                  </p:childTnLst>
                                </p:cTn>
                              </p:par>
                              <p:par>
                                <p:cTn id="120" presetID="10" presetClass="entr" presetSubtype="0" fill="hold" nodeType="withEffect">
                                  <p:stCondLst>
                                    <p:cond delay="0"/>
                                  </p:stCondLst>
                                  <p:childTnLst>
                                    <p:set>
                                      <p:cBhvr>
                                        <p:cTn id="121" dur="1" fill="hold">
                                          <p:stCondLst>
                                            <p:cond delay="0"/>
                                          </p:stCondLst>
                                        </p:cTn>
                                        <p:tgtEl>
                                          <p:spTgt spid="162"/>
                                        </p:tgtEl>
                                        <p:attrNameLst>
                                          <p:attrName>style.visibility</p:attrName>
                                        </p:attrNameLst>
                                      </p:cBhvr>
                                      <p:to>
                                        <p:strVal val="visible"/>
                                      </p:to>
                                    </p:set>
                                    <p:animEffect transition="in" filter="fade">
                                      <p:cBhvr>
                                        <p:cTn id="122" dur="500"/>
                                        <p:tgtEl>
                                          <p:spTgt spid="16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08"/>
                                        </p:tgtEl>
                                        <p:attrNameLst>
                                          <p:attrName>style.visibility</p:attrName>
                                        </p:attrNameLst>
                                      </p:cBhvr>
                                      <p:to>
                                        <p:strVal val="visible"/>
                                      </p:to>
                                    </p:set>
                                    <p:animEffect transition="in" filter="fade">
                                      <p:cBhvr>
                                        <p:cTn id="127" dur="500"/>
                                        <p:tgtEl>
                                          <p:spTgt spid="108"/>
                                        </p:tgtEl>
                                      </p:cBhvr>
                                    </p:animEffect>
                                  </p:childTnLst>
                                </p:cTn>
                              </p:par>
                              <p:par>
                                <p:cTn id="128" presetID="10" presetClass="entr" presetSubtype="0" fill="hold" nodeType="withEffect">
                                  <p:stCondLst>
                                    <p:cond delay="0"/>
                                  </p:stCondLst>
                                  <p:childTnLst>
                                    <p:set>
                                      <p:cBhvr>
                                        <p:cTn id="129" dur="1" fill="hold">
                                          <p:stCondLst>
                                            <p:cond delay="0"/>
                                          </p:stCondLst>
                                        </p:cTn>
                                        <p:tgtEl>
                                          <p:spTgt spid="176"/>
                                        </p:tgtEl>
                                        <p:attrNameLst>
                                          <p:attrName>style.visibility</p:attrName>
                                        </p:attrNameLst>
                                      </p:cBhvr>
                                      <p:to>
                                        <p:strVal val="visible"/>
                                      </p:to>
                                    </p:set>
                                    <p:animEffect transition="in" filter="fade">
                                      <p:cBhvr>
                                        <p:cTn id="130" dur="500"/>
                                        <p:tgtEl>
                                          <p:spTgt spid="176"/>
                                        </p:tgtEl>
                                      </p:cBhvr>
                                    </p:animEffect>
                                  </p:childTnLst>
                                </p:cTn>
                              </p:par>
                              <p:par>
                                <p:cTn id="131" presetID="10" presetClass="entr" presetSubtype="0" fill="hold" nodeType="withEffect">
                                  <p:stCondLst>
                                    <p:cond delay="0"/>
                                  </p:stCondLst>
                                  <p:childTnLst>
                                    <p:set>
                                      <p:cBhvr>
                                        <p:cTn id="132" dur="1" fill="hold">
                                          <p:stCondLst>
                                            <p:cond delay="0"/>
                                          </p:stCondLst>
                                        </p:cTn>
                                        <p:tgtEl>
                                          <p:spTgt spid="110"/>
                                        </p:tgtEl>
                                        <p:attrNameLst>
                                          <p:attrName>style.visibility</p:attrName>
                                        </p:attrNameLst>
                                      </p:cBhvr>
                                      <p:to>
                                        <p:strVal val="visible"/>
                                      </p:to>
                                    </p:set>
                                    <p:animEffect transition="in" filter="fade">
                                      <p:cBhvr>
                                        <p:cTn id="133" dur="500"/>
                                        <p:tgtEl>
                                          <p:spTgt spid="11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fade">
                                      <p:cBhvr>
                                        <p:cTn id="136" dur="500"/>
                                        <p:tgtEl>
                                          <p:spTgt spid="117"/>
                                        </p:tgtEl>
                                      </p:cBhvr>
                                    </p:animEffect>
                                  </p:childTnLst>
                                </p:cTn>
                              </p:par>
                              <p:par>
                                <p:cTn id="137" presetID="10" presetClass="entr" presetSubtype="0" fill="hold" nodeType="withEffect">
                                  <p:stCondLst>
                                    <p:cond delay="0"/>
                                  </p:stCondLst>
                                  <p:childTnLst>
                                    <p:set>
                                      <p:cBhvr>
                                        <p:cTn id="138" dur="1" fill="hold">
                                          <p:stCondLst>
                                            <p:cond delay="0"/>
                                          </p:stCondLst>
                                        </p:cTn>
                                        <p:tgtEl>
                                          <p:spTgt spid="118"/>
                                        </p:tgtEl>
                                        <p:attrNameLst>
                                          <p:attrName>style.visibility</p:attrName>
                                        </p:attrNameLst>
                                      </p:cBhvr>
                                      <p:to>
                                        <p:strVal val="visible"/>
                                      </p:to>
                                    </p:set>
                                    <p:animEffect transition="in" filter="fade">
                                      <p:cBhvr>
                                        <p:cTn id="139" dur="500"/>
                                        <p:tgtEl>
                                          <p:spTgt spid="11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80"/>
                                        </p:tgtEl>
                                        <p:attrNameLst>
                                          <p:attrName>style.visibility</p:attrName>
                                        </p:attrNameLst>
                                      </p:cBhvr>
                                      <p:to>
                                        <p:strVal val="visible"/>
                                      </p:to>
                                    </p:set>
                                    <p:animEffect transition="in" filter="fade">
                                      <p:cBhvr>
                                        <p:cTn id="142" dur="500"/>
                                        <p:tgtEl>
                                          <p:spTgt spid="18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27"/>
                                        </p:tgtEl>
                                        <p:attrNameLst>
                                          <p:attrName>style.visibility</p:attrName>
                                        </p:attrNameLst>
                                      </p:cBhvr>
                                      <p:to>
                                        <p:strVal val="visible"/>
                                      </p:to>
                                    </p:set>
                                    <p:animEffect transition="in" filter="fade">
                                      <p:cBhvr>
                                        <p:cTn id="147" dur="500"/>
                                        <p:tgtEl>
                                          <p:spTgt spid="127"/>
                                        </p:tgtEl>
                                      </p:cBhvr>
                                    </p:animEffect>
                                  </p:childTnLst>
                                </p:cTn>
                              </p:par>
                              <p:par>
                                <p:cTn id="148" presetID="10" presetClass="entr" presetSubtype="0" fill="hold" nodeType="withEffect">
                                  <p:stCondLst>
                                    <p:cond delay="0"/>
                                  </p:stCondLst>
                                  <p:childTnLst>
                                    <p:set>
                                      <p:cBhvr>
                                        <p:cTn id="149" dur="1" fill="hold">
                                          <p:stCondLst>
                                            <p:cond delay="0"/>
                                          </p:stCondLst>
                                        </p:cTn>
                                        <p:tgtEl>
                                          <p:spTgt spid="177"/>
                                        </p:tgtEl>
                                        <p:attrNameLst>
                                          <p:attrName>style.visibility</p:attrName>
                                        </p:attrNameLst>
                                      </p:cBhvr>
                                      <p:to>
                                        <p:strVal val="visible"/>
                                      </p:to>
                                    </p:set>
                                    <p:animEffect transition="in" filter="fade">
                                      <p:cBhvr>
                                        <p:cTn id="150" dur="500"/>
                                        <p:tgtEl>
                                          <p:spTgt spid="177"/>
                                        </p:tgtEl>
                                      </p:cBhvr>
                                    </p:animEffect>
                                  </p:childTnLst>
                                </p:cTn>
                              </p:par>
                              <p:par>
                                <p:cTn id="151" presetID="10" presetClass="entr" presetSubtype="0"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Effect transition="in" filter="fade">
                                      <p:cBhvr>
                                        <p:cTn id="153" dur="500"/>
                                        <p:tgtEl>
                                          <p:spTgt spid="128"/>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34"/>
                                        </p:tgtEl>
                                        <p:attrNameLst>
                                          <p:attrName>style.visibility</p:attrName>
                                        </p:attrNameLst>
                                      </p:cBhvr>
                                      <p:to>
                                        <p:strVal val="visible"/>
                                      </p:to>
                                    </p:set>
                                    <p:animEffect transition="in" filter="fade">
                                      <p:cBhvr>
                                        <p:cTn id="156" dur="500"/>
                                        <p:tgtEl>
                                          <p:spTgt spid="134"/>
                                        </p:tgtEl>
                                      </p:cBhvr>
                                    </p:animEffect>
                                  </p:childTnLst>
                                </p:cTn>
                              </p:par>
                              <p:par>
                                <p:cTn id="157" presetID="10" presetClass="entr" presetSubtype="0" fill="hold" nodeType="withEffect">
                                  <p:stCondLst>
                                    <p:cond delay="0"/>
                                  </p:stCondLst>
                                  <p:childTnLst>
                                    <p:set>
                                      <p:cBhvr>
                                        <p:cTn id="158" dur="1" fill="hold">
                                          <p:stCondLst>
                                            <p:cond delay="0"/>
                                          </p:stCondLst>
                                        </p:cTn>
                                        <p:tgtEl>
                                          <p:spTgt spid="163"/>
                                        </p:tgtEl>
                                        <p:attrNameLst>
                                          <p:attrName>style.visibility</p:attrName>
                                        </p:attrNameLst>
                                      </p:cBhvr>
                                      <p:to>
                                        <p:strVal val="visible"/>
                                      </p:to>
                                    </p:set>
                                    <p:animEffect transition="in" filter="fade">
                                      <p:cBhvr>
                                        <p:cTn id="159" dur="500"/>
                                        <p:tgtEl>
                                          <p:spTgt spid="163"/>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135"/>
                                        </p:tgtEl>
                                        <p:attrNameLst>
                                          <p:attrName>style.visibility</p:attrName>
                                        </p:attrNameLst>
                                      </p:cBhvr>
                                      <p:to>
                                        <p:strVal val="visible"/>
                                      </p:to>
                                    </p:set>
                                    <p:animEffect transition="in" filter="fade">
                                      <p:cBhvr>
                                        <p:cTn id="164" dur="500"/>
                                        <p:tgtEl>
                                          <p:spTgt spid="135"/>
                                        </p:tgtEl>
                                      </p:cBhvr>
                                    </p:animEffect>
                                  </p:childTnLst>
                                </p:cTn>
                              </p:par>
                              <p:par>
                                <p:cTn id="165" presetID="10" presetClass="entr" presetSubtype="0" fill="hold" nodeType="withEffect">
                                  <p:stCondLst>
                                    <p:cond delay="0"/>
                                  </p:stCondLst>
                                  <p:childTnLst>
                                    <p:set>
                                      <p:cBhvr>
                                        <p:cTn id="166" dur="1" fill="hold">
                                          <p:stCondLst>
                                            <p:cond delay="0"/>
                                          </p:stCondLst>
                                        </p:cTn>
                                        <p:tgtEl>
                                          <p:spTgt spid="139"/>
                                        </p:tgtEl>
                                        <p:attrNameLst>
                                          <p:attrName>style.visibility</p:attrName>
                                        </p:attrNameLst>
                                      </p:cBhvr>
                                      <p:to>
                                        <p:strVal val="visible"/>
                                      </p:to>
                                    </p:set>
                                    <p:animEffect transition="in" filter="fade">
                                      <p:cBhvr>
                                        <p:cTn id="167" dur="500"/>
                                        <p:tgtEl>
                                          <p:spTgt spid="139"/>
                                        </p:tgtEl>
                                      </p:cBhvr>
                                    </p:animEffect>
                                  </p:childTnLst>
                                </p:cTn>
                              </p:par>
                              <p:par>
                                <p:cTn id="168" presetID="10" presetClass="entr" presetSubtype="0" fill="hold" nodeType="withEffect">
                                  <p:stCondLst>
                                    <p:cond delay="0"/>
                                  </p:stCondLst>
                                  <p:childTnLst>
                                    <p:set>
                                      <p:cBhvr>
                                        <p:cTn id="169" dur="1" fill="hold">
                                          <p:stCondLst>
                                            <p:cond delay="0"/>
                                          </p:stCondLst>
                                        </p:cTn>
                                        <p:tgtEl>
                                          <p:spTgt spid="178"/>
                                        </p:tgtEl>
                                        <p:attrNameLst>
                                          <p:attrName>style.visibility</p:attrName>
                                        </p:attrNameLst>
                                      </p:cBhvr>
                                      <p:to>
                                        <p:strVal val="visible"/>
                                      </p:to>
                                    </p:set>
                                    <p:animEffect transition="in" filter="fade">
                                      <p:cBhvr>
                                        <p:cTn id="170" dur="500"/>
                                        <p:tgtEl>
                                          <p:spTgt spid="178"/>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40"/>
                                        </p:tgtEl>
                                        <p:attrNameLst>
                                          <p:attrName>style.visibility</p:attrName>
                                        </p:attrNameLst>
                                      </p:cBhvr>
                                      <p:to>
                                        <p:strVal val="visible"/>
                                      </p:to>
                                    </p:set>
                                    <p:animEffect transition="in" filter="fade">
                                      <p:cBhvr>
                                        <p:cTn id="175" dur="500"/>
                                        <p:tgtEl>
                                          <p:spTgt spid="14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43"/>
                                        </p:tgtEl>
                                        <p:attrNameLst>
                                          <p:attrName>style.visibility</p:attrName>
                                        </p:attrNameLst>
                                      </p:cBhvr>
                                      <p:to>
                                        <p:strVal val="visible"/>
                                      </p:to>
                                    </p:set>
                                    <p:animEffect transition="in" filter="fade">
                                      <p:cBhvr>
                                        <p:cTn id="178" dur="500"/>
                                        <p:tgtEl>
                                          <p:spTgt spid="143"/>
                                        </p:tgtEl>
                                      </p:cBhvr>
                                    </p:animEffect>
                                  </p:childTnLst>
                                </p:cTn>
                              </p:par>
                              <p:par>
                                <p:cTn id="179" presetID="10" presetClass="entr" presetSubtype="0" fill="hold" nodeType="withEffect">
                                  <p:stCondLst>
                                    <p:cond delay="0"/>
                                  </p:stCondLst>
                                  <p:childTnLst>
                                    <p:set>
                                      <p:cBhvr>
                                        <p:cTn id="180" dur="1" fill="hold">
                                          <p:stCondLst>
                                            <p:cond delay="0"/>
                                          </p:stCondLst>
                                        </p:cTn>
                                        <p:tgtEl>
                                          <p:spTgt spid="172"/>
                                        </p:tgtEl>
                                        <p:attrNameLst>
                                          <p:attrName>style.visibility</p:attrName>
                                        </p:attrNameLst>
                                      </p:cBhvr>
                                      <p:to>
                                        <p:strVal val="visible"/>
                                      </p:to>
                                    </p:set>
                                    <p:animEffect transition="in" filter="fade">
                                      <p:cBhvr>
                                        <p:cTn id="181" dur="500"/>
                                        <p:tgtEl>
                                          <p:spTgt spid="172"/>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149"/>
                                        </p:tgtEl>
                                        <p:attrNameLst>
                                          <p:attrName>style.visibility</p:attrName>
                                        </p:attrNameLst>
                                      </p:cBhvr>
                                      <p:to>
                                        <p:strVal val="visible"/>
                                      </p:to>
                                    </p:set>
                                    <p:animEffect transition="in" filter="fade">
                                      <p:cBhvr>
                                        <p:cTn id="186" dur="500"/>
                                        <p:tgtEl>
                                          <p:spTgt spid="149"/>
                                        </p:tgtEl>
                                      </p:cBhvr>
                                    </p:animEffect>
                                  </p:childTnLst>
                                </p:cTn>
                              </p:par>
                              <p:par>
                                <p:cTn id="187" presetID="10" presetClass="entr" presetSubtype="0" fill="hold" nodeType="withEffect">
                                  <p:stCondLst>
                                    <p:cond delay="0"/>
                                  </p:stCondLst>
                                  <p:childTnLst>
                                    <p:set>
                                      <p:cBhvr>
                                        <p:cTn id="188" dur="1" fill="hold">
                                          <p:stCondLst>
                                            <p:cond delay="0"/>
                                          </p:stCondLst>
                                        </p:cTn>
                                        <p:tgtEl>
                                          <p:spTgt spid="150"/>
                                        </p:tgtEl>
                                        <p:attrNameLst>
                                          <p:attrName>style.visibility</p:attrName>
                                        </p:attrNameLst>
                                      </p:cBhvr>
                                      <p:to>
                                        <p:strVal val="visible"/>
                                      </p:to>
                                    </p:set>
                                    <p:animEffect transition="in" filter="fade">
                                      <p:cBhvr>
                                        <p:cTn id="189" dur="500"/>
                                        <p:tgtEl>
                                          <p:spTgt spid="150"/>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61"/>
                                        </p:tgtEl>
                                        <p:attrNameLst>
                                          <p:attrName>style.visibility</p:attrName>
                                        </p:attrNameLst>
                                      </p:cBhvr>
                                      <p:to>
                                        <p:strVal val="visible"/>
                                      </p:to>
                                    </p:set>
                                    <p:animEffect transition="in" filter="fade">
                                      <p:cBhvr>
                                        <p:cTn id="194" dur="500"/>
                                        <p:tgtEl>
                                          <p:spTgt spid="61"/>
                                        </p:tgtEl>
                                      </p:cBhvr>
                                    </p:animEffect>
                                  </p:childTnLst>
                                </p:cTn>
                              </p:par>
                              <p:par>
                                <p:cTn id="195" presetID="10" presetClass="entr" presetSubtype="0" fill="hold" nodeType="withEffect">
                                  <p:stCondLst>
                                    <p:cond delay="0"/>
                                  </p:stCondLst>
                                  <p:childTnLst>
                                    <p:set>
                                      <p:cBhvr>
                                        <p:cTn id="196" dur="1" fill="hold">
                                          <p:stCondLst>
                                            <p:cond delay="0"/>
                                          </p:stCondLst>
                                        </p:cTn>
                                        <p:tgtEl>
                                          <p:spTgt spid="62"/>
                                        </p:tgtEl>
                                        <p:attrNameLst>
                                          <p:attrName>style.visibility</p:attrName>
                                        </p:attrNameLst>
                                      </p:cBhvr>
                                      <p:to>
                                        <p:strVal val="visible"/>
                                      </p:to>
                                    </p:set>
                                    <p:animEffect transition="in" filter="fade">
                                      <p:cBhvr>
                                        <p:cTn id="197" dur="500"/>
                                        <p:tgtEl>
                                          <p:spTgt spid="62"/>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71"/>
                                        </p:tgtEl>
                                        <p:attrNameLst>
                                          <p:attrName>style.visibility</p:attrName>
                                        </p:attrNameLst>
                                      </p:cBhvr>
                                      <p:to>
                                        <p:strVal val="visible"/>
                                      </p:to>
                                    </p:set>
                                    <p:animEffect transition="in" filter="fade">
                                      <p:cBhvr>
                                        <p:cTn id="202"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5" grpId="0"/>
      <p:bldP spid="22" grpId="0" animBg="1"/>
      <p:bldP spid="30" grpId="0"/>
      <p:bldP spid="31" grpId="0" animBg="1"/>
      <p:bldP spid="32" grpId="0" animBg="1"/>
      <p:bldP spid="42" grpId="0" animBg="1"/>
      <p:bldP spid="43" grpId="0" animBg="1"/>
      <p:bldP spid="69" grpId="0"/>
      <p:bldP spid="70" grpId="0"/>
      <p:bldP spid="74" grpId="0"/>
      <p:bldP spid="76" grpId="0" animBg="1"/>
      <p:bldP spid="82" grpId="0" animBg="1"/>
      <p:bldP spid="88" grpId="0"/>
      <p:bldP spid="94" grpId="0" animBg="1"/>
      <p:bldP spid="99" grpId="0"/>
      <p:bldP spid="103" grpId="0" animBg="1"/>
      <p:bldP spid="108" grpId="0" animBg="1"/>
      <p:bldP spid="117" grpId="0" animBg="1"/>
      <p:bldP spid="127" grpId="0" animBg="1"/>
      <p:bldP spid="134" grpId="0"/>
      <p:bldP spid="135" grpId="0"/>
      <p:bldP spid="143" grpId="0" animBg="1"/>
      <p:bldP spid="149" grpId="0" animBg="1"/>
      <p:bldP spid="171" grpId="0"/>
      <p:bldP spid="174" grpId="0"/>
      <p:bldP spid="180" grpId="0"/>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StarKOSR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791021"/>
                <a:ext cx="8654492" cy="4154984"/>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优化方向</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000" b="1" dirty="0">
                    <a:latin typeface="Calibri" panose="020F0502020204030204" pitchFamily="34" charset="0"/>
                    <a:ea typeface="微软雅黑" panose="020B0503020204020204" pitchFamily="34" charset="-122"/>
                  </a:rPr>
                  <a:t>成本较低</a:t>
                </a:r>
                <a:r>
                  <a:rPr lang="zh-CN" altLang="en-US" sz="2000" dirty="0">
                    <a:latin typeface="Calibri" panose="020F0502020204030204" pitchFamily="34" charset="0"/>
                    <a:ea typeface="微软雅黑" panose="020B0503020204020204" pitchFamily="34" charset="-122"/>
                  </a:rPr>
                  <a:t>但是</a:t>
                </a:r>
                <a:r>
                  <a:rPr lang="zh-CN" altLang="en-US" sz="2000" b="1" dirty="0">
                    <a:latin typeface="Calibri" panose="020F0502020204030204" pitchFamily="34" charset="0"/>
                    <a:ea typeface="微软雅黑" panose="020B0503020204020204" pitchFamily="34" charset="-122"/>
                  </a:rPr>
                  <a:t>离目的地较远</a:t>
                </a:r>
                <a:r>
                  <a:rPr lang="zh-CN" altLang="en-US" sz="2000" dirty="0">
                    <a:latin typeface="Calibri" panose="020F0502020204030204" pitchFamily="34" charset="0"/>
                    <a:ea typeface="微软雅黑" panose="020B0503020204020204" pitchFamily="34" charset="-122"/>
                  </a:rPr>
                  <a:t>的部分探索候选路线应该被赋予</a:t>
                </a:r>
                <a:r>
                  <a:rPr lang="zh-CN" altLang="en-US" sz="2000" b="1" dirty="0">
                    <a:latin typeface="Calibri" panose="020F0502020204030204" pitchFamily="34" charset="0"/>
                    <a:ea typeface="微软雅黑" panose="020B0503020204020204" pitchFamily="34" charset="-122"/>
                  </a:rPr>
                  <a:t>较低的拓展优先级</a:t>
                </a:r>
                <a:r>
                  <a:rPr lang="zh-CN" altLang="en-US" sz="2000" dirty="0">
                    <a:latin typeface="Calibri" panose="020F0502020204030204" pitchFamily="34" charset="0"/>
                    <a:ea typeface="微软雅黑" panose="020B0503020204020204" pitchFamily="34" charset="-122"/>
                  </a:rPr>
                  <a:t>，这样就可以减少候选路线的数量</a:t>
                </a:r>
                <a:endParaRPr lang="en-US" altLang="zh-CN" sz="2000" dirty="0">
                  <a:latin typeface="Calibri" panose="020F0502020204030204" pitchFamily="34" charset="0"/>
                  <a:ea typeface="微软雅黑" panose="020B0503020204020204" pitchFamily="34" charset="-122"/>
                </a:endParaRPr>
              </a:p>
              <a:p>
                <a:endParaRPr lang="en-US" altLang="zh-CN" sz="2000" dirty="0">
                  <a:latin typeface="Calibri" panose="020F0502020204030204" pitchFamily="34" charset="0"/>
                  <a:ea typeface="微软雅黑" panose="020B0503020204020204" pitchFamily="34" charset="-122"/>
                </a:endParaRPr>
              </a:p>
              <a:p>
                <a:r>
                  <a:rPr lang="zh-CN" altLang="en-US" sz="2400" b="1" dirty="0">
                    <a:latin typeface="Calibri" panose="020F0502020204030204" pitchFamily="34" charset="0"/>
                    <a:ea typeface="微软雅黑" panose="020B0503020204020204" pitchFamily="34" charset="-122"/>
                  </a:rPr>
                  <a:t>方法</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000" dirty="0">
                    <a:latin typeface="+mj-lt"/>
                    <a:ea typeface="微软雅黑" panose="020B0503020204020204" pitchFamily="34" charset="-122"/>
                  </a:rPr>
                  <a:t>根据目的地来</a:t>
                </a:r>
                <a:r>
                  <a:rPr lang="zh-CN" altLang="en-US" sz="2000" b="1" dirty="0">
                    <a:latin typeface="+mj-lt"/>
                    <a:ea typeface="微软雅黑" panose="020B0503020204020204" pitchFamily="34" charset="-122"/>
                  </a:rPr>
                  <a:t>估计路径成本</a:t>
                </a:r>
                <a:r>
                  <a:rPr lang="zh-CN" altLang="en-US" sz="2000" dirty="0">
                    <a:latin typeface="+mj-lt"/>
                    <a:ea typeface="微软雅黑" panose="020B0503020204020204" pitchFamily="34" charset="-122"/>
                  </a:rPr>
                  <a:t>，以此估计成本对优先级队列中的路径进行排序，包括</a:t>
                </a:r>
                <a:r>
                  <a:rPr lang="zh-CN" altLang="en-US" sz="2000" b="1" dirty="0">
                    <a:latin typeface="+mj-lt"/>
                    <a:ea typeface="微软雅黑" panose="020B0503020204020204" pitchFamily="34" charset="-122"/>
                  </a:rPr>
                  <a:t>总队列</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𝑸</m:t>
                    </m:r>
                  </m:oMath>
                </a14:m>
                <a:r>
                  <a:rPr lang="zh-CN" altLang="en-US" sz="2000" dirty="0">
                    <a:latin typeface="+mj-lt"/>
                    <a:ea typeface="微软雅黑" panose="020B0503020204020204" pitchFamily="34" charset="-122"/>
                  </a:rPr>
                  <a:t>以及每个节点的</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𝑯</m:t>
                    </m:r>
                    <m:sSub>
                      <m:sSubPr>
                        <m:ctrlPr>
                          <a:rPr lang="en-US" altLang="zh-CN" sz="20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smtClean="0">
                            <a:solidFill>
                              <a:schemeClr val="accent1"/>
                            </a:solidFill>
                            <a:latin typeface="Cambria Math" panose="02040503050406030204" pitchFamily="18" charset="0"/>
                            <a:ea typeface="微软雅黑" panose="020B0503020204020204" pitchFamily="34" charset="-122"/>
                          </a:rPr>
                          <m:t>𝑻</m:t>
                        </m:r>
                      </m:e>
                      <m:sub>
                        <m:r>
                          <a:rPr lang="en-US" altLang="zh-CN" sz="2000" b="1" i="1" dirty="0" smtClean="0">
                            <a:solidFill>
                              <a:schemeClr val="accent1"/>
                            </a:solidFill>
                            <a:latin typeface="Cambria Math" panose="02040503050406030204" pitchFamily="18" charset="0"/>
                            <a:ea typeface="微软雅黑" panose="020B0503020204020204" pitchFamily="34" charset="-122"/>
                          </a:rPr>
                          <m:t>&gt;</m:t>
                        </m:r>
                        <m:r>
                          <a:rPr lang="en-US" altLang="zh-CN" sz="2000" b="1" i="1" dirty="0" smtClean="0">
                            <a:solidFill>
                              <a:schemeClr val="accent1"/>
                            </a:solidFill>
                            <a:latin typeface="Cambria Math" panose="02040503050406030204" pitchFamily="18" charset="0"/>
                            <a:ea typeface="微软雅黑" panose="020B0503020204020204" pitchFamily="34" charset="-122"/>
                          </a:rPr>
                          <m:t>𝑪</m:t>
                        </m:r>
                      </m:sub>
                    </m:sSub>
                    <m:r>
                      <a:rPr lang="en-US" altLang="zh-CN" sz="2000" b="1" i="1" dirty="0" smtClean="0">
                        <a:solidFill>
                          <a:schemeClr val="accent1"/>
                        </a:solidFill>
                        <a:latin typeface="Cambria Math" panose="02040503050406030204" pitchFamily="18" charset="0"/>
                        <a:ea typeface="微软雅黑" panose="020B0503020204020204" pitchFamily="34" charset="-122"/>
                      </a:rPr>
                      <m:t> </m:t>
                    </m:r>
                    <m:r>
                      <a:rPr lang="en-US" altLang="zh-CN" sz="200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mj-lt"/>
                    <a:ea typeface="微软雅黑" panose="020B0503020204020204" pitchFamily="34" charset="-122"/>
                  </a:rPr>
                  <a:t>中</a:t>
                </a:r>
                <a:r>
                  <a:rPr lang="zh-CN" altLang="en-US" sz="2000" b="1" dirty="0">
                    <a:latin typeface="+mj-lt"/>
                    <a:ea typeface="微软雅黑" panose="020B0503020204020204" pitchFamily="34" charset="-122"/>
                  </a:rPr>
                  <a:t>存储被支配路径的队列​​</a:t>
                </a:r>
                <a:r>
                  <a:rPr lang="zh-CN" altLang="en-US" sz="2000" dirty="0">
                    <a:latin typeface="+mj-lt"/>
                    <a:ea typeface="微软雅黑" panose="020B0503020204020204" pitchFamily="34" charset="-122"/>
                  </a:rPr>
                  <a:t>。</a:t>
                </a:r>
                <a:endParaRPr lang="en-US" altLang="zh-CN" sz="2000" dirty="0">
                  <a:latin typeface="+mj-lt"/>
                  <a:ea typeface="微软雅黑" panose="020B0503020204020204" pitchFamily="34" charset="-122"/>
                </a:endParaRPr>
              </a:p>
              <a:p>
                <a:r>
                  <a:rPr lang="en-US" altLang="zh-CN" sz="2000" dirty="0">
                    <a:latin typeface="+mj-lt"/>
                    <a:ea typeface="微软雅黑" panose="020B0503020204020204" pitchFamily="34" charset="-122"/>
                  </a:rPr>
                  <a:t>	</a:t>
                </a:r>
              </a:p>
              <a:p>
                <a:r>
                  <a:rPr lang="en-US" altLang="zh-CN" sz="2000" dirty="0">
                    <a:latin typeface="+mj-lt"/>
                    <a:ea typeface="微软雅黑" panose="020B0503020204020204" pitchFamily="34" charset="-122"/>
                  </a:rPr>
                  <a:t>	</a:t>
                </a:r>
                <a:r>
                  <a:rPr lang="zh-CN" altLang="en-US" sz="2000" dirty="0">
                    <a:latin typeface="+mj-lt"/>
                    <a:ea typeface="微软雅黑" panose="020B0503020204020204" pitchFamily="34" charset="-122"/>
                  </a:rPr>
                  <a:t>基于上述思路，在拓展路径的寻找邻居方面进行了优化，设计了新的</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𝐹𝑖𝑛𝑑𝑁𝐸𝑁</m:t>
                    </m:r>
                  </m:oMath>
                </a14:m>
                <a:r>
                  <a:rPr lang="zh-CN" altLang="en-US" sz="2000" dirty="0">
                    <a:latin typeface="+mj-lt"/>
                    <a:ea typeface="微软雅黑" panose="020B0503020204020204" pitchFamily="34" charset="-122"/>
                  </a:rPr>
                  <a:t>算法</a:t>
                </a:r>
                <a:endParaRPr lang="en-US" altLang="zh-CN" sz="2000" dirty="0">
                  <a:latin typeface="+mj-lt"/>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791021"/>
                <a:ext cx="8654492" cy="4154984"/>
              </a:xfrm>
              <a:prstGeom prst="rect">
                <a:avLst/>
              </a:prstGeom>
              <a:blipFill>
                <a:blip r:embed="rId3"/>
                <a:stretch>
                  <a:fillRect l="-1056" t="-1322" b="-1615"/>
                </a:stretch>
              </a:blipFill>
            </p:spPr>
            <p:txBody>
              <a:bodyPr/>
              <a:lstStyle/>
              <a:p>
                <a:r>
                  <a:rPr lang="zh-CN" altLang="en-US">
                    <a:noFill/>
                  </a:rPr>
                  <a:t> </a:t>
                </a:r>
              </a:p>
            </p:txBody>
          </p:sp>
        </mc:Fallback>
      </mc:AlternateContent>
      <p:sp>
        <p:nvSpPr>
          <p:cNvPr id="6" name="椭圆 5">
            <a:extLst>
              <a:ext uri="{FF2B5EF4-FFF2-40B4-BE49-F238E27FC236}">
                <a16:creationId xmlns:a16="http://schemas.microsoft.com/office/drawing/2014/main" id="{52414FDF-F6BB-421D-B6FC-3B75D093E61A}"/>
              </a:ext>
            </a:extLst>
          </p:cNvPr>
          <p:cNvSpPr>
            <a:spLocks noChangeAspect="1"/>
          </p:cNvSpPr>
          <p:nvPr/>
        </p:nvSpPr>
        <p:spPr>
          <a:xfrm>
            <a:off x="3238501" y="5267325"/>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7" name="椭圆 6">
            <a:extLst>
              <a:ext uri="{FF2B5EF4-FFF2-40B4-BE49-F238E27FC236}">
                <a16:creationId xmlns:a16="http://schemas.microsoft.com/office/drawing/2014/main" id="{B5268E1E-65C2-4104-A362-46C5AFD4E532}"/>
              </a:ext>
            </a:extLst>
          </p:cNvPr>
          <p:cNvSpPr>
            <a:spLocks/>
          </p:cNvSpPr>
          <p:nvPr/>
        </p:nvSpPr>
        <p:spPr>
          <a:xfrm>
            <a:off x="6877050" y="5267325"/>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6E136F64-5D83-423B-804F-60BE3F4AF882}"/>
                  </a:ext>
                </a:extLst>
              </p:cNvPr>
              <p:cNvSpPr>
                <a:spLocks noChangeAspect="1"/>
              </p:cNvSpPr>
              <p:nvPr/>
            </p:nvSpPr>
            <p:spPr>
              <a:xfrm>
                <a:off x="1687014" y="5267325"/>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i="1" dirty="0">
                              <a:latin typeface="Cambria Math" panose="02040503050406030204" pitchFamily="18" charset="0"/>
                            </a:rPr>
                            <m:t>1</m:t>
                          </m:r>
                        </m:sub>
                      </m:sSub>
                    </m:oMath>
                  </m:oMathPara>
                </a14:m>
                <a:endParaRPr lang="zh-CN" altLang="en-US" dirty="0"/>
              </a:p>
            </p:txBody>
          </p:sp>
        </mc:Choice>
        <mc:Fallback xmlns="">
          <p:sp>
            <p:nvSpPr>
              <p:cNvPr id="10" name="椭圆 9">
                <a:extLst>
                  <a:ext uri="{FF2B5EF4-FFF2-40B4-BE49-F238E27FC236}">
                    <a16:creationId xmlns:a16="http://schemas.microsoft.com/office/drawing/2014/main" id="{6E136F64-5D83-423B-804F-60BE3F4AF882}"/>
                  </a:ext>
                </a:extLst>
              </p:cNvPr>
              <p:cNvSpPr>
                <a:spLocks noRot="1" noChangeAspect="1" noMove="1" noResize="1" noEditPoints="1" noAdjustHandles="1" noChangeArrowheads="1" noChangeShapeType="1" noTextEdit="1"/>
              </p:cNvSpPr>
              <p:nvPr/>
            </p:nvSpPr>
            <p:spPr>
              <a:xfrm>
                <a:off x="1687014" y="5267325"/>
                <a:ext cx="720000" cy="720000"/>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2253A151-4650-497F-ADBA-F8EEE82C33A6}"/>
                  </a:ext>
                </a:extLst>
              </p:cNvPr>
              <p:cNvSpPr/>
              <p:nvPr/>
            </p:nvSpPr>
            <p:spPr>
              <a:xfrm>
                <a:off x="5263607" y="5267325"/>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oMath>
                  </m:oMathPara>
                </a14:m>
                <a:endParaRPr lang="zh-CN" altLang="en-US" dirty="0"/>
              </a:p>
            </p:txBody>
          </p:sp>
        </mc:Choice>
        <mc:Fallback xmlns="">
          <p:sp>
            <p:nvSpPr>
              <p:cNvPr id="12" name="椭圆 11">
                <a:extLst>
                  <a:ext uri="{FF2B5EF4-FFF2-40B4-BE49-F238E27FC236}">
                    <a16:creationId xmlns:a16="http://schemas.microsoft.com/office/drawing/2014/main" id="{2253A151-4650-497F-ADBA-F8EEE82C33A6}"/>
                  </a:ext>
                </a:extLst>
              </p:cNvPr>
              <p:cNvSpPr>
                <a:spLocks noRot="1" noChangeAspect="1" noMove="1" noResize="1" noEditPoints="1" noAdjustHandles="1" noChangeArrowheads="1" noChangeShapeType="1" noTextEdit="1"/>
              </p:cNvSpPr>
              <p:nvPr/>
            </p:nvSpPr>
            <p:spPr>
              <a:xfrm>
                <a:off x="5263607" y="5267325"/>
                <a:ext cx="720000" cy="720000"/>
              </a:xfrm>
              <a:prstGeom prst="ellipse">
                <a:avLst/>
              </a:prstGeom>
              <a:blipFill>
                <a:blip r:embed="rId5"/>
                <a:stretch>
                  <a:fillRect/>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E7202587-5513-4A31-A1F9-636DA2AA3D0B}"/>
              </a:ext>
            </a:extLst>
          </p:cNvPr>
          <p:cNvCxnSpPr>
            <a:stCxn id="6" idx="2"/>
            <a:endCxn id="10" idx="6"/>
          </p:cNvCxnSpPr>
          <p:nvPr/>
        </p:nvCxnSpPr>
        <p:spPr>
          <a:xfrm flipH="1">
            <a:off x="2407014" y="5627325"/>
            <a:ext cx="83148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9CECE1A-A142-406B-ACC7-C68A19EC5B49}"/>
              </a:ext>
            </a:extLst>
          </p:cNvPr>
          <p:cNvCxnSpPr>
            <a:stCxn id="6" idx="6"/>
            <a:endCxn id="12" idx="2"/>
          </p:cNvCxnSpPr>
          <p:nvPr/>
        </p:nvCxnSpPr>
        <p:spPr>
          <a:xfrm>
            <a:off x="3958501" y="5627325"/>
            <a:ext cx="130510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19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en-US" altLang="zh-CN" sz="2800" b="1" spc="200" dirty="0" err="1">
                <a:solidFill>
                  <a:schemeClr val="bg1"/>
                </a:solidFill>
                <a:latin typeface="Calibri" panose="020F0502020204030204" pitchFamily="34" charset="0"/>
                <a:ea typeface="微软雅黑" panose="020B0503020204020204" pitchFamily="34" charset="-122"/>
              </a:rPr>
              <a:t>StarKOSR</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654492" cy="5026056"/>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估计路径成本</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8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给定</a:t>
                </a:r>
                <a:r>
                  <a:rPr lang="en-US" altLang="zh-CN" sz="2000" dirty="0">
                    <a:latin typeface="Calibri" panose="020F0502020204030204" pitchFamily="34" charset="0"/>
                    <a:ea typeface="微软雅黑" panose="020B0503020204020204" pitchFamily="34" charset="-122"/>
                  </a:rPr>
                  <a:t>KOSR</a:t>
                </a:r>
                <a:r>
                  <a:rPr lang="zh-CN" altLang="en-US" sz="2000" dirty="0">
                    <a:latin typeface="Calibri" panose="020F0502020204030204" pitchFamily="34" charset="0"/>
                    <a:ea typeface="微软雅黑" panose="020B0503020204020204" pitchFamily="34" charset="-122"/>
                  </a:rPr>
                  <a:t>查询</a:t>
                </a:r>
                <a14:m>
                  <m:oMath xmlns:m="http://schemas.openxmlformats.org/officeDocument/2006/math">
                    <m:r>
                      <a:rPr lang="en-US" altLang="zh-CN" sz="2000" dirty="0" smtClean="0">
                        <a:solidFill>
                          <a:schemeClr val="accent1"/>
                        </a:solidFill>
                        <a:latin typeface="Cambria Math" panose="02040503050406030204" pitchFamily="18" charset="0"/>
                        <a:ea typeface="微软雅黑" panose="020B0503020204020204" pitchFamily="34" charset="-122"/>
                      </a:rPr>
                      <m:t>&lt;</m:t>
                    </m:r>
                    <m:r>
                      <a:rPr lang="en-US" altLang="zh-CN" sz="2000" dirty="0" err="1">
                        <a:solidFill>
                          <a:schemeClr val="accent1"/>
                        </a:solidFill>
                        <a:latin typeface="Cambria Math" panose="02040503050406030204" pitchFamily="18" charset="0"/>
                        <a:ea typeface="微软雅黑" panose="020B0503020204020204" pitchFamily="34" charset="-122"/>
                      </a:rPr>
                      <m:t>𝒔</m:t>
                    </m:r>
                    <m:r>
                      <a:rPr lang="en-US" altLang="zh-CN" sz="2000" dirty="0" err="1">
                        <a:solidFill>
                          <a:schemeClr val="accent1"/>
                        </a:solidFill>
                        <a:latin typeface="Cambria Math" panose="02040503050406030204" pitchFamily="18" charset="0"/>
                        <a:ea typeface="微软雅黑" panose="020B0503020204020204" pitchFamily="34" charset="-122"/>
                      </a:rPr>
                      <m:t>,</m:t>
                    </m:r>
                    <m:r>
                      <a:rPr lang="en-US" altLang="zh-CN" sz="2000" dirty="0" err="1">
                        <a:solidFill>
                          <a:schemeClr val="accent1"/>
                        </a:solidFill>
                        <a:latin typeface="Cambria Math" panose="02040503050406030204" pitchFamily="18" charset="0"/>
                        <a:ea typeface="微软雅黑" panose="020B0503020204020204" pitchFamily="34" charset="-122"/>
                      </a:rPr>
                      <m:t>𝒕</m:t>
                    </m:r>
                    <m:r>
                      <a:rPr lang="en-US" altLang="zh-CN" sz="2000" dirty="0" err="1">
                        <a:solidFill>
                          <a:schemeClr val="accent1"/>
                        </a:solidFill>
                        <a:latin typeface="Cambria Math" panose="02040503050406030204" pitchFamily="18" charset="0"/>
                        <a:ea typeface="微软雅黑" panose="020B0503020204020204" pitchFamily="34" charset="-122"/>
                      </a:rPr>
                      <m:t>,</m:t>
                    </m:r>
                    <m:r>
                      <a:rPr lang="en-US" altLang="zh-CN" sz="2000" dirty="0" err="1">
                        <a:solidFill>
                          <a:schemeClr val="accent1"/>
                        </a:solidFill>
                        <a:latin typeface="Cambria Math" panose="02040503050406030204" pitchFamily="18" charset="0"/>
                        <a:ea typeface="微软雅黑" panose="020B0503020204020204" pitchFamily="34" charset="-122"/>
                      </a:rPr>
                      <m:t>𝑪</m:t>
                    </m:r>
                    <m:r>
                      <a:rPr lang="en-US" altLang="zh-CN" sz="2000" dirty="0" err="1">
                        <a:solidFill>
                          <a:schemeClr val="accent1"/>
                        </a:solidFill>
                        <a:latin typeface="Cambria Math" panose="02040503050406030204" pitchFamily="18" charset="0"/>
                        <a:ea typeface="微软雅黑" panose="020B0503020204020204" pitchFamily="34" charset="-122"/>
                      </a:rPr>
                      <m:t>,</m:t>
                    </m:r>
                    <m:r>
                      <a:rPr lang="en-US" altLang="zh-CN" sz="2000" dirty="0" err="1">
                        <a:solidFill>
                          <a:schemeClr val="accent1"/>
                        </a:solidFill>
                        <a:latin typeface="Cambria Math" panose="02040503050406030204" pitchFamily="18" charset="0"/>
                        <a:ea typeface="微软雅黑" panose="020B0503020204020204" pitchFamily="34" charset="-122"/>
                      </a:rPr>
                      <m:t>𝒌</m:t>
                    </m:r>
                    <m:r>
                      <a:rPr lang="en-US" altLang="zh-CN" sz="2000" dirty="0">
                        <a:solidFill>
                          <a:schemeClr val="accent1"/>
                        </a:solidFill>
                        <a:latin typeface="Cambria Math" panose="02040503050406030204" pitchFamily="18" charset="0"/>
                        <a:ea typeface="微软雅黑" panose="020B0503020204020204" pitchFamily="34" charset="-122"/>
                      </a:rPr>
                      <m:t>&gt;</m:t>
                    </m:r>
                  </m:oMath>
                </a14:m>
                <a:r>
                  <a:rPr lang="zh-CN" altLang="en-US" sz="2000" dirty="0">
                    <a:latin typeface="Calibri" panose="020F0502020204030204" pitchFamily="34" charset="0"/>
                    <a:ea typeface="微软雅黑" panose="020B0503020204020204" pitchFamily="34" charset="-122"/>
                  </a:rPr>
                  <a:t>，部分探索路径</a:t>
                </a:r>
                <a:endParaRPr lang="en-US" altLang="zh-CN" sz="2000" dirty="0">
                  <a:latin typeface="Calibri" panose="020F0502020204030204" pitchFamily="34" charset="0"/>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dirty="0">
                          <a:solidFill>
                            <a:schemeClr val="accent1"/>
                          </a:solidFill>
                          <a:latin typeface="Cambria Math" panose="02040503050406030204" pitchFamily="18" charset="0"/>
                          <a:ea typeface="微软雅黑" panose="020B0503020204020204" pitchFamily="34" charset="-122"/>
                        </a:rPr>
                        <m:t>=&lt;</m:t>
                      </m:r>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b="0" i="1" dirty="0">
                              <a:solidFill>
                                <a:schemeClr val="accent1"/>
                              </a:solidFill>
                              <a:latin typeface="Cambria Math" panose="02040503050406030204" pitchFamily="18" charset="0"/>
                              <a:ea typeface="微软雅黑" panose="020B0503020204020204" pitchFamily="34" charset="-122"/>
                            </a:rPr>
                            <m:t>𝑣</m:t>
                          </m:r>
                        </m:e>
                        <m:sub>
                          <m:r>
                            <a:rPr lang="en-US" altLang="zh-CN" sz="2000" b="0" i="1" dirty="0">
                              <a:solidFill>
                                <a:schemeClr val="accent1"/>
                              </a:solidFill>
                              <a:latin typeface="Cambria Math" panose="02040503050406030204" pitchFamily="18" charset="0"/>
                              <a:ea typeface="微软雅黑" panose="020B0503020204020204" pitchFamily="34" charset="-122"/>
                            </a:rPr>
                            <m:t>0</m:t>
                          </m:r>
                        </m:sub>
                      </m:sSub>
                      <m:r>
                        <a:rPr lang="en-US" altLang="zh-CN" sz="2000" b="0"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𝑠</m:t>
                      </m:r>
                      <m:r>
                        <a:rPr lang="en-US" altLang="zh-CN" sz="2000" b="0"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b="0" i="1" dirty="0">
                              <a:solidFill>
                                <a:schemeClr val="accent1"/>
                              </a:solidFill>
                              <a:latin typeface="Cambria Math" panose="02040503050406030204" pitchFamily="18" charset="0"/>
                              <a:ea typeface="微软雅黑" panose="020B0503020204020204" pitchFamily="34" charset="-122"/>
                            </a:rPr>
                            <m:t>𝑣</m:t>
                          </m:r>
                        </m:e>
                        <m:sub>
                          <m:r>
                            <a:rPr lang="en-US" altLang="zh-CN" sz="2000" b="0" i="1" dirty="0">
                              <a:solidFill>
                                <a:schemeClr val="accent1"/>
                              </a:solidFill>
                              <a:latin typeface="Cambria Math" panose="02040503050406030204" pitchFamily="18" charset="0"/>
                              <a:ea typeface="微软雅黑" panose="020B0503020204020204" pitchFamily="34" charset="-122"/>
                            </a:rPr>
                            <m:t>1</m:t>
                          </m:r>
                        </m:sub>
                      </m:sSub>
                      <m:r>
                        <a:rPr lang="en-US" altLang="zh-CN" sz="2000" b="0"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dirty="0">
                          <a:solidFill>
                            <a:schemeClr val="accent1"/>
                          </a:solidFill>
                          <a:latin typeface="Cambria Math" panose="02040503050406030204" pitchFamily="18" charset="0"/>
                          <a:ea typeface="微软雅黑" panose="020B0503020204020204" pitchFamily="34" charset="-122"/>
                        </a:rPr>
                        <m:t>&gt;</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a:p>
                <a:pPr algn="ctr"/>
                <a:endParaRPr lang="en-US" altLang="zh-CN" sz="2000" dirty="0">
                  <a:solidFill>
                    <a:schemeClr val="accent1"/>
                  </a:solidFill>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拓展路径 </a:t>
                </a:r>
                <a14:m>
                  <m:oMath xmlns:m="http://schemas.openxmlformats.org/officeDocument/2006/math">
                    <m:r>
                      <a:rPr lang="en-US" altLang="zh-CN" sz="2000" dirty="0" smtClean="0">
                        <a:solidFill>
                          <a:schemeClr val="accent1"/>
                        </a:solidFill>
                        <a:latin typeface="Cambria Math" panose="02040503050406030204" pitchFamily="18" charset="0"/>
                        <a:ea typeface="微软雅黑" panose="020B0503020204020204" pitchFamily="34" charset="-122"/>
                      </a:rPr>
                      <m:t>𝑝</m:t>
                    </m:r>
                    <m:r>
                      <a:rPr lang="en-US" altLang="zh-CN" sz="2000" dirty="0" smtClean="0">
                        <a:solidFill>
                          <a:schemeClr val="accent1"/>
                        </a:solidFill>
                        <a:latin typeface="Cambria Math" panose="02040503050406030204" pitchFamily="18" charset="0"/>
                        <a:ea typeface="微软雅黑" panose="020B0503020204020204" pitchFamily="34" charset="-122"/>
                      </a:rPr>
                      <m:t> </m:t>
                    </m:r>
                  </m:oMath>
                </a14:m>
                <a:r>
                  <a:rPr lang="zh-CN" altLang="en-US" sz="2000" dirty="0">
                    <a:latin typeface="Calibri" panose="020F0502020204030204" pitchFamily="34" charset="0"/>
                    <a:ea typeface="微软雅黑" panose="020B0503020204020204" pitchFamily="34" charset="-122"/>
                  </a:rPr>
                  <a:t>的最优路径</a:t>
                </a:r>
                <a:endParaRPr lang="en-US" altLang="zh-CN" sz="20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dirty="0">
                          <a:solidFill>
                            <a:schemeClr val="accent1"/>
                          </a:solidFill>
                          <a:latin typeface="Cambria Math" panose="02040503050406030204" pitchFamily="18" charset="0"/>
                          <a:ea typeface="微软雅黑" panose="020B0503020204020204" pitchFamily="34" charset="-122"/>
                        </a:rPr>
                        <m:t>’=&lt;</m:t>
                      </m:r>
                      <m:r>
                        <a:rPr lang="pl-PL" altLang="zh-CN" sz="2000" b="0" i="1" dirty="0">
                          <a:solidFill>
                            <a:schemeClr val="accent1"/>
                          </a:solidFill>
                          <a:latin typeface="Cambria Math" panose="02040503050406030204" pitchFamily="18" charset="0"/>
                          <a:ea typeface="微软雅黑" panose="020B0503020204020204" pitchFamily="34" charset="-122"/>
                        </a:rPr>
                        <m:t>𝑠</m:t>
                      </m:r>
                      <m:r>
                        <a:rPr lang="pl-PL" altLang="zh-CN" sz="2000" b="0" dirty="0">
                          <a:solidFill>
                            <a:schemeClr val="accent1"/>
                          </a:solidFill>
                          <a:latin typeface="Cambria Math" panose="02040503050406030204" pitchFamily="18" charset="0"/>
                          <a:ea typeface="微软雅黑" panose="020B0503020204020204" pitchFamily="34" charset="-122"/>
                        </a:rPr>
                        <m: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b="0" i="1" dirty="0">
                              <a:solidFill>
                                <a:schemeClr val="accent1"/>
                              </a:solidFill>
                              <a:latin typeface="Cambria Math" panose="02040503050406030204" pitchFamily="18" charset="0"/>
                              <a:ea typeface="微软雅黑" panose="020B0503020204020204" pitchFamily="34" charset="-122"/>
                            </a:rPr>
                            <m:t>𝑣</m:t>
                          </m:r>
                        </m:e>
                        <m:sub>
                          <m:r>
                            <a:rPr lang="pl-PL" altLang="zh-CN" sz="2000" b="0" i="1" dirty="0">
                              <a:solidFill>
                                <a:schemeClr val="accent1"/>
                              </a:solidFill>
                              <a:latin typeface="Cambria Math" panose="02040503050406030204" pitchFamily="18" charset="0"/>
                              <a:ea typeface="微软雅黑" panose="020B0503020204020204" pitchFamily="34" charset="-122"/>
                            </a:rPr>
                            <m:t>1</m:t>
                          </m:r>
                        </m:sub>
                      </m:sSub>
                      <m:r>
                        <a:rPr lang="pl-PL" altLang="zh-CN" sz="2000" b="0" dirty="0">
                          <a:solidFill>
                            <a:schemeClr val="accent1"/>
                          </a:solidFill>
                          <a:latin typeface="Cambria Math" panose="02040503050406030204" pitchFamily="18" charset="0"/>
                          <a:ea typeface="微软雅黑" panose="020B0503020204020204" pitchFamily="34" charset="-122"/>
                        </a:rPr>
                        <m: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b="0" i="1" dirty="0">
                              <a:solidFill>
                                <a:schemeClr val="accent1"/>
                              </a:solidFill>
                              <a:latin typeface="Cambria Math" panose="02040503050406030204" pitchFamily="18" charset="0"/>
                              <a:ea typeface="微软雅黑" panose="020B0503020204020204" pitchFamily="34" charset="-122"/>
                            </a:rPr>
                            <m:t>𝑣</m:t>
                          </m:r>
                        </m:e>
                        <m:sub>
                          <m:r>
                            <a:rPr lang="pl-PL" altLang="zh-CN" sz="2000" b="0" i="1" dirty="0">
                              <a:solidFill>
                                <a:schemeClr val="accent1"/>
                              </a:solidFill>
                              <a:latin typeface="Cambria Math" panose="02040503050406030204" pitchFamily="18" charset="0"/>
                              <a:ea typeface="微软雅黑" panose="020B0503020204020204" pitchFamily="34" charset="-122"/>
                            </a:rPr>
                            <m:t>𝑖</m:t>
                          </m:r>
                        </m:sub>
                      </m:sSub>
                      <m:r>
                        <a:rPr lang="pl-PL" altLang="zh-CN" sz="2000" b="0" dirty="0">
                          <a:solidFill>
                            <a:schemeClr val="accent1"/>
                          </a:solidFill>
                          <a:latin typeface="Cambria Math" panose="02040503050406030204" pitchFamily="18" charset="0"/>
                          <a:ea typeface="微软雅黑" panose="020B0503020204020204" pitchFamily="34" charset="-122"/>
                        </a:rPr>
                        <m: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b="0" i="1" dirty="0">
                              <a:solidFill>
                                <a:schemeClr val="accent1"/>
                              </a:solidFill>
                              <a:latin typeface="Cambria Math" panose="02040503050406030204" pitchFamily="18" charset="0"/>
                              <a:ea typeface="微软雅黑" panose="020B0503020204020204" pitchFamily="34" charset="-122"/>
                            </a:rPr>
                            <m:t>𝑣</m:t>
                          </m:r>
                        </m:e>
                        <m:sub>
                          <m:r>
                            <a:rPr lang="pl-PL" altLang="zh-CN" sz="2000" b="0" i="1" dirty="0">
                              <a:solidFill>
                                <a:schemeClr val="accent1"/>
                              </a:solidFill>
                              <a:latin typeface="Cambria Math" panose="02040503050406030204" pitchFamily="18" charset="0"/>
                              <a:ea typeface="微软雅黑" panose="020B0503020204020204" pitchFamily="34" charset="-122"/>
                            </a:rPr>
                            <m:t>𝑖</m:t>
                          </m:r>
                          <m:r>
                            <a:rPr lang="en-US" altLang="zh-CN" sz="2000" b="0"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1</m:t>
                          </m:r>
                        </m:sub>
                      </m:sSub>
                      <m:r>
                        <a:rPr lang="pl-PL" altLang="zh-CN" sz="2000" b="0" dirty="0">
                          <a:solidFill>
                            <a:schemeClr val="accent1"/>
                          </a:solidFill>
                          <a:latin typeface="Cambria Math" panose="02040503050406030204" pitchFamily="18" charset="0"/>
                          <a:ea typeface="微软雅黑" panose="020B0503020204020204" pitchFamily="34" charset="-122"/>
                        </a:rPr>
                        <m: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b="0" i="1" dirty="0">
                              <a:solidFill>
                                <a:schemeClr val="accent1"/>
                              </a:solidFill>
                              <a:latin typeface="Cambria Math" panose="02040503050406030204" pitchFamily="18" charset="0"/>
                              <a:ea typeface="微软雅黑" panose="020B0503020204020204" pitchFamily="34" charset="-122"/>
                            </a:rPr>
                            <m:t>𝑣</m:t>
                          </m:r>
                        </m:e>
                        <m:sub>
                          <m:d>
                            <m:dPr>
                              <m:begChr m:val="|"/>
                              <m:endChr m:val="|"/>
                              <m:ctrlPr>
                                <a:rPr lang="pl-PL" altLang="zh-CN" sz="2000" i="1" dirty="0">
                                  <a:solidFill>
                                    <a:schemeClr val="accent1"/>
                                  </a:solidFill>
                                  <a:latin typeface="Cambria Math" panose="02040503050406030204" pitchFamily="18" charset="0"/>
                                  <a:ea typeface="微软雅黑" panose="020B0503020204020204" pitchFamily="34" charset="-122"/>
                                </a:rPr>
                              </m:ctrlPr>
                            </m:dPr>
                            <m:e>
                              <m:r>
                                <a:rPr lang="pl-PL" altLang="zh-CN" sz="2000" b="0" i="1" dirty="0">
                                  <a:solidFill>
                                    <a:schemeClr val="accent1"/>
                                  </a:solidFill>
                                  <a:latin typeface="Cambria Math" panose="02040503050406030204" pitchFamily="18" charset="0"/>
                                  <a:ea typeface="微软雅黑" panose="020B0503020204020204" pitchFamily="34" charset="-122"/>
                                </a:rPr>
                                <m:t>𝐶</m:t>
                              </m:r>
                            </m:e>
                          </m:d>
                        </m:sub>
                      </m:sSub>
                      <m:r>
                        <a:rPr lang="pl-PL" altLang="zh-CN" sz="2000" b="0" dirty="0">
                          <a:solidFill>
                            <a:schemeClr val="accent1"/>
                          </a:solidFill>
                          <a:latin typeface="Cambria Math" panose="02040503050406030204" pitchFamily="18" charset="0"/>
                          <a:ea typeface="微软雅黑" panose="020B0503020204020204" pitchFamily="34" charset="-122"/>
                        </a:rPr>
                        <m:t>,</m:t>
                      </m:r>
                      <m:r>
                        <a:rPr lang="pl-PL" altLang="zh-CN" sz="2000" b="0" i="1" dirty="0">
                          <a:solidFill>
                            <a:schemeClr val="accent1"/>
                          </a:solidFill>
                          <a:latin typeface="Cambria Math" panose="02040503050406030204" pitchFamily="18" charset="0"/>
                          <a:ea typeface="微软雅黑" panose="020B0503020204020204" pitchFamily="34" charset="-122"/>
                        </a:rPr>
                        <m:t>𝑡</m:t>
                      </m:r>
                      <m:r>
                        <a:rPr lang="pl-PL" altLang="zh-CN" sz="2000" b="0" dirty="0">
                          <a:solidFill>
                            <a:schemeClr val="accent1"/>
                          </a:solidFill>
                          <a:latin typeface="Cambria Math" panose="02040503050406030204" pitchFamily="18" charset="0"/>
                          <a:ea typeface="微软雅黑" panose="020B0503020204020204" pitchFamily="34" charset="-122"/>
                        </a:rPr>
                        <m:t>&gt;</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a:p>
                <a:endParaRPr lang="en-US" altLang="zh-CN" sz="2000" dirty="0">
                  <a:solidFill>
                    <a:schemeClr val="accent1"/>
                  </a:solidFill>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a:t>
                </a:r>
                <a14:m>
                  <m:oMath xmlns:m="http://schemas.openxmlformats.org/officeDocument/2006/math">
                    <m:r>
                      <a:rPr lang="en-US" altLang="zh-CN" sz="2000" dirty="0" smtClean="0">
                        <a:solidFill>
                          <a:schemeClr val="accent1"/>
                        </a:solidFill>
                        <a:latin typeface="Cambria Math" panose="02040503050406030204" pitchFamily="18" charset="0"/>
                        <a:ea typeface="微软雅黑" panose="020B0503020204020204" pitchFamily="34" charset="-122"/>
                      </a:rPr>
                      <m:t>𝑝</m:t>
                    </m:r>
                    <m:r>
                      <a:rPr lang="en-US" altLang="zh-CN" sz="2000"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solidFill>
                      <a:schemeClr val="accent1"/>
                    </a:solidFill>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的成本</a:t>
                </a:r>
                <a:endParaRPr lang="en-US" altLang="zh-CN" sz="2000" dirty="0">
                  <a:latin typeface="Calibri" panose="020F0502020204030204" pitchFamily="34" charset="0"/>
                  <a:ea typeface="微软雅黑" panose="020B0503020204020204" pitchFamily="34" charset="-122"/>
                </a:endParaRPr>
              </a:p>
              <a:p>
                <a:pPr algn="ctr"/>
                <a:r>
                  <a:rPr lang="en-US" altLang="zh-CN" sz="2000" dirty="0">
                    <a:latin typeface="Calibri" panose="020F0502020204030204" pitchFamily="34" charset="0"/>
                    <a:ea typeface="微软雅黑" panose="020B0503020204020204" pitchFamily="34" charset="-122"/>
                  </a:rPr>
                  <a:t>	</a:t>
                </a:r>
                <a14:m>
                  <m:oMath xmlns:m="http://schemas.openxmlformats.org/officeDocument/2006/math">
                    <m:r>
                      <a:rPr lang="pl-PL" altLang="zh-CN" sz="2000" dirty="0" smtClean="0">
                        <a:solidFill>
                          <a:schemeClr val="accent1"/>
                        </a:solidFill>
                        <a:latin typeface="Cambria Math" panose="02040503050406030204" pitchFamily="18" charset="0"/>
                        <a:ea typeface="微软雅黑" panose="020B0503020204020204" pitchFamily="34" charset="-122"/>
                      </a:rPr>
                      <m:t>𝑤</m:t>
                    </m:r>
                    <m:d>
                      <m:dPr>
                        <m:ctrlPr>
                          <a:rPr lang="pl-PL" altLang="zh-CN" sz="2000" i="1" dirty="0" smtClean="0">
                            <a:solidFill>
                              <a:schemeClr val="accent1"/>
                            </a:solidFill>
                            <a:latin typeface="Cambria Math" panose="02040503050406030204" pitchFamily="18" charset="0"/>
                            <a:ea typeface="微软雅黑" panose="020B0503020204020204" pitchFamily="34" charset="-122"/>
                          </a:rPr>
                        </m:ctrlPr>
                      </m:dPr>
                      <m:e>
                        <m:sSup>
                          <m:sSupPr>
                            <m:ctrlPr>
                              <a:rPr lang="pl-PL" altLang="zh-CN" sz="2000" i="1" dirty="0" smtClean="0">
                                <a:solidFill>
                                  <a:schemeClr val="accent1"/>
                                </a:solidFill>
                                <a:latin typeface="Cambria Math" panose="02040503050406030204" pitchFamily="18" charset="0"/>
                                <a:ea typeface="微软雅黑" panose="020B0503020204020204" pitchFamily="34" charset="-122"/>
                              </a:rPr>
                            </m:ctrlPr>
                          </m:sSupPr>
                          <m:e>
                            <m:r>
                              <a:rPr lang="pl-PL" altLang="zh-CN" sz="2000" dirty="0" smtClean="0">
                                <a:solidFill>
                                  <a:schemeClr val="accent1"/>
                                </a:solidFill>
                                <a:latin typeface="Cambria Math" panose="02040503050406030204" pitchFamily="18" charset="0"/>
                                <a:ea typeface="微软雅黑" panose="020B0503020204020204" pitchFamily="34" charset="-122"/>
                              </a:rPr>
                              <m:t>𝑝</m:t>
                            </m:r>
                          </m:e>
                          <m:sup>
                            <m:r>
                              <a:rPr lang="pl-PL" altLang="zh-CN" sz="2000" i="1" dirty="0" smtClean="0">
                                <a:solidFill>
                                  <a:schemeClr val="accent1"/>
                                </a:solidFill>
                                <a:latin typeface="Cambria Math" panose="02040503050406030204" pitchFamily="18" charset="0"/>
                                <a:ea typeface="微软雅黑" panose="020B0503020204020204" pitchFamily="34" charset="-122"/>
                              </a:rPr>
                              <m:t>′</m:t>
                            </m:r>
                          </m:sup>
                        </m:sSup>
                      </m:e>
                    </m:d>
                    <m:r>
                      <a:rPr lang="pl-PL" altLang="zh-CN" sz="2000" dirty="0" smtClean="0">
                        <a:solidFill>
                          <a:schemeClr val="accent1"/>
                        </a:solidFill>
                        <a:latin typeface="Cambria Math" panose="02040503050406030204" pitchFamily="18" charset="0"/>
                        <a:ea typeface="微软雅黑" panose="020B0503020204020204" pitchFamily="34" charset="-122"/>
                      </a:rPr>
                      <m:t>=</m:t>
                    </m:r>
                    <m:r>
                      <a:rPr lang="pl-PL" altLang="zh-CN" sz="2000" dirty="0" smtClean="0">
                        <a:solidFill>
                          <a:schemeClr val="accent1"/>
                        </a:solidFill>
                        <a:latin typeface="Cambria Math" panose="02040503050406030204" pitchFamily="18" charset="0"/>
                        <a:ea typeface="微软雅黑" panose="020B0503020204020204" pitchFamily="34" charset="-122"/>
                      </a:rPr>
                      <m:t>𝑤</m:t>
                    </m:r>
                    <m:d>
                      <m:dPr>
                        <m:ctrlPr>
                          <a:rPr lang="pl-PL" altLang="zh-CN" sz="2000" i="1" dirty="0" smtClean="0">
                            <a:solidFill>
                              <a:schemeClr val="accent1"/>
                            </a:solidFill>
                            <a:latin typeface="Cambria Math" panose="02040503050406030204" pitchFamily="18" charset="0"/>
                            <a:ea typeface="微软雅黑" panose="020B0503020204020204" pitchFamily="34" charset="-122"/>
                          </a:rPr>
                        </m:ctrlPr>
                      </m:dPr>
                      <m:e>
                        <m:r>
                          <a:rPr lang="pl-PL" altLang="zh-CN" sz="2000" dirty="0" smtClean="0">
                            <a:solidFill>
                              <a:schemeClr val="accent1"/>
                            </a:solidFill>
                            <a:latin typeface="Cambria Math" panose="02040503050406030204" pitchFamily="18" charset="0"/>
                            <a:ea typeface="微软雅黑" panose="020B0503020204020204" pitchFamily="34" charset="-122"/>
                          </a:rPr>
                          <m:t>𝑝</m:t>
                        </m:r>
                      </m:e>
                    </m:d>
                    <m:r>
                      <a:rPr lang="pl-PL" altLang="zh-CN" sz="2000" dirty="0" smtClean="0">
                        <a:solidFill>
                          <a:schemeClr val="accent1"/>
                        </a:solidFill>
                        <a:latin typeface="Cambria Math" panose="02040503050406030204" pitchFamily="18" charset="0"/>
                        <a:ea typeface="微软雅黑" panose="020B0503020204020204" pitchFamily="34" charset="-122"/>
                      </a:rPr>
                      <m:t>+</m:t>
                    </m:r>
                    <m:r>
                      <a:rPr lang="pl-PL" altLang="zh-CN" sz="2000" dirty="0" smtClean="0">
                        <a:solidFill>
                          <a:schemeClr val="accent1"/>
                        </a:solidFill>
                        <a:latin typeface="Cambria Math" panose="02040503050406030204" pitchFamily="18" charset="0"/>
                        <a:ea typeface="微软雅黑" panose="020B0503020204020204" pitchFamily="34" charset="-122"/>
                      </a:rPr>
                      <m:t>𝑤</m:t>
                    </m:r>
                    <m:d>
                      <m:dPr>
                        <m:ctrlPr>
                          <a:rPr lang="pl-PL" altLang="zh-CN" sz="2000" i="1" dirty="0" smtClean="0">
                            <a:solidFill>
                              <a:schemeClr val="accent1"/>
                            </a:solidFill>
                            <a:latin typeface="Cambria Math" panose="02040503050406030204" pitchFamily="18" charset="0"/>
                            <a:ea typeface="微软雅黑" panose="020B0503020204020204" pitchFamily="34" charset="-122"/>
                          </a:rPr>
                        </m:ctrlPr>
                      </m:dPr>
                      <m:e>
                        <m:r>
                          <a:rPr lang="pl-PL" altLang="zh-CN" sz="2000" dirty="0" smtClean="0">
                            <a:solidFill>
                              <a:schemeClr val="accent1"/>
                            </a:solidFill>
                            <a:latin typeface="Cambria Math" panose="02040503050406030204" pitchFamily="18" charset="0"/>
                            <a:ea typeface="微软雅黑" panose="020B0503020204020204" pitchFamily="34" charset="-122"/>
                          </a:rPr>
                          <m:t>&lt;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dirty="0">
                                <a:solidFill>
                                  <a:schemeClr val="accent1"/>
                                </a:solidFill>
                                <a:latin typeface="Cambria Math" panose="02040503050406030204" pitchFamily="18" charset="0"/>
                                <a:ea typeface="微软雅黑" panose="020B0503020204020204" pitchFamily="34" charset="-122"/>
                              </a:rPr>
                              <m:t>𝑣</m:t>
                            </m:r>
                          </m:e>
                          <m:sub>
                            <m:r>
                              <a:rPr lang="pl-PL" altLang="zh-CN" sz="2000" dirty="0">
                                <a:solidFill>
                                  <a:schemeClr val="accent1"/>
                                </a:solidFill>
                                <a:latin typeface="Cambria Math" panose="02040503050406030204" pitchFamily="18" charset="0"/>
                                <a:ea typeface="微软雅黑" panose="020B0503020204020204" pitchFamily="34" charset="-122"/>
                              </a:rPr>
                              <m:t>𝑖</m:t>
                            </m:r>
                          </m:sub>
                        </m:sSub>
                        <m:r>
                          <a:rPr lang="pl-PL" altLang="zh-CN" sz="2000" dirty="0">
                            <a:solidFill>
                              <a:schemeClr val="accent1"/>
                            </a:solidFill>
                            <a:latin typeface="Cambria Math" panose="02040503050406030204" pitchFamily="18" charset="0"/>
                            <a:ea typeface="微软雅黑" panose="020B0503020204020204" pitchFamily="34" charset="-122"/>
                          </a:rPr>
                          <m: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dirty="0">
                                <a:solidFill>
                                  <a:schemeClr val="accent1"/>
                                </a:solidFill>
                                <a:latin typeface="Cambria Math" panose="02040503050406030204" pitchFamily="18" charset="0"/>
                                <a:ea typeface="微软雅黑" panose="020B0503020204020204" pitchFamily="34" charset="-122"/>
                              </a:rPr>
                              <m:t>𝑣</m:t>
                            </m:r>
                          </m:e>
                          <m:sub>
                            <m:r>
                              <a:rPr lang="pl-PL" altLang="zh-CN" sz="2000" dirty="0">
                                <a:solidFill>
                                  <a:schemeClr val="accent1"/>
                                </a:solidFill>
                                <a:latin typeface="Cambria Math" panose="02040503050406030204" pitchFamily="18" charset="0"/>
                                <a:ea typeface="微软雅黑" panose="020B0503020204020204" pitchFamily="34" charset="-122"/>
                              </a:rPr>
                              <m:t>𝑖</m:t>
                            </m:r>
                            <m:r>
                              <a:rPr lang="en-US" altLang="zh-CN" sz="2000" dirty="0">
                                <a:solidFill>
                                  <a:schemeClr val="accent1"/>
                                </a:solidFill>
                                <a:latin typeface="Cambria Math" panose="02040503050406030204" pitchFamily="18" charset="0"/>
                                <a:ea typeface="微软雅黑" panose="020B0503020204020204" pitchFamily="34" charset="-122"/>
                              </a:rPr>
                              <m:t>+1</m:t>
                            </m:r>
                          </m:sub>
                        </m:sSub>
                        <m:r>
                          <a:rPr lang="pl-PL" altLang="zh-CN" sz="2000" dirty="0">
                            <a:solidFill>
                              <a:schemeClr val="accent1"/>
                            </a:solidFill>
                            <a:latin typeface="Cambria Math" panose="02040503050406030204" pitchFamily="18" charset="0"/>
                            <a:ea typeface="微软雅黑" panose="020B0503020204020204" pitchFamily="34" charset="-122"/>
                          </a:rPr>
                          <m: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dirty="0">
                                <a:solidFill>
                                  <a:schemeClr val="accent1"/>
                                </a:solidFill>
                                <a:latin typeface="Cambria Math" panose="02040503050406030204" pitchFamily="18" charset="0"/>
                                <a:ea typeface="微软雅黑" panose="020B0503020204020204" pitchFamily="34" charset="-122"/>
                              </a:rPr>
                              <m:t>𝑣</m:t>
                            </m:r>
                          </m:e>
                          <m:sub>
                            <m:d>
                              <m:dPr>
                                <m:begChr m:val="|"/>
                                <m:endChr m:val="|"/>
                                <m:ctrlPr>
                                  <a:rPr lang="pl-PL" altLang="zh-CN" sz="2000" i="1" dirty="0">
                                    <a:solidFill>
                                      <a:schemeClr val="accent1"/>
                                    </a:solidFill>
                                    <a:latin typeface="Cambria Math" panose="02040503050406030204" pitchFamily="18" charset="0"/>
                                    <a:ea typeface="微软雅黑" panose="020B0503020204020204" pitchFamily="34" charset="-122"/>
                                  </a:rPr>
                                </m:ctrlPr>
                              </m:dPr>
                              <m:e>
                                <m:r>
                                  <a:rPr lang="pl-PL" altLang="zh-CN" sz="2000" dirty="0">
                                    <a:solidFill>
                                      <a:schemeClr val="accent1"/>
                                    </a:solidFill>
                                    <a:latin typeface="Cambria Math" panose="02040503050406030204" pitchFamily="18" charset="0"/>
                                    <a:ea typeface="微软雅黑" panose="020B0503020204020204" pitchFamily="34" charset="-122"/>
                                  </a:rPr>
                                  <m:t>𝐶</m:t>
                                </m:r>
                              </m:e>
                            </m:d>
                          </m:sub>
                        </m:sSub>
                        <m:r>
                          <a:rPr lang="pl-PL" altLang="zh-CN" sz="2000" dirty="0">
                            <a:solidFill>
                              <a:schemeClr val="accent1"/>
                            </a:solidFill>
                            <a:latin typeface="Cambria Math" panose="02040503050406030204" pitchFamily="18" charset="0"/>
                            <a:ea typeface="微软雅黑" panose="020B0503020204020204" pitchFamily="34" charset="-122"/>
                          </a:rPr>
                          <m:t>,</m:t>
                        </m:r>
                        <m:r>
                          <a:rPr lang="pl-PL" altLang="zh-CN" sz="2000" dirty="0">
                            <a:solidFill>
                              <a:schemeClr val="accent1"/>
                            </a:solidFill>
                            <a:latin typeface="Cambria Math" panose="02040503050406030204" pitchFamily="18" charset="0"/>
                            <a:ea typeface="微软雅黑" panose="020B0503020204020204" pitchFamily="34" charset="-122"/>
                          </a:rPr>
                          <m:t>𝑡</m:t>
                        </m:r>
                        <m:r>
                          <a:rPr lang="pl-PL" altLang="zh-CN" sz="2000" dirty="0">
                            <a:solidFill>
                              <a:schemeClr val="accent1"/>
                            </a:solidFill>
                            <a:latin typeface="Cambria Math" panose="02040503050406030204" pitchFamily="18" charset="0"/>
                            <a:ea typeface="微软雅黑" panose="020B0503020204020204" pitchFamily="34" charset="-122"/>
                          </a:rPr>
                          <m:t>&gt;</m:t>
                        </m:r>
                      </m:e>
                    </m:d>
                  </m:oMath>
                </a14:m>
                <a:endParaRPr lang="en-US" altLang="zh-CN" sz="2000" dirty="0">
                  <a:solidFill>
                    <a:schemeClr val="accent1"/>
                  </a:solidFill>
                  <a:latin typeface="Calibri" panose="020F0502020204030204" pitchFamily="34" charset="0"/>
                  <a:ea typeface="微软雅黑" panose="020B0503020204020204" pitchFamily="34" charset="-122"/>
                </a:endParaRPr>
              </a:p>
              <a:p>
                <a:pPr algn="ctr"/>
                <a:endParaRPr lang="en-US" altLang="zh-CN" sz="2000" dirty="0">
                  <a:solidFill>
                    <a:schemeClr val="accent1"/>
                  </a:solidFill>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𝑝</m:t>
                    </m:r>
                    <m:r>
                      <a:rPr lang="en-US" altLang="zh-CN" sz="200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估计成本（最理想成本）</a:t>
                </a:r>
                <a:endParaRPr lang="en-US" altLang="zh-CN" sz="2000" dirty="0">
                  <a:latin typeface="Calibri" panose="020F0502020204030204" pitchFamily="34" charset="0"/>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	</m:t>
                      </m:r>
                      <m:r>
                        <a:rPr lang="pl-PL" altLang="zh-CN" sz="2000" i="1" dirty="0">
                          <a:solidFill>
                            <a:schemeClr val="accent1"/>
                          </a:solidFill>
                          <a:latin typeface="Cambria Math" panose="02040503050406030204" pitchFamily="18" charset="0"/>
                          <a:ea typeface="微软雅黑" panose="020B0503020204020204" pitchFamily="34" charset="-122"/>
                        </a:rPr>
                        <m:t> </m:t>
                      </m:r>
                      <m:sSup>
                        <m:sSupPr>
                          <m:ctrlPr>
                            <a:rPr lang="en-US" altLang="zh-CN" sz="2000" b="0" i="1" dirty="0" smtClean="0">
                              <a:solidFill>
                                <a:schemeClr val="accent1"/>
                              </a:solidFill>
                              <a:latin typeface="Cambria Math" panose="02040503050406030204" pitchFamily="18" charset="0"/>
                              <a:ea typeface="微软雅黑" panose="020B0503020204020204" pitchFamily="34" charset="-122"/>
                            </a:rPr>
                          </m:ctrlPr>
                        </m:sSupPr>
                        <m:e>
                          <m:r>
                            <a:rPr lang="en-US" altLang="zh-CN" sz="2000" b="0" i="1" dirty="0" smtClean="0">
                              <a:solidFill>
                                <a:schemeClr val="accent1"/>
                              </a:solidFill>
                              <a:latin typeface="Cambria Math" panose="02040503050406030204" pitchFamily="18" charset="0"/>
                              <a:ea typeface="微软雅黑" panose="020B0503020204020204" pitchFamily="34" charset="-122"/>
                            </a:rPr>
                            <m:t>𝑤</m:t>
                          </m:r>
                        </m:e>
                        <m:sup>
                          <m:r>
                            <a:rPr lang="en-US" altLang="zh-CN" sz="2000" b="0" i="1" dirty="0" smtClean="0">
                              <a:solidFill>
                                <a:schemeClr val="accent1"/>
                              </a:solidFill>
                              <a:latin typeface="Cambria Math" panose="02040503050406030204" pitchFamily="18" charset="0"/>
                              <a:ea typeface="微软雅黑" panose="020B0503020204020204" pitchFamily="34" charset="-122"/>
                            </a:rPr>
                            <m:t>′</m:t>
                          </m:r>
                        </m:sup>
                      </m:sSup>
                      <m:d>
                        <m:dPr>
                          <m:ctrlPr>
                            <a:rPr lang="en-US" altLang="zh-CN" sz="2000" b="0" i="1" dirty="0" smtClean="0">
                              <a:solidFill>
                                <a:schemeClr val="accent1"/>
                              </a:solidFill>
                              <a:latin typeface="Cambria Math" panose="02040503050406030204" pitchFamily="18" charset="0"/>
                              <a:ea typeface="微软雅黑" panose="020B0503020204020204" pitchFamily="34" charset="-122"/>
                            </a:rPr>
                          </m:ctrlPr>
                        </m:dPr>
                        <m:e>
                          <m:r>
                            <a:rPr lang="en-US" altLang="zh-CN" sz="2000" b="0" i="1" dirty="0" smtClean="0">
                              <a:solidFill>
                                <a:schemeClr val="accent1"/>
                              </a:solidFill>
                              <a:latin typeface="Cambria Math" panose="02040503050406030204" pitchFamily="18" charset="0"/>
                              <a:ea typeface="微软雅黑" panose="020B0503020204020204" pitchFamily="34" charset="-122"/>
                            </a:rPr>
                            <m:t>𝑝</m:t>
                          </m:r>
                        </m:e>
                      </m:d>
                      <m:r>
                        <a:rPr lang="en-US" altLang="zh-CN" sz="2000" b="0" i="1" dirty="0" smtClean="0">
                          <a:solidFill>
                            <a:schemeClr val="accent1"/>
                          </a:solidFill>
                          <a:latin typeface="Cambria Math" panose="02040503050406030204" pitchFamily="18" charset="0"/>
                          <a:ea typeface="微软雅黑" panose="020B0503020204020204" pitchFamily="34" charset="-122"/>
                        </a:rPr>
                        <m:t>=</m:t>
                      </m:r>
                      <m:r>
                        <a:rPr lang="pl-PL" altLang="zh-CN" sz="2000" i="1" dirty="0">
                          <a:solidFill>
                            <a:schemeClr val="accent1"/>
                          </a:solidFill>
                          <a:latin typeface="Cambria Math" panose="02040503050406030204" pitchFamily="18" charset="0"/>
                          <a:ea typeface="微软雅黑" panose="020B0503020204020204" pitchFamily="34" charset="-122"/>
                        </a:rPr>
                        <m:t>𝑤</m:t>
                      </m:r>
                      <m:r>
                        <a:rPr lang="pl-PL" altLang="zh-CN" sz="2000" i="1" dirty="0">
                          <a:solidFill>
                            <a:schemeClr val="accent1"/>
                          </a:solidFill>
                          <a:latin typeface="Cambria Math" panose="02040503050406030204" pitchFamily="18" charset="0"/>
                          <a:ea typeface="微软雅黑" panose="020B0503020204020204" pitchFamily="34" charset="-122"/>
                        </a:rPr>
                        <m:t>(</m:t>
                      </m:r>
                      <m:r>
                        <a:rPr lang="pl-PL" altLang="zh-CN" sz="2000" i="1" dirty="0">
                          <a:solidFill>
                            <a:schemeClr val="accent1"/>
                          </a:solidFill>
                          <a:latin typeface="Cambria Math" panose="02040503050406030204" pitchFamily="18" charset="0"/>
                          <a:ea typeface="微软雅黑" panose="020B0503020204020204" pitchFamily="34" charset="-122"/>
                        </a:rPr>
                        <m:t>𝑝</m:t>
                      </m:r>
                      <m:r>
                        <a:rPr lang="pl-PL" altLang="zh-CN" sz="2000" i="1" dirty="0">
                          <a:solidFill>
                            <a:schemeClr val="accent1"/>
                          </a:solidFill>
                          <a:latin typeface="Cambria Math" panose="02040503050406030204" pitchFamily="18" charset="0"/>
                          <a:ea typeface="微软雅黑" panose="020B0503020204020204" pitchFamily="34" charset="-122"/>
                        </a:rPr>
                        <m:t>)+</m:t>
                      </m:r>
                      <m:r>
                        <a:rPr lang="pl-PL" altLang="zh-CN" sz="2000" i="1" dirty="0">
                          <a:solidFill>
                            <a:schemeClr val="accent1"/>
                          </a:solidFill>
                          <a:latin typeface="Cambria Math" panose="02040503050406030204" pitchFamily="18" charset="0"/>
                          <a:ea typeface="微软雅黑" panose="020B0503020204020204" pitchFamily="34" charset="-122"/>
                        </a:rPr>
                        <m:t>𝑑𝑖𝑠</m:t>
                      </m:r>
                      <m:r>
                        <a:rPr lang="pl-PL" altLang="zh-CN" sz="2000" i="1" dirty="0">
                          <a:solidFill>
                            <a:schemeClr val="accent1"/>
                          </a:solidFill>
                          <a:latin typeface="Cambria Math" panose="02040503050406030204" pitchFamily="18" charset="0"/>
                          <a:ea typeface="微软雅黑" panose="020B0503020204020204" pitchFamily="34" charset="-122"/>
                        </a:rPr>
                        <m:t>(</m:t>
                      </m:r>
                      <m:sSub>
                        <m:sSubPr>
                          <m:ctrlPr>
                            <a:rPr lang="pl-PL" altLang="zh-CN" sz="2000" i="1" dirty="0">
                              <a:solidFill>
                                <a:schemeClr val="accent1"/>
                              </a:solidFill>
                              <a:latin typeface="Cambria Math" panose="02040503050406030204" pitchFamily="18" charset="0"/>
                              <a:ea typeface="微软雅黑" panose="020B0503020204020204" pitchFamily="34" charset="-122"/>
                            </a:rPr>
                          </m:ctrlPr>
                        </m:sSubPr>
                        <m:e>
                          <m:r>
                            <a:rPr lang="pl-PL" altLang="zh-CN" sz="2000" i="1" dirty="0">
                              <a:solidFill>
                                <a:schemeClr val="accent1"/>
                              </a:solidFill>
                              <a:latin typeface="Cambria Math" panose="02040503050406030204" pitchFamily="18" charset="0"/>
                              <a:ea typeface="微软雅黑" panose="020B0503020204020204" pitchFamily="34" charset="-122"/>
                            </a:rPr>
                            <m:t>𝑣</m:t>
                          </m:r>
                        </m:e>
                        <m:sub>
                          <m:r>
                            <a:rPr lang="pl-PL" altLang="zh-CN" sz="2000" i="1" dirty="0">
                              <a:solidFill>
                                <a:schemeClr val="accent1"/>
                              </a:solidFill>
                              <a:latin typeface="Cambria Math" panose="02040503050406030204" pitchFamily="18" charset="0"/>
                              <a:ea typeface="微软雅黑" panose="020B0503020204020204" pitchFamily="34" charset="-122"/>
                            </a:rPr>
                            <m:t>𝑖</m:t>
                          </m:r>
                        </m:sub>
                      </m:sSub>
                      <m:r>
                        <a:rPr lang="pl-PL" altLang="zh-CN" sz="2000" i="1" dirty="0">
                          <a:solidFill>
                            <a:schemeClr val="accent1"/>
                          </a:solidFill>
                          <a:latin typeface="Cambria Math" panose="02040503050406030204" pitchFamily="18" charset="0"/>
                          <a:ea typeface="微软雅黑" panose="020B0503020204020204" pitchFamily="34" charset="-122"/>
                        </a:rPr>
                        <m:t>,</m:t>
                      </m:r>
                      <m:r>
                        <a:rPr lang="pl-PL" altLang="zh-CN" sz="2000" i="1" dirty="0">
                          <a:solidFill>
                            <a:schemeClr val="accent1"/>
                          </a:solidFill>
                          <a:latin typeface="Cambria Math" panose="02040503050406030204" pitchFamily="18" charset="0"/>
                          <a:ea typeface="微软雅黑" panose="020B0503020204020204" pitchFamily="34" charset="-122"/>
                        </a:rPr>
                        <m:t>𝑡</m:t>
                      </m:r>
                      <m:r>
                        <a:rPr lang="pl-PL" altLang="zh-CN" sz="2000" i="1" dirty="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latin typeface="Calibri" panose="020F0502020204030204" pitchFamily="34" charset="0"/>
                  <a:ea typeface="微软雅黑" panose="020B0503020204020204" pitchFamily="34" charset="-122"/>
                </a:endParaRPr>
              </a:p>
              <a:p>
                <a:pPr algn="ctr"/>
                <a:endParaRPr lang="en-US" altLang="zh-CN" sz="2000" dirty="0">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其中，</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𝑑𝑖𝑠</m:t>
                    </m:r>
                    <m:r>
                      <a:rPr lang="en-US" altLang="zh-CN" sz="200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err="1" smtClean="0">
                            <a:solidFill>
                              <a:schemeClr val="accent1"/>
                            </a:solidFill>
                            <a:latin typeface="Cambria Math" panose="02040503050406030204" pitchFamily="18" charset="0"/>
                            <a:ea typeface="微软雅黑" panose="020B0503020204020204" pitchFamily="34" charset="-122"/>
                          </a:rPr>
                          <m:t>𝑣</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𝑖</m:t>
                        </m:r>
                      </m:sub>
                    </m:sSub>
                    <m:r>
                      <a:rPr lang="en-US" altLang="zh-CN" sz="2000" i="1" dirty="0" err="1" smtClean="0">
                        <a:solidFill>
                          <a:schemeClr val="accent1"/>
                        </a:solidFill>
                        <a:latin typeface="Cambria Math" panose="02040503050406030204" pitchFamily="18" charset="0"/>
                        <a:ea typeface="微软雅黑" panose="020B0503020204020204" pitchFamily="34" charset="-122"/>
                      </a:rPr>
                      <m:t>,</m:t>
                    </m:r>
                    <m:r>
                      <a:rPr lang="en-US" altLang="zh-CN" sz="2000" i="1" dirty="0" err="1" smtClean="0">
                        <a:solidFill>
                          <a:schemeClr val="accent1"/>
                        </a:solidFill>
                        <a:latin typeface="Cambria Math" panose="02040503050406030204" pitchFamily="18" charset="0"/>
                        <a:ea typeface="微软雅黑" panose="020B0503020204020204" pitchFamily="34" charset="-122"/>
                      </a:rPr>
                      <m:t>𝑡</m:t>
                    </m:r>
                    <m:r>
                      <a:rPr lang="en-US" altLang="zh-CN" sz="200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是</a:t>
                </a:r>
                <a14:m>
                  <m:oMath xmlns:m="http://schemas.openxmlformats.org/officeDocument/2006/math">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smtClean="0">
                            <a:solidFill>
                              <a:schemeClr val="accent1"/>
                            </a:solidFill>
                            <a:latin typeface="Cambria Math" panose="02040503050406030204" pitchFamily="18" charset="0"/>
                            <a:ea typeface="微软雅黑" panose="020B0503020204020204" pitchFamily="34" charset="-122"/>
                          </a:rPr>
                          <m:t>𝑣</m:t>
                        </m:r>
                      </m:e>
                      <m:sub>
                        <m:r>
                          <a:rPr lang="en-US" altLang="zh-CN" sz="2000" i="1" dirty="0" smtClean="0">
                            <a:solidFill>
                              <a:schemeClr val="accent1"/>
                            </a:solidFill>
                            <a:latin typeface="Cambria Math" panose="02040503050406030204" pitchFamily="18" charset="0"/>
                            <a:ea typeface="微软雅黑" panose="020B0503020204020204" pitchFamily="34" charset="-122"/>
                          </a:rPr>
                          <m:t>𝑖</m:t>
                        </m:r>
                      </m:sub>
                    </m:sSub>
                  </m:oMath>
                </a14:m>
                <a:r>
                  <a:rPr lang="zh-CN" altLang="en-US" sz="2000" dirty="0">
                    <a:latin typeface="Calibri" panose="020F0502020204030204" pitchFamily="34" charset="0"/>
                    <a:ea typeface="微软雅黑" panose="020B0503020204020204" pitchFamily="34" charset="-122"/>
                  </a:rPr>
                  <a:t>到</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𝑡</m:t>
                    </m:r>
                  </m:oMath>
                </a14:m>
                <a:r>
                  <a:rPr lang="zh-CN" altLang="en-US" sz="2000" dirty="0">
                    <a:latin typeface="Calibri" panose="020F0502020204030204" pitchFamily="34" charset="0"/>
                    <a:ea typeface="微软雅黑" panose="020B0503020204020204" pitchFamily="34" charset="-122"/>
                  </a:rPr>
                  <a:t>的最短距离，可以通过</a:t>
                </a:r>
                <a:r>
                  <a:rPr lang="en-US" altLang="zh-CN" sz="2000" dirty="0">
                    <a:latin typeface="Calibri" panose="020F0502020204030204" pitchFamily="34" charset="0"/>
                    <a:ea typeface="微软雅黑" panose="020B0503020204020204" pitchFamily="34" charset="-122"/>
                  </a:rPr>
                  <a:t>2-hop labeling</a:t>
                </a:r>
                <a:r>
                  <a:rPr lang="zh-CN" altLang="en-US" sz="2000" dirty="0">
                    <a:latin typeface="Calibri" panose="020F0502020204030204" pitchFamily="34" charset="0"/>
                    <a:ea typeface="微软雅黑" panose="020B0503020204020204" pitchFamily="34" charset="-122"/>
                  </a:rPr>
                  <a:t>方法预处理</a:t>
                </a:r>
                <a:endParaRPr lang="en-US" altLang="zh-CN" sz="2000"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654492" cy="5026056"/>
              </a:xfrm>
              <a:prstGeom prst="rect">
                <a:avLst/>
              </a:prstGeom>
              <a:blipFill>
                <a:blip r:embed="rId3"/>
                <a:stretch>
                  <a:fillRect l="-1056" t="-1091" b="-1212"/>
                </a:stretch>
              </a:blipFill>
            </p:spPr>
            <p:txBody>
              <a:bodyPr/>
              <a:lstStyle/>
              <a:p>
                <a:r>
                  <a:rPr lang="zh-CN" altLang="en-US">
                    <a:noFill/>
                  </a:rPr>
                  <a:t> </a:t>
                </a:r>
              </a:p>
            </p:txBody>
          </p:sp>
        </mc:Fallback>
      </mc:AlternateContent>
      <p:sp>
        <p:nvSpPr>
          <p:cNvPr id="3" name="Rectangle 1">
            <a:extLst>
              <a:ext uri="{FF2B5EF4-FFF2-40B4-BE49-F238E27FC236}">
                <a16:creationId xmlns:a16="http://schemas.microsoft.com/office/drawing/2014/main" id="{B12F5097-0BD5-4D07-8343-4FAAFCCB43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48413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26</a:t>
            </a:fld>
            <a:endParaRPr lang="zh-CN" altLang="en-US"/>
          </a:p>
        </p:txBody>
      </p:sp>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3814624" cy="1077218"/>
          </a:xfrm>
          <a:prstGeom prst="rect">
            <a:avLst/>
          </a:prstGeom>
          <a:noFill/>
        </p:spPr>
        <p:txBody>
          <a:bodyPr wrap="square" rtlCol="0">
            <a:spAutoFit/>
          </a:bodyPr>
          <a:lstStyle/>
          <a:p>
            <a:r>
              <a:rPr lang="en-US" altLang="zh-CN" sz="2400" b="1" dirty="0" err="1">
                <a:latin typeface="Calibri" panose="020F0502020204030204" pitchFamily="34" charset="0"/>
                <a:ea typeface="微软雅黑" panose="020B0503020204020204" pitchFamily="34" charset="-122"/>
              </a:rPr>
              <a:t>FindNEN</a:t>
            </a:r>
            <a:r>
              <a:rPr lang="zh-CN" altLang="en-US" sz="2400" b="1" dirty="0">
                <a:latin typeface="Calibri" panose="020F0502020204030204" pitchFamily="34" charset="0"/>
                <a:ea typeface="微软雅黑" panose="020B0503020204020204" pitchFamily="34" charset="-122"/>
              </a:rPr>
              <a:t>伪代码关键点</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729D882-40EB-415A-8A48-7003472874A5}"/>
                  </a:ext>
                </a:extLst>
              </p:cNvPr>
              <p:cNvSpPr/>
              <p:nvPr/>
            </p:nvSpPr>
            <p:spPr>
              <a:xfrm>
                <a:off x="4934057" y="1648914"/>
                <a:ext cx="3965189" cy="1077218"/>
              </a:xfrm>
              <a:prstGeom prst="rect">
                <a:avLst/>
              </a:prstGeom>
            </p:spPr>
            <p:txBody>
              <a:bodyPr wrap="square">
                <a:spAutoFit/>
              </a:bodyPr>
              <a:lstStyle/>
              <a:p>
                <a:r>
                  <a:rPr lang="en-US" altLang="zh-CN" sz="1600" b="1" dirty="0">
                    <a:ea typeface="微软雅黑" panose="020B0503020204020204" pitchFamily="34" charset="-122"/>
                  </a:rPr>
                  <a:t>6-9</a:t>
                </a:r>
                <a:r>
                  <a:rPr lang="zh-CN" altLang="en-US" sz="1600" b="1" dirty="0">
                    <a:ea typeface="微软雅黑" panose="020B0503020204020204" pitchFamily="34" charset="-122"/>
                  </a:rPr>
                  <a:t>→不断通过</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𝑭𝒊𝒏𝒅𝑵𝑵</m:t>
                    </m:r>
                  </m:oMath>
                </a14:m>
                <a:r>
                  <a:rPr lang="zh-CN" altLang="en-US" sz="1600" b="1" dirty="0">
                    <a:ea typeface="微软雅黑" panose="020B0503020204020204" pitchFamily="34" charset="-122"/>
                  </a:rPr>
                  <a:t>寻找实际距离最近邻居（不考虑目的地），直到找到</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𝒍𝒏</m:t>
                    </m:r>
                    <m:r>
                      <a:rPr lang="zh-CN" altLang="en-US"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b="1" dirty="0">
                    <a:ea typeface="微软雅黑" panose="020B0503020204020204" pitchFamily="34" charset="-122"/>
                  </a:rPr>
                  <a:t>使得，存在一个之前找到的最优</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𝒗</m:t>
                    </m:r>
                  </m:oMath>
                </a14:m>
                <a:endParaRPr lang="en-US" altLang="zh-CN" sz="1600" b="1" dirty="0">
                  <a:solidFill>
                    <a:schemeClr val="accent1"/>
                  </a:solidFill>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600" b="1" dirty="0" smtClean="0">
                          <a:solidFill>
                            <a:schemeClr val="accent2"/>
                          </a:solidFill>
                          <a:latin typeface="Cambria Math" panose="02040503050406030204" pitchFamily="18" charset="0"/>
                          <a:ea typeface="微软雅黑" panose="020B0503020204020204" pitchFamily="34" charset="-122"/>
                        </a:rPr>
                        <m:t>𝒅𝒊𝒔</m:t>
                      </m:r>
                      <m:d>
                        <m:dPr>
                          <m:ctrlPr>
                            <a:rPr lang="en-US" altLang="zh-CN" sz="1600" b="1" i="1" dirty="0">
                              <a:solidFill>
                                <a:schemeClr val="accent2"/>
                              </a:solidFill>
                              <a:latin typeface="Cambria Math" panose="02040503050406030204" pitchFamily="18" charset="0"/>
                              <a:ea typeface="微软雅黑" panose="020B0503020204020204" pitchFamily="34" charset="-122"/>
                            </a:rPr>
                          </m:ctrlPr>
                        </m:dPr>
                        <m:e>
                          <m:sSub>
                            <m:sSubPr>
                              <m:ctrlPr>
                                <a:rPr lang="en-US" altLang="zh-CN" sz="1600" b="1" i="1" dirty="0" err="1">
                                  <a:solidFill>
                                    <a:schemeClr val="accent2"/>
                                  </a:solidFill>
                                  <a:latin typeface="Cambria Math" panose="02040503050406030204" pitchFamily="18" charset="0"/>
                                  <a:ea typeface="微软雅黑" panose="020B0503020204020204" pitchFamily="34" charset="-122"/>
                                </a:rPr>
                              </m:ctrlPr>
                            </m:sSubPr>
                            <m:e>
                              <m:r>
                                <a:rPr lang="en-US" altLang="zh-CN" sz="1600" b="1" dirty="0" err="1">
                                  <a:solidFill>
                                    <a:schemeClr val="accent2"/>
                                  </a:solidFill>
                                  <a:latin typeface="Cambria Math" panose="02040503050406030204" pitchFamily="18" charset="0"/>
                                  <a:ea typeface="微软雅黑" panose="020B0503020204020204" pitchFamily="34" charset="-122"/>
                                </a:rPr>
                                <m:t>𝒗</m:t>
                              </m:r>
                            </m:e>
                            <m:sub>
                              <m:r>
                                <a:rPr lang="en-US" altLang="zh-CN" sz="1600" b="1" dirty="0" err="1">
                                  <a:solidFill>
                                    <a:schemeClr val="accent2"/>
                                  </a:solidFill>
                                  <a:latin typeface="Cambria Math" panose="02040503050406030204" pitchFamily="18" charset="0"/>
                                  <a:ea typeface="微软雅黑" panose="020B0503020204020204" pitchFamily="34" charset="-122"/>
                                </a:rPr>
                                <m:t>𝒊</m:t>
                              </m:r>
                            </m:sub>
                          </m:sSub>
                          <m:r>
                            <a:rPr lang="en-US" altLang="zh-CN" sz="1600" b="1" dirty="0" err="1">
                              <a:solidFill>
                                <a:schemeClr val="accent2"/>
                              </a:solidFill>
                              <a:latin typeface="Cambria Math" panose="02040503050406030204" pitchFamily="18" charset="0"/>
                              <a:ea typeface="微软雅黑" panose="020B0503020204020204" pitchFamily="34" charset="-122"/>
                            </a:rPr>
                            <m:t>,</m:t>
                          </m:r>
                          <m:r>
                            <a:rPr lang="en-US" altLang="zh-CN" sz="1600" b="1" dirty="0" err="1">
                              <a:solidFill>
                                <a:schemeClr val="accent2"/>
                              </a:solidFill>
                              <a:latin typeface="Cambria Math" panose="02040503050406030204" pitchFamily="18" charset="0"/>
                              <a:ea typeface="微软雅黑" panose="020B0503020204020204" pitchFamily="34" charset="-122"/>
                            </a:rPr>
                            <m:t>𝒍𝒏</m:t>
                          </m:r>
                        </m:e>
                      </m:d>
                      <m:r>
                        <a:rPr lang="en-US" altLang="zh-CN" sz="1600" b="1" dirty="0">
                          <a:solidFill>
                            <a:schemeClr val="accent2"/>
                          </a:solidFill>
                          <a:latin typeface="Cambria Math" panose="02040503050406030204" pitchFamily="18" charset="0"/>
                          <a:ea typeface="微软雅黑" panose="020B0503020204020204" pitchFamily="34" charset="-122"/>
                        </a:rPr>
                        <m:t>&gt;=</m:t>
                      </m:r>
                      <m:r>
                        <a:rPr lang="en-US" altLang="zh-CN" sz="1600" b="1" dirty="0">
                          <a:solidFill>
                            <a:schemeClr val="accent2"/>
                          </a:solidFill>
                          <a:latin typeface="Cambria Math" panose="02040503050406030204" pitchFamily="18" charset="0"/>
                          <a:ea typeface="微软雅黑" panose="020B0503020204020204" pitchFamily="34" charset="-122"/>
                        </a:rPr>
                        <m:t>𝒅𝒊𝒔</m:t>
                      </m:r>
                      <m:d>
                        <m:dPr>
                          <m:ctrlPr>
                            <a:rPr lang="en-US" altLang="zh-CN" sz="1600" b="1" i="1" dirty="0">
                              <a:solidFill>
                                <a:schemeClr val="accent2"/>
                              </a:solidFill>
                              <a:latin typeface="Cambria Math" panose="02040503050406030204" pitchFamily="18" charset="0"/>
                              <a:ea typeface="微软雅黑" panose="020B0503020204020204" pitchFamily="34" charset="-122"/>
                            </a:rPr>
                          </m:ctrlPr>
                        </m:dPr>
                        <m:e>
                          <m:sSub>
                            <m:sSubPr>
                              <m:ctrlPr>
                                <a:rPr lang="en-US" altLang="zh-CN" sz="1600" b="1" i="1" dirty="0" err="1">
                                  <a:solidFill>
                                    <a:schemeClr val="accent2"/>
                                  </a:solidFill>
                                  <a:latin typeface="Cambria Math" panose="02040503050406030204" pitchFamily="18" charset="0"/>
                                  <a:ea typeface="微软雅黑" panose="020B0503020204020204" pitchFamily="34" charset="-122"/>
                                </a:rPr>
                              </m:ctrlPr>
                            </m:sSubPr>
                            <m:e>
                              <m:r>
                                <a:rPr lang="en-US" altLang="zh-CN" sz="1600" b="1" dirty="0" err="1">
                                  <a:solidFill>
                                    <a:schemeClr val="accent2"/>
                                  </a:solidFill>
                                  <a:latin typeface="Cambria Math" panose="02040503050406030204" pitchFamily="18" charset="0"/>
                                  <a:ea typeface="微软雅黑" panose="020B0503020204020204" pitchFamily="34" charset="-122"/>
                                </a:rPr>
                                <m:t>𝒗</m:t>
                              </m:r>
                            </m:e>
                            <m:sub>
                              <m:r>
                                <a:rPr lang="en-US" altLang="zh-CN" sz="1600" b="1" dirty="0" err="1">
                                  <a:solidFill>
                                    <a:schemeClr val="accent2"/>
                                  </a:solidFill>
                                  <a:latin typeface="Cambria Math" panose="02040503050406030204" pitchFamily="18" charset="0"/>
                                  <a:ea typeface="微软雅黑" panose="020B0503020204020204" pitchFamily="34" charset="-122"/>
                                </a:rPr>
                                <m:t>𝒊</m:t>
                              </m:r>
                            </m:sub>
                          </m:sSub>
                          <m:r>
                            <a:rPr lang="en-US" altLang="zh-CN" sz="1600" b="1" dirty="0" err="1">
                              <a:solidFill>
                                <a:schemeClr val="accent2"/>
                              </a:solidFill>
                              <a:latin typeface="Cambria Math" panose="02040503050406030204" pitchFamily="18" charset="0"/>
                              <a:ea typeface="微软雅黑" panose="020B0503020204020204" pitchFamily="34" charset="-122"/>
                            </a:rPr>
                            <m:t>,</m:t>
                          </m:r>
                          <m:r>
                            <a:rPr lang="en-US" altLang="zh-CN" sz="1600" b="1" dirty="0" err="1">
                              <a:solidFill>
                                <a:schemeClr val="accent2"/>
                              </a:solidFill>
                              <a:latin typeface="Cambria Math" panose="02040503050406030204" pitchFamily="18" charset="0"/>
                              <a:ea typeface="微软雅黑" panose="020B0503020204020204" pitchFamily="34" charset="-122"/>
                            </a:rPr>
                            <m:t>𝒗</m:t>
                          </m:r>
                        </m:e>
                      </m:d>
                      <m:r>
                        <a:rPr lang="en-US" altLang="zh-CN" sz="1600" b="1" dirty="0">
                          <a:solidFill>
                            <a:schemeClr val="accent2"/>
                          </a:solidFill>
                          <a:latin typeface="Cambria Math" panose="02040503050406030204" pitchFamily="18" charset="0"/>
                          <a:ea typeface="微软雅黑" panose="020B0503020204020204" pitchFamily="34" charset="-122"/>
                        </a:rPr>
                        <m:t>+</m:t>
                      </m:r>
                      <m:r>
                        <a:rPr lang="en-US" altLang="zh-CN" sz="1600" b="1" dirty="0">
                          <a:solidFill>
                            <a:schemeClr val="accent2"/>
                          </a:solidFill>
                          <a:latin typeface="Cambria Math" panose="02040503050406030204" pitchFamily="18" charset="0"/>
                          <a:ea typeface="微软雅黑" panose="020B0503020204020204" pitchFamily="34" charset="-122"/>
                        </a:rPr>
                        <m:t>𝒅𝒊𝒔</m:t>
                      </m:r>
                      <m:d>
                        <m:dPr>
                          <m:ctrlPr>
                            <a:rPr lang="en-US" altLang="zh-CN" sz="1600" b="1" i="1" dirty="0">
                              <a:solidFill>
                                <a:schemeClr val="accent2"/>
                              </a:solidFill>
                              <a:latin typeface="Cambria Math" panose="02040503050406030204" pitchFamily="18" charset="0"/>
                              <a:ea typeface="微软雅黑" panose="020B0503020204020204" pitchFamily="34" charset="-122"/>
                            </a:rPr>
                          </m:ctrlPr>
                        </m:dPr>
                        <m:e>
                          <m:r>
                            <a:rPr lang="en-US" altLang="zh-CN" sz="1600" b="1" dirty="0" err="1">
                              <a:solidFill>
                                <a:schemeClr val="accent2"/>
                              </a:solidFill>
                              <a:latin typeface="Cambria Math" panose="02040503050406030204" pitchFamily="18" charset="0"/>
                              <a:ea typeface="微软雅黑" panose="020B0503020204020204" pitchFamily="34" charset="-122"/>
                            </a:rPr>
                            <m:t>𝒗</m:t>
                          </m:r>
                          <m:r>
                            <a:rPr lang="en-US" altLang="zh-CN" sz="1600" b="1" dirty="0" err="1">
                              <a:solidFill>
                                <a:schemeClr val="accent2"/>
                              </a:solidFill>
                              <a:latin typeface="Cambria Math" panose="02040503050406030204" pitchFamily="18" charset="0"/>
                              <a:ea typeface="微软雅黑" panose="020B0503020204020204" pitchFamily="34" charset="-122"/>
                            </a:rPr>
                            <m:t>,</m:t>
                          </m:r>
                          <m:r>
                            <a:rPr lang="en-US" altLang="zh-CN" sz="1600" b="1" dirty="0" err="1">
                              <a:solidFill>
                                <a:schemeClr val="accent2"/>
                              </a:solidFill>
                              <a:latin typeface="Cambria Math" panose="02040503050406030204" pitchFamily="18" charset="0"/>
                              <a:ea typeface="微软雅黑" panose="020B0503020204020204" pitchFamily="34" charset="-122"/>
                            </a:rPr>
                            <m:t>𝒕</m:t>
                          </m:r>
                        </m:e>
                      </m:d>
                    </m:oMath>
                  </m:oMathPara>
                </a14:m>
                <a:endParaRPr lang="en-US" altLang="zh-CN" sz="1600" b="1" dirty="0">
                  <a:solidFill>
                    <a:schemeClr val="accent2"/>
                  </a:solidFill>
                  <a:ea typeface="微软雅黑" panose="020B0503020204020204" pitchFamily="34" charset="-122"/>
                </a:endParaRPr>
              </a:p>
            </p:txBody>
          </p:sp>
        </mc:Choice>
        <mc:Fallback xmlns="">
          <p:sp>
            <p:nvSpPr>
              <p:cNvPr id="8" name="矩形 7">
                <a:extLst>
                  <a:ext uri="{FF2B5EF4-FFF2-40B4-BE49-F238E27FC236}">
                    <a16:creationId xmlns:a16="http://schemas.microsoft.com/office/drawing/2014/main" id="{6729D882-40EB-415A-8A48-7003472874A5}"/>
                  </a:ext>
                </a:extLst>
              </p:cNvPr>
              <p:cNvSpPr>
                <a:spLocks noRot="1" noChangeAspect="1" noMove="1" noResize="1" noEditPoints="1" noAdjustHandles="1" noChangeArrowheads="1" noChangeShapeType="1" noTextEdit="1"/>
              </p:cNvSpPr>
              <p:nvPr/>
            </p:nvSpPr>
            <p:spPr>
              <a:xfrm>
                <a:off x="4934057" y="1648914"/>
                <a:ext cx="3965189" cy="1077218"/>
              </a:xfrm>
              <a:prstGeom prst="rect">
                <a:avLst/>
              </a:prstGeom>
              <a:blipFill>
                <a:blip r:embed="rId3"/>
                <a:stretch>
                  <a:fillRect l="-768" t="-2260" r="-599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F147A8F4-DB42-413D-9886-DEBC90E61062}"/>
              </a:ext>
            </a:extLst>
          </p:cNvPr>
          <p:cNvPicPr>
            <a:picLocks noChangeAspect="1"/>
          </p:cNvPicPr>
          <p:nvPr/>
        </p:nvPicPr>
        <p:blipFill>
          <a:blip r:embed="rId4"/>
          <a:stretch>
            <a:fillRect/>
          </a:stretch>
        </p:blipFill>
        <p:spPr>
          <a:xfrm>
            <a:off x="462678" y="1347973"/>
            <a:ext cx="4352209" cy="1549503"/>
          </a:xfrm>
          <a:prstGeom prst="rect">
            <a:avLst/>
          </a:prstGeom>
        </p:spPr>
      </p:pic>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B2826EF9-466B-4C1F-B8A5-7FD14F4648A1}"/>
                  </a:ext>
                </a:extLst>
              </p:cNvPr>
              <p:cNvSpPr/>
              <p:nvPr/>
            </p:nvSpPr>
            <p:spPr>
              <a:xfrm>
                <a:off x="3411858" y="3676650"/>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m:rPr>
                              <m:sty m:val="p"/>
                            </m:rPr>
                            <a:rPr lang="en-US" altLang="zh-CN" i="1" dirty="0">
                              <a:latin typeface="Cambria Math" panose="02040503050406030204" pitchFamily="18" charset="0"/>
                            </a:rPr>
                            <m:t>i</m:t>
                          </m:r>
                        </m:sub>
                      </m:sSub>
                    </m:oMath>
                  </m:oMathPara>
                </a14:m>
                <a:endParaRPr lang="zh-CN" altLang="en-US" dirty="0"/>
              </a:p>
            </p:txBody>
          </p:sp>
        </mc:Choice>
        <mc:Fallback xmlns="">
          <p:sp>
            <p:nvSpPr>
              <p:cNvPr id="13" name="椭圆 12">
                <a:extLst>
                  <a:ext uri="{FF2B5EF4-FFF2-40B4-BE49-F238E27FC236}">
                    <a16:creationId xmlns:a16="http://schemas.microsoft.com/office/drawing/2014/main" id="{B2826EF9-466B-4C1F-B8A5-7FD14F4648A1}"/>
                  </a:ext>
                </a:extLst>
              </p:cNvPr>
              <p:cNvSpPr>
                <a:spLocks noRot="1" noChangeAspect="1" noMove="1" noResize="1" noEditPoints="1" noAdjustHandles="1" noChangeArrowheads="1" noChangeShapeType="1" noTextEdit="1"/>
              </p:cNvSpPr>
              <p:nvPr/>
            </p:nvSpPr>
            <p:spPr>
              <a:xfrm>
                <a:off x="3411858" y="3676650"/>
                <a:ext cx="720000" cy="720000"/>
              </a:xfrm>
              <a:prstGeom prst="ellipse">
                <a:avLst/>
              </a:prstGeom>
              <a:blipFill>
                <a:blip r:embed="rId5"/>
                <a:stretch>
                  <a:fillRect/>
                </a:stretch>
              </a:blipFill>
            </p:spPr>
            <p:txBody>
              <a:bodyPr/>
              <a:lstStyle/>
              <a:p>
                <a:r>
                  <a:rPr lang="zh-CN" altLang="en-US">
                    <a:noFill/>
                  </a:rPr>
                  <a:t> </a:t>
                </a:r>
              </a:p>
            </p:txBody>
          </p:sp>
        </mc:Fallback>
      </mc:AlternateContent>
      <p:sp>
        <p:nvSpPr>
          <p:cNvPr id="14" name="椭圆 13">
            <a:extLst>
              <a:ext uri="{FF2B5EF4-FFF2-40B4-BE49-F238E27FC236}">
                <a16:creationId xmlns:a16="http://schemas.microsoft.com/office/drawing/2014/main" id="{2B33BAB2-0437-40C4-A26E-8A5E91707168}"/>
              </a:ext>
            </a:extLst>
          </p:cNvPr>
          <p:cNvSpPr>
            <a:spLocks/>
          </p:cNvSpPr>
          <p:nvPr/>
        </p:nvSpPr>
        <p:spPr>
          <a:xfrm>
            <a:off x="6863068" y="3676650"/>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15" name="椭圆 14">
            <a:extLst>
              <a:ext uri="{FF2B5EF4-FFF2-40B4-BE49-F238E27FC236}">
                <a16:creationId xmlns:a16="http://schemas.microsoft.com/office/drawing/2014/main" id="{25CEBB26-274A-402C-9D85-3E7A41E440E2}"/>
              </a:ext>
            </a:extLst>
          </p:cNvPr>
          <p:cNvSpPr/>
          <p:nvPr/>
        </p:nvSpPr>
        <p:spPr>
          <a:xfrm>
            <a:off x="3284579" y="456877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latin typeface="+mj-lt"/>
              </a:rPr>
              <a:t>1</a:t>
            </a:r>
            <a:endParaRPr lang="zh-CN" altLang="en-US" dirty="0"/>
          </a:p>
        </p:txBody>
      </p:sp>
      <p:sp>
        <p:nvSpPr>
          <p:cNvPr id="16" name="椭圆 15">
            <a:extLst>
              <a:ext uri="{FF2B5EF4-FFF2-40B4-BE49-F238E27FC236}">
                <a16:creationId xmlns:a16="http://schemas.microsoft.com/office/drawing/2014/main" id="{208CB7CD-5594-4B02-ABE6-CE892664E24C}"/>
              </a:ext>
            </a:extLst>
          </p:cNvPr>
          <p:cNvSpPr/>
          <p:nvPr/>
        </p:nvSpPr>
        <p:spPr>
          <a:xfrm>
            <a:off x="2685472" y="492877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latin typeface="+mj-lt"/>
              </a:rPr>
              <a:t>2</a:t>
            </a:r>
            <a:endParaRPr lang="zh-CN" altLang="en-US" dirty="0"/>
          </a:p>
        </p:txBody>
      </p:sp>
      <p:sp>
        <p:nvSpPr>
          <p:cNvPr id="17" name="椭圆 16">
            <a:extLst>
              <a:ext uri="{FF2B5EF4-FFF2-40B4-BE49-F238E27FC236}">
                <a16:creationId xmlns:a16="http://schemas.microsoft.com/office/drawing/2014/main" id="{854CB8EE-A8F7-4A52-BC94-28772F824E3B}"/>
              </a:ext>
            </a:extLst>
          </p:cNvPr>
          <p:cNvSpPr/>
          <p:nvPr/>
        </p:nvSpPr>
        <p:spPr>
          <a:xfrm>
            <a:off x="321162" y="545730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latin typeface="+mj-lt"/>
              </a:rPr>
              <a:t>4</a:t>
            </a:r>
            <a:endParaRPr lang="zh-CN" altLang="en-US" dirty="0"/>
          </a:p>
        </p:txBody>
      </p:sp>
      <p:cxnSp>
        <p:nvCxnSpPr>
          <p:cNvPr id="19" name="直接箭头连接符 18">
            <a:extLst>
              <a:ext uri="{FF2B5EF4-FFF2-40B4-BE49-F238E27FC236}">
                <a16:creationId xmlns:a16="http://schemas.microsoft.com/office/drawing/2014/main" id="{A990EF61-604C-4533-9CCA-BDEEF6E1C89F}"/>
              </a:ext>
            </a:extLst>
          </p:cNvPr>
          <p:cNvCxnSpPr>
            <a:cxnSpLocks/>
            <a:stCxn id="13" idx="4"/>
            <a:endCxn id="15" idx="7"/>
          </p:cNvCxnSpPr>
          <p:nvPr/>
        </p:nvCxnSpPr>
        <p:spPr>
          <a:xfrm flipH="1">
            <a:off x="3591858" y="4396650"/>
            <a:ext cx="180000" cy="2248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9D20DED-652D-4685-8EA6-039D26B04DAD}"/>
              </a:ext>
            </a:extLst>
          </p:cNvPr>
          <p:cNvCxnSpPr>
            <a:cxnSpLocks/>
            <a:stCxn id="13" idx="3"/>
            <a:endCxn id="16" idx="7"/>
          </p:cNvCxnSpPr>
          <p:nvPr/>
        </p:nvCxnSpPr>
        <p:spPr>
          <a:xfrm flipH="1">
            <a:off x="2992751" y="4291208"/>
            <a:ext cx="524549" cy="6902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8252191-C65F-4393-BB1E-1E46994F5E56}"/>
              </a:ext>
            </a:extLst>
          </p:cNvPr>
          <p:cNvCxnSpPr>
            <a:cxnSpLocks/>
            <a:stCxn id="13" idx="2"/>
            <a:endCxn id="17" idx="7"/>
          </p:cNvCxnSpPr>
          <p:nvPr/>
        </p:nvCxnSpPr>
        <p:spPr>
          <a:xfrm flipH="1">
            <a:off x="628441" y="4036650"/>
            <a:ext cx="2783417" cy="14733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243737B4-C183-4B2F-BD51-952A8D16C959}"/>
              </a:ext>
            </a:extLst>
          </p:cNvPr>
          <p:cNvSpPr/>
          <p:nvPr/>
        </p:nvSpPr>
        <p:spPr>
          <a:xfrm>
            <a:off x="5331826" y="317892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latin typeface="+mj-lt"/>
              </a:rPr>
              <a:t>3</a:t>
            </a:r>
            <a:endParaRPr lang="zh-CN" altLang="en-US" dirty="0"/>
          </a:p>
        </p:txBody>
      </p:sp>
      <p:cxnSp>
        <p:nvCxnSpPr>
          <p:cNvPr id="33" name="直接箭头连接符 32">
            <a:extLst>
              <a:ext uri="{FF2B5EF4-FFF2-40B4-BE49-F238E27FC236}">
                <a16:creationId xmlns:a16="http://schemas.microsoft.com/office/drawing/2014/main" id="{E06372D1-71CA-4734-A943-E38E68D65768}"/>
              </a:ext>
            </a:extLst>
          </p:cNvPr>
          <p:cNvCxnSpPr>
            <a:cxnSpLocks/>
            <a:stCxn id="13" idx="7"/>
            <a:endCxn id="32" idx="2"/>
          </p:cNvCxnSpPr>
          <p:nvPr/>
        </p:nvCxnSpPr>
        <p:spPr>
          <a:xfrm flipV="1">
            <a:off x="4026416" y="3358920"/>
            <a:ext cx="1305410" cy="4231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0FC6C3E-82BF-450E-95E8-840291EFDB30}"/>
              </a:ext>
            </a:extLst>
          </p:cNvPr>
          <p:cNvCxnSpPr>
            <a:cxnSpLocks/>
            <a:stCxn id="32" idx="6"/>
            <a:endCxn id="14" idx="1"/>
          </p:cNvCxnSpPr>
          <p:nvPr/>
        </p:nvCxnSpPr>
        <p:spPr>
          <a:xfrm>
            <a:off x="5691826" y="3358920"/>
            <a:ext cx="1276684" cy="4231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A6A91C87-85BA-4907-8794-42831E01A7A8}"/>
                  </a:ext>
                </a:extLst>
              </p:cNvPr>
              <p:cNvSpPr/>
              <p:nvPr/>
            </p:nvSpPr>
            <p:spPr>
              <a:xfrm>
                <a:off x="2514600" y="5637306"/>
                <a:ext cx="38002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dirty="0" smtClean="0">
                          <a:solidFill>
                            <a:schemeClr val="accent2"/>
                          </a:solidFill>
                          <a:latin typeface="Cambria Math" panose="02040503050406030204" pitchFamily="18" charset="0"/>
                          <a:ea typeface="微软雅黑" panose="020B0503020204020204" pitchFamily="34" charset="-122"/>
                        </a:rPr>
                        <m:t>𝒅𝒊𝒔</m:t>
                      </m:r>
                      <m:d>
                        <m:dPr>
                          <m:ctrlPr>
                            <a:rPr lang="en-US" altLang="zh-CN" b="1" i="1" dirty="0">
                              <a:solidFill>
                                <a:schemeClr val="accent2"/>
                              </a:solidFill>
                              <a:latin typeface="Cambria Math" panose="02040503050406030204" pitchFamily="18" charset="0"/>
                              <a:ea typeface="微软雅黑" panose="020B0503020204020204" pitchFamily="34" charset="-122"/>
                            </a:rPr>
                          </m:ctrlPr>
                        </m:dPr>
                        <m:e>
                          <m:sSub>
                            <m:sSubPr>
                              <m:ctrlPr>
                                <a:rPr lang="en-US" altLang="zh-CN" b="1" i="1" dirty="0" err="1">
                                  <a:solidFill>
                                    <a:schemeClr val="accent2"/>
                                  </a:solidFill>
                                  <a:latin typeface="Cambria Math" panose="02040503050406030204" pitchFamily="18" charset="0"/>
                                  <a:ea typeface="微软雅黑" panose="020B0503020204020204" pitchFamily="34" charset="-122"/>
                                </a:rPr>
                              </m:ctrlPr>
                            </m:sSubPr>
                            <m:e>
                              <m:r>
                                <a:rPr lang="en-US" altLang="zh-CN" b="1" dirty="0" err="1">
                                  <a:solidFill>
                                    <a:schemeClr val="accent2"/>
                                  </a:solidFill>
                                  <a:latin typeface="Cambria Math" panose="02040503050406030204" pitchFamily="18" charset="0"/>
                                  <a:ea typeface="微软雅黑" panose="020B0503020204020204" pitchFamily="34" charset="-122"/>
                                </a:rPr>
                                <m:t>𝒗</m:t>
                              </m:r>
                            </m:e>
                            <m:sub>
                              <m:r>
                                <a:rPr lang="en-US" altLang="zh-CN" b="1" dirty="0" err="1">
                                  <a:solidFill>
                                    <a:schemeClr val="accent2"/>
                                  </a:solidFill>
                                  <a:latin typeface="Cambria Math" panose="02040503050406030204" pitchFamily="18" charset="0"/>
                                  <a:ea typeface="微软雅黑" panose="020B0503020204020204" pitchFamily="34" charset="-122"/>
                                </a:rPr>
                                <m:t>𝒊</m:t>
                              </m:r>
                            </m:sub>
                          </m:sSub>
                          <m:r>
                            <a:rPr lang="en-US" altLang="zh-CN" b="1" dirty="0" err="1">
                              <a:solidFill>
                                <a:schemeClr val="accent2"/>
                              </a:solidFill>
                              <a:latin typeface="Cambria Math" panose="02040503050406030204" pitchFamily="18" charset="0"/>
                              <a:ea typeface="微软雅黑" panose="020B0503020204020204" pitchFamily="34" charset="-122"/>
                            </a:rPr>
                            <m:t>,</m:t>
                          </m:r>
                          <m:r>
                            <a:rPr lang="en-US" altLang="zh-CN" b="1" i="1" dirty="0" smtClean="0">
                              <a:solidFill>
                                <a:schemeClr val="accent2"/>
                              </a:solidFill>
                              <a:latin typeface="Cambria Math" panose="02040503050406030204" pitchFamily="18" charset="0"/>
                              <a:ea typeface="微软雅黑" panose="020B0503020204020204" pitchFamily="34" charset="-122"/>
                            </a:rPr>
                            <m:t>𝟒</m:t>
                          </m:r>
                        </m:e>
                      </m:d>
                      <m:r>
                        <a:rPr lang="en-US" altLang="zh-CN" b="1" dirty="0">
                          <a:solidFill>
                            <a:schemeClr val="accent2"/>
                          </a:solidFill>
                          <a:latin typeface="Cambria Math" panose="02040503050406030204" pitchFamily="18" charset="0"/>
                          <a:ea typeface="微软雅黑" panose="020B0503020204020204" pitchFamily="34" charset="-122"/>
                        </a:rPr>
                        <m:t>&gt;=</m:t>
                      </m:r>
                      <m:r>
                        <a:rPr lang="en-US" altLang="zh-CN" b="1" dirty="0">
                          <a:solidFill>
                            <a:schemeClr val="accent2"/>
                          </a:solidFill>
                          <a:latin typeface="Cambria Math" panose="02040503050406030204" pitchFamily="18" charset="0"/>
                          <a:ea typeface="微软雅黑" panose="020B0503020204020204" pitchFamily="34" charset="-122"/>
                        </a:rPr>
                        <m:t>𝒅𝒊𝒔</m:t>
                      </m:r>
                      <m:d>
                        <m:dPr>
                          <m:ctrlPr>
                            <a:rPr lang="en-US" altLang="zh-CN" b="1" i="1" dirty="0">
                              <a:solidFill>
                                <a:schemeClr val="accent2"/>
                              </a:solidFill>
                              <a:latin typeface="Cambria Math" panose="02040503050406030204" pitchFamily="18" charset="0"/>
                              <a:ea typeface="微软雅黑" panose="020B0503020204020204" pitchFamily="34" charset="-122"/>
                            </a:rPr>
                          </m:ctrlPr>
                        </m:dPr>
                        <m:e>
                          <m:sSub>
                            <m:sSubPr>
                              <m:ctrlPr>
                                <a:rPr lang="en-US" altLang="zh-CN" b="1" i="1" dirty="0" err="1">
                                  <a:solidFill>
                                    <a:schemeClr val="accent2"/>
                                  </a:solidFill>
                                  <a:latin typeface="Cambria Math" panose="02040503050406030204" pitchFamily="18" charset="0"/>
                                  <a:ea typeface="微软雅黑" panose="020B0503020204020204" pitchFamily="34" charset="-122"/>
                                </a:rPr>
                              </m:ctrlPr>
                            </m:sSubPr>
                            <m:e>
                              <m:r>
                                <a:rPr lang="en-US" altLang="zh-CN" b="1" dirty="0" err="1">
                                  <a:solidFill>
                                    <a:schemeClr val="accent2"/>
                                  </a:solidFill>
                                  <a:latin typeface="Cambria Math" panose="02040503050406030204" pitchFamily="18" charset="0"/>
                                  <a:ea typeface="微软雅黑" panose="020B0503020204020204" pitchFamily="34" charset="-122"/>
                                </a:rPr>
                                <m:t>𝒗</m:t>
                              </m:r>
                            </m:e>
                            <m:sub>
                              <m:r>
                                <a:rPr lang="en-US" altLang="zh-CN" b="1" dirty="0" err="1">
                                  <a:solidFill>
                                    <a:schemeClr val="accent2"/>
                                  </a:solidFill>
                                  <a:latin typeface="Cambria Math" panose="02040503050406030204" pitchFamily="18" charset="0"/>
                                  <a:ea typeface="微软雅黑" panose="020B0503020204020204" pitchFamily="34" charset="-122"/>
                                </a:rPr>
                                <m:t>𝒊</m:t>
                              </m:r>
                            </m:sub>
                          </m:sSub>
                          <m:r>
                            <a:rPr lang="en-US" altLang="zh-CN" b="1" dirty="0" err="1">
                              <a:solidFill>
                                <a:schemeClr val="accent2"/>
                              </a:solidFill>
                              <a:latin typeface="Cambria Math" panose="02040503050406030204" pitchFamily="18" charset="0"/>
                              <a:ea typeface="微软雅黑" panose="020B0503020204020204" pitchFamily="34" charset="-122"/>
                            </a:rPr>
                            <m:t>,</m:t>
                          </m:r>
                          <m:r>
                            <a:rPr lang="en-US" altLang="zh-CN" b="1" i="1" dirty="0" smtClean="0">
                              <a:solidFill>
                                <a:schemeClr val="accent2"/>
                              </a:solidFill>
                              <a:latin typeface="Cambria Math" panose="02040503050406030204" pitchFamily="18" charset="0"/>
                              <a:ea typeface="微软雅黑" panose="020B0503020204020204" pitchFamily="34" charset="-122"/>
                            </a:rPr>
                            <m:t>𝟑</m:t>
                          </m:r>
                        </m:e>
                      </m:d>
                      <m:r>
                        <a:rPr lang="en-US" altLang="zh-CN" b="1" dirty="0">
                          <a:solidFill>
                            <a:schemeClr val="accent2"/>
                          </a:solidFill>
                          <a:latin typeface="Cambria Math" panose="02040503050406030204" pitchFamily="18" charset="0"/>
                          <a:ea typeface="微软雅黑" panose="020B0503020204020204" pitchFamily="34" charset="-122"/>
                        </a:rPr>
                        <m:t>+</m:t>
                      </m:r>
                      <m:r>
                        <a:rPr lang="en-US" altLang="zh-CN" b="1" dirty="0">
                          <a:solidFill>
                            <a:schemeClr val="accent2"/>
                          </a:solidFill>
                          <a:latin typeface="Cambria Math" panose="02040503050406030204" pitchFamily="18" charset="0"/>
                          <a:ea typeface="微软雅黑" panose="020B0503020204020204" pitchFamily="34" charset="-122"/>
                        </a:rPr>
                        <m:t>𝒅𝒊𝒔</m:t>
                      </m:r>
                      <m:d>
                        <m:dPr>
                          <m:ctrlPr>
                            <a:rPr lang="en-US" altLang="zh-CN" b="1" i="1" dirty="0">
                              <a:solidFill>
                                <a:schemeClr val="accent2"/>
                              </a:solidFill>
                              <a:latin typeface="Cambria Math" panose="02040503050406030204" pitchFamily="18" charset="0"/>
                              <a:ea typeface="微软雅黑" panose="020B0503020204020204" pitchFamily="34" charset="-122"/>
                            </a:rPr>
                          </m:ctrlPr>
                        </m:dPr>
                        <m:e>
                          <m:r>
                            <a:rPr lang="en-US" altLang="zh-CN" b="1" i="0" dirty="0" smtClean="0">
                              <a:solidFill>
                                <a:schemeClr val="accent2"/>
                              </a:solidFill>
                              <a:latin typeface="Cambria Math" panose="02040503050406030204" pitchFamily="18" charset="0"/>
                              <a:ea typeface="微软雅黑" panose="020B0503020204020204" pitchFamily="34" charset="-122"/>
                            </a:rPr>
                            <m:t>𝟑</m:t>
                          </m:r>
                          <m:r>
                            <a:rPr lang="en-US" altLang="zh-CN" b="1" dirty="0" err="1">
                              <a:solidFill>
                                <a:schemeClr val="accent2"/>
                              </a:solidFill>
                              <a:latin typeface="Cambria Math" panose="02040503050406030204" pitchFamily="18" charset="0"/>
                              <a:ea typeface="微软雅黑" panose="020B0503020204020204" pitchFamily="34" charset="-122"/>
                            </a:rPr>
                            <m:t>,</m:t>
                          </m:r>
                          <m:r>
                            <a:rPr lang="en-US" altLang="zh-CN" b="1" dirty="0" err="1">
                              <a:solidFill>
                                <a:schemeClr val="accent2"/>
                              </a:solidFill>
                              <a:latin typeface="Cambria Math" panose="02040503050406030204" pitchFamily="18" charset="0"/>
                              <a:ea typeface="微软雅黑" panose="020B0503020204020204" pitchFamily="34" charset="-122"/>
                            </a:rPr>
                            <m:t>𝒕</m:t>
                          </m:r>
                        </m:e>
                      </m:d>
                    </m:oMath>
                  </m:oMathPara>
                </a14:m>
                <a:endParaRPr lang="en-US" altLang="zh-CN" b="1" dirty="0">
                  <a:solidFill>
                    <a:schemeClr val="accent2"/>
                  </a:solidFill>
                  <a:ea typeface="微软雅黑" panose="020B0503020204020204" pitchFamily="34" charset="-122"/>
                </a:endParaRPr>
              </a:p>
            </p:txBody>
          </p:sp>
        </mc:Choice>
        <mc:Fallback xmlns="">
          <p:sp>
            <p:nvSpPr>
              <p:cNvPr id="47" name="矩形 46">
                <a:extLst>
                  <a:ext uri="{FF2B5EF4-FFF2-40B4-BE49-F238E27FC236}">
                    <a16:creationId xmlns:a16="http://schemas.microsoft.com/office/drawing/2014/main" id="{A6A91C87-85BA-4907-8794-42831E01A7A8}"/>
                  </a:ext>
                </a:extLst>
              </p:cNvPr>
              <p:cNvSpPr>
                <a:spLocks noRot="1" noChangeAspect="1" noMove="1" noResize="1" noEditPoints="1" noAdjustHandles="1" noChangeArrowheads="1" noChangeShapeType="1" noTextEdit="1"/>
              </p:cNvSpPr>
              <p:nvPr/>
            </p:nvSpPr>
            <p:spPr>
              <a:xfrm>
                <a:off x="2514600" y="5637306"/>
                <a:ext cx="3800207" cy="369332"/>
              </a:xfrm>
              <a:prstGeom prst="rect">
                <a:avLst/>
              </a:prstGeom>
              <a:blipFill>
                <a:blip r:embed="rId6"/>
                <a:stretch>
                  <a:fillRect/>
                </a:stretch>
              </a:blipFill>
            </p:spPr>
            <p:txBody>
              <a:bodyPr/>
              <a:lstStyle/>
              <a:p>
                <a:r>
                  <a:rPr lang="zh-CN" altLang="en-US">
                    <a:noFill/>
                  </a:rPr>
                  <a:t> </a:t>
                </a:r>
              </a:p>
            </p:txBody>
          </p:sp>
        </mc:Fallback>
      </mc:AlternateContent>
      <p:cxnSp>
        <p:nvCxnSpPr>
          <p:cNvPr id="48" name="直接箭头连接符 47">
            <a:extLst>
              <a:ext uri="{FF2B5EF4-FFF2-40B4-BE49-F238E27FC236}">
                <a16:creationId xmlns:a16="http://schemas.microsoft.com/office/drawing/2014/main" id="{E651A340-DEEB-4EA7-B8E2-5E0027B6AA32}"/>
              </a:ext>
            </a:extLst>
          </p:cNvPr>
          <p:cNvCxnSpPr>
            <a:cxnSpLocks/>
            <a:stCxn id="16" idx="6"/>
            <a:endCxn id="14" idx="2"/>
          </p:cNvCxnSpPr>
          <p:nvPr/>
        </p:nvCxnSpPr>
        <p:spPr>
          <a:xfrm flipV="1">
            <a:off x="3045472" y="4036650"/>
            <a:ext cx="3817596" cy="10721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12ECCD66-25FC-400E-B90F-69E029D348EF}"/>
              </a:ext>
            </a:extLst>
          </p:cNvPr>
          <p:cNvCxnSpPr>
            <a:cxnSpLocks/>
            <a:stCxn id="15" idx="6"/>
            <a:endCxn id="14" idx="2"/>
          </p:cNvCxnSpPr>
          <p:nvPr/>
        </p:nvCxnSpPr>
        <p:spPr>
          <a:xfrm flipV="1">
            <a:off x="3644579" y="4036650"/>
            <a:ext cx="3218489" cy="7121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200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27</a:t>
            </a:fld>
            <a:endParaRPr lang="zh-CN" altLang="en-US"/>
          </a:p>
        </p:txBody>
      </p:sp>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1077218"/>
          </a:xfrm>
          <a:prstGeom prst="rect">
            <a:avLst/>
          </a:prstGeom>
          <a:noFill/>
        </p:spPr>
        <p:txBody>
          <a:bodyPr wrap="square" rtlCol="0">
            <a:spAutoFit/>
          </a:bodyPr>
          <a:lstStyle/>
          <a:p>
            <a:r>
              <a:rPr lang="en-US" altLang="zh-CN" sz="2400" b="1" dirty="0" err="1">
                <a:latin typeface="Calibri" panose="020F0502020204030204" pitchFamily="34" charset="0"/>
                <a:ea typeface="微软雅黑" panose="020B0503020204020204" pitchFamily="34" charset="-122"/>
              </a:rPr>
              <a:t>FindNEN</a:t>
            </a:r>
            <a:r>
              <a:rPr lang="zh-CN" altLang="en-US" sz="2400" b="1" dirty="0">
                <a:latin typeface="Calibri" panose="020F0502020204030204" pitchFamily="34" charset="0"/>
                <a:ea typeface="微软雅黑" panose="020B0503020204020204" pitchFamily="34" charset="-122"/>
              </a:rPr>
              <a:t>伪代码</a:t>
            </a:r>
            <a:endParaRPr lang="en-US" altLang="zh-CN" sz="2400" b="1" dirty="0">
              <a:latin typeface="Calibri" panose="020F0502020204030204" pitchFamily="34" charset="0"/>
              <a:ea typeface="微软雅黑" panose="020B0503020204020204" pitchFamily="34" charset="-122"/>
            </a:endParaRPr>
          </a:p>
          <a:p>
            <a:endParaRPr lang="en-US" altLang="zh-CN" sz="20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729D882-40EB-415A-8A48-7003472874A5}"/>
                  </a:ext>
                </a:extLst>
              </p:cNvPr>
              <p:cNvSpPr/>
              <p:nvPr/>
            </p:nvSpPr>
            <p:spPr>
              <a:xfrm>
                <a:off x="5034941" y="1511311"/>
                <a:ext cx="3791825" cy="4031873"/>
              </a:xfrm>
              <a:prstGeom prst="rect">
                <a:avLst/>
              </a:prstGeom>
            </p:spPr>
            <p:txBody>
              <a:bodyPr wrap="square">
                <a:spAutoFit/>
              </a:bodyPr>
              <a:lstStyle/>
              <a:p>
                <a:r>
                  <a:rPr lang="en-US" altLang="zh-CN" sz="1600" b="1" dirty="0">
                    <a:ea typeface="微软雅黑" panose="020B0503020204020204" pitchFamily="34" charset="-122"/>
                  </a:rPr>
                  <a:t>1</a:t>
                </a:r>
                <a:r>
                  <a:rPr lang="zh-CN" altLang="en-US" sz="1600" b="1" dirty="0">
                    <a:ea typeface="微软雅黑" panose="020B0503020204020204" pitchFamily="34" charset="-122"/>
                  </a:rPr>
                  <a:t>→</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𝑬𝑵𝑳</m:t>
                    </m:r>
                  </m:oMath>
                </a14:m>
                <a:r>
                  <a:rPr lang="zh-CN" altLang="en-US" sz="1600" b="1" dirty="0">
                    <a:ea typeface="微软雅黑" panose="020B0503020204020204" pitchFamily="34" charset="-122"/>
                  </a:rPr>
                  <a:t>：列表，存储在类型</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𝑪</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𝒊</m:t>
                        </m:r>
                        <m:r>
                          <a:rPr lang="en-US" altLang="zh-CN" sz="1600" b="1" i="1" dirty="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𝟏</m:t>
                        </m:r>
                      </m:sub>
                    </m:sSub>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b="1" dirty="0">
                    <a:ea typeface="微软雅黑" panose="020B0503020204020204" pitchFamily="34" charset="-122"/>
                  </a:rPr>
                  <a:t>中已经找到的节点</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err="1" smtClean="0">
                            <a:solidFill>
                              <a:schemeClr val="accent1"/>
                            </a:solidFill>
                            <a:latin typeface="Cambria Math" panose="02040503050406030204" pitchFamily="18" charset="0"/>
                            <a:ea typeface="微软雅黑" panose="020B0503020204020204" pitchFamily="34" charset="-122"/>
                          </a:rPr>
                          <m:t>𝒊</m:t>
                        </m:r>
                      </m:sub>
                    </m:sSub>
                  </m:oMath>
                </a14:m>
                <a:r>
                  <a:rPr lang="zh-CN" altLang="en-US" sz="1600" b="1" dirty="0">
                    <a:ea typeface="微软雅黑" panose="020B0503020204020204" pitchFamily="34" charset="-122"/>
                  </a:rPr>
                  <a:t>的最近估计邻居​​​，按先后顺序存储</a:t>
                </a:r>
                <a:endParaRPr lang="en-US" altLang="zh-CN" sz="1600" b="1" dirty="0">
                  <a:ea typeface="微软雅黑" panose="020B0503020204020204" pitchFamily="34" charset="-122"/>
                </a:endParaRPr>
              </a:p>
              <a:p>
                <a:r>
                  <a:rPr lang="en-US" altLang="zh-CN" sz="1600" b="1" dirty="0">
                    <a:ea typeface="微软雅黑" panose="020B0503020204020204" pitchFamily="34" charset="-122"/>
                  </a:rPr>
                  <a:t>2</a:t>
                </a:r>
                <a:r>
                  <a:rPr lang="zh-CN" altLang="en-US" sz="1600" b="1" dirty="0">
                    <a:ea typeface="微软雅黑" panose="020B0503020204020204" pitchFamily="34" charset="-122"/>
                  </a:rPr>
                  <a:t>→</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𝑬𝑵𝑸</m:t>
                    </m:r>
                  </m:oMath>
                </a14:m>
                <a:r>
                  <a:rPr lang="zh-CN" altLang="en-US" sz="1600" b="1" dirty="0">
                    <a:ea typeface="微软雅黑" panose="020B0503020204020204" pitchFamily="34" charset="-122"/>
                  </a:rPr>
                  <a:t>：优先级队列，存储在类型</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𝑪</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𝒊</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𝟏</m:t>
                        </m:r>
                      </m:sub>
                    </m:sSub>
                  </m:oMath>
                </a14:m>
                <a:r>
                  <a:rPr lang="zh-CN" altLang="en-US" sz="1600" b="1" dirty="0">
                    <a:ea typeface="微软雅黑" panose="020B0503020204020204" pitchFamily="34" charset="-122"/>
                  </a:rPr>
                  <a:t>中</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err="1" smtClean="0">
                            <a:solidFill>
                              <a:schemeClr val="accent1"/>
                            </a:solidFill>
                            <a:latin typeface="Cambria Math" panose="02040503050406030204" pitchFamily="18" charset="0"/>
                            <a:ea typeface="微软雅黑" panose="020B0503020204020204" pitchFamily="34" charset="-122"/>
                          </a:rPr>
                          <m:t>𝒊</m:t>
                        </m:r>
                      </m:sub>
                    </m:sSub>
                  </m:oMath>
                </a14:m>
                <a:r>
                  <a:rPr lang="zh-CN" altLang="en-US" sz="1600" b="1" dirty="0">
                    <a:ea typeface="微软雅黑" panose="020B0503020204020204" pitchFamily="34" charset="-122"/>
                  </a:rPr>
                  <a:t>的候选邻居，按照</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𝒅𝒊𝒔</m:t>
                    </m:r>
                    <m:r>
                      <a:rPr lang="en-US" altLang="zh-CN" sz="1600" b="1" i="1" dirty="0">
                        <a:solidFill>
                          <a:schemeClr val="accent1"/>
                        </a:solidFill>
                        <a:latin typeface="Cambria Math" panose="02040503050406030204" pitchFamily="18" charset="0"/>
                        <a:ea typeface="微软雅黑" panose="020B0503020204020204" pitchFamily="34" charset="-122"/>
                      </a:rPr>
                      <m:t>(</m:t>
                    </m:r>
                    <m:sSub>
                      <m:sSubPr>
                        <m:ctrlPr>
                          <a:rPr lang="en-US" altLang="zh-CN" sz="1600"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a:solidFill>
                              <a:schemeClr val="accent1"/>
                            </a:solidFill>
                            <a:latin typeface="Cambria Math" panose="02040503050406030204" pitchFamily="18" charset="0"/>
                            <a:ea typeface="微软雅黑" panose="020B0503020204020204" pitchFamily="34" charset="-122"/>
                          </a:rPr>
                          <m:t>𝒗</m:t>
                        </m:r>
                      </m:e>
                      <m:sub>
                        <m:r>
                          <a:rPr lang="en-US" altLang="zh-CN" sz="1600" b="1" i="1" dirty="0" err="1">
                            <a:solidFill>
                              <a:schemeClr val="accent1"/>
                            </a:solidFill>
                            <a:latin typeface="Cambria Math" panose="02040503050406030204" pitchFamily="18" charset="0"/>
                            <a:ea typeface="微软雅黑" panose="020B0503020204020204" pitchFamily="34" charset="-122"/>
                          </a:rPr>
                          <m:t>𝒊</m:t>
                        </m:r>
                      </m:sub>
                    </m:sSub>
                    <m:r>
                      <a:rPr lang="en-US" altLang="zh-CN" sz="1600" b="1" i="1" dirty="0" err="1">
                        <a:solidFill>
                          <a:schemeClr val="accent1"/>
                        </a:solidFill>
                        <a:latin typeface="Cambria Math" panose="02040503050406030204" pitchFamily="18" charset="0"/>
                        <a:ea typeface="微软雅黑" panose="020B0503020204020204" pitchFamily="34" charset="-122"/>
                      </a:rPr>
                      <m:t>,</m:t>
                    </m:r>
                    <m:r>
                      <a:rPr lang="en-US" altLang="zh-CN" sz="1600" b="1" i="1" dirty="0" err="1">
                        <a:solidFill>
                          <a:schemeClr val="accent1"/>
                        </a:solidFill>
                        <a:latin typeface="Cambria Math" panose="02040503050406030204" pitchFamily="18" charset="0"/>
                        <a:ea typeface="微软雅黑" panose="020B0503020204020204" pitchFamily="34" charset="-122"/>
                      </a:rPr>
                      <m:t>𝒗</m:t>
                    </m:r>
                    <m:r>
                      <a:rPr lang="en-US" altLang="zh-CN" sz="1600" b="1" i="1" dirty="0">
                        <a:solidFill>
                          <a:schemeClr val="accent1"/>
                        </a:solidFill>
                        <a:latin typeface="Cambria Math" panose="02040503050406030204" pitchFamily="18" charset="0"/>
                        <a:ea typeface="微软雅黑" panose="020B0503020204020204" pitchFamily="34" charset="-122"/>
                      </a:rPr>
                      <m:t>)+</m:t>
                    </m:r>
                    <m:r>
                      <a:rPr lang="en-US" altLang="zh-CN" sz="1600" b="1" i="1" dirty="0">
                        <a:solidFill>
                          <a:schemeClr val="accent1"/>
                        </a:solidFill>
                        <a:latin typeface="Cambria Math" panose="02040503050406030204" pitchFamily="18" charset="0"/>
                        <a:ea typeface="微软雅黑" panose="020B0503020204020204" pitchFamily="34" charset="-122"/>
                      </a:rPr>
                      <m:t>𝒅𝒊𝒔</m:t>
                    </m:r>
                    <m:r>
                      <a:rPr lang="en-US" altLang="zh-CN" sz="1600" b="1" i="1" dirty="0">
                        <a:solidFill>
                          <a:schemeClr val="accent1"/>
                        </a:solidFill>
                        <a:latin typeface="Cambria Math" panose="02040503050406030204" pitchFamily="18" charset="0"/>
                        <a:ea typeface="微软雅黑" panose="020B0503020204020204" pitchFamily="34" charset="-122"/>
                      </a:rPr>
                      <m:t>(</m:t>
                    </m:r>
                    <m:r>
                      <a:rPr lang="en-US" altLang="zh-CN" sz="1600" b="1" i="1" dirty="0" err="1">
                        <a:solidFill>
                          <a:schemeClr val="accent1"/>
                        </a:solidFill>
                        <a:latin typeface="Cambria Math" panose="02040503050406030204" pitchFamily="18" charset="0"/>
                        <a:ea typeface="微软雅黑" panose="020B0503020204020204" pitchFamily="34" charset="-122"/>
                      </a:rPr>
                      <m:t>𝒗</m:t>
                    </m:r>
                    <m:r>
                      <a:rPr lang="en-US" altLang="zh-CN" sz="1600" b="1" i="1" dirty="0" err="1">
                        <a:solidFill>
                          <a:schemeClr val="accent1"/>
                        </a:solidFill>
                        <a:latin typeface="Cambria Math" panose="02040503050406030204" pitchFamily="18" charset="0"/>
                        <a:ea typeface="微软雅黑" panose="020B0503020204020204" pitchFamily="34" charset="-122"/>
                      </a:rPr>
                      <m:t>,</m:t>
                    </m:r>
                    <m:r>
                      <a:rPr lang="en-US" altLang="zh-CN" sz="1600" b="1" i="1" dirty="0" err="1">
                        <a:solidFill>
                          <a:schemeClr val="accent1"/>
                        </a:solidFill>
                        <a:latin typeface="Cambria Math" panose="02040503050406030204" pitchFamily="18" charset="0"/>
                        <a:ea typeface="微软雅黑" panose="020B0503020204020204" pitchFamily="34" charset="-122"/>
                      </a:rPr>
                      <m:t>𝒕</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b="1" dirty="0">
                    <a:ea typeface="微软雅黑" panose="020B0503020204020204" pitchFamily="34" charset="-122"/>
                  </a:rPr>
                  <a:t>进行排序</a:t>
                </a:r>
                <a:endParaRPr lang="en-US" altLang="zh-CN" sz="1600" b="1" dirty="0">
                  <a:ea typeface="微软雅黑" panose="020B0503020204020204" pitchFamily="34" charset="-122"/>
                </a:endParaRPr>
              </a:p>
              <a:p>
                <a:r>
                  <a:rPr lang="en-US" altLang="zh-CN" sz="1600" b="1" dirty="0">
                    <a:ea typeface="微软雅黑" panose="020B0503020204020204" pitchFamily="34" charset="-122"/>
                  </a:rPr>
                  <a:t>3</a:t>
                </a:r>
                <a:r>
                  <a:rPr lang="zh-CN" altLang="en-US" sz="1600" b="1" dirty="0">
                    <a:ea typeface="微软雅黑" panose="020B0503020204020204" pitchFamily="34" charset="-122"/>
                  </a:rPr>
                  <a:t>→</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𝒍𝒏</m:t>
                    </m:r>
                    <m:r>
                      <a:rPr lang="zh-CN" altLang="en-US"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b="1" dirty="0">
                    <a:ea typeface="微软雅黑" panose="020B0503020204020204" pitchFamily="34" charset="-122"/>
                  </a:rPr>
                  <a:t>： </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𝒊</m:t>
                        </m:r>
                      </m:sub>
                    </m:sSub>
                  </m:oMath>
                </a14:m>
                <a:r>
                  <a:rPr lang="zh-CN" altLang="en-US" sz="1600" b="1" dirty="0">
                    <a:ea typeface="微软雅黑" panose="020B0503020204020204" pitchFamily="34" charset="-122"/>
                  </a:rPr>
                  <a:t>在类型</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𝑪</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𝒊</m:t>
                        </m:r>
                        <m:r>
                          <a:rPr lang="en-US" altLang="zh-CN" sz="1600" b="1" i="1" dirty="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𝟏</m:t>
                        </m:r>
                      </m:sub>
                    </m:sSub>
                  </m:oMath>
                </a14:m>
                <a:r>
                  <a:rPr lang="zh-CN" altLang="en-US" sz="1600" b="1" dirty="0">
                    <a:ea typeface="微软雅黑" panose="020B0503020204020204" pitchFamily="34" charset="-122"/>
                  </a:rPr>
                  <a:t>中通过</a:t>
                </a:r>
                <a14:m>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𝑭𝒊𝒏𝒅𝑵𝑵</m:t>
                    </m:r>
                  </m:oMath>
                </a14:m>
                <a:r>
                  <a:rPr lang="zh-CN" altLang="en-US" sz="1600" b="1" dirty="0">
                    <a:ea typeface="微软雅黑" panose="020B0503020204020204" pitchFamily="34" charset="-122"/>
                  </a:rPr>
                  <a:t>获取的最后一个最近邻居，没有考察目的地，只考虑与</a:t>
                </a:r>
                <a14:m>
                  <m:oMath xmlns:m="http://schemas.openxmlformats.org/officeDocument/2006/math">
                    <m:sSub>
                      <m:sSubPr>
                        <m:ctrlPr>
                          <a:rPr lang="en-US" altLang="zh-CN" sz="1600"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err="1" smtClean="0">
                            <a:solidFill>
                              <a:schemeClr val="accent1"/>
                            </a:solidFill>
                            <a:latin typeface="Cambria Math" panose="02040503050406030204" pitchFamily="18" charset="0"/>
                            <a:ea typeface="微软雅黑" panose="020B0503020204020204" pitchFamily="34" charset="-122"/>
                          </a:rPr>
                          <m:t>𝒊</m:t>
                        </m:r>
                      </m:sub>
                    </m:sSub>
                  </m:oMath>
                </a14:m>
                <a:r>
                  <a:rPr lang="zh-CN" altLang="en-US" sz="1600" b="1" dirty="0">
                    <a:ea typeface="微软雅黑" panose="020B0503020204020204" pitchFamily="34" charset="-122"/>
                  </a:rPr>
                  <a:t>的距离</a:t>
                </a:r>
                <a:endParaRPr lang="en-US" altLang="zh-CN" sz="1600" b="1" dirty="0">
                  <a:ea typeface="微软雅黑" panose="020B0503020204020204" pitchFamily="34" charset="-122"/>
                </a:endParaRPr>
              </a:p>
              <a:p>
                <a:r>
                  <a:rPr lang="en-US" altLang="zh-CN" sz="1600" b="1" dirty="0">
                    <a:ea typeface="微软雅黑" panose="020B0503020204020204" pitchFamily="34" charset="-122"/>
                  </a:rPr>
                  <a:t>4-5</a:t>
                </a:r>
                <a:r>
                  <a:rPr lang="zh-CN" altLang="en-US" sz="1600" b="1" dirty="0">
                    <a:ea typeface="微软雅黑" panose="020B0503020204020204" pitchFamily="34" charset="-122"/>
                  </a:rPr>
                  <a:t>→</a:t>
                </a:r>
                <a:r>
                  <a:rPr lang="zh-CN" altLang="en-US" sz="1600" b="1" dirty="0">
                    <a:solidFill>
                      <a:schemeClr val="accent2"/>
                    </a:solidFill>
                    <a:ea typeface="微软雅黑" panose="020B0503020204020204" pitchFamily="34" charset="-122"/>
                  </a:rPr>
                  <a:t>如果</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𝑬𝑵𝑳</m:t>
                    </m:r>
                  </m:oMath>
                </a14:m>
                <a:r>
                  <a:rPr lang="zh-CN" altLang="en-US" sz="1600" b="1" dirty="0">
                    <a:solidFill>
                      <a:schemeClr val="accent2"/>
                    </a:solidFill>
                    <a:ea typeface="微软雅黑" panose="020B0503020204020204" pitchFamily="34" charset="-122"/>
                  </a:rPr>
                  <a:t>中存储的最近邻居数量</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dirty="0">
                        <a:solidFill>
                          <a:schemeClr val="accent1"/>
                        </a:solidFill>
                        <a:latin typeface="Cambria Math" panose="02040503050406030204" pitchFamily="18" charset="0"/>
                        <a:ea typeface="微软雅黑" panose="020B0503020204020204" pitchFamily="34" charset="-122"/>
                      </a:rPr>
                      <m:t>𝑬𝑵𝑳</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b="1" dirty="0">
                    <a:solidFill>
                      <a:schemeClr val="accent2"/>
                    </a:solidFill>
                    <a:ea typeface="微软雅黑" panose="020B0503020204020204" pitchFamily="34" charset="-122"/>
                  </a:rPr>
                  <a:t>超过了</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𝒙</m:t>
                    </m:r>
                  </m:oMath>
                </a14:m>
                <a:r>
                  <a:rPr lang="zh-CN" altLang="en-US" sz="1600" b="1" dirty="0">
                    <a:solidFill>
                      <a:schemeClr val="accent2"/>
                    </a:solidFill>
                    <a:ea typeface="微软雅黑" panose="020B0503020204020204" pitchFamily="34" charset="-122"/>
                  </a:rPr>
                  <a:t>，那么直接返回</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𝑬𝑵𝑳</m:t>
                    </m:r>
                    <m:r>
                      <a:rPr lang="en-US" altLang="zh-CN" sz="1600" b="1" i="1" dirty="0">
                        <a:solidFill>
                          <a:schemeClr val="accent1"/>
                        </a:solidFill>
                        <a:latin typeface="Cambria Math" panose="02040503050406030204" pitchFamily="18" charset="0"/>
                        <a:ea typeface="微软雅黑" panose="020B0503020204020204" pitchFamily="34" charset="-122"/>
                      </a:rPr>
                      <m:t>[</m:t>
                    </m:r>
                    <m:r>
                      <a:rPr lang="en-US" altLang="zh-CN" sz="1600" b="1" i="1" dirty="0">
                        <a:solidFill>
                          <a:schemeClr val="accent1"/>
                        </a:solidFill>
                        <a:latin typeface="Cambria Math" panose="02040503050406030204" pitchFamily="18" charset="0"/>
                        <a:ea typeface="微软雅黑" panose="020B0503020204020204" pitchFamily="34" charset="-122"/>
                      </a:rPr>
                      <m:t>𝒙</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endParaRPr lang="en-US" altLang="zh-CN" sz="1600" b="1" dirty="0">
                  <a:solidFill>
                    <a:schemeClr val="accent1"/>
                  </a:solidFill>
                  <a:ea typeface="微软雅黑" panose="020B0503020204020204" pitchFamily="34" charset="-122"/>
                </a:endParaRPr>
              </a:p>
              <a:p>
                <a:r>
                  <a:rPr lang="en-US" altLang="zh-CN" sz="1600" b="1" dirty="0">
                    <a:ea typeface="微软雅黑" panose="020B0503020204020204" pitchFamily="34" charset="-122"/>
                  </a:rPr>
                  <a:t>6-9</a:t>
                </a:r>
                <a:r>
                  <a:rPr lang="zh-CN" altLang="en-US" sz="1600" b="1" dirty="0">
                    <a:ea typeface="微软雅黑" panose="020B0503020204020204" pitchFamily="34" charset="-122"/>
                  </a:rPr>
                  <a:t>→不断通过</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𝑭𝒊𝒏𝒅𝑵𝑵</m:t>
                    </m:r>
                  </m:oMath>
                </a14:m>
                <a:r>
                  <a:rPr lang="zh-CN" altLang="en-US" sz="1600" b="1" dirty="0">
                    <a:ea typeface="微软雅黑" panose="020B0503020204020204" pitchFamily="34" charset="-122"/>
                  </a:rPr>
                  <a:t>寻找实际距离最近邻居（不考虑目的地），直到找到</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𝒍𝒏</m:t>
                    </m:r>
                    <m:r>
                      <a:rPr lang="zh-CN" altLang="en-US"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b="1" dirty="0">
                    <a:ea typeface="微软雅黑" panose="020B0503020204020204" pitchFamily="34" charset="-122"/>
                  </a:rPr>
                  <a:t>使得，存在一个之前找到的最优</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𝒗</m:t>
                    </m:r>
                  </m:oMath>
                </a14:m>
                <a:endParaRPr lang="en-US" altLang="zh-CN" sz="1600" b="1" dirty="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600" b="1" dirty="0">
                          <a:solidFill>
                            <a:schemeClr val="accent2"/>
                          </a:solidFill>
                          <a:latin typeface="Cambria Math" panose="02040503050406030204" pitchFamily="18" charset="0"/>
                          <a:ea typeface="微软雅黑" panose="020B0503020204020204" pitchFamily="34" charset="-122"/>
                        </a:rPr>
                        <m:t>𝒅𝒊𝒔</m:t>
                      </m:r>
                      <m:d>
                        <m:dPr>
                          <m:ctrlPr>
                            <a:rPr lang="en-US" altLang="zh-CN" sz="1600" b="1" i="1" dirty="0">
                              <a:solidFill>
                                <a:schemeClr val="accent2"/>
                              </a:solidFill>
                              <a:latin typeface="Cambria Math" panose="02040503050406030204" pitchFamily="18" charset="0"/>
                              <a:ea typeface="微软雅黑" panose="020B0503020204020204" pitchFamily="34" charset="-122"/>
                            </a:rPr>
                          </m:ctrlPr>
                        </m:dPr>
                        <m:e>
                          <m:sSub>
                            <m:sSubPr>
                              <m:ctrlPr>
                                <a:rPr lang="en-US" altLang="zh-CN" sz="1600" b="1" i="1" dirty="0" err="1">
                                  <a:solidFill>
                                    <a:schemeClr val="accent2"/>
                                  </a:solidFill>
                                  <a:latin typeface="Cambria Math" panose="02040503050406030204" pitchFamily="18" charset="0"/>
                                  <a:ea typeface="微软雅黑" panose="020B0503020204020204" pitchFamily="34" charset="-122"/>
                                </a:rPr>
                              </m:ctrlPr>
                            </m:sSubPr>
                            <m:e>
                              <m:r>
                                <a:rPr lang="en-US" altLang="zh-CN" sz="1600" b="1" dirty="0" err="1">
                                  <a:solidFill>
                                    <a:schemeClr val="accent2"/>
                                  </a:solidFill>
                                  <a:latin typeface="Cambria Math" panose="02040503050406030204" pitchFamily="18" charset="0"/>
                                  <a:ea typeface="微软雅黑" panose="020B0503020204020204" pitchFamily="34" charset="-122"/>
                                </a:rPr>
                                <m:t>𝒗</m:t>
                              </m:r>
                            </m:e>
                            <m:sub>
                              <m:r>
                                <a:rPr lang="en-US" altLang="zh-CN" sz="1600" b="1" dirty="0" err="1">
                                  <a:solidFill>
                                    <a:schemeClr val="accent2"/>
                                  </a:solidFill>
                                  <a:latin typeface="Cambria Math" panose="02040503050406030204" pitchFamily="18" charset="0"/>
                                  <a:ea typeface="微软雅黑" panose="020B0503020204020204" pitchFamily="34" charset="-122"/>
                                </a:rPr>
                                <m:t>𝒊</m:t>
                              </m:r>
                            </m:sub>
                          </m:sSub>
                          <m:r>
                            <a:rPr lang="en-US" altLang="zh-CN" sz="1600" b="1" dirty="0" err="1">
                              <a:solidFill>
                                <a:schemeClr val="accent2"/>
                              </a:solidFill>
                              <a:latin typeface="Cambria Math" panose="02040503050406030204" pitchFamily="18" charset="0"/>
                              <a:ea typeface="微软雅黑" panose="020B0503020204020204" pitchFamily="34" charset="-122"/>
                            </a:rPr>
                            <m:t>,</m:t>
                          </m:r>
                          <m:r>
                            <a:rPr lang="en-US" altLang="zh-CN" sz="1600" b="1" dirty="0" err="1">
                              <a:solidFill>
                                <a:schemeClr val="accent2"/>
                              </a:solidFill>
                              <a:latin typeface="Cambria Math" panose="02040503050406030204" pitchFamily="18" charset="0"/>
                              <a:ea typeface="微软雅黑" panose="020B0503020204020204" pitchFamily="34" charset="-122"/>
                            </a:rPr>
                            <m:t>𝒍𝒏</m:t>
                          </m:r>
                        </m:e>
                      </m:d>
                      <m:r>
                        <a:rPr lang="en-US" altLang="zh-CN" sz="1600" b="1" dirty="0">
                          <a:solidFill>
                            <a:schemeClr val="accent2"/>
                          </a:solidFill>
                          <a:latin typeface="Cambria Math" panose="02040503050406030204" pitchFamily="18" charset="0"/>
                          <a:ea typeface="微软雅黑" panose="020B0503020204020204" pitchFamily="34" charset="-122"/>
                        </a:rPr>
                        <m:t>&gt;=</m:t>
                      </m:r>
                      <m:r>
                        <a:rPr lang="en-US" altLang="zh-CN" sz="1600" b="1" dirty="0">
                          <a:solidFill>
                            <a:schemeClr val="accent2"/>
                          </a:solidFill>
                          <a:latin typeface="Cambria Math" panose="02040503050406030204" pitchFamily="18" charset="0"/>
                          <a:ea typeface="微软雅黑" panose="020B0503020204020204" pitchFamily="34" charset="-122"/>
                        </a:rPr>
                        <m:t>𝒅𝒊𝒔</m:t>
                      </m:r>
                      <m:d>
                        <m:dPr>
                          <m:ctrlPr>
                            <a:rPr lang="en-US" altLang="zh-CN" sz="1600" b="1" i="1" dirty="0">
                              <a:solidFill>
                                <a:schemeClr val="accent2"/>
                              </a:solidFill>
                              <a:latin typeface="Cambria Math" panose="02040503050406030204" pitchFamily="18" charset="0"/>
                              <a:ea typeface="微软雅黑" panose="020B0503020204020204" pitchFamily="34" charset="-122"/>
                            </a:rPr>
                          </m:ctrlPr>
                        </m:dPr>
                        <m:e>
                          <m:sSub>
                            <m:sSubPr>
                              <m:ctrlPr>
                                <a:rPr lang="en-US" altLang="zh-CN" sz="1600" b="1" i="1" dirty="0" err="1">
                                  <a:solidFill>
                                    <a:schemeClr val="accent2"/>
                                  </a:solidFill>
                                  <a:latin typeface="Cambria Math" panose="02040503050406030204" pitchFamily="18" charset="0"/>
                                  <a:ea typeface="微软雅黑" panose="020B0503020204020204" pitchFamily="34" charset="-122"/>
                                </a:rPr>
                              </m:ctrlPr>
                            </m:sSubPr>
                            <m:e>
                              <m:r>
                                <a:rPr lang="en-US" altLang="zh-CN" sz="1600" b="1" dirty="0" err="1">
                                  <a:solidFill>
                                    <a:schemeClr val="accent2"/>
                                  </a:solidFill>
                                  <a:latin typeface="Cambria Math" panose="02040503050406030204" pitchFamily="18" charset="0"/>
                                  <a:ea typeface="微软雅黑" panose="020B0503020204020204" pitchFamily="34" charset="-122"/>
                                </a:rPr>
                                <m:t>𝒗</m:t>
                              </m:r>
                            </m:e>
                            <m:sub>
                              <m:r>
                                <a:rPr lang="en-US" altLang="zh-CN" sz="1600" b="1" dirty="0" err="1">
                                  <a:solidFill>
                                    <a:schemeClr val="accent2"/>
                                  </a:solidFill>
                                  <a:latin typeface="Cambria Math" panose="02040503050406030204" pitchFamily="18" charset="0"/>
                                  <a:ea typeface="微软雅黑" panose="020B0503020204020204" pitchFamily="34" charset="-122"/>
                                </a:rPr>
                                <m:t>𝒊</m:t>
                              </m:r>
                            </m:sub>
                          </m:sSub>
                          <m:r>
                            <a:rPr lang="en-US" altLang="zh-CN" sz="1600" b="1" dirty="0" err="1">
                              <a:solidFill>
                                <a:schemeClr val="accent2"/>
                              </a:solidFill>
                              <a:latin typeface="Cambria Math" panose="02040503050406030204" pitchFamily="18" charset="0"/>
                              <a:ea typeface="微软雅黑" panose="020B0503020204020204" pitchFamily="34" charset="-122"/>
                            </a:rPr>
                            <m:t>,</m:t>
                          </m:r>
                          <m:r>
                            <a:rPr lang="en-US" altLang="zh-CN" sz="1600" b="1" dirty="0" err="1">
                              <a:solidFill>
                                <a:schemeClr val="accent2"/>
                              </a:solidFill>
                              <a:latin typeface="Cambria Math" panose="02040503050406030204" pitchFamily="18" charset="0"/>
                              <a:ea typeface="微软雅黑" panose="020B0503020204020204" pitchFamily="34" charset="-122"/>
                            </a:rPr>
                            <m:t>𝒗</m:t>
                          </m:r>
                        </m:e>
                      </m:d>
                      <m:r>
                        <a:rPr lang="en-US" altLang="zh-CN" sz="1600" b="1" dirty="0">
                          <a:solidFill>
                            <a:schemeClr val="accent2"/>
                          </a:solidFill>
                          <a:latin typeface="Cambria Math" panose="02040503050406030204" pitchFamily="18" charset="0"/>
                          <a:ea typeface="微软雅黑" panose="020B0503020204020204" pitchFamily="34" charset="-122"/>
                        </a:rPr>
                        <m:t>+</m:t>
                      </m:r>
                      <m:r>
                        <a:rPr lang="en-US" altLang="zh-CN" sz="1600" b="1" dirty="0">
                          <a:solidFill>
                            <a:schemeClr val="accent2"/>
                          </a:solidFill>
                          <a:latin typeface="Cambria Math" panose="02040503050406030204" pitchFamily="18" charset="0"/>
                          <a:ea typeface="微软雅黑" panose="020B0503020204020204" pitchFamily="34" charset="-122"/>
                        </a:rPr>
                        <m:t>𝒅𝒊𝒔</m:t>
                      </m:r>
                      <m:d>
                        <m:dPr>
                          <m:ctrlPr>
                            <a:rPr lang="en-US" altLang="zh-CN" sz="1600" b="1" i="1" dirty="0">
                              <a:solidFill>
                                <a:schemeClr val="accent2"/>
                              </a:solidFill>
                              <a:latin typeface="Cambria Math" panose="02040503050406030204" pitchFamily="18" charset="0"/>
                              <a:ea typeface="微软雅黑" panose="020B0503020204020204" pitchFamily="34" charset="-122"/>
                            </a:rPr>
                          </m:ctrlPr>
                        </m:dPr>
                        <m:e>
                          <m:r>
                            <a:rPr lang="en-US" altLang="zh-CN" sz="1600" b="1" dirty="0" err="1">
                              <a:solidFill>
                                <a:schemeClr val="accent2"/>
                              </a:solidFill>
                              <a:latin typeface="Cambria Math" panose="02040503050406030204" pitchFamily="18" charset="0"/>
                              <a:ea typeface="微软雅黑" panose="020B0503020204020204" pitchFamily="34" charset="-122"/>
                            </a:rPr>
                            <m:t>𝒗</m:t>
                          </m:r>
                          <m:r>
                            <a:rPr lang="en-US" altLang="zh-CN" sz="1600" b="1" dirty="0" err="1">
                              <a:solidFill>
                                <a:schemeClr val="accent2"/>
                              </a:solidFill>
                              <a:latin typeface="Cambria Math" panose="02040503050406030204" pitchFamily="18" charset="0"/>
                              <a:ea typeface="微软雅黑" panose="020B0503020204020204" pitchFamily="34" charset="-122"/>
                            </a:rPr>
                            <m:t>,</m:t>
                          </m:r>
                          <m:r>
                            <a:rPr lang="en-US" altLang="zh-CN" sz="1600" b="1" dirty="0" err="1">
                              <a:solidFill>
                                <a:schemeClr val="accent2"/>
                              </a:solidFill>
                              <a:latin typeface="Cambria Math" panose="02040503050406030204" pitchFamily="18" charset="0"/>
                              <a:ea typeface="微软雅黑" panose="020B0503020204020204" pitchFamily="34" charset="-122"/>
                            </a:rPr>
                            <m:t>𝒕</m:t>
                          </m:r>
                        </m:e>
                      </m:d>
                    </m:oMath>
                  </m:oMathPara>
                </a14:m>
                <a:endParaRPr lang="en-US" altLang="zh-CN" sz="1600" b="1" dirty="0">
                  <a:solidFill>
                    <a:schemeClr val="accent2"/>
                  </a:solidFill>
                  <a:ea typeface="微软雅黑" panose="020B0503020204020204" pitchFamily="34" charset="-122"/>
                </a:endParaRPr>
              </a:p>
              <a:p>
                <a:r>
                  <a:rPr lang="en-US" altLang="zh-CN" sz="1600" b="1" dirty="0">
                    <a:ea typeface="微软雅黑" panose="020B0503020204020204" pitchFamily="34" charset="-122"/>
                  </a:rPr>
                  <a:t>10-12</a:t>
                </a:r>
                <a:r>
                  <a:rPr lang="zh-CN" altLang="en-US" sz="1600" b="1" dirty="0">
                    <a:ea typeface="微软雅黑" panose="020B0503020204020204" pitchFamily="34" charset="-122"/>
                  </a:rPr>
                  <a:t>→返回近邻</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𝒊</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𝟏</m:t>
                        </m:r>
                      </m:sub>
                    </m:sSub>
                  </m:oMath>
                </a14:m>
                <a:r>
                  <a:rPr lang="zh-CN" altLang="en-US" sz="1600" b="1" dirty="0">
                    <a:ea typeface="微软雅黑" panose="020B0503020204020204" pitchFamily="34" charset="-122"/>
                  </a:rPr>
                  <a:t>，并存储到</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𝑬𝑵𝑳</m:t>
                    </m:r>
                  </m:oMath>
                </a14:m>
                <a:endParaRPr lang="en-US" altLang="zh-CN" sz="1600" b="1" dirty="0">
                  <a:ea typeface="微软雅黑" panose="020B0503020204020204" pitchFamily="34" charset="-122"/>
                </a:endParaRPr>
              </a:p>
            </p:txBody>
          </p:sp>
        </mc:Choice>
        <mc:Fallback xmlns="">
          <p:sp>
            <p:nvSpPr>
              <p:cNvPr id="8" name="矩形 7">
                <a:extLst>
                  <a:ext uri="{FF2B5EF4-FFF2-40B4-BE49-F238E27FC236}">
                    <a16:creationId xmlns:a16="http://schemas.microsoft.com/office/drawing/2014/main" id="{6729D882-40EB-415A-8A48-7003472874A5}"/>
                  </a:ext>
                </a:extLst>
              </p:cNvPr>
              <p:cNvSpPr>
                <a:spLocks noRot="1" noChangeAspect="1" noMove="1" noResize="1" noEditPoints="1" noAdjustHandles="1" noChangeArrowheads="1" noChangeShapeType="1" noTextEdit="1"/>
              </p:cNvSpPr>
              <p:nvPr/>
            </p:nvSpPr>
            <p:spPr>
              <a:xfrm>
                <a:off x="5034941" y="1511311"/>
                <a:ext cx="3791825" cy="4031873"/>
              </a:xfrm>
              <a:prstGeom prst="rect">
                <a:avLst/>
              </a:prstGeom>
              <a:blipFill>
                <a:blip r:embed="rId3"/>
                <a:stretch>
                  <a:fillRect l="-965" t="-605" b="-10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DE5F85D-4360-4FB9-99F9-D1651A6B5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760" y="1339861"/>
            <a:ext cx="4218656" cy="4423060"/>
          </a:xfrm>
          <a:prstGeom prst="rect">
            <a:avLst/>
          </a:prstGeom>
        </p:spPr>
      </p:pic>
    </p:spTree>
    <p:extLst>
      <p:ext uri="{BB962C8B-B14F-4D97-AF65-F5344CB8AC3E}">
        <p14:creationId xmlns:p14="http://schemas.microsoft.com/office/powerpoint/2010/main" val="3151826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28</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48556"/>
            <a:ext cx="5365713" cy="2233913"/>
            <a:chOff x="1549246" y="2331574"/>
            <a:chExt cx="5365713"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520169" cy="523220"/>
              <a:chOff x="1104898" y="1549242"/>
              <a:chExt cx="2520169"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6" y="1549242"/>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552591" y="3181185"/>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3521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29</a:t>
            </a:fld>
            <a:endParaRPr lang="zh-CN" altLang="en-US"/>
          </a:p>
        </p:txBody>
      </p:sp>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4431983"/>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r>
              <a:rPr lang="zh-CN" altLang="en-US" sz="2200" b="1" dirty="0">
                <a:latin typeface="Calibri" panose="020F0502020204030204" pitchFamily="34" charset="0"/>
                <a:ea typeface="微软雅黑" panose="020B0503020204020204" pitchFamily="34" charset="-122"/>
              </a:rPr>
              <a:t>数据集</a:t>
            </a:r>
            <a:endParaRPr lang="en-US" altLang="zh-CN" sz="22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如表所示，用了</a:t>
            </a:r>
            <a:r>
              <a:rPr lang="en-US" altLang="zh-CN" sz="2000" dirty="0">
                <a:latin typeface="Calibri" panose="020F0502020204030204" pitchFamily="34" charset="0"/>
                <a:ea typeface="微软雅黑" panose="020B0503020204020204" pitchFamily="34" charset="-122"/>
              </a:rPr>
              <a:t>5</a:t>
            </a:r>
            <a:r>
              <a:rPr lang="zh-CN" altLang="en-US" sz="2000" dirty="0">
                <a:latin typeface="Calibri" panose="020F0502020204030204" pitchFamily="34" charset="0"/>
                <a:ea typeface="微软雅黑" panose="020B0503020204020204" pitchFamily="34" charset="-122"/>
              </a:rPr>
              <a:t>个不同尺寸的真实世界的图来进行实验。其中，</a:t>
            </a:r>
            <a:r>
              <a:rPr lang="en-US" altLang="zh-CN" sz="2000" dirty="0">
                <a:latin typeface="Calibri" panose="020F0502020204030204" pitchFamily="34" charset="0"/>
                <a:ea typeface="微软雅黑" panose="020B0503020204020204" pitchFamily="34" charset="-122"/>
              </a:rPr>
              <a:t>	CAL</a:t>
            </a:r>
            <a:r>
              <a:rPr lang="zh-CN" altLang="en-US" sz="2000" dirty="0">
                <a:latin typeface="Calibri" panose="020F0502020204030204" pitchFamily="34" charset="0"/>
                <a:ea typeface="微软雅黑" panose="020B0503020204020204" pitchFamily="34" charset="-122"/>
              </a:rPr>
              <a:t>、</a:t>
            </a:r>
            <a:r>
              <a:rPr lang="en-US" altLang="zh-CN" sz="2000" dirty="0">
                <a:latin typeface="Calibri" panose="020F0502020204030204" pitchFamily="34" charset="0"/>
                <a:ea typeface="微软雅黑" panose="020B0503020204020204" pitchFamily="34" charset="-122"/>
              </a:rPr>
              <a:t>NYC</a:t>
            </a:r>
            <a:r>
              <a:rPr lang="zh-CN" altLang="en-US" sz="2000" dirty="0">
                <a:latin typeface="Calibri" panose="020F0502020204030204" pitchFamily="34" charset="0"/>
                <a:ea typeface="微软雅黑" panose="020B0503020204020204" pitchFamily="34" charset="-122"/>
              </a:rPr>
              <a:t>都是加权无向图，</a:t>
            </a:r>
            <a:r>
              <a:rPr lang="en-US" altLang="zh-CN" sz="2000" dirty="0">
                <a:latin typeface="Calibri" panose="020F0502020204030204" pitchFamily="34" charset="0"/>
                <a:ea typeface="微软雅黑" panose="020B0503020204020204" pitchFamily="34" charset="-122"/>
              </a:rPr>
              <a:t>COL</a:t>
            </a:r>
            <a:r>
              <a:rPr lang="zh-CN" altLang="en-US" sz="2000" dirty="0">
                <a:latin typeface="Calibri" panose="020F0502020204030204" pitchFamily="34" charset="0"/>
                <a:ea typeface="微软雅黑" panose="020B0503020204020204" pitchFamily="34" charset="-122"/>
              </a:rPr>
              <a:t>、</a:t>
            </a:r>
            <a:r>
              <a:rPr lang="en-US" altLang="zh-CN" sz="2000" dirty="0">
                <a:latin typeface="Calibri" panose="020F0502020204030204" pitchFamily="34" charset="0"/>
                <a:ea typeface="微软雅黑" panose="020B0503020204020204" pitchFamily="34" charset="-122"/>
              </a:rPr>
              <a:t>FLA</a:t>
            </a:r>
            <a:r>
              <a:rPr lang="zh-CN" altLang="en-US" sz="2000" dirty="0">
                <a:latin typeface="Calibri" panose="020F0502020204030204" pitchFamily="34" charset="0"/>
                <a:ea typeface="微软雅黑" panose="020B0503020204020204" pitchFamily="34" charset="-122"/>
              </a:rPr>
              <a:t>是加权有向图，</a:t>
            </a:r>
            <a:r>
              <a:rPr lang="en-US" altLang="zh-CN" sz="2000" dirty="0">
                <a:latin typeface="Calibri" panose="020F0502020204030204" pitchFamily="34" charset="0"/>
                <a:ea typeface="微软雅黑" panose="020B0503020204020204" pitchFamily="34" charset="-122"/>
              </a:rPr>
              <a:t>G+</a:t>
            </a:r>
            <a:r>
              <a:rPr lang="zh-CN" altLang="en-US" sz="2000" dirty="0">
                <a:latin typeface="Calibri" panose="020F0502020204030204" pitchFamily="34" charset="0"/>
                <a:ea typeface="微软雅黑" panose="020B0503020204020204" pitchFamily="34" charset="-122"/>
              </a:rPr>
              <a:t>是无向权重</a:t>
            </a:r>
            <a:r>
              <a:rPr lang="en-US" altLang="zh-CN" sz="2000"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均为</a:t>
            </a:r>
            <a:r>
              <a:rPr lang="en-US" altLang="zh-CN" sz="2000" dirty="0">
                <a:latin typeface="Calibri" panose="020F0502020204030204" pitchFamily="34" charset="0"/>
                <a:ea typeface="微软雅黑" panose="020B0503020204020204" pitchFamily="34" charset="-122"/>
              </a:rPr>
              <a:t>1</a:t>
            </a:r>
            <a:r>
              <a:rPr lang="zh-CN" altLang="en-US" sz="2000" dirty="0">
                <a:latin typeface="Calibri" panose="020F0502020204030204" pitchFamily="34" charset="0"/>
                <a:ea typeface="微软雅黑" panose="020B0503020204020204" pitchFamily="34" charset="-122"/>
              </a:rPr>
              <a:t>的图。</a:t>
            </a:r>
            <a:endParaRPr lang="en-US" altLang="zh-CN" sz="2000"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r>
              <a:rPr lang="zh-CN" altLang="en-US" sz="2200" b="1" dirty="0">
                <a:latin typeface="Calibri" panose="020F0502020204030204" pitchFamily="34" charset="0"/>
                <a:ea typeface="微软雅黑" panose="020B0503020204020204" pitchFamily="34" charset="-122"/>
              </a:rPr>
              <a:t>参数设置</a:t>
            </a:r>
            <a:r>
              <a:rPr lang="en-US" altLang="zh-CN" sz="2200" b="1" dirty="0">
                <a:latin typeface="Calibri" panose="020F0502020204030204" pitchFamily="34" charset="0"/>
                <a:ea typeface="微软雅黑" panose="020B0503020204020204" pitchFamily="34" charset="-122"/>
              </a:rPr>
              <a:t>		</a:t>
            </a:r>
          </a:p>
          <a:p>
            <a:r>
              <a:rPr lang="en-US" altLang="zh-CN" sz="20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起点和终点随机，其余参数如图所示。</a:t>
            </a:r>
            <a:endParaRPr lang="en-US" altLang="zh-CN" sz="2000"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p:pic>
        <p:nvPicPr>
          <p:cNvPr id="10" name="图片 9">
            <a:extLst>
              <a:ext uri="{FF2B5EF4-FFF2-40B4-BE49-F238E27FC236}">
                <a16:creationId xmlns:a16="http://schemas.microsoft.com/office/drawing/2014/main" id="{5A088AA1-F024-401B-809B-5B47D3764863}"/>
              </a:ext>
            </a:extLst>
          </p:cNvPr>
          <p:cNvPicPr>
            <a:picLocks noChangeAspect="1"/>
          </p:cNvPicPr>
          <p:nvPr/>
        </p:nvPicPr>
        <p:blipFill>
          <a:blip r:embed="rId3"/>
          <a:stretch>
            <a:fillRect/>
          </a:stretch>
        </p:blipFill>
        <p:spPr>
          <a:xfrm>
            <a:off x="3149527" y="2743165"/>
            <a:ext cx="2844946" cy="1371670"/>
          </a:xfrm>
          <a:prstGeom prst="rect">
            <a:avLst/>
          </a:prstGeom>
        </p:spPr>
      </p:pic>
      <p:pic>
        <p:nvPicPr>
          <p:cNvPr id="11" name="图片 10">
            <a:extLst>
              <a:ext uri="{FF2B5EF4-FFF2-40B4-BE49-F238E27FC236}">
                <a16:creationId xmlns:a16="http://schemas.microsoft.com/office/drawing/2014/main" id="{58578D35-F26C-4A1A-A7AF-02F0DA8D2B70}"/>
              </a:ext>
            </a:extLst>
          </p:cNvPr>
          <p:cNvPicPr>
            <a:picLocks noChangeAspect="1"/>
          </p:cNvPicPr>
          <p:nvPr/>
        </p:nvPicPr>
        <p:blipFill>
          <a:blip r:embed="rId4"/>
          <a:stretch>
            <a:fillRect/>
          </a:stretch>
        </p:blipFill>
        <p:spPr>
          <a:xfrm>
            <a:off x="2888615" y="5341562"/>
            <a:ext cx="3511730" cy="901746"/>
          </a:xfrm>
          <a:prstGeom prst="rect">
            <a:avLst/>
          </a:prstGeom>
        </p:spPr>
      </p:pic>
    </p:spTree>
    <p:extLst>
      <p:ext uri="{BB962C8B-B14F-4D97-AF65-F5344CB8AC3E}">
        <p14:creationId xmlns:p14="http://schemas.microsoft.com/office/powerpoint/2010/main" val="27467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5239330" cy="2233913"/>
            <a:chOff x="1549246" y="2295061"/>
            <a:chExt cx="5239330"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问题背景</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文本框 31">
              <a:extLst>
                <a:ext uri="{FF2B5EF4-FFF2-40B4-BE49-F238E27FC236}">
                  <a16:creationId xmlns:a16="http://schemas.microsoft.com/office/drawing/2014/main" id="{5E02492D-66B2-4D59-9B1D-A1740FF47339}"/>
                </a:ext>
              </a:extLst>
            </p:cNvPr>
            <p:cNvSpPr txBox="1"/>
            <p:nvPr/>
          </p:nvSpPr>
          <p:spPr>
            <a:xfrm>
              <a:off x="4426208" y="3577878"/>
              <a:ext cx="2270457" cy="46166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KSOR</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35E55FCD-9D03-48E3-AEA1-5A12479574C3}"/>
                </a:ext>
              </a:extLst>
            </p:cNvPr>
            <p:cNvSpPr txBox="1"/>
            <p:nvPr/>
          </p:nvSpPr>
          <p:spPr>
            <a:xfrm>
              <a:off x="4426208" y="2705724"/>
              <a:ext cx="2362368" cy="46166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OSR</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508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30</a:t>
            </a:fld>
            <a:endParaRPr lang="zh-CN" altLang="en-US"/>
          </a:p>
        </p:txBody>
      </p:sp>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769441"/>
          </a:xfrm>
          <a:prstGeom prst="rect">
            <a:avLst/>
          </a:prstGeom>
          <a:noFill/>
        </p:spPr>
        <p:txBody>
          <a:bodyPr wrap="square" rtlCol="0">
            <a:spAutoFit/>
          </a:bodyPr>
          <a:lstStyle/>
          <a:p>
            <a:r>
              <a:rPr lang="zh-CN" altLang="en-US" sz="2200" b="1" dirty="0">
                <a:latin typeface="Calibri" panose="020F0502020204030204" pitchFamily="34" charset="0"/>
                <a:ea typeface="微软雅黑" panose="020B0503020204020204" pitchFamily="34" charset="-122"/>
              </a:rPr>
              <a:t>实验结果</a:t>
            </a:r>
            <a:endParaRPr lang="en-US" altLang="zh-CN" sz="22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525F57E-F2B8-45D1-8397-4B2191A89101}"/>
                  </a:ext>
                </a:extLst>
              </p:cNvPr>
              <p:cNvSpPr txBox="1"/>
              <p:nvPr/>
            </p:nvSpPr>
            <p:spPr>
              <a:xfrm>
                <a:off x="230459" y="3777641"/>
                <a:ext cx="8741267" cy="2585323"/>
              </a:xfrm>
              <a:prstGeom prst="rect">
                <a:avLst/>
              </a:prstGeom>
              <a:noFill/>
            </p:spPr>
            <p:txBody>
              <a:bodyPr wrap="square" rtlCol="0">
                <a:spAutoFit/>
              </a:bodyPr>
              <a:lstStyle/>
              <a:p>
                <a:r>
                  <a:rPr lang="en-US" altLang="zh-CN" dirty="0"/>
                  <a:t>	KPNE-</a:t>
                </a:r>
                <a:r>
                  <a:rPr lang="en-US" altLang="zh-CN" dirty="0" err="1"/>
                  <a:t>Dij</a:t>
                </a:r>
                <a:r>
                  <a:rPr lang="zh-CN" altLang="en-US" dirty="0"/>
                  <a:t>、</a:t>
                </a:r>
                <a:r>
                  <a:rPr lang="en-US" altLang="zh-CN" dirty="0"/>
                  <a:t> PK-</a:t>
                </a:r>
                <a:r>
                  <a:rPr lang="en-US" altLang="zh-CN" dirty="0" err="1"/>
                  <a:t>Dij</a:t>
                </a:r>
                <a:r>
                  <a:rPr lang="en-US" altLang="zh-CN" dirty="0"/>
                  <a:t> </a:t>
                </a:r>
                <a:r>
                  <a:rPr lang="zh-CN" altLang="en-US" dirty="0"/>
                  <a:t>、</a:t>
                </a:r>
                <a:r>
                  <a:rPr lang="en-US" altLang="zh-CN" dirty="0"/>
                  <a:t>SK-</a:t>
                </a:r>
                <a:r>
                  <a:rPr lang="en-US" altLang="zh-CN" dirty="0" err="1"/>
                  <a:t>Dij</a:t>
                </a:r>
                <a:r>
                  <a:rPr lang="zh-CN" altLang="en-US" dirty="0"/>
                  <a:t>（前三个）分别表示基于</a:t>
                </a:r>
                <a:r>
                  <a:rPr lang="en-US" altLang="zh-CN" dirty="0"/>
                  <a:t>Dijkstra</a:t>
                </a:r>
                <a:r>
                  <a:rPr lang="zh-CN" altLang="en-US" dirty="0"/>
                  <a:t>算法寻找近邻的</a:t>
                </a:r>
                <a:r>
                  <a:rPr lang="en-US" altLang="zh-CN" dirty="0"/>
                  <a:t>KPNE</a:t>
                </a:r>
                <a:r>
                  <a:rPr lang="zh-CN" altLang="en-US" dirty="0"/>
                  <a:t>、</a:t>
                </a:r>
                <a:r>
                  <a:rPr lang="en-US" altLang="zh-CN" dirty="0" err="1"/>
                  <a:t>PruningKOSR</a:t>
                </a:r>
                <a:r>
                  <a:rPr lang="zh-CN" altLang="en-US" dirty="0"/>
                  <a:t>以及</a:t>
                </a:r>
                <a:r>
                  <a:rPr lang="en-US" altLang="zh-CN" dirty="0" err="1"/>
                  <a:t>StarKOSR</a:t>
                </a:r>
                <a:r>
                  <a:rPr lang="zh-CN" altLang="en-US" dirty="0"/>
                  <a:t>算法</a:t>
                </a:r>
                <a:endParaRPr lang="en-US" altLang="zh-CN" dirty="0"/>
              </a:p>
              <a:p>
                <a:endParaRPr lang="en-US" altLang="zh-CN" dirty="0"/>
              </a:p>
              <a:p>
                <a:r>
                  <a:rPr lang="en-US" altLang="zh-CN" dirty="0"/>
                  <a:t>	KPNE</a:t>
                </a:r>
                <a:r>
                  <a:rPr lang="zh-CN" altLang="en-US" dirty="0"/>
                  <a:t>、</a:t>
                </a:r>
                <a:r>
                  <a:rPr lang="en-US" altLang="zh-CN" dirty="0"/>
                  <a:t>PK</a:t>
                </a:r>
                <a:r>
                  <a:rPr lang="zh-CN" altLang="en-US" dirty="0"/>
                  <a:t>、</a:t>
                </a:r>
                <a:r>
                  <a:rPr lang="en-US" altLang="zh-CN" dirty="0"/>
                  <a:t>SK</a:t>
                </a:r>
                <a:r>
                  <a:rPr lang="zh-CN" altLang="en-US" dirty="0"/>
                  <a:t>（后三个）分别为用</a:t>
                </a:r>
                <a14:m>
                  <m:oMath xmlns:m="http://schemas.openxmlformats.org/officeDocument/2006/math">
                    <m:r>
                      <a:rPr lang="en-US" altLang="zh-CN" i="1" dirty="0" smtClean="0">
                        <a:latin typeface="Cambria Math" panose="02040503050406030204" pitchFamily="18" charset="0"/>
                      </a:rPr>
                      <m:t>𝐹𝑖𝑛𝑑𝑁𝑁</m:t>
                    </m:r>
                  </m:oMath>
                </a14:m>
                <a:r>
                  <a:rPr lang="zh-CN" altLang="en-US" dirty="0"/>
                  <a:t>算法寻找近邻的</a:t>
                </a:r>
                <a:r>
                  <a:rPr lang="en-US" altLang="zh-CN" dirty="0"/>
                  <a:t>KPNE</a:t>
                </a:r>
                <a:r>
                  <a:rPr lang="zh-CN" altLang="en-US" dirty="0"/>
                  <a:t>、</a:t>
                </a:r>
                <a:r>
                  <a:rPr lang="en-US" altLang="zh-CN" dirty="0" err="1"/>
                  <a:t>PruningKOSR</a:t>
                </a:r>
                <a:r>
                  <a:rPr lang="zh-CN" altLang="en-US" dirty="0"/>
                  <a:t>以及</a:t>
                </a:r>
                <a:r>
                  <a:rPr lang="en-US" altLang="zh-CN" dirty="0" err="1"/>
                  <a:t>StarKOSR</a:t>
                </a:r>
                <a:r>
                  <a:rPr lang="zh-CN" altLang="en-US" dirty="0"/>
                  <a:t>算法</a:t>
                </a:r>
                <a:endParaRPr lang="en-US" altLang="zh-CN" dirty="0"/>
              </a:p>
              <a:p>
                <a:endParaRPr lang="en-US" altLang="zh-CN" dirty="0"/>
              </a:p>
              <a:p>
                <a:r>
                  <a:rPr lang="en-US" altLang="zh-CN" dirty="0"/>
                  <a:t>	SK-DB</a:t>
                </a:r>
                <a:r>
                  <a:rPr lang="zh-CN" altLang="en-US" dirty="0"/>
                  <a:t>表示在预存储索引（磁盘中）的帮助下寻找近邻的</a:t>
                </a:r>
                <a:r>
                  <a:rPr lang="en-US" altLang="zh-CN" dirty="0" err="1"/>
                  <a:t>StarKOSR</a:t>
                </a:r>
                <a:r>
                  <a:rPr lang="zh-CN" altLang="en-US" dirty="0"/>
                  <a:t>算法</a:t>
                </a:r>
                <a:endParaRPr lang="en-US" altLang="zh-CN" dirty="0"/>
              </a:p>
              <a:p>
                <a:endParaRPr lang="en-US" altLang="zh-CN" dirty="0"/>
              </a:p>
              <a:p>
                <a:r>
                  <a:rPr lang="en-US" altLang="zh-CN" dirty="0"/>
                  <a:t>	GSP</a:t>
                </a:r>
                <a:r>
                  <a:rPr lang="zh-CN" altLang="en-US" dirty="0"/>
                  <a:t>表示目前最快的求解</a:t>
                </a:r>
                <a:r>
                  <a:rPr lang="en-US" altLang="zh-CN" dirty="0"/>
                  <a:t>OSR</a:t>
                </a:r>
                <a:r>
                  <a:rPr lang="zh-CN" altLang="en-US" dirty="0"/>
                  <a:t>问题的算法</a:t>
                </a:r>
              </a:p>
            </p:txBody>
          </p:sp>
        </mc:Choice>
        <mc:Fallback>
          <p:sp>
            <p:nvSpPr>
              <p:cNvPr id="4" name="文本框 3">
                <a:extLst>
                  <a:ext uri="{FF2B5EF4-FFF2-40B4-BE49-F238E27FC236}">
                    <a16:creationId xmlns:a16="http://schemas.microsoft.com/office/drawing/2014/main" id="{5525F57E-F2B8-45D1-8397-4B2191A89101}"/>
                  </a:ext>
                </a:extLst>
              </p:cNvPr>
              <p:cNvSpPr txBox="1">
                <a:spLocks noRot="1" noChangeAspect="1" noMove="1" noResize="1" noEditPoints="1" noAdjustHandles="1" noChangeArrowheads="1" noChangeShapeType="1" noTextEdit="1"/>
              </p:cNvSpPr>
              <p:nvPr/>
            </p:nvSpPr>
            <p:spPr>
              <a:xfrm>
                <a:off x="230459" y="3777641"/>
                <a:ext cx="8741267" cy="2585323"/>
              </a:xfrm>
              <a:prstGeom prst="rect">
                <a:avLst/>
              </a:prstGeom>
              <a:blipFill>
                <a:blip r:embed="rId3"/>
                <a:stretch>
                  <a:fillRect l="-628" t="-1651" r="-139" b="-283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CF80D33-5D39-49A7-A988-3E3AC1EB138D}"/>
              </a:ext>
            </a:extLst>
          </p:cNvPr>
          <p:cNvPicPr>
            <a:picLocks noChangeAspect="1"/>
          </p:cNvPicPr>
          <p:nvPr/>
        </p:nvPicPr>
        <p:blipFill>
          <a:blip r:embed="rId4"/>
          <a:stretch>
            <a:fillRect/>
          </a:stretch>
        </p:blipFill>
        <p:spPr>
          <a:xfrm>
            <a:off x="5846677" y="1478303"/>
            <a:ext cx="2582445" cy="2111720"/>
          </a:xfrm>
          <a:prstGeom prst="rect">
            <a:avLst/>
          </a:prstGeom>
        </p:spPr>
      </p:pic>
      <p:pic>
        <p:nvPicPr>
          <p:cNvPr id="8" name="图片 7">
            <a:extLst>
              <a:ext uri="{FF2B5EF4-FFF2-40B4-BE49-F238E27FC236}">
                <a16:creationId xmlns:a16="http://schemas.microsoft.com/office/drawing/2014/main" id="{E73F3749-7C1A-4F6F-940B-E555E3681C60}"/>
              </a:ext>
            </a:extLst>
          </p:cNvPr>
          <p:cNvPicPr>
            <a:picLocks noChangeAspect="1"/>
          </p:cNvPicPr>
          <p:nvPr/>
        </p:nvPicPr>
        <p:blipFill>
          <a:blip r:embed="rId5"/>
          <a:stretch>
            <a:fillRect/>
          </a:stretch>
        </p:blipFill>
        <p:spPr>
          <a:xfrm>
            <a:off x="890387" y="1508039"/>
            <a:ext cx="5013337" cy="2031325"/>
          </a:xfrm>
          <a:prstGeom prst="rect">
            <a:avLst/>
          </a:prstGeom>
        </p:spPr>
      </p:pic>
      <p:sp>
        <p:nvSpPr>
          <p:cNvPr id="9" name="文本框 8">
            <a:extLst>
              <a:ext uri="{FF2B5EF4-FFF2-40B4-BE49-F238E27FC236}">
                <a16:creationId xmlns:a16="http://schemas.microsoft.com/office/drawing/2014/main" id="{25FE074E-8D41-4A3E-8A00-7D0EBBF1C5D0}"/>
              </a:ext>
            </a:extLst>
          </p:cNvPr>
          <p:cNvSpPr txBox="1"/>
          <p:nvPr/>
        </p:nvSpPr>
        <p:spPr>
          <a:xfrm>
            <a:off x="1750579" y="3500642"/>
            <a:ext cx="1129540" cy="276999"/>
          </a:xfrm>
          <a:prstGeom prst="rect">
            <a:avLst/>
          </a:prstGeom>
          <a:noFill/>
        </p:spPr>
        <p:txBody>
          <a:bodyPr wrap="none" rtlCol="0">
            <a:spAutoFit/>
          </a:bodyPr>
          <a:lstStyle/>
          <a:p>
            <a:r>
              <a:rPr lang="en-US" altLang="zh-CN" sz="1200" dirty="0"/>
              <a:t>KOSR</a:t>
            </a:r>
            <a:r>
              <a:rPr lang="zh-CN" altLang="en-US" sz="1200" dirty="0"/>
              <a:t>查询时间</a:t>
            </a:r>
          </a:p>
        </p:txBody>
      </p:sp>
      <p:sp>
        <p:nvSpPr>
          <p:cNvPr id="12" name="文本框 11">
            <a:extLst>
              <a:ext uri="{FF2B5EF4-FFF2-40B4-BE49-F238E27FC236}">
                <a16:creationId xmlns:a16="http://schemas.microsoft.com/office/drawing/2014/main" id="{6E2B40C5-582B-4CB8-97AE-0D300CBDAF8B}"/>
              </a:ext>
            </a:extLst>
          </p:cNvPr>
          <p:cNvSpPr txBox="1"/>
          <p:nvPr/>
        </p:nvSpPr>
        <p:spPr>
          <a:xfrm>
            <a:off x="3958763" y="3500642"/>
            <a:ext cx="1745093" cy="276999"/>
          </a:xfrm>
          <a:prstGeom prst="rect">
            <a:avLst/>
          </a:prstGeom>
          <a:noFill/>
        </p:spPr>
        <p:txBody>
          <a:bodyPr wrap="none" rtlCol="0">
            <a:spAutoFit/>
          </a:bodyPr>
          <a:lstStyle/>
          <a:p>
            <a:r>
              <a:rPr lang="en-US" altLang="zh-CN" sz="1200" dirty="0"/>
              <a:t>KOSR</a:t>
            </a:r>
            <a:r>
              <a:rPr lang="zh-CN" altLang="en-US" sz="1200" dirty="0"/>
              <a:t>被检验的路径数量</a:t>
            </a:r>
          </a:p>
        </p:txBody>
      </p:sp>
      <p:sp>
        <p:nvSpPr>
          <p:cNvPr id="13" name="文本框 12">
            <a:extLst>
              <a:ext uri="{FF2B5EF4-FFF2-40B4-BE49-F238E27FC236}">
                <a16:creationId xmlns:a16="http://schemas.microsoft.com/office/drawing/2014/main" id="{AF07448E-40A1-4EB2-A89D-773833624A0F}"/>
              </a:ext>
            </a:extLst>
          </p:cNvPr>
          <p:cNvSpPr txBox="1"/>
          <p:nvPr/>
        </p:nvSpPr>
        <p:spPr>
          <a:xfrm>
            <a:off x="6736397" y="3500642"/>
            <a:ext cx="1056700" cy="276999"/>
          </a:xfrm>
          <a:prstGeom prst="rect">
            <a:avLst/>
          </a:prstGeom>
          <a:noFill/>
        </p:spPr>
        <p:txBody>
          <a:bodyPr wrap="none" rtlCol="0">
            <a:spAutoFit/>
          </a:bodyPr>
          <a:lstStyle/>
          <a:p>
            <a:r>
              <a:rPr lang="en-US" altLang="zh-CN" sz="1200" dirty="0"/>
              <a:t>OSR</a:t>
            </a:r>
            <a:r>
              <a:rPr lang="zh-CN" altLang="en-US" sz="1200" dirty="0"/>
              <a:t>查询时间</a:t>
            </a:r>
          </a:p>
        </p:txBody>
      </p:sp>
    </p:spTree>
    <p:extLst>
      <p:ext uri="{BB962C8B-B14F-4D97-AF65-F5344CB8AC3E}">
        <p14:creationId xmlns:p14="http://schemas.microsoft.com/office/powerpoint/2010/main" val="136323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0390A8-A470-4C3C-81BD-F9C2724E6670}"/>
              </a:ext>
            </a:extLst>
          </p:cNvPr>
          <p:cNvSpPr>
            <a:spLocks noGrp="1"/>
          </p:cNvSpPr>
          <p:nvPr>
            <p:ph type="sldNum" sz="quarter" idx="12"/>
          </p:nvPr>
        </p:nvSpPr>
        <p:spPr/>
        <p:txBody>
          <a:bodyPr/>
          <a:lstStyle/>
          <a:p>
            <a:fld id="{72A5E12F-523A-4D75-95A2-779F57F5D9E2}" type="slidenum">
              <a:rPr lang="zh-CN" altLang="en-US" smtClean="0"/>
              <a:t>31</a:t>
            </a:fld>
            <a:endParaRPr lang="zh-CN" altLang="en-US"/>
          </a:p>
        </p:txBody>
      </p:sp>
    </p:spTree>
    <p:extLst>
      <p:ext uri="{BB962C8B-B14F-4D97-AF65-F5344CB8AC3E}">
        <p14:creationId xmlns:p14="http://schemas.microsoft.com/office/powerpoint/2010/main" val="975495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32</a:t>
            </a:fld>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68C167E-5E76-44AC-8AEE-431F452FC2F3}"/>
                  </a:ext>
                </a:extLst>
              </p:cNvPr>
              <p:cNvSpPr txBox="1"/>
              <p:nvPr/>
            </p:nvSpPr>
            <p:spPr>
              <a:xfrm>
                <a:off x="317234" y="801252"/>
                <a:ext cx="8654492" cy="3465757"/>
              </a:xfrm>
              <a:prstGeom prst="rect">
                <a:avLst/>
              </a:prstGeom>
              <a:noFill/>
            </p:spPr>
            <p:txBody>
              <a:bodyPr wrap="square" rtlCol="0">
                <a:spAutoFit/>
              </a:bodyPr>
              <a:lstStyle/>
              <a:p>
                <a:r>
                  <a:rPr lang="en-US" altLang="zh-CN" sz="2400" b="1" dirty="0">
                    <a:latin typeface="Calibri" panose="020F0502020204030204" pitchFamily="34" charset="0"/>
                    <a:ea typeface="微软雅黑" panose="020B0503020204020204" pitchFamily="34" charset="-122"/>
                  </a:rPr>
                  <a:t>StarKOSR</a:t>
                </a:r>
                <a:r>
                  <a:rPr lang="zh-CN" altLang="en-US" sz="2400" b="1" dirty="0">
                    <a:latin typeface="Calibri" panose="020F0502020204030204" pitchFamily="34" charset="0"/>
                    <a:ea typeface="微软雅黑" panose="020B0503020204020204" pitchFamily="34" charset="-122"/>
                  </a:rPr>
                  <a:t>证明</a:t>
                </a:r>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假设在每个迭代中，从优先级队列中拿出来拓展的路线是</a:t>
                </a:r>
                <a:endParaRPr lang="en-US" altLang="zh-CN" sz="20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i="1" dirty="0" smtClean="0">
                          <a:solidFill>
                            <a:schemeClr val="accent1"/>
                          </a:solidFill>
                          <a:latin typeface="Cambria Math" panose="02040503050406030204" pitchFamily="18" charset="0"/>
                          <a:ea typeface="微软雅黑" panose="020B0503020204020204" pitchFamily="34" charset="-122"/>
                        </a:rPr>
                        <m:t> </m:t>
                      </m:r>
                      <m:r>
                        <a:rPr lang="en-US" altLang="zh-CN" sz="2000" i="1" dirty="0">
                          <a:solidFill>
                            <a:schemeClr val="accent1"/>
                          </a:solidFill>
                          <a:latin typeface="Cambria Math" panose="02040503050406030204" pitchFamily="18" charset="0"/>
                          <a:ea typeface="微软雅黑" panose="020B0503020204020204" pitchFamily="34" charset="-122"/>
                        </a:rPr>
                        <m:t>= &lt;</m:t>
                      </m:r>
                      <m:r>
                        <a:rPr lang="en-US" altLang="zh-CN" sz="2000" i="1" dirty="0">
                          <a:solidFill>
                            <a:schemeClr val="accent1"/>
                          </a:solidFill>
                          <a:latin typeface="Cambria Math" panose="02040503050406030204" pitchFamily="18" charset="0"/>
                          <a:ea typeface="微软雅黑" panose="020B0503020204020204" pitchFamily="34" charset="-122"/>
                        </a:rPr>
                        <m:t>𝑠</m:t>
                      </m:r>
                      <m:r>
                        <a:rPr lang="en-US" altLang="zh-CN" sz="200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i="1" dirty="0">
                              <a:solidFill>
                                <a:schemeClr val="accent1"/>
                              </a:solidFill>
                              <a:latin typeface="Cambria Math" panose="02040503050406030204" pitchFamily="18" charset="0"/>
                              <a:ea typeface="微软雅黑" panose="020B0503020204020204" pitchFamily="34" charset="-122"/>
                            </a:rPr>
                            <m:t>1</m:t>
                          </m:r>
                        </m:sub>
                      </m:sSub>
                      <m:r>
                        <a:rPr lang="en-US" altLang="zh-CN" sz="2000"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i="1" dirty="0" err="1">
                              <a:solidFill>
                                <a:schemeClr val="accent1"/>
                              </a:solidFill>
                              <a:latin typeface="Cambria Math" panose="02040503050406030204" pitchFamily="18" charset="0"/>
                              <a:ea typeface="微软雅黑" panose="020B0503020204020204" pitchFamily="34" charset="-122"/>
                            </a:rPr>
                            <m:t>𝑣</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𝑖</m:t>
                          </m:r>
                        </m:sub>
                      </m:sSub>
                      <m:r>
                        <a:rPr lang="en-US" altLang="zh-CN" sz="2000" i="1" dirty="0">
                          <a:solidFill>
                            <a:schemeClr val="accent1"/>
                          </a:solidFill>
                          <a:latin typeface="Cambria Math" panose="02040503050406030204" pitchFamily="18" charset="0"/>
                          <a:ea typeface="微软雅黑" panose="020B0503020204020204" pitchFamily="34" charset="-122"/>
                        </a:rPr>
                        <m:t>&gt; (1 ≤ </m:t>
                      </m:r>
                      <m:r>
                        <a:rPr lang="en-US" altLang="zh-CN" sz="2000" i="1" dirty="0" err="1" smtClean="0">
                          <a:solidFill>
                            <a:schemeClr val="accent1"/>
                          </a:solidFill>
                          <a:latin typeface="Cambria Math" panose="02040503050406030204" pitchFamily="18" charset="0"/>
                          <a:ea typeface="微软雅黑" panose="020B0503020204020204" pitchFamily="34" charset="-122"/>
                        </a:rPr>
                        <m:t>𝑖</m:t>
                      </m:r>
                      <m:r>
                        <a:rPr lang="en-US" altLang="zh-CN" sz="2000" i="1" dirty="0">
                          <a:solidFill>
                            <a:schemeClr val="accent1"/>
                          </a:solidFill>
                          <a:latin typeface="Cambria Math" panose="02040503050406030204" pitchFamily="18" charset="0"/>
                          <a:ea typeface="微软雅黑" panose="020B0503020204020204" pitchFamily="34" charset="-122"/>
                        </a:rPr>
                        <m:t> ≤ |</m:t>
                      </m:r>
                      <m:r>
                        <a:rPr lang="en-US" altLang="zh-CN" sz="2000" i="1" dirty="0">
                          <a:solidFill>
                            <a:schemeClr val="accent1"/>
                          </a:solidFill>
                          <a:latin typeface="Cambria Math" panose="02040503050406030204" pitchFamily="18" charset="0"/>
                          <a:ea typeface="微软雅黑" panose="020B0503020204020204" pitchFamily="34" charset="-122"/>
                        </a:rPr>
                        <m:t>𝐶</m:t>
                      </m:r>
                      <m:r>
                        <a:rPr lang="en-US" altLang="zh-CN" sz="2000" i="1" dirty="0">
                          <a:solidFill>
                            <a:schemeClr val="accent1"/>
                          </a:solidFill>
                          <a:latin typeface="Cambria Math" panose="02040503050406030204" pitchFamily="18" charset="0"/>
                          <a:ea typeface="微软雅黑" panose="020B0503020204020204" pitchFamily="34" charset="-122"/>
                        </a:rPr>
                        <m:t>| ∩ </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i="1" dirty="0" err="1">
                              <a:solidFill>
                                <a:schemeClr val="accent1"/>
                              </a:solidFill>
                              <a:latin typeface="Cambria Math" panose="02040503050406030204" pitchFamily="18" charset="0"/>
                              <a:ea typeface="微软雅黑" panose="020B0503020204020204" pitchFamily="34" charset="-122"/>
                            </a:rPr>
                            <m:t>𝑣</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𝑗</m:t>
                          </m:r>
                        </m:sub>
                      </m:sSub>
                      <m:r>
                        <a:rPr lang="en-US" altLang="zh-CN" sz="2000" i="1" dirty="0">
                          <a:solidFill>
                            <a:schemeClr val="accent1"/>
                          </a:solidFill>
                          <a:latin typeface="Cambria Math" panose="02040503050406030204" pitchFamily="18" charset="0"/>
                          <a:ea typeface="微软雅黑" panose="020B0503020204020204" pitchFamily="34" charset="-122"/>
                        </a:rPr>
                        <m:t> ∈ </m:t>
                      </m:r>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𝑉</m:t>
                          </m:r>
                        </m:e>
                        <m:sub>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i="1" dirty="0" err="1">
                                  <a:solidFill>
                                    <a:schemeClr val="accent1"/>
                                  </a:solidFill>
                                  <a:latin typeface="Cambria Math" panose="02040503050406030204" pitchFamily="18" charset="0"/>
                                  <a:ea typeface="微软雅黑" panose="020B0503020204020204" pitchFamily="34" charset="-122"/>
                                </a:rPr>
                                <m:t>𝐶</m:t>
                              </m:r>
                            </m:e>
                            <m:sub>
                              <m:r>
                                <a:rPr lang="en-US" altLang="zh-CN" sz="2000" i="1" dirty="0" err="1" smtClean="0">
                                  <a:solidFill>
                                    <a:schemeClr val="accent1"/>
                                  </a:solidFill>
                                  <a:latin typeface="Cambria Math" panose="02040503050406030204" pitchFamily="18" charset="0"/>
                                  <a:ea typeface="微软雅黑" panose="020B0503020204020204" pitchFamily="34" charset="-122"/>
                                </a:rPr>
                                <m:t>𝑗</m:t>
                              </m:r>
                            </m:sub>
                          </m:sSub>
                        </m:sub>
                      </m:sSub>
                      <m:r>
                        <a:rPr lang="en-US" altLang="zh-CN" sz="2000" b="0" i="1" dirty="0" smtClean="0">
                          <a:solidFill>
                            <a:schemeClr val="accent1"/>
                          </a:solidFill>
                          <a:latin typeface="Cambria Math" panose="02040503050406030204" pitchFamily="18" charset="0"/>
                          <a:ea typeface="微软雅黑" panose="020B0503020204020204" pitchFamily="34" charset="-122"/>
                        </a:rPr>
                        <m:t> </m:t>
                      </m:r>
                      <m:r>
                        <a:rPr lang="en-US" altLang="zh-CN" sz="2000" i="1" dirty="0">
                          <a:solidFill>
                            <a:schemeClr val="accent1"/>
                          </a:solidFill>
                          <a:latin typeface="Cambria Math" panose="02040503050406030204" pitchFamily="18" charset="0"/>
                          <a:ea typeface="微软雅黑" panose="020B0503020204020204" pitchFamily="34" charset="-122"/>
                        </a:rPr>
                        <m:t>1 ≤ </m:t>
                      </m:r>
                      <m:r>
                        <a:rPr lang="en-US" altLang="zh-CN" sz="2000" i="1" dirty="0">
                          <a:solidFill>
                            <a:schemeClr val="accent1"/>
                          </a:solidFill>
                          <a:latin typeface="Cambria Math" panose="02040503050406030204" pitchFamily="18" charset="0"/>
                          <a:ea typeface="微软雅黑" panose="020B0503020204020204" pitchFamily="34" charset="-122"/>
                        </a:rPr>
                        <m:t>𝑗</m:t>
                      </m:r>
                      <m:r>
                        <a:rPr lang="en-US" altLang="zh-CN" sz="2000" i="1" dirty="0">
                          <a:solidFill>
                            <a:schemeClr val="accent1"/>
                          </a:solidFill>
                          <a:latin typeface="Cambria Math" panose="02040503050406030204" pitchFamily="18" charset="0"/>
                          <a:ea typeface="微软雅黑" panose="020B0503020204020204" pitchFamily="34" charset="-122"/>
                        </a:rPr>
                        <m:t> ≤ </m:t>
                      </m:r>
                      <m:r>
                        <a:rPr lang="en-US" altLang="zh-CN" sz="2000" i="1" dirty="0" err="1" smtClean="0">
                          <a:solidFill>
                            <a:schemeClr val="accent1"/>
                          </a:solidFill>
                          <a:latin typeface="Cambria Math" panose="02040503050406030204" pitchFamily="18" charset="0"/>
                          <a:ea typeface="微软雅黑" panose="020B0503020204020204" pitchFamily="34" charset="-122"/>
                        </a:rPr>
                        <m:t>𝑖</m:t>
                      </m:r>
                      <m:r>
                        <a:rPr lang="en-US" altLang="zh-CN" sz="2000"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a:p>
                <a:endParaRPr lang="en-US" altLang="zh-CN" sz="2000" b="1" dirty="0">
                  <a:solidFill>
                    <a:schemeClr val="accent1"/>
                  </a:solidFill>
                  <a:latin typeface="Calibri" panose="020F0502020204030204" pitchFamily="34" charset="0"/>
                  <a:ea typeface="微软雅黑" panose="020B0503020204020204" pitchFamily="34" charset="-122"/>
                </a:endParaRPr>
              </a:p>
              <a:p>
                <a14:m>
                  <m:oMath xmlns:m="http://schemas.openxmlformats.org/officeDocument/2006/math">
                    <m:r>
                      <a:rPr lang="en-US" altLang="zh-CN" sz="2200" b="1" i="1" smtClean="0">
                        <a:solidFill>
                          <a:schemeClr val="accent1"/>
                        </a:solidFill>
                        <a:latin typeface="Cambria Math" panose="02040503050406030204" pitchFamily="18" charset="0"/>
                        <a:ea typeface="微软雅黑" panose="020B0503020204020204" pitchFamily="34" charset="-122"/>
                      </a:rPr>
                      <m:t>𝒑</m:t>
                    </m:r>
                  </m:oMath>
                </a14:m>
                <a:r>
                  <a:rPr lang="zh-CN" altLang="en-US" sz="2200" b="1" dirty="0">
                    <a:latin typeface="Calibri" panose="020F0502020204030204" pitchFamily="34" charset="0"/>
                    <a:ea typeface="微软雅黑" panose="020B0503020204020204" pitchFamily="34" charset="-122"/>
                  </a:rPr>
                  <a:t>的估计成本是所有可能的部分探索路径中是最小的</a:t>
                </a:r>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对于队列中的路径，</a:t>
                </a:r>
                <a14:m>
                  <m:oMath xmlns:m="http://schemas.openxmlformats.org/officeDocument/2006/math">
                    <m:r>
                      <a:rPr lang="en-US" altLang="zh-CN" sz="2000" b="0" i="1" smtClean="0">
                        <a:solidFill>
                          <a:schemeClr val="accent1"/>
                        </a:solidFill>
                        <a:latin typeface="Cambria Math" panose="02040503050406030204" pitchFamily="18" charset="0"/>
                        <a:ea typeface="微软雅黑" panose="020B0503020204020204" pitchFamily="34" charset="-122"/>
                      </a:rPr>
                      <m:t>𝑝</m:t>
                    </m:r>
                  </m:oMath>
                </a14:m>
                <a:r>
                  <a:rPr lang="zh-CN" altLang="en-US" sz="2000" dirty="0">
                    <a:latin typeface="Calibri" panose="020F0502020204030204" pitchFamily="34" charset="0"/>
                    <a:ea typeface="微软雅黑" panose="020B0503020204020204" pitchFamily="34" charset="-122"/>
                  </a:rPr>
                  <a:t>的估计成本肯定是最小的，由队列的性质可知</a:t>
                </a:r>
                <a:endParaRPr lang="en-US" altLang="zh-CN" sz="2000" dirty="0">
                  <a:latin typeface="Calibri" panose="020F0502020204030204" pitchFamily="34" charset="0"/>
                  <a:ea typeface="微软雅黑" panose="020B0503020204020204" pitchFamily="34" charset="-122"/>
                </a:endParaRPr>
              </a:p>
              <a:p>
                <a:endParaRPr lang="en-US" altLang="zh-CN" sz="20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lang="en-US" altLang="zh-CN" sz="2000" i="1" dirty="0">
                          <a:solidFill>
                            <a:schemeClr val="accent1"/>
                          </a:solidFill>
                          <a:latin typeface="Cambria Math" panose="02040503050406030204" pitchFamily="18" charset="0"/>
                          <a:ea typeface="微软雅黑" panose="020B0503020204020204" pitchFamily="34" charset="-122"/>
                        </a:rPr>
                        <m:t>w</m:t>
                      </m:r>
                      <m:r>
                        <a:rPr lang="en-US" altLang="zh-CN" sz="2000" b="0" i="1" dirty="0" smtClean="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smtClean="0">
                          <a:solidFill>
                            <a:schemeClr val="accent1"/>
                          </a:solidFill>
                          <a:latin typeface="Cambria Math" panose="02040503050406030204" pitchFamily="18" charset="0"/>
                          <a:ea typeface="微软雅黑" panose="020B0503020204020204" pitchFamily="34" charset="-122"/>
                        </a:rPr>
                        <m:t>)≤</m:t>
                      </m:r>
                      <m:r>
                        <a:rPr lang="en-US" altLang="zh-CN" sz="2000" i="1" dirty="0" smtClean="0">
                          <a:solidFill>
                            <a:schemeClr val="accent1"/>
                          </a:solidFill>
                          <a:latin typeface="Cambria Math" panose="02040503050406030204" pitchFamily="18" charset="0"/>
                          <a:ea typeface="微软雅黑" panose="020B0503020204020204" pitchFamily="34" charset="-122"/>
                        </a:rPr>
                        <m:t>𝑤</m:t>
                      </m:r>
                      <m:r>
                        <a:rPr lang="en-US" altLang="zh-CN" sz="2000" b="0" i="1" dirty="0" smtClean="0">
                          <a:solidFill>
                            <a:schemeClr val="accent1"/>
                          </a:solidFill>
                          <a:latin typeface="Cambria Math" panose="02040503050406030204" pitchFamily="18" charset="0"/>
                          <a:ea typeface="微软雅黑" panose="020B0503020204020204" pitchFamily="34" charset="-122"/>
                        </a:rPr>
                        <m:t>′</m:t>
                      </m:r>
                      <m:d>
                        <m:dPr>
                          <m:ctrlPr>
                            <a:rPr lang="en-US" altLang="zh-CN" sz="2000" i="1" dirty="0" smtClean="0">
                              <a:solidFill>
                                <a:schemeClr val="accent1"/>
                              </a:solidFill>
                              <a:latin typeface="Cambria Math" panose="02040503050406030204" pitchFamily="18" charset="0"/>
                              <a:ea typeface="微软雅黑" panose="020B0503020204020204" pitchFamily="34" charset="-122"/>
                            </a:rPr>
                          </m:ctrlPr>
                        </m:dPr>
                        <m:e>
                          <m:sSup>
                            <m:sSupPr>
                              <m:ctrlPr>
                                <a:rPr lang="en-US" altLang="zh-CN" sz="2000" b="0" i="1" dirty="0" smtClean="0">
                                  <a:solidFill>
                                    <a:schemeClr val="accent1"/>
                                  </a:solidFill>
                                  <a:latin typeface="Cambria Math" panose="02040503050406030204" pitchFamily="18" charset="0"/>
                                  <a:ea typeface="微软雅黑" panose="020B0503020204020204" pitchFamily="34" charset="-122"/>
                                </a:rPr>
                              </m:ctrlPr>
                            </m:sSupPr>
                            <m:e>
                              <m:r>
                                <a:rPr lang="en-US" altLang="zh-CN" sz="2000" b="0" i="1" dirty="0" smtClean="0">
                                  <a:solidFill>
                                    <a:schemeClr val="accent1"/>
                                  </a:solidFill>
                                  <a:latin typeface="Cambria Math" panose="02040503050406030204" pitchFamily="18" charset="0"/>
                                  <a:ea typeface="微软雅黑" panose="020B0503020204020204" pitchFamily="34" charset="-122"/>
                                </a:rPr>
                                <m:t>𝑝</m:t>
                              </m:r>
                            </m:e>
                            <m:sup>
                              <m:r>
                                <a:rPr lang="en-US" altLang="zh-CN" sz="2000" b="0" i="1" dirty="0" smtClean="0">
                                  <a:solidFill>
                                    <a:schemeClr val="accent1"/>
                                  </a:solidFill>
                                  <a:latin typeface="Cambria Math" panose="02040503050406030204" pitchFamily="18" charset="0"/>
                                  <a:ea typeface="微软雅黑" panose="020B0503020204020204" pitchFamily="34" charset="-122"/>
                                </a:rPr>
                                <m:t>′</m:t>
                              </m:r>
                            </m:sup>
                          </m:sSup>
                        </m:e>
                      </m:d>
                      <m:r>
                        <a:rPr lang="en-US" altLang="zh-CN" sz="2000" b="0" i="1" dirty="0" smtClean="0">
                          <a:solidFill>
                            <a:schemeClr val="accent1"/>
                          </a:solidFill>
                          <a:latin typeface="Cambria Math" panose="02040503050406030204" pitchFamily="18" charset="0"/>
                          <a:ea typeface="微软雅黑" panose="020B0503020204020204" pitchFamily="34" charset="-122"/>
                        </a:rPr>
                        <m:t>  </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smtClean="0">
                          <a:solidFill>
                            <a:schemeClr val="accent1"/>
                          </a:solidFill>
                          <a:latin typeface="Cambria Math" panose="02040503050406030204" pitchFamily="18" charset="0"/>
                          <a:ea typeface="微软雅黑" panose="020B0503020204020204" pitchFamily="34" charset="-122"/>
                        </a:rPr>
                        <m:t>′∈ </m:t>
                      </m:r>
                      <m:r>
                        <a:rPr lang="en-US" altLang="zh-CN" sz="2000" i="1" dirty="0" smtClean="0">
                          <a:solidFill>
                            <a:schemeClr val="accent1"/>
                          </a:solidFill>
                          <a:latin typeface="Cambria Math" panose="02040503050406030204" pitchFamily="18" charset="0"/>
                          <a:ea typeface="微软雅黑" panose="020B0503020204020204" pitchFamily="34" charset="-122"/>
                        </a:rPr>
                        <m:t>𝑄</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a:t>
                </a:r>
                <a:endParaRPr lang="zh-CN" altLang="en-US" sz="2000" dirty="0">
                  <a:solidFill>
                    <a:schemeClr val="accent1"/>
                  </a:solidFill>
                  <a:latin typeface="Calibri" panose="020F0502020204030204" pitchFamily="34" charset="0"/>
                  <a:ea typeface="微软雅黑" panose="020B0503020204020204" pitchFamily="34" charset="-122"/>
                </a:endParaRPr>
              </a:p>
            </p:txBody>
          </p:sp>
        </mc:Choice>
        <mc:Fallback xmlns="">
          <p:sp>
            <p:nvSpPr>
              <p:cNvPr id="22" name="文本框 21">
                <a:extLst>
                  <a:ext uri="{FF2B5EF4-FFF2-40B4-BE49-F238E27FC236}">
                    <a16:creationId xmlns:a16="http://schemas.microsoft.com/office/drawing/2014/main" id="{768C167E-5E76-44AC-8AEE-431F452FC2F3}"/>
                  </a:ext>
                </a:extLst>
              </p:cNvPr>
              <p:cNvSpPr txBox="1">
                <a:spLocks noRot="1" noChangeAspect="1" noMove="1" noResize="1" noEditPoints="1" noAdjustHandles="1" noChangeArrowheads="1" noChangeShapeType="1" noTextEdit="1"/>
              </p:cNvSpPr>
              <p:nvPr/>
            </p:nvSpPr>
            <p:spPr>
              <a:xfrm>
                <a:off x="317234" y="801252"/>
                <a:ext cx="8654492" cy="3465757"/>
              </a:xfrm>
              <a:prstGeom prst="rect">
                <a:avLst/>
              </a:prstGeom>
              <a:blipFill>
                <a:blip r:embed="rId3"/>
                <a:stretch>
                  <a:fillRect l="-1056" t="-15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2347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33</a:t>
            </a:fld>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68C167E-5E76-44AC-8AEE-431F452FC2F3}"/>
                  </a:ext>
                </a:extLst>
              </p:cNvPr>
              <p:cNvSpPr txBox="1"/>
              <p:nvPr/>
            </p:nvSpPr>
            <p:spPr>
              <a:xfrm>
                <a:off x="317234" y="801252"/>
                <a:ext cx="8654492" cy="4462825"/>
              </a:xfrm>
              <a:prstGeom prst="rect">
                <a:avLst/>
              </a:prstGeom>
              <a:noFill/>
            </p:spPr>
            <p:txBody>
              <a:bodyPr wrap="square" rtlCol="0">
                <a:spAutoFit/>
              </a:bodyPr>
              <a:lstStyle/>
              <a:p>
                <a14:m>
                  <m:oMath xmlns:m="http://schemas.openxmlformats.org/officeDocument/2006/math">
                    <m:r>
                      <a:rPr lang="en-US" altLang="zh-CN" sz="2200" b="1" i="1" smtClean="0">
                        <a:solidFill>
                          <a:schemeClr val="accent1"/>
                        </a:solidFill>
                        <a:latin typeface="Cambria Math" panose="02040503050406030204" pitchFamily="18" charset="0"/>
                        <a:ea typeface="微软雅黑" panose="020B0503020204020204" pitchFamily="34" charset="-122"/>
                      </a:rPr>
                      <m:t>𝒑</m:t>
                    </m:r>
                  </m:oMath>
                </a14:m>
                <a:r>
                  <a:rPr lang="zh-CN" altLang="en-US" sz="2200" b="1" dirty="0">
                    <a:latin typeface="Calibri" panose="020F0502020204030204" pitchFamily="34" charset="0"/>
                    <a:ea typeface="微软雅黑" panose="020B0503020204020204" pitchFamily="34" charset="-122"/>
                  </a:rPr>
                  <a:t>的估计成本是所有可能的部分探索路径中是最小的</a:t>
                </a:r>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对于尚未生成的可能的部分探索路线，假设队列中任意路径</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𝑝</m:t>
                    </m:r>
                    <m:r>
                      <a:rPr lang="en-US" altLang="zh-CN" sz="200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的最后一个节点是第</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𝑥</m:t>
                    </m:r>
                  </m:oMath>
                </a14:m>
                <a:r>
                  <a:rPr lang="zh-CN" altLang="en-US" sz="2000" dirty="0">
                    <a:latin typeface="Calibri" panose="020F0502020204030204" pitchFamily="34" charset="0"/>
                    <a:ea typeface="微软雅黑" panose="020B0503020204020204" pitchFamily="34" charset="-122"/>
                  </a:rPr>
                  <a:t>个邻居，存在两种拓展：</a:t>
                </a:r>
                <a:endParaRPr lang="en-US" altLang="zh-CN" sz="2000" dirty="0">
                  <a:latin typeface="Calibri" panose="020F0502020204030204" pitchFamily="34" charset="0"/>
                  <a:ea typeface="微软雅黑" panose="020B0503020204020204" pitchFamily="34" charset="-122"/>
                </a:endParaRPr>
              </a:p>
              <a:p>
                <a:endParaRPr lang="zh-CN" altLang="en-US" sz="2000" dirty="0">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1. </a:t>
                </a:r>
                <a:r>
                  <a:rPr lang="zh-CN" altLang="en-US" sz="2000" dirty="0">
                    <a:latin typeface="Calibri" panose="020F0502020204030204" pitchFamily="34" charset="0"/>
                    <a:ea typeface="微软雅黑" panose="020B0503020204020204" pitchFamily="34" charset="-122"/>
                  </a:rPr>
                  <a:t>找下一类型的第</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1</m:t>
                    </m:r>
                  </m:oMath>
                </a14:m>
                <a:r>
                  <a:rPr lang="zh-CN" altLang="en-US" sz="2000" dirty="0">
                    <a:latin typeface="Calibri" panose="020F0502020204030204" pitchFamily="34" charset="0"/>
                    <a:ea typeface="微软雅黑" panose="020B0503020204020204" pitchFamily="34" charset="-122"/>
                  </a:rPr>
                  <a:t>邻居，通过</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𝐹𝑖𝑛𝑑𝑁𝐸𝑁</m:t>
                    </m:r>
                    <m:r>
                      <a:rPr lang="en-US" altLang="zh-CN" sz="2000" i="1" dirty="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拓展下一邻居得到</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。路径</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的估计成本是从</a:t>
                </a:r>
                <a14:m>
                  <m:oMath xmlns:m="http://schemas.openxmlformats.org/officeDocument/2006/math">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i="1" dirty="0">
                            <a:solidFill>
                              <a:schemeClr val="accent1"/>
                            </a:solidFill>
                            <a:latin typeface="Cambria Math" panose="02040503050406030204" pitchFamily="18" charset="0"/>
                            <a:ea typeface="微软雅黑" panose="020B0503020204020204" pitchFamily="34" charset="-122"/>
                          </a:rPr>
                          <m:t>𝑖</m:t>
                        </m:r>
                      </m:sub>
                    </m:sSub>
                  </m:oMath>
                </a14:m>
                <a:r>
                  <a:rPr lang="zh-CN" altLang="en-US" sz="2000" dirty="0">
                    <a:latin typeface="Calibri" panose="020F0502020204030204" pitchFamily="34" charset="0"/>
                    <a:ea typeface="微软雅黑" panose="020B0503020204020204" pitchFamily="34" charset="-122"/>
                  </a:rPr>
                  <a:t>直接到</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𝑡</m:t>
                    </m:r>
                  </m:oMath>
                </a14:m>
                <a:r>
                  <a:rPr lang="zh-CN" altLang="en-US" sz="2000" dirty="0">
                    <a:latin typeface="Calibri" panose="020F0502020204030204" pitchFamily="34" charset="0"/>
                    <a:ea typeface="微软雅黑" panose="020B0503020204020204" pitchFamily="34" charset="-122"/>
                  </a:rPr>
                  <a:t>，而现在需要先到</a:t>
                </a:r>
                <a14:m>
                  <m:oMath xmlns:m="http://schemas.openxmlformats.org/officeDocument/2006/math">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i="1" dirty="0">
                            <a:solidFill>
                              <a:schemeClr val="accent1"/>
                            </a:solidFill>
                            <a:latin typeface="Cambria Math" panose="02040503050406030204" pitchFamily="18" charset="0"/>
                            <a:ea typeface="微软雅黑" panose="020B0503020204020204" pitchFamily="34" charset="-122"/>
                          </a:rPr>
                          <m:t>𝑣</m:t>
                        </m:r>
                      </m:e>
                      <m:sub>
                        <m:r>
                          <a:rPr lang="en-US" altLang="zh-CN" sz="2000" i="1" dirty="0">
                            <a:solidFill>
                              <a:schemeClr val="accent1"/>
                            </a:solidFill>
                            <a:latin typeface="Cambria Math" panose="02040503050406030204" pitchFamily="18" charset="0"/>
                            <a:ea typeface="微软雅黑" panose="020B0503020204020204" pitchFamily="34" charset="-122"/>
                          </a:rPr>
                          <m:t>𝑖</m:t>
                        </m:r>
                        <m:r>
                          <a:rPr lang="en-US" altLang="zh-CN" sz="2000" i="1" dirty="0">
                            <a:solidFill>
                              <a:schemeClr val="accent1"/>
                            </a:solidFill>
                            <a:latin typeface="Cambria Math" panose="02040503050406030204" pitchFamily="18" charset="0"/>
                            <a:ea typeface="微软雅黑" panose="020B0503020204020204" pitchFamily="34" charset="-122"/>
                          </a:rPr>
                          <m:t>+1</m:t>
                        </m:r>
                      </m:sub>
                    </m:sSub>
                    <m:r>
                      <a:rPr lang="zh-CN" altLang="en-US" sz="2000" i="1" dirty="0">
                        <a:latin typeface="Cambria Math" panose="02040503050406030204" pitchFamily="18" charset="0"/>
                        <a:ea typeface="微软雅黑" panose="020B0503020204020204" pitchFamily="34" charset="-122"/>
                      </a:rPr>
                      <m:t>再到</m:t>
                    </m:r>
                    <m:r>
                      <a:rPr lang="en-US" altLang="zh-CN" sz="2000" i="1" dirty="0">
                        <a:solidFill>
                          <a:schemeClr val="accent1"/>
                        </a:solidFill>
                        <a:latin typeface="Cambria Math" panose="02040503050406030204" pitchFamily="18" charset="0"/>
                        <a:ea typeface="微软雅黑" panose="020B0503020204020204" pitchFamily="34" charset="-122"/>
                      </a:rPr>
                      <m:t>𝑡</m:t>
                    </m:r>
                  </m:oMath>
                </a14:m>
                <a:r>
                  <a:rPr lang="zh-CN" altLang="en-US" sz="2000" dirty="0">
                    <a:latin typeface="Calibri" panose="020F0502020204030204" pitchFamily="34" charset="0"/>
                    <a:ea typeface="微软雅黑" panose="020B0503020204020204" pitchFamily="34" charset="-122"/>
                  </a:rPr>
                  <a:t>，相当于绕行了，至少不会比直达更短。</a:t>
                </a:r>
                <a:endParaRPr lang="en-US" altLang="zh-CN" sz="20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𝑤</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𝑤</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𝑤</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a:p>
                <a:endParaRPr lang="zh-CN" altLang="en-US" sz="2000" dirty="0">
                  <a:solidFill>
                    <a:schemeClr val="accent1"/>
                  </a:solidFill>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2. </a:t>
                </a:r>
                <a:r>
                  <a:rPr lang="zh-CN" altLang="en-US" sz="2000" dirty="0">
                    <a:latin typeface="Calibri" panose="020F0502020204030204" pitchFamily="34" charset="0"/>
                    <a:ea typeface="微软雅黑" panose="020B0503020204020204" pitchFamily="34" charset="-122"/>
                  </a:rPr>
                  <a:t>找当前类型的第</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𝑥</m:t>
                    </m:r>
                    <m:r>
                      <a:rPr lang="en-US" altLang="zh-CN" sz="2000" i="1" dirty="0">
                        <a:solidFill>
                          <a:schemeClr val="accent1"/>
                        </a:solidFill>
                        <a:latin typeface="Cambria Math" panose="02040503050406030204" pitchFamily="18" charset="0"/>
                        <a:ea typeface="微软雅黑" panose="020B0503020204020204" pitchFamily="34" charset="-122"/>
                      </a:rPr>
                      <m:t>+1</m:t>
                    </m:r>
                  </m:oMath>
                </a14:m>
                <a:r>
                  <a:rPr lang="zh-CN" altLang="en-US" sz="2000" dirty="0">
                    <a:latin typeface="Calibri" panose="020F0502020204030204" pitchFamily="34" charset="0"/>
                    <a:ea typeface="微软雅黑" panose="020B0503020204020204" pitchFamily="34" charset="-122"/>
                  </a:rPr>
                  <a:t>邻居，</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替换最后一个节点，得到排在第</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𝑥</m:t>
                    </m:r>
                    <m:r>
                      <a:rPr lang="en-US" altLang="zh-CN" sz="2000" i="1" dirty="0" smtClean="0">
                        <a:solidFill>
                          <a:schemeClr val="accent1"/>
                        </a:solidFill>
                        <a:latin typeface="Cambria Math" panose="02040503050406030204" pitchFamily="18" charset="0"/>
                        <a:ea typeface="微软雅黑" panose="020B0503020204020204" pitchFamily="34" charset="-122"/>
                      </a:rPr>
                      <m:t>+1</m:t>
                    </m:r>
                  </m:oMath>
                </a14:m>
                <a:r>
                  <a:rPr lang="zh-CN" altLang="en-US" sz="2000" dirty="0">
                    <a:latin typeface="Calibri" panose="020F0502020204030204" pitchFamily="34" charset="0"/>
                    <a:ea typeface="微软雅黑" panose="020B0503020204020204" pitchFamily="34" charset="-122"/>
                  </a:rPr>
                  <a:t>位的路径</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，由</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𝐹𝑖𝑛𝑑𝑁𝐸𝑁</m:t>
                    </m:r>
                  </m:oMath>
                </a14:m>
                <a:r>
                  <a:rPr lang="zh-CN" altLang="en-US" sz="2000" dirty="0">
                    <a:latin typeface="Calibri" panose="020F0502020204030204" pitchFamily="34" charset="0"/>
                    <a:ea typeface="微软雅黑" panose="020B0503020204020204" pitchFamily="34" charset="-122"/>
                  </a:rPr>
                  <a:t>的算法过程可知估计成本肯定比第</a:t>
                </a:r>
                <a:r>
                  <a:rPr lang="en-US" altLang="zh-CN" sz="2000" dirty="0">
                    <a:solidFill>
                      <a:schemeClr val="accent1"/>
                    </a:solidFill>
                    <a:latin typeface="Calibri" panose="020F0502020204030204" pitchFamily="34" charset="0"/>
                    <a:ea typeface="微软雅黑" panose="020B0503020204020204" pitchFamily="34" charset="-122"/>
                  </a:rPr>
                  <a:t>x</a:t>
                </a:r>
                <a:r>
                  <a:rPr lang="zh-CN" altLang="en-US" sz="2000" dirty="0">
                    <a:latin typeface="Calibri" panose="020F0502020204030204" pitchFamily="34" charset="0"/>
                    <a:ea typeface="微软雅黑" panose="020B0503020204020204" pitchFamily="34" charset="-122"/>
                  </a:rPr>
                  <a:t>位的邻居的路径大，也就不会优于路径</a:t>
                </a:r>
                <a14:m>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𝑝</m:t>
                    </m:r>
                  </m:oMath>
                </a14:m>
                <a:endParaRPr lang="en-US" altLang="zh-CN" sz="2000" dirty="0">
                  <a:solidFill>
                    <a:schemeClr val="accent1"/>
                  </a:solidFill>
                  <a:latin typeface="Calibri" panose="020F0502020204030204" pitchFamily="34"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𝑤</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𝑤</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𝑤</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p:txBody>
          </p:sp>
        </mc:Choice>
        <mc:Fallback xmlns="">
          <p:sp>
            <p:nvSpPr>
              <p:cNvPr id="22" name="文本框 21">
                <a:extLst>
                  <a:ext uri="{FF2B5EF4-FFF2-40B4-BE49-F238E27FC236}">
                    <a16:creationId xmlns:a16="http://schemas.microsoft.com/office/drawing/2014/main" id="{768C167E-5E76-44AC-8AEE-431F452FC2F3}"/>
                  </a:ext>
                </a:extLst>
              </p:cNvPr>
              <p:cNvSpPr txBox="1">
                <a:spLocks noRot="1" noChangeAspect="1" noMove="1" noResize="1" noEditPoints="1" noAdjustHandles="1" noChangeArrowheads="1" noChangeShapeType="1" noTextEdit="1"/>
              </p:cNvSpPr>
              <p:nvPr/>
            </p:nvSpPr>
            <p:spPr>
              <a:xfrm>
                <a:off x="317234" y="801252"/>
                <a:ext cx="8654492" cy="4462825"/>
              </a:xfrm>
              <a:prstGeom prst="rect">
                <a:avLst/>
              </a:prstGeom>
              <a:blipFill>
                <a:blip r:embed="rId3"/>
                <a:stretch>
                  <a:fillRect l="-704" t="-955" b="-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0330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68C167E-5E76-44AC-8AEE-431F452FC2F3}"/>
                  </a:ext>
                </a:extLst>
              </p:cNvPr>
              <p:cNvSpPr txBox="1"/>
              <p:nvPr/>
            </p:nvSpPr>
            <p:spPr>
              <a:xfrm>
                <a:off x="317234" y="801252"/>
                <a:ext cx="8654492" cy="4919616"/>
              </a:xfrm>
              <a:prstGeom prst="rect">
                <a:avLst/>
              </a:prstGeom>
              <a:noFill/>
            </p:spPr>
            <p:txBody>
              <a:bodyPr wrap="square" rtlCol="0">
                <a:spAutoFit/>
              </a:bodyPr>
              <a:lstStyle/>
              <a:p>
                <a14:m>
                  <m:oMath xmlns:m="http://schemas.openxmlformats.org/officeDocument/2006/math">
                    <m:r>
                      <a:rPr lang="en-US" altLang="zh-CN" sz="2200" b="1" i="1" smtClean="0">
                        <a:solidFill>
                          <a:schemeClr val="accent1"/>
                        </a:solidFill>
                        <a:latin typeface="Cambria Math" panose="02040503050406030204" pitchFamily="18" charset="0"/>
                        <a:ea typeface="微软雅黑" panose="020B0503020204020204" pitchFamily="34" charset="-122"/>
                      </a:rPr>
                      <m:t>𝒑</m:t>
                    </m:r>
                  </m:oMath>
                </a14:m>
                <a:r>
                  <a:rPr lang="zh-CN" altLang="en-US" sz="2200" b="1" dirty="0">
                    <a:latin typeface="Calibri" panose="020F0502020204030204" pitchFamily="34" charset="0"/>
                    <a:ea typeface="微软雅黑" panose="020B0503020204020204" pitchFamily="34" charset="-122"/>
                  </a:rPr>
                  <a:t>是从</a:t>
                </a:r>
                <a14:m>
                  <m:oMath xmlns:m="http://schemas.openxmlformats.org/officeDocument/2006/math">
                    <m:r>
                      <a:rPr lang="en-US" altLang="zh-CN" sz="2200" b="1" i="1" dirty="0" smtClean="0">
                        <a:solidFill>
                          <a:schemeClr val="accent1"/>
                        </a:solidFill>
                        <a:latin typeface="Cambria Math" panose="02040503050406030204" pitchFamily="18" charset="0"/>
                        <a:ea typeface="微软雅黑" panose="020B0503020204020204" pitchFamily="34" charset="-122"/>
                      </a:rPr>
                      <m:t>𝒔</m:t>
                    </m:r>
                  </m:oMath>
                </a14:m>
                <a:r>
                  <a:rPr lang="zh-CN" altLang="en-US" sz="2200" b="1" dirty="0">
                    <a:latin typeface="Calibri" panose="020F0502020204030204" pitchFamily="34" charset="0"/>
                    <a:ea typeface="微软雅黑" panose="020B0503020204020204" pitchFamily="34" charset="-122"/>
                  </a:rPr>
                  <a:t>到</a:t>
                </a:r>
                <a14:m>
                  <m:oMath xmlns:m="http://schemas.openxmlformats.org/officeDocument/2006/math">
                    <m:sSub>
                      <m:sSubPr>
                        <m:ctrlPr>
                          <a:rPr lang="en-US" altLang="zh-CN" sz="22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2200" b="1" i="1" dirty="0" smtClean="0">
                            <a:solidFill>
                              <a:schemeClr val="accent1"/>
                            </a:solidFill>
                            <a:latin typeface="Cambria Math" panose="02040503050406030204" pitchFamily="18" charset="0"/>
                            <a:ea typeface="微软雅黑" panose="020B0503020204020204" pitchFamily="34" charset="-122"/>
                          </a:rPr>
                          <m:t>𝒊</m:t>
                        </m:r>
                      </m:sub>
                    </m:sSub>
                  </m:oMath>
                </a14:m>
                <a:r>
                  <a:rPr lang="zh-CN" altLang="en-US" sz="2200" b="1" dirty="0">
                    <a:latin typeface="Calibri" panose="020F0502020204030204" pitchFamily="34" charset="0"/>
                    <a:ea typeface="微软雅黑" panose="020B0503020204020204" pitchFamily="34" charset="-122"/>
                  </a:rPr>
                  <a:t>的最优路径，并通过了类型序列</a:t>
                </a:r>
                <a14:m>
                  <m:oMath xmlns:m="http://schemas.openxmlformats.org/officeDocument/2006/math">
                    <m:r>
                      <a:rPr lang="en-US" altLang="zh-CN" sz="2200" b="1"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sz="22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200" b="1" i="1" dirty="0" smtClean="0">
                            <a:solidFill>
                              <a:schemeClr val="accent1"/>
                            </a:solidFill>
                            <a:latin typeface="Cambria Math" panose="02040503050406030204" pitchFamily="18" charset="0"/>
                            <a:ea typeface="微软雅黑" panose="020B0503020204020204" pitchFamily="34" charset="-122"/>
                          </a:rPr>
                          <m:t>𝑪</m:t>
                        </m:r>
                      </m:e>
                      <m:sub>
                        <m:r>
                          <a:rPr lang="en-US" altLang="zh-CN" sz="2200" b="1" i="1" dirty="0" smtClean="0">
                            <a:solidFill>
                              <a:schemeClr val="accent1"/>
                            </a:solidFill>
                            <a:latin typeface="Cambria Math" panose="02040503050406030204" pitchFamily="18" charset="0"/>
                            <a:ea typeface="微软雅黑" panose="020B0503020204020204" pitchFamily="34" charset="-122"/>
                          </a:rPr>
                          <m:t>𝟏</m:t>
                        </m:r>
                      </m:sub>
                    </m:sSub>
                    <m:r>
                      <a:rPr lang="en-US" altLang="zh-CN" sz="22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200"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200" b="1" i="1" dirty="0" err="1" smtClean="0">
                            <a:solidFill>
                              <a:schemeClr val="accent1"/>
                            </a:solidFill>
                            <a:latin typeface="Cambria Math" panose="02040503050406030204" pitchFamily="18" charset="0"/>
                            <a:ea typeface="微软雅黑" panose="020B0503020204020204" pitchFamily="34" charset="-122"/>
                          </a:rPr>
                          <m:t>𝑪</m:t>
                        </m:r>
                      </m:e>
                      <m:sub>
                        <m:r>
                          <a:rPr lang="en-US" altLang="zh-CN" sz="2200" b="1" i="1" dirty="0" err="1" smtClean="0">
                            <a:solidFill>
                              <a:schemeClr val="accent1"/>
                            </a:solidFill>
                            <a:latin typeface="Cambria Math" panose="02040503050406030204" pitchFamily="18" charset="0"/>
                            <a:ea typeface="微软雅黑" panose="020B0503020204020204" pitchFamily="34" charset="-122"/>
                          </a:rPr>
                          <m:t>𝒊</m:t>
                        </m:r>
                      </m:sub>
                    </m:sSub>
                    <m:r>
                      <a:rPr lang="en-US" altLang="zh-CN" sz="2200" b="1" i="1" dirty="0" smtClean="0">
                        <a:solidFill>
                          <a:schemeClr val="accent1"/>
                        </a:solidFill>
                        <a:latin typeface="Cambria Math" panose="02040503050406030204" pitchFamily="18" charset="0"/>
                        <a:ea typeface="微软雅黑" panose="020B0503020204020204" pitchFamily="34" charset="-122"/>
                      </a:rPr>
                      <m:t>&gt;</m:t>
                    </m:r>
                  </m:oMath>
                </a14:m>
                <a:endParaRPr lang="en-US" altLang="zh-CN" sz="2200" b="1" dirty="0">
                  <a:solidFill>
                    <a:schemeClr val="accent1"/>
                  </a:solidFill>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假设有一条局部路线</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′=&lt;</m:t>
                    </m:r>
                    <m:r>
                      <a:rPr lang="en-US" altLang="zh-CN" sz="2000" b="0" i="1" dirty="0">
                        <a:solidFill>
                          <a:schemeClr val="accent1"/>
                        </a:solidFill>
                        <a:latin typeface="Cambria Math" panose="02040503050406030204" pitchFamily="18" charset="0"/>
                        <a:ea typeface="微软雅黑" panose="020B0503020204020204" pitchFamily="34" charset="-122"/>
                      </a:rPr>
                      <m:t>𝑠</m:t>
                    </m:r>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a:solidFill>
                              <a:schemeClr val="accent1"/>
                            </a:solidFill>
                            <a:latin typeface="Cambria Math" panose="02040503050406030204" pitchFamily="18" charset="0"/>
                            <a:ea typeface="微软雅黑" panose="020B0503020204020204" pitchFamily="34" charset="-122"/>
                          </a:rPr>
                        </m:ctrlPr>
                      </m:sSubPr>
                      <m:e>
                        <m:r>
                          <a:rPr lang="en-US" altLang="zh-CN" sz="2000" b="0" i="1" dirty="0">
                            <a:solidFill>
                              <a:schemeClr val="accent1"/>
                            </a:solidFill>
                            <a:latin typeface="Cambria Math" panose="02040503050406030204" pitchFamily="18" charset="0"/>
                            <a:ea typeface="微软雅黑" panose="020B0503020204020204" pitchFamily="34" charset="-122"/>
                          </a:rPr>
                          <m:t>𝑣</m:t>
                        </m:r>
                      </m:e>
                      <m:sub>
                        <m:r>
                          <a:rPr lang="en-US" altLang="zh-CN" sz="2000" b="0" i="1" dirty="0">
                            <a:solidFill>
                              <a:schemeClr val="accent1"/>
                            </a:solidFill>
                            <a:latin typeface="Cambria Math" panose="02040503050406030204" pitchFamily="18" charset="0"/>
                            <a:ea typeface="微软雅黑" panose="020B0503020204020204" pitchFamily="34" charset="-122"/>
                          </a:rPr>
                          <m:t>1</m:t>
                        </m:r>
                      </m:sub>
                    </m:sSub>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Sub>
                    <m:r>
                      <a:rPr lang="en-US" altLang="zh-CN" sz="2000" b="0" i="1" dirty="0">
                        <a:solidFill>
                          <a:schemeClr val="accent1"/>
                        </a:solidFill>
                        <a:latin typeface="Cambria Math" panose="02040503050406030204" pitchFamily="18" charset="0"/>
                        <a:ea typeface="微软雅黑" panose="020B0503020204020204" pitchFamily="34" charset="-122"/>
                      </a:rPr>
                      <m:t>′&gt;(</m:t>
                    </m:r>
                    <m:r>
                      <a:rPr lang="en-US" altLang="zh-CN" sz="2000" b="0" i="1" dirty="0">
                        <a:solidFill>
                          <a:schemeClr val="accent1"/>
                        </a:solidFill>
                        <a:latin typeface="Cambria Math" panose="02040503050406030204" pitchFamily="18" charset="0"/>
                        <a:ea typeface="微软雅黑" panose="020B0503020204020204" pitchFamily="34" charset="-122"/>
                      </a:rPr>
                      <m:t>𝑞</m:t>
                    </m:r>
                    <m:r>
                      <a:rPr lang="zh-CN" altLang="en-US"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err="1">
                        <a:solidFill>
                          <a:schemeClr val="accent1"/>
                        </a:solidFill>
                        <a:latin typeface="Cambria Math" panose="02040503050406030204" pitchFamily="18" charset="0"/>
                        <a:ea typeface="微软雅黑" panose="020B0503020204020204" pitchFamily="34" charset="-122"/>
                      </a:rPr>
                      <m:t>𝑖</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，使得</a:t>
                </a:r>
              </a:p>
              <a:p>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Sub>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a:solidFill>
                            <a:schemeClr val="accent1"/>
                          </a:solidFill>
                          <a:latin typeface="Cambria Math" panose="02040503050406030204" pitchFamily="18" charset="0"/>
                          <a:ea typeface="微软雅黑" panose="020B0503020204020204" pitchFamily="34" charset="-122"/>
                        </a:rPr>
                        <m:t>)&lt;</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latin typeface="Calibri" panose="020F0502020204030204" pitchFamily="34" charset="0"/>
                  <a:ea typeface="微软雅黑" panose="020B0503020204020204" pitchFamily="34" charset="-122"/>
                </a:endParaRPr>
              </a:p>
              <a:p>
                <a:r>
                  <a:rPr lang="zh-CN" altLang="en-US" sz="2000" dirty="0">
                    <a:latin typeface="Calibri" panose="020F0502020204030204" pitchFamily="34" charset="0"/>
                    <a:ea typeface="微软雅黑" panose="020B0503020204020204" pitchFamily="34" charset="-122"/>
                  </a:rPr>
                  <a:t>那么我们有</a:t>
                </a:r>
              </a:p>
              <a:p>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(&lt;</m:t>
                      </m:r>
                      <m:sSubSup>
                        <m:sSubSupPr>
                          <m:ctrlPr>
                            <a:rPr lang="en-US" altLang="zh-CN" sz="2000" i="1" dirty="0" err="1">
                              <a:solidFill>
                                <a:schemeClr val="accent1"/>
                              </a:solidFill>
                              <a:latin typeface="Cambria Math" panose="02040503050406030204" pitchFamily="18" charset="0"/>
                              <a:ea typeface="微软雅黑" panose="020B0503020204020204" pitchFamily="34" charset="-122"/>
                            </a:rPr>
                          </m:ctrlPr>
                        </m:sSubSup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up>
                          <m:r>
                            <a:rPr lang="en-US" altLang="zh-CN" sz="2000" b="0" i="1" dirty="0">
                              <a:solidFill>
                                <a:schemeClr val="accent1"/>
                              </a:solidFill>
                              <a:latin typeface="Cambria Math" panose="02040503050406030204" pitchFamily="18" charset="0"/>
                              <a:ea typeface="微软雅黑" panose="020B0503020204020204" pitchFamily="34" charset="-122"/>
                            </a:rPr>
                            <m:t>′</m:t>
                          </m:r>
                        </m:sup>
                      </m:sSubSup>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a:solidFill>
                            <a:schemeClr val="accent1"/>
                          </a:solidFill>
                          <a:latin typeface="Cambria Math" panose="02040503050406030204" pitchFamily="18" charset="0"/>
                          <a:ea typeface="微软雅黑" panose="020B0503020204020204" pitchFamily="34" charset="-122"/>
                        </a:rPr>
                        <m:t>&gt;)+</m:t>
                      </m:r>
                      <m:r>
                        <a:rPr lang="en-US" altLang="zh-CN" sz="2000" b="0" i="1" dirty="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err="1">
                          <a:solidFill>
                            <a:schemeClr val="accent1"/>
                          </a:solidFill>
                          <a:latin typeface="Cambria Math" panose="02040503050406030204" pitchFamily="18" charset="0"/>
                          <a:ea typeface="微软雅黑" panose="020B0503020204020204" pitchFamily="34" charset="-122"/>
                        </a:rPr>
                        <m:t>,</m:t>
                      </m:r>
                      <m:r>
                        <a:rPr lang="en-US" altLang="zh-CN" sz="2000" b="0" i="1" dirty="0" err="1">
                          <a:solidFill>
                            <a:schemeClr val="accent1"/>
                          </a:solidFill>
                          <a:latin typeface="Cambria Math" panose="02040503050406030204" pitchFamily="18" charset="0"/>
                          <a:ea typeface="微软雅黑" panose="020B0503020204020204" pitchFamily="34" charset="-122"/>
                        </a:rPr>
                        <m:t>𝑡</m:t>
                      </m:r>
                      <m:r>
                        <a:rPr lang="en-US" altLang="zh-CN" sz="2000" b="0" i="1" dirty="0">
                          <a:solidFill>
                            <a:schemeClr val="accent1"/>
                          </a:solidFill>
                          <a:latin typeface="Cambria Math" panose="02040503050406030204" pitchFamily="18" charset="0"/>
                          <a:ea typeface="微软雅黑" panose="020B0503020204020204" pitchFamily="34" charset="-122"/>
                        </a:rPr>
                        <m:t>) &lt; </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 + </m:t>
                      </m:r>
                      <m:r>
                        <a:rPr lang="en-US" altLang="zh-CN" sz="2000" b="0" i="1" dirty="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err="1">
                          <a:solidFill>
                            <a:schemeClr val="accent1"/>
                          </a:solidFill>
                          <a:latin typeface="Cambria Math" panose="02040503050406030204" pitchFamily="18" charset="0"/>
                          <a:ea typeface="微软雅黑" panose="020B0503020204020204" pitchFamily="34" charset="-122"/>
                        </a:rPr>
                        <m:t>,</m:t>
                      </m:r>
                      <m:r>
                        <a:rPr lang="en-US" altLang="zh-CN" sz="2000" b="0" i="1" dirty="0" err="1">
                          <a:solidFill>
                            <a:schemeClr val="accent1"/>
                          </a:solidFill>
                          <a:latin typeface="Cambria Math" panose="02040503050406030204" pitchFamily="18" charset="0"/>
                          <a:ea typeface="微软雅黑" panose="020B0503020204020204" pitchFamily="34" charset="-122"/>
                        </a:rPr>
                        <m:t>𝑡</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solidFill>
                    <a:schemeClr val="accent1"/>
                  </a:solidFill>
                  <a:latin typeface="Calibri" panose="020F0502020204030204" pitchFamily="34" charset="0"/>
                  <a:ea typeface="微软雅黑" panose="020B0503020204020204" pitchFamily="34" charset="-122"/>
                </a:endParaRPr>
              </a:p>
              <a:p>
                <a:r>
                  <a:rPr lang="zh-CN" altLang="en-US" sz="2000" dirty="0">
                    <a:latin typeface="Calibri" panose="020F0502020204030204" pitchFamily="34" charset="0"/>
                    <a:ea typeface="微软雅黑" panose="020B0503020204020204" pitchFamily="34" charset="-122"/>
                  </a:rPr>
                  <a:t>并且，易得</a:t>
                </a:r>
              </a:p>
              <a:p>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Sup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up>
                          <m:r>
                            <a:rPr lang="en-US" altLang="zh-CN" sz="2000" b="0" i="1" dirty="0" err="1">
                              <a:solidFill>
                                <a:schemeClr val="accent1"/>
                              </a:solidFill>
                              <a:latin typeface="Cambria Math" panose="02040503050406030204" pitchFamily="18" charset="0"/>
                              <a:ea typeface="微软雅黑" panose="020B0503020204020204" pitchFamily="34" charset="-122"/>
                            </a:rPr>
                            <m:t>′</m:t>
                          </m:r>
                        </m:sup>
                      </m:sSubSup>
                      <m:r>
                        <a:rPr lang="en-US" altLang="zh-CN" sz="2000" b="0" i="1" dirty="0" err="1">
                          <a:solidFill>
                            <a:schemeClr val="accent1"/>
                          </a:solidFill>
                          <a:latin typeface="Cambria Math" panose="02040503050406030204" pitchFamily="18" charset="0"/>
                          <a:ea typeface="微软雅黑" panose="020B0503020204020204" pitchFamily="34" charset="-122"/>
                        </a:rPr>
                        <m:t>,</m:t>
                      </m:r>
                      <m:r>
                        <a:rPr lang="en-US" altLang="zh-CN" sz="2000" b="0" i="1" dirty="0" err="1">
                          <a:solidFill>
                            <a:schemeClr val="accent1"/>
                          </a:solidFill>
                          <a:latin typeface="Cambria Math" panose="02040503050406030204" pitchFamily="18" charset="0"/>
                          <a:ea typeface="微软雅黑" panose="020B0503020204020204" pitchFamily="34" charset="-122"/>
                        </a:rPr>
                        <m:t>𝑡</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(&lt;</m:t>
                      </m:r>
                      <m:sSubSup>
                        <m:sSubSupPr>
                          <m:ctrlPr>
                            <a:rPr lang="en-US" altLang="zh-CN" sz="2000" i="1" dirty="0" err="1">
                              <a:solidFill>
                                <a:schemeClr val="accent1"/>
                              </a:solidFill>
                              <a:latin typeface="Cambria Math" panose="02040503050406030204" pitchFamily="18" charset="0"/>
                              <a:ea typeface="微软雅黑" panose="020B0503020204020204" pitchFamily="34" charset="-122"/>
                            </a:rPr>
                          </m:ctrlPr>
                        </m:sSubSup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up>
                          <m:r>
                            <a:rPr lang="en-US" altLang="zh-CN" sz="2000" b="0" i="1" dirty="0">
                              <a:solidFill>
                                <a:schemeClr val="accent1"/>
                              </a:solidFill>
                              <a:latin typeface="Cambria Math" panose="02040503050406030204" pitchFamily="18" charset="0"/>
                              <a:ea typeface="微软雅黑" panose="020B0503020204020204" pitchFamily="34" charset="-122"/>
                            </a:rPr>
                            <m:t>′</m:t>
                          </m:r>
                        </m:sup>
                      </m:sSubSup>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a:solidFill>
                            <a:schemeClr val="accent1"/>
                          </a:solidFill>
                          <a:latin typeface="Cambria Math" panose="02040503050406030204" pitchFamily="18" charset="0"/>
                          <a:ea typeface="微软雅黑" panose="020B0503020204020204" pitchFamily="34" charset="-122"/>
                        </a:rPr>
                        <m:t>&gt;)+</m:t>
                      </m:r>
                      <m:r>
                        <a:rPr lang="en-US" altLang="zh-CN" sz="2000" b="0" i="1" dirty="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err="1">
                          <a:solidFill>
                            <a:schemeClr val="accent1"/>
                          </a:solidFill>
                          <a:latin typeface="Cambria Math" panose="02040503050406030204" pitchFamily="18" charset="0"/>
                          <a:ea typeface="微软雅黑" panose="020B0503020204020204" pitchFamily="34" charset="-122"/>
                        </a:rPr>
                        <m:t>,</m:t>
                      </m:r>
                      <m:r>
                        <a:rPr lang="en-US" altLang="zh-CN" sz="2000" b="0" i="1" dirty="0" err="1">
                          <a:solidFill>
                            <a:schemeClr val="accent1"/>
                          </a:solidFill>
                          <a:latin typeface="Cambria Math" panose="02040503050406030204" pitchFamily="18" charset="0"/>
                          <a:ea typeface="微软雅黑" panose="020B0503020204020204" pitchFamily="34" charset="-122"/>
                        </a:rPr>
                        <m:t>𝑡</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latin typeface="Calibri" panose="020F0502020204030204" pitchFamily="34" charset="0"/>
                  <a:ea typeface="微软雅黑" panose="020B0503020204020204" pitchFamily="34" charset="-122"/>
                </a:endParaRPr>
              </a:p>
              <a:p>
                <a:r>
                  <a:rPr lang="zh-CN" altLang="en-US" sz="2000" dirty="0">
                    <a:latin typeface="Calibri" panose="020F0502020204030204" pitchFamily="34" charset="0"/>
                    <a:ea typeface="微软雅黑" panose="020B0503020204020204" pitchFamily="34" charset="-122"/>
                  </a:rPr>
                  <a:t>则</a:t>
                </a:r>
                <a:endParaRPr lang="en-US" altLang="zh-CN" sz="2000" i="1" dirty="0">
                  <a:solidFill>
                    <a:schemeClr val="accent1"/>
                  </a:solidFill>
                  <a:latin typeface="Cambria Math" panose="02040503050406030204" pitchFamily="18"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2000" i="1" dirty="0" err="1">
                              <a:solidFill>
                                <a:schemeClr val="accent1"/>
                              </a:solidFill>
                              <a:latin typeface="Cambria Math" panose="02040503050406030204" pitchFamily="18" charset="0"/>
                              <a:ea typeface="微软雅黑" panose="020B0503020204020204" pitchFamily="34" charset="-122"/>
                            </a:rPr>
                          </m:ctrlPr>
                        </m:sSubSup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up>
                          <m:r>
                            <a:rPr lang="en-US" altLang="zh-CN" sz="2000" b="0" i="1" dirty="0" err="1">
                              <a:solidFill>
                                <a:schemeClr val="accent1"/>
                              </a:solidFill>
                              <a:latin typeface="Cambria Math" panose="02040503050406030204" pitchFamily="18" charset="0"/>
                              <a:ea typeface="微软雅黑" panose="020B0503020204020204" pitchFamily="34" charset="-122"/>
                            </a:rPr>
                            <m:t>′</m:t>
                          </m:r>
                        </m:sup>
                      </m:sSubSup>
                      <m:r>
                        <a:rPr lang="en-US" altLang="zh-CN" sz="2000" b="0" i="1" dirty="0">
                          <a:solidFill>
                            <a:schemeClr val="accent1"/>
                          </a:solidFill>
                          <a:latin typeface="Cambria Math" panose="02040503050406030204" pitchFamily="18" charset="0"/>
                          <a:ea typeface="微软雅黑" panose="020B0503020204020204" pitchFamily="34" charset="-122"/>
                        </a:rPr>
                        <m:t>, </m:t>
                      </m:r>
                      <m:r>
                        <a:rPr lang="en-US" altLang="zh-CN" sz="2000" b="0" i="1" dirty="0">
                          <a:solidFill>
                            <a:schemeClr val="accent1"/>
                          </a:solidFill>
                          <a:latin typeface="Cambria Math" panose="02040503050406030204" pitchFamily="18" charset="0"/>
                          <a:ea typeface="微软雅黑" panose="020B0503020204020204" pitchFamily="34" charset="-122"/>
                        </a:rPr>
                        <m:t>𝑡</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(&lt;</m:t>
                      </m:r>
                      <m:sSubSup>
                        <m:sSubSupPr>
                          <m:ctrlPr>
                            <a:rPr lang="en-US" altLang="zh-CN" sz="2000" i="1" dirty="0" err="1">
                              <a:solidFill>
                                <a:schemeClr val="accent1"/>
                              </a:solidFill>
                              <a:latin typeface="Cambria Math" panose="02040503050406030204" pitchFamily="18" charset="0"/>
                              <a:ea typeface="微软雅黑" panose="020B0503020204020204" pitchFamily="34" charset="-122"/>
                            </a:rPr>
                          </m:ctrlPr>
                        </m:sSubSup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up>
                          <m:r>
                            <a:rPr lang="en-US" altLang="zh-CN" sz="2000" b="0" i="1" dirty="0" err="1">
                              <a:solidFill>
                                <a:schemeClr val="accent1"/>
                              </a:solidFill>
                              <a:latin typeface="Cambria Math" panose="02040503050406030204" pitchFamily="18" charset="0"/>
                              <a:ea typeface="微软雅黑" panose="020B0503020204020204" pitchFamily="34" charset="-122"/>
                            </a:rPr>
                            <m:t>′</m:t>
                          </m:r>
                        </m:sup>
                      </m:sSubSup>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a:solidFill>
                            <a:schemeClr val="accent1"/>
                          </a:solidFill>
                          <a:latin typeface="Cambria Math" panose="02040503050406030204" pitchFamily="18" charset="0"/>
                          <a:ea typeface="微软雅黑" panose="020B0503020204020204" pitchFamily="34" charset="-122"/>
                        </a:rPr>
                        <m:t>&gt;)+</m:t>
                      </m:r>
                      <m:r>
                        <a:rPr lang="en-US" altLang="zh-CN" sz="2000" b="0" i="1" dirty="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err="1">
                          <a:solidFill>
                            <a:schemeClr val="accent1"/>
                          </a:solidFill>
                          <a:latin typeface="Cambria Math" panose="02040503050406030204" pitchFamily="18" charset="0"/>
                          <a:ea typeface="微软雅黑" panose="020B0503020204020204" pitchFamily="34" charset="-122"/>
                        </a:rPr>
                        <m:t>,</m:t>
                      </m:r>
                      <m:r>
                        <a:rPr lang="en-US" altLang="zh-CN" sz="2000" b="0" i="1" dirty="0" err="1">
                          <a:solidFill>
                            <a:schemeClr val="accent1"/>
                          </a:solidFill>
                          <a:latin typeface="Cambria Math" panose="02040503050406030204" pitchFamily="18" charset="0"/>
                          <a:ea typeface="微软雅黑" panose="020B0503020204020204" pitchFamily="34" charset="-122"/>
                        </a:rPr>
                        <m:t>𝑡</m:t>
                      </m:r>
                      <m:r>
                        <a:rPr lang="en-US" altLang="zh-CN" sz="2000" b="0" i="1" dirty="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latin typeface="Calibri" panose="020F0502020204030204" pitchFamily="34" charset="0"/>
                  <a:ea typeface="微软雅黑" panose="020B0503020204020204" pitchFamily="34" charset="-122"/>
                </a:endParaRPr>
              </a:p>
              <a:p>
                <a:r>
                  <a:rPr lang="zh-CN" altLang="en-US" sz="2000" dirty="0">
                    <a:latin typeface="Calibri" panose="020F0502020204030204" pitchFamily="34" charset="0"/>
                    <a:ea typeface="微软雅黑" panose="020B0503020204020204" pitchFamily="34" charset="-122"/>
                  </a:rPr>
                  <a:t>那么</a:t>
                </a:r>
              </a:p>
              <a:p>
                <a:pPr/>
                <a14:m>
                  <m:oMathPara xmlns:m="http://schemas.openxmlformats.org/officeDocument/2006/math">
                    <m:oMathParaPr>
                      <m:jc m:val="centerGroup"/>
                    </m:oMathParaPr>
                    <m:oMath xmlns:m="http://schemas.openxmlformats.org/officeDocument/2006/math">
                      <m:r>
                        <a:rPr lang="en-US" altLang="zh-CN" sz="2000" i="1" dirty="0">
                          <a:solidFill>
                            <a:schemeClr val="accent1"/>
                          </a:solidFill>
                          <a:latin typeface="Cambria Math" panose="02040503050406030204" pitchFamily="18" charset="0"/>
                          <a:ea typeface="微软雅黑" panose="020B0503020204020204" pitchFamily="34" charset="-122"/>
                        </a:rPr>
                        <m:t>𝑤</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i="1" dirty="0">
                          <a:solidFill>
                            <a:schemeClr val="accent1"/>
                          </a:solidFill>
                          <a:latin typeface="Cambria Math" panose="02040503050406030204" pitchFamily="18" charset="0"/>
                          <a:ea typeface="微软雅黑" panose="020B0503020204020204" pitchFamily="34" charset="-122"/>
                        </a:rPr>
                        <m:t>𝑝</m:t>
                      </m:r>
                      <m:r>
                        <a:rPr lang="en-US" altLang="zh-CN" sz="200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Sup>
                        <m:sSubSupPr>
                          <m:ctrlPr>
                            <a:rPr lang="en-US" altLang="zh-CN" sz="2000" i="1" dirty="0" err="1">
                              <a:solidFill>
                                <a:schemeClr val="accent1"/>
                              </a:solidFill>
                              <a:latin typeface="Cambria Math" panose="02040503050406030204" pitchFamily="18" charset="0"/>
                              <a:ea typeface="微软雅黑" panose="020B0503020204020204" pitchFamily="34" charset="-122"/>
                            </a:rPr>
                          </m:ctrlPr>
                        </m:sSubSup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𝑞</m:t>
                          </m:r>
                        </m:sub>
                        <m:sup>
                          <m:r>
                            <a:rPr lang="en-US" altLang="zh-CN" sz="2000" b="0" i="1" dirty="0">
                              <a:solidFill>
                                <a:schemeClr val="accent1"/>
                              </a:solidFill>
                              <a:latin typeface="Cambria Math" panose="02040503050406030204" pitchFamily="18" charset="0"/>
                              <a:ea typeface="微软雅黑" panose="020B0503020204020204" pitchFamily="34" charset="-122"/>
                            </a:rPr>
                            <m:t>′</m:t>
                          </m:r>
                        </m:sup>
                      </m:sSubSup>
                      <m:r>
                        <a:rPr lang="en-US" altLang="zh-CN" sz="2000" b="0" i="1" dirty="0">
                          <a:solidFill>
                            <a:schemeClr val="accent1"/>
                          </a:solidFill>
                          <a:latin typeface="Cambria Math" panose="02040503050406030204" pitchFamily="18" charset="0"/>
                          <a:ea typeface="微软雅黑" panose="020B0503020204020204" pitchFamily="34" charset="-122"/>
                        </a:rPr>
                        <m:t>, </m:t>
                      </m:r>
                      <m:r>
                        <a:rPr lang="en-US" altLang="zh-CN" sz="2000" b="0" i="1" dirty="0">
                          <a:solidFill>
                            <a:schemeClr val="accent1"/>
                          </a:solidFill>
                          <a:latin typeface="Cambria Math" panose="02040503050406030204" pitchFamily="18" charset="0"/>
                          <a:ea typeface="微软雅黑" panose="020B0503020204020204" pitchFamily="34" charset="-122"/>
                        </a:rPr>
                        <m:t>𝑡</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a:solidFill>
                            <a:schemeClr val="accent1"/>
                          </a:solidFill>
                          <a:latin typeface="Cambria Math" panose="02040503050406030204" pitchFamily="18" charset="0"/>
                          <a:ea typeface="微软雅黑" panose="020B0503020204020204" pitchFamily="34" charset="-122"/>
                        </a:rPr>
                        <m:t>𝑤</m:t>
                      </m:r>
                      <m:r>
                        <a:rPr lang="en-US" altLang="zh-CN" sz="2000" b="0" i="1" dirty="0">
                          <a:solidFill>
                            <a:schemeClr val="accent1"/>
                          </a:solidFill>
                          <a:latin typeface="Cambria Math" panose="02040503050406030204" pitchFamily="18" charset="0"/>
                          <a:ea typeface="微软雅黑" panose="020B0503020204020204" pitchFamily="34" charset="-122"/>
                        </a:rPr>
                        <m:t>(</m:t>
                      </m:r>
                      <m:r>
                        <a:rPr lang="en-US" altLang="zh-CN" sz="2000" b="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a:solidFill>
                            <a:schemeClr val="accent1"/>
                          </a:solidFill>
                          <a:latin typeface="Cambria Math" panose="02040503050406030204" pitchFamily="18" charset="0"/>
                          <a:ea typeface="微软雅黑" panose="020B0503020204020204" pitchFamily="34" charset="-122"/>
                        </a:rPr>
                        <m:t>) + </m:t>
                      </m:r>
                      <m:r>
                        <a:rPr lang="en-US" altLang="zh-CN" sz="2000" b="0" i="1" dirty="0">
                          <a:solidFill>
                            <a:schemeClr val="accent1"/>
                          </a:solidFill>
                          <a:latin typeface="Cambria Math" panose="02040503050406030204" pitchFamily="18" charset="0"/>
                          <a:ea typeface="微软雅黑" panose="020B0503020204020204" pitchFamily="34" charset="-122"/>
                        </a:rPr>
                        <m:t>𝑑𝑖𝑠</m:t>
                      </m:r>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a:solidFill>
                                <a:schemeClr val="accent1"/>
                              </a:solidFill>
                              <a:latin typeface="Cambria Math" panose="02040503050406030204" pitchFamily="18" charset="0"/>
                              <a:ea typeface="微软雅黑" panose="020B0503020204020204" pitchFamily="34" charset="-122"/>
                            </a:rPr>
                          </m:ctrlPr>
                        </m:sSubPr>
                        <m:e>
                          <m:r>
                            <a:rPr lang="en-US" altLang="zh-CN" sz="2000" b="0" i="1" dirty="0" err="1">
                              <a:solidFill>
                                <a:schemeClr val="accent1"/>
                              </a:solidFill>
                              <a:latin typeface="Cambria Math" panose="02040503050406030204" pitchFamily="18" charset="0"/>
                              <a:ea typeface="微软雅黑" panose="020B0503020204020204" pitchFamily="34" charset="-122"/>
                            </a:rPr>
                            <m:t>𝑣</m:t>
                          </m:r>
                        </m:e>
                        <m:sub>
                          <m:r>
                            <a:rPr lang="en-US" altLang="zh-CN" sz="2000" b="0" i="1" dirty="0" err="1">
                              <a:solidFill>
                                <a:schemeClr val="accent1"/>
                              </a:solidFill>
                              <a:latin typeface="Cambria Math" panose="02040503050406030204" pitchFamily="18" charset="0"/>
                              <a:ea typeface="微软雅黑" panose="020B0503020204020204" pitchFamily="34" charset="-122"/>
                            </a:rPr>
                            <m:t>𝑖</m:t>
                          </m:r>
                        </m:sub>
                      </m:sSub>
                      <m:r>
                        <a:rPr lang="en-US" altLang="zh-CN" sz="2000" b="0" i="1" dirty="0" err="1">
                          <a:solidFill>
                            <a:schemeClr val="accent1"/>
                          </a:solidFill>
                          <a:latin typeface="Cambria Math" panose="02040503050406030204" pitchFamily="18" charset="0"/>
                          <a:ea typeface="微软雅黑" panose="020B0503020204020204" pitchFamily="34" charset="-122"/>
                        </a:rPr>
                        <m:t>,</m:t>
                      </m:r>
                      <m:r>
                        <a:rPr lang="en-US" altLang="zh-CN" sz="2000" b="0" i="1" dirty="0" err="1">
                          <a:solidFill>
                            <a:schemeClr val="accent1"/>
                          </a:solidFill>
                          <a:latin typeface="Cambria Math" panose="02040503050406030204" pitchFamily="18" charset="0"/>
                          <a:ea typeface="微软雅黑" panose="020B0503020204020204" pitchFamily="34" charset="-122"/>
                        </a:rPr>
                        <m:t>𝑡</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000" dirty="0">
                  <a:latin typeface="Calibri" panose="020F0502020204030204" pitchFamily="34" charset="0"/>
                  <a:ea typeface="微软雅黑" panose="020B0503020204020204" pitchFamily="34" charset="-122"/>
                </a:endParaRPr>
              </a:p>
              <a:p>
                <a:r>
                  <a:rPr lang="zh-CN" altLang="en-US" sz="2000" dirty="0">
                    <a:latin typeface="Calibri" panose="020F0502020204030204" pitchFamily="34" charset="0"/>
                    <a:ea typeface="微软雅黑" panose="020B0503020204020204" pitchFamily="34" charset="-122"/>
                  </a:rPr>
                  <a:t>这意味着</a:t>
                </a:r>
                <a14:m>
                  <m:oMath xmlns:m="http://schemas.openxmlformats.org/officeDocument/2006/math">
                    <m:r>
                      <a:rPr lang="en-US" altLang="zh-CN" sz="2000" i="1" dirty="0" smtClean="0">
                        <a:solidFill>
                          <a:schemeClr val="accent1"/>
                        </a:solidFill>
                        <a:latin typeface="Cambria Math" panose="02040503050406030204" pitchFamily="18" charset="0"/>
                        <a:ea typeface="微软雅黑" panose="020B0503020204020204" pitchFamily="34" charset="-122"/>
                      </a:rPr>
                      <m:t>𝑝</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的估计成本小于</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𝑝</m:t>
                    </m:r>
                  </m:oMath>
                </a14:m>
                <a:r>
                  <a:rPr lang="zh-CN" altLang="en-US" sz="2000" dirty="0">
                    <a:latin typeface="Calibri" panose="020F0502020204030204" pitchFamily="34" charset="0"/>
                    <a:ea typeface="微软雅黑" panose="020B0503020204020204" pitchFamily="34" charset="-122"/>
                  </a:rPr>
                  <a:t>，得到矛盾。因此，证得</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𝑝</m:t>
                    </m:r>
                  </m:oMath>
                </a14:m>
                <a:r>
                  <a:rPr lang="zh-CN" altLang="en-US" sz="2000" dirty="0">
                    <a:latin typeface="Calibri" panose="020F0502020204030204" pitchFamily="34" charset="0"/>
                    <a:ea typeface="微软雅黑" panose="020B0503020204020204" pitchFamily="34" charset="-122"/>
                  </a:rPr>
                  <a:t>是从</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𝑠</m:t>
                    </m:r>
                    <m:r>
                      <a:rPr lang="en-US" altLang="zh-CN" sz="2000" b="0" i="1" dirty="0" smtClean="0">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到</a:t>
                </a:r>
                <a14:m>
                  <m:oMath xmlns:m="http://schemas.openxmlformats.org/officeDocument/2006/math">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2000" b="0" i="1" dirty="0" smtClean="0">
                            <a:solidFill>
                              <a:schemeClr val="accent1"/>
                            </a:solidFill>
                            <a:latin typeface="Cambria Math" panose="02040503050406030204" pitchFamily="18" charset="0"/>
                            <a:ea typeface="微软雅黑" panose="020B0503020204020204" pitchFamily="34" charset="-122"/>
                          </a:rPr>
                          <m:t>𝑖</m:t>
                        </m:r>
                      </m:sub>
                    </m:sSub>
                  </m:oMath>
                </a14:m>
                <a:r>
                  <a:rPr lang="zh-CN" altLang="en-US" sz="2000" dirty="0">
                    <a:latin typeface="Calibri" panose="020F0502020204030204" pitchFamily="34" charset="0"/>
                    <a:ea typeface="微软雅黑" panose="020B0503020204020204" pitchFamily="34" charset="-122"/>
                  </a:rPr>
                  <a:t>的最优路线，并通过类型序列</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0" i="1" dirty="0" smtClean="0">
                            <a:solidFill>
                              <a:schemeClr val="accent1"/>
                            </a:solidFill>
                            <a:latin typeface="Cambria Math" panose="02040503050406030204" pitchFamily="18" charset="0"/>
                            <a:ea typeface="微软雅黑" panose="020B0503020204020204" pitchFamily="34" charset="-122"/>
                          </a:rPr>
                          <m:t>𝐶</m:t>
                        </m:r>
                      </m:e>
                      <m:sub>
                        <m:r>
                          <a:rPr lang="en-US" altLang="zh-CN" sz="2000" b="0" i="1" dirty="0" smtClean="0">
                            <a:solidFill>
                              <a:schemeClr val="accent1"/>
                            </a:solidFill>
                            <a:latin typeface="Cambria Math" panose="02040503050406030204" pitchFamily="18" charset="0"/>
                            <a:ea typeface="微软雅黑" panose="020B0503020204020204" pitchFamily="34" charset="-122"/>
                          </a:rPr>
                          <m:t>1</m:t>
                        </m:r>
                      </m:sub>
                    </m:sSub>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b="0" i="1" dirty="0" err="1" smtClean="0">
                            <a:solidFill>
                              <a:schemeClr val="accent1"/>
                            </a:solidFill>
                            <a:latin typeface="Cambria Math" panose="02040503050406030204" pitchFamily="18" charset="0"/>
                            <a:ea typeface="微软雅黑" panose="020B0503020204020204" pitchFamily="34" charset="-122"/>
                          </a:rPr>
                          <m:t>𝐶</m:t>
                        </m:r>
                      </m:e>
                      <m:sub>
                        <m:r>
                          <a:rPr lang="en-US" altLang="zh-CN" sz="2000" b="0" i="1" dirty="0" err="1" smtClean="0">
                            <a:solidFill>
                              <a:schemeClr val="accent1"/>
                            </a:solidFill>
                            <a:latin typeface="Cambria Math" panose="02040503050406030204" pitchFamily="18" charset="0"/>
                            <a:ea typeface="微软雅黑" panose="020B0503020204020204" pitchFamily="34" charset="-122"/>
                          </a:rPr>
                          <m:t>𝑖</m:t>
                        </m:r>
                      </m:sub>
                    </m:sSub>
                    <m:r>
                      <a:rPr lang="en-US" altLang="zh-CN" sz="2000" b="0" i="1" dirty="0" smtClean="0">
                        <a:solidFill>
                          <a:schemeClr val="accent1"/>
                        </a:solidFill>
                        <a:latin typeface="Cambria Math" panose="02040503050406030204" pitchFamily="18" charset="0"/>
                        <a:ea typeface="微软雅黑" panose="020B0503020204020204" pitchFamily="34" charset="-122"/>
                      </a:rPr>
                      <m:t>&gt;</m:t>
                    </m:r>
                  </m:oMath>
                </a14:m>
                <a:r>
                  <a:rPr lang="zh-CN" altLang="en-US" sz="2000" dirty="0">
                    <a:latin typeface="Calibri" panose="020F0502020204030204" pitchFamily="34" charset="0"/>
                    <a:ea typeface="微软雅黑" panose="020B0503020204020204" pitchFamily="34" charset="-122"/>
                  </a:rPr>
                  <a:t>。当</a:t>
                </a:r>
                <a14:m>
                  <m:oMath xmlns:m="http://schemas.openxmlformats.org/officeDocument/2006/math">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2000" b="0" i="1" dirty="0" smtClean="0">
                            <a:solidFill>
                              <a:schemeClr val="accent1"/>
                            </a:solidFill>
                            <a:latin typeface="Cambria Math" panose="02040503050406030204" pitchFamily="18" charset="0"/>
                            <a:ea typeface="微软雅黑" panose="020B0503020204020204" pitchFamily="34" charset="-122"/>
                          </a:rPr>
                          <m:t>𝑖</m:t>
                        </m:r>
                        <m:r>
                          <a:rPr lang="en-US" altLang="zh-CN" sz="2000" b="0" i="1" dirty="0" smtClean="0">
                            <a:solidFill>
                              <a:schemeClr val="accent1"/>
                            </a:solidFill>
                            <a:latin typeface="Cambria Math" panose="02040503050406030204" pitchFamily="18" charset="0"/>
                            <a:ea typeface="微软雅黑" panose="020B0503020204020204" pitchFamily="34" charset="-122"/>
                          </a:rPr>
                          <m:t>​​</m:t>
                        </m:r>
                      </m:sub>
                    </m:sSub>
                  </m:oMath>
                </a14:m>
                <a:r>
                  <a:rPr lang="zh-CN" altLang="en-US" sz="2000" dirty="0">
                    <a:latin typeface="Calibri" panose="020F0502020204030204" pitchFamily="34" charset="0"/>
                    <a:ea typeface="微软雅黑" panose="020B0503020204020204" pitchFamily="34" charset="-122"/>
                  </a:rPr>
                  <a:t>等于目的地</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𝑡</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时，我们就找到了一条从</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𝑠</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到</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𝑡</m:t>
                    </m:r>
                    <m:r>
                      <a:rPr lang="en-US" altLang="zh-CN" sz="2000" b="0"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的最优路线，并通过类型序列</a:t>
                </a:r>
                <a14:m>
                  <m:oMath xmlns:m="http://schemas.openxmlformats.org/officeDocument/2006/math">
                    <m:r>
                      <a:rPr lang="en-US" altLang="zh-CN" sz="2000" b="0"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sz="2000"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0" i="1" dirty="0" smtClean="0">
                            <a:solidFill>
                              <a:schemeClr val="accent1"/>
                            </a:solidFill>
                            <a:latin typeface="Cambria Math" panose="02040503050406030204" pitchFamily="18" charset="0"/>
                            <a:ea typeface="微软雅黑" panose="020B0503020204020204" pitchFamily="34" charset="-122"/>
                          </a:rPr>
                          <m:t>𝐶</m:t>
                        </m:r>
                      </m:e>
                      <m:sub>
                        <m:r>
                          <a:rPr lang="en-US" altLang="zh-CN" sz="2000" b="0" i="1" dirty="0" smtClean="0">
                            <a:solidFill>
                              <a:schemeClr val="accent1"/>
                            </a:solidFill>
                            <a:latin typeface="Cambria Math" panose="02040503050406030204" pitchFamily="18" charset="0"/>
                            <a:ea typeface="微软雅黑" panose="020B0503020204020204" pitchFamily="34" charset="-122"/>
                          </a:rPr>
                          <m:t>1</m:t>
                        </m:r>
                      </m:sub>
                    </m:sSub>
                    <m:r>
                      <a:rPr lang="en-US" altLang="zh-CN" sz="2000" b="0" i="1" dirty="0">
                        <a:solidFill>
                          <a:schemeClr val="accent1"/>
                        </a:solidFill>
                        <a:latin typeface="Cambria Math" panose="02040503050406030204" pitchFamily="18" charset="0"/>
                        <a:ea typeface="微软雅黑" panose="020B0503020204020204" pitchFamily="34" charset="-122"/>
                      </a:rPr>
                      <m:t>,…,</m:t>
                    </m:r>
                    <m:sSub>
                      <m:sSubPr>
                        <m:ctrlPr>
                          <a:rPr lang="en-US" altLang="zh-CN" sz="2000"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2000" b="0" i="1" dirty="0" err="1" smtClean="0">
                            <a:solidFill>
                              <a:schemeClr val="accent1"/>
                            </a:solidFill>
                            <a:latin typeface="Cambria Math" panose="02040503050406030204" pitchFamily="18" charset="0"/>
                            <a:ea typeface="微软雅黑" panose="020B0503020204020204" pitchFamily="34" charset="-122"/>
                          </a:rPr>
                          <m:t>𝐶</m:t>
                        </m:r>
                      </m:e>
                      <m:sub>
                        <m:r>
                          <a:rPr lang="en-US" altLang="zh-CN" sz="2000" b="0" i="1" dirty="0" err="1" smtClean="0">
                            <a:solidFill>
                              <a:schemeClr val="accent1"/>
                            </a:solidFill>
                            <a:latin typeface="Cambria Math" panose="02040503050406030204" pitchFamily="18" charset="0"/>
                            <a:ea typeface="微软雅黑" panose="020B0503020204020204" pitchFamily="34" charset="-122"/>
                          </a:rPr>
                          <m:t>𝑖</m:t>
                        </m:r>
                      </m:sub>
                    </m:sSub>
                    <m:r>
                      <a:rPr lang="en-US" altLang="zh-CN" sz="2000" b="0" i="1" dirty="0" smtClean="0">
                        <a:solidFill>
                          <a:schemeClr val="accent1"/>
                        </a:solidFill>
                        <a:latin typeface="Cambria Math" panose="02040503050406030204" pitchFamily="18" charset="0"/>
                        <a:ea typeface="微软雅黑" panose="020B0503020204020204" pitchFamily="34" charset="-122"/>
                      </a:rPr>
                      <m:t>&gt;</m:t>
                    </m:r>
                  </m:oMath>
                </a14:m>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a:t>
                </a:r>
                <a:endParaRPr lang="en-US" altLang="zh-CN" sz="2000" dirty="0">
                  <a:solidFill>
                    <a:schemeClr val="accent1"/>
                  </a:solidFill>
                  <a:latin typeface="Calibri" panose="020F0502020204030204" pitchFamily="34" charset="0"/>
                  <a:ea typeface="微软雅黑" panose="020B0503020204020204" pitchFamily="34" charset="-122"/>
                </a:endParaRPr>
              </a:p>
            </p:txBody>
          </p:sp>
        </mc:Choice>
        <mc:Fallback xmlns="">
          <p:sp>
            <p:nvSpPr>
              <p:cNvPr id="22" name="文本框 21">
                <a:extLst>
                  <a:ext uri="{FF2B5EF4-FFF2-40B4-BE49-F238E27FC236}">
                    <a16:creationId xmlns:a16="http://schemas.microsoft.com/office/drawing/2014/main" id="{768C167E-5E76-44AC-8AEE-431F452FC2F3}"/>
                  </a:ext>
                </a:extLst>
              </p:cNvPr>
              <p:cNvSpPr txBox="1">
                <a:spLocks noRot="1" noChangeAspect="1" noMove="1" noResize="1" noEditPoints="1" noAdjustHandles="1" noChangeArrowheads="1" noChangeShapeType="1" noTextEdit="1"/>
              </p:cNvSpPr>
              <p:nvPr/>
            </p:nvSpPr>
            <p:spPr>
              <a:xfrm>
                <a:off x="317234" y="801252"/>
                <a:ext cx="8654492" cy="4919616"/>
              </a:xfrm>
              <a:prstGeom prst="rect">
                <a:avLst/>
              </a:prstGeom>
              <a:blipFill>
                <a:blip r:embed="rId3"/>
                <a:stretch>
                  <a:fillRect l="-704" t="-867" r="-3662" b="-12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05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3934287" cy="461665"/>
          </a:xfrm>
          <a:prstGeom prst="rect">
            <a:avLst/>
          </a:prstGeom>
          <a:noFill/>
        </p:spPr>
        <p:txBody>
          <a:bodyPr wrap="square" rtlCol="0">
            <a:spAutoFit/>
          </a:bodyPr>
          <a:lstStyle/>
          <a:p>
            <a:r>
              <a:rPr lang="en-US" altLang="zh-CN" sz="2400" b="1" dirty="0">
                <a:latin typeface="Calibri" panose="020F0502020204030204" pitchFamily="34" charset="0"/>
                <a:ea typeface="微软雅黑" panose="020B0503020204020204" pitchFamily="34" charset="-122"/>
              </a:rPr>
              <a:t>Optimal Sequence Route(OSR)</a:t>
            </a:r>
            <a:endParaRPr lang="en-US" altLang="zh-CN" sz="2000" b="1"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5" name="矩形 14">
            <a:extLst>
              <a:ext uri="{FF2B5EF4-FFF2-40B4-BE49-F238E27FC236}">
                <a16:creationId xmlns:a16="http://schemas.microsoft.com/office/drawing/2014/main" id="{88EB8AC3-F3C1-413B-933C-49EAC624207E}"/>
              </a:ext>
            </a:extLst>
          </p:cNvPr>
          <p:cNvSpPr/>
          <p:nvPr/>
        </p:nvSpPr>
        <p:spPr>
          <a:xfrm>
            <a:off x="428281" y="1444295"/>
            <a:ext cx="8071981" cy="831894"/>
          </a:xfrm>
          <a:prstGeom prst="rect">
            <a:avLst/>
          </a:prstGeom>
        </p:spPr>
        <p:txBody>
          <a:bodyPr wrap="square">
            <a:spAutoFit/>
          </a:bodyPr>
          <a:lstStyle/>
          <a:p>
            <a:pPr>
              <a:lnSpc>
                <a:spcPct val="125000"/>
              </a:lnSpc>
            </a:pPr>
            <a:r>
              <a:rPr lang="en-US" altLang="zh-CN" sz="2000" b="1" dirty="0"/>
              <a:t>	</a:t>
            </a:r>
            <a:r>
              <a:rPr lang="zh-CN" altLang="en-US" sz="2000" b="1" dirty="0"/>
              <a:t>最优定序路径查询问题</a:t>
            </a:r>
            <a:r>
              <a:rPr lang="zh-CN" altLang="en-US" sz="2000" dirty="0"/>
              <a:t>的目的在于找到一条从</a:t>
            </a:r>
            <a:r>
              <a:rPr lang="zh-CN" altLang="en-US" sz="2000" b="1" dirty="0"/>
              <a:t>给定源</a:t>
            </a:r>
            <a:r>
              <a:rPr lang="zh-CN" altLang="en-US" sz="2000" dirty="0"/>
              <a:t>到</a:t>
            </a:r>
            <a:r>
              <a:rPr lang="zh-CN" altLang="en-US" sz="2000" b="1" dirty="0"/>
              <a:t>给定目的地</a:t>
            </a:r>
            <a:r>
              <a:rPr lang="zh-CN" altLang="en-US" sz="2000" dirty="0"/>
              <a:t>的</a:t>
            </a:r>
            <a:r>
              <a:rPr lang="zh-CN" altLang="en-US" sz="2000" b="1" dirty="0"/>
              <a:t>最优路径</a:t>
            </a:r>
            <a:r>
              <a:rPr lang="zh-CN" altLang="en-US" sz="2000" dirty="0"/>
              <a:t>，该路径需要以</a:t>
            </a:r>
            <a:r>
              <a:rPr lang="zh-CN" altLang="en-US" sz="2000" b="1" dirty="0"/>
              <a:t>特定的顺序</a:t>
            </a:r>
            <a:r>
              <a:rPr lang="zh-CN" altLang="en-US" sz="2000" dirty="0"/>
              <a:t>访问一些</a:t>
            </a:r>
            <a:r>
              <a:rPr lang="zh-CN" altLang="en-US" sz="2000" b="1" dirty="0"/>
              <a:t>类型节点</a:t>
            </a:r>
            <a:r>
              <a:rPr lang="zh-CN" altLang="en-US" sz="2000" dirty="0"/>
              <a:t>。</a:t>
            </a:r>
            <a:endParaRPr lang="en-US" altLang="zh-CN" sz="2000" dirty="0"/>
          </a:p>
        </p:txBody>
      </p:sp>
      <p:pic>
        <p:nvPicPr>
          <p:cNvPr id="31" name="图片 30">
            <a:extLst>
              <a:ext uri="{FF2B5EF4-FFF2-40B4-BE49-F238E27FC236}">
                <a16:creationId xmlns:a16="http://schemas.microsoft.com/office/drawing/2014/main" id="{7CDAEB24-AA96-4ACB-9E1F-6DBE19C49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964" y="2405328"/>
            <a:ext cx="7086072" cy="3784684"/>
          </a:xfrm>
          <a:prstGeom prst="rect">
            <a:avLst/>
          </a:prstGeom>
        </p:spPr>
      </p:pic>
      <p:graphicFrame>
        <p:nvGraphicFramePr>
          <p:cNvPr id="32" name="表格 31">
            <a:extLst>
              <a:ext uri="{FF2B5EF4-FFF2-40B4-BE49-F238E27FC236}">
                <a16:creationId xmlns:a16="http://schemas.microsoft.com/office/drawing/2014/main" id="{A2DC4F6C-3EB1-4F58-B982-3884A555F671}"/>
              </a:ext>
            </a:extLst>
          </p:cNvPr>
          <p:cNvGraphicFramePr>
            <a:graphicFrameLocks noGrp="1"/>
          </p:cNvGraphicFramePr>
          <p:nvPr>
            <p:extLst>
              <p:ext uri="{D42A27DB-BD31-4B8C-83A1-F6EECF244321}">
                <p14:modId xmlns:p14="http://schemas.microsoft.com/office/powerpoint/2010/main" val="1196461068"/>
              </p:ext>
            </p:extLst>
          </p:nvPr>
        </p:nvGraphicFramePr>
        <p:xfrm>
          <a:off x="630785" y="2405328"/>
          <a:ext cx="1264920" cy="548640"/>
        </p:xfrm>
        <a:graphic>
          <a:graphicData uri="http://schemas.openxmlformats.org/drawingml/2006/table">
            <a:tbl>
              <a:tblPr firstRow="1" firstCol="1" bandRow="1"/>
              <a:tblGrid>
                <a:gridCol w="454660">
                  <a:extLst>
                    <a:ext uri="{9D8B030D-6E8A-4147-A177-3AD203B41FA5}">
                      <a16:colId xmlns:a16="http://schemas.microsoft.com/office/drawing/2014/main" val="3588333867"/>
                    </a:ext>
                  </a:extLst>
                </a:gridCol>
                <a:gridCol w="810260">
                  <a:extLst>
                    <a:ext uri="{9D8B030D-6E8A-4147-A177-3AD203B41FA5}">
                      <a16:colId xmlns:a16="http://schemas.microsoft.com/office/drawing/2014/main" val="1395282277"/>
                    </a:ext>
                  </a:extLst>
                </a:gridCol>
              </a:tblGrid>
              <a:tr h="0">
                <a:tc>
                  <a:txBody>
                    <a:bodyPr/>
                    <a:lstStyle/>
                    <a:p>
                      <a:pPr algn="l">
                        <a:spcAft>
                          <a:spcPts val="0"/>
                        </a:spcAft>
                      </a:pPr>
                      <a:r>
                        <a:rPr lang="en-US" sz="1200" b="1" kern="0" dirty="0">
                          <a:solidFill>
                            <a:srgbClr val="000000"/>
                          </a:solidFill>
                          <a:effectLst/>
                          <a:latin typeface="+mn-ea"/>
                          <a:ea typeface="+mn-ea"/>
                        </a:rPr>
                        <a:t>MA</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b="1" kern="0" dirty="0">
                          <a:solidFill>
                            <a:srgbClr val="000000"/>
                          </a:solidFill>
                          <a:effectLst/>
                          <a:latin typeface="+mn-ea"/>
                          <a:ea typeface="+mn-ea"/>
                        </a:rPr>
                        <a:t>购物中心</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575683"/>
                  </a:ext>
                </a:extLst>
              </a:tr>
              <a:tr h="0">
                <a:tc>
                  <a:txBody>
                    <a:bodyPr/>
                    <a:lstStyle/>
                    <a:p>
                      <a:pPr algn="l">
                        <a:spcAft>
                          <a:spcPts val="0"/>
                        </a:spcAft>
                      </a:pPr>
                      <a:r>
                        <a:rPr lang="en-US" sz="1200" b="1" kern="0" dirty="0">
                          <a:solidFill>
                            <a:srgbClr val="000000"/>
                          </a:solidFill>
                          <a:effectLst/>
                          <a:latin typeface="+mn-ea"/>
                          <a:ea typeface="+mn-ea"/>
                        </a:rPr>
                        <a:t>RE</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b="1" kern="0">
                          <a:solidFill>
                            <a:srgbClr val="000000"/>
                          </a:solidFill>
                          <a:effectLst/>
                          <a:latin typeface="+mn-ea"/>
                          <a:ea typeface="+mn-ea"/>
                        </a:rPr>
                        <a:t>餐馆</a:t>
                      </a:r>
                      <a:endParaRPr lang="zh-CN" sz="105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210294"/>
                  </a:ext>
                </a:extLst>
              </a:tr>
              <a:tr h="0">
                <a:tc>
                  <a:txBody>
                    <a:bodyPr/>
                    <a:lstStyle/>
                    <a:p>
                      <a:pPr algn="l">
                        <a:spcAft>
                          <a:spcPts val="0"/>
                        </a:spcAft>
                      </a:pPr>
                      <a:r>
                        <a:rPr lang="en-US" sz="1200" b="1" kern="0" dirty="0">
                          <a:solidFill>
                            <a:srgbClr val="000000"/>
                          </a:solidFill>
                          <a:effectLst/>
                          <a:latin typeface="+mn-ea"/>
                          <a:ea typeface="+mn-ea"/>
                        </a:rPr>
                        <a:t>CI</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b="1" kern="0" dirty="0">
                          <a:solidFill>
                            <a:srgbClr val="000000"/>
                          </a:solidFill>
                          <a:effectLst/>
                          <a:latin typeface="+mn-ea"/>
                          <a:ea typeface="+mn-ea"/>
                        </a:rPr>
                        <a:t>电影院</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446950"/>
                  </a:ext>
                </a:extLst>
              </a:tr>
            </a:tbl>
          </a:graphicData>
        </a:graphic>
      </p:graphicFrame>
    </p:spTree>
    <p:extLst>
      <p:ext uri="{BB962C8B-B14F-4D97-AF65-F5344CB8AC3E}">
        <p14:creationId xmlns:p14="http://schemas.microsoft.com/office/powerpoint/2010/main" val="25946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5093978" cy="461665"/>
          </a:xfrm>
          <a:prstGeom prst="rect">
            <a:avLst/>
          </a:prstGeom>
          <a:noFill/>
        </p:spPr>
        <p:txBody>
          <a:bodyPr wrap="square" rtlCol="0">
            <a:spAutoFit/>
          </a:bodyPr>
          <a:lstStyle/>
          <a:p>
            <a:r>
              <a:rPr lang="en-US" altLang="zh-CN" sz="2400" b="1" dirty="0">
                <a:latin typeface="Calibri" panose="020F0502020204030204" pitchFamily="34" charset="0"/>
                <a:ea typeface="微软雅黑" panose="020B0503020204020204" pitchFamily="34" charset="-122"/>
              </a:rPr>
              <a:t>Top-k Optimal Sequence Route(KOSR)</a:t>
            </a:r>
            <a:endParaRPr lang="en-US" altLang="zh-CN" sz="2000" b="1"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5" name="矩形 14">
            <a:extLst>
              <a:ext uri="{FF2B5EF4-FFF2-40B4-BE49-F238E27FC236}">
                <a16:creationId xmlns:a16="http://schemas.microsoft.com/office/drawing/2014/main" id="{88EB8AC3-F3C1-413B-933C-49EAC624207E}"/>
              </a:ext>
            </a:extLst>
          </p:cNvPr>
          <p:cNvSpPr/>
          <p:nvPr/>
        </p:nvSpPr>
        <p:spPr>
          <a:xfrm>
            <a:off x="428281" y="1444295"/>
            <a:ext cx="7828213" cy="831894"/>
          </a:xfrm>
          <a:prstGeom prst="rect">
            <a:avLst/>
          </a:prstGeom>
        </p:spPr>
        <p:txBody>
          <a:bodyPr wrap="square">
            <a:spAutoFit/>
          </a:bodyPr>
          <a:lstStyle/>
          <a:p>
            <a:pPr>
              <a:lnSpc>
                <a:spcPct val="125000"/>
              </a:lnSpc>
            </a:pPr>
            <a:r>
              <a:rPr lang="en-US" altLang="zh-CN" sz="2000" dirty="0"/>
              <a:t>	</a:t>
            </a:r>
            <a:r>
              <a:rPr lang="zh-CN" altLang="en-US" sz="2000" dirty="0"/>
              <a:t>考虑到用户的个人偏好，最优定序路径不一定是所有用户的</a:t>
            </a:r>
            <a:r>
              <a:rPr lang="zh-CN" altLang="en-US" sz="2000" b="1" dirty="0"/>
              <a:t>最佳选择</a:t>
            </a:r>
            <a:r>
              <a:rPr lang="zh-CN" altLang="en-US" sz="2000" dirty="0"/>
              <a:t>，因此有了</a:t>
            </a:r>
            <a:r>
              <a:rPr lang="en-US" altLang="zh-CN" sz="2000" b="1" dirty="0"/>
              <a:t>KOSR</a:t>
            </a:r>
            <a:r>
              <a:rPr lang="zh-CN" altLang="en-US" sz="2000" b="1" dirty="0"/>
              <a:t>问题</a:t>
            </a:r>
            <a:r>
              <a:rPr lang="zh-CN" altLang="en-US" sz="2000" dirty="0"/>
              <a:t>，即</a:t>
            </a:r>
            <a:r>
              <a:rPr lang="zh-CN" altLang="en-US" sz="2000" b="1" dirty="0"/>
              <a:t>找到</a:t>
            </a:r>
            <a:r>
              <a:rPr lang="en-US" altLang="zh-CN" sz="2000" b="1" dirty="0"/>
              <a:t>top-k</a:t>
            </a:r>
            <a:r>
              <a:rPr lang="zh-CN" altLang="en-US" sz="2000" b="1" dirty="0"/>
              <a:t>条最</a:t>
            </a:r>
            <a:r>
              <a:rPr lang="zh-CN" altLang="en-US" sz="2000" b="1" dirty="0">
                <a:latin typeface="+mn-ea"/>
              </a:rPr>
              <a:t>优定序</a:t>
            </a:r>
            <a:r>
              <a:rPr lang="zh-CN" altLang="en-US" sz="2000" b="1" dirty="0"/>
              <a:t>路径</a:t>
            </a:r>
            <a:r>
              <a:rPr lang="zh-CN" altLang="en-US" sz="2000" dirty="0"/>
              <a:t>。</a:t>
            </a:r>
            <a:endParaRPr lang="en-US" altLang="zh-CN" sz="2000" dirty="0"/>
          </a:p>
        </p:txBody>
      </p:sp>
      <p:graphicFrame>
        <p:nvGraphicFramePr>
          <p:cNvPr id="10" name="表格 9">
            <a:extLst>
              <a:ext uri="{FF2B5EF4-FFF2-40B4-BE49-F238E27FC236}">
                <a16:creationId xmlns:a16="http://schemas.microsoft.com/office/drawing/2014/main" id="{F8FECB3E-C71E-4476-9632-50CD8449B5D3}"/>
              </a:ext>
            </a:extLst>
          </p:cNvPr>
          <p:cNvGraphicFramePr>
            <a:graphicFrameLocks noGrp="1"/>
          </p:cNvGraphicFramePr>
          <p:nvPr>
            <p:extLst>
              <p:ext uri="{D42A27DB-BD31-4B8C-83A1-F6EECF244321}">
                <p14:modId xmlns:p14="http://schemas.microsoft.com/office/powerpoint/2010/main" val="1087478570"/>
              </p:ext>
            </p:extLst>
          </p:nvPr>
        </p:nvGraphicFramePr>
        <p:xfrm>
          <a:off x="630785" y="2405328"/>
          <a:ext cx="1264920" cy="548640"/>
        </p:xfrm>
        <a:graphic>
          <a:graphicData uri="http://schemas.openxmlformats.org/drawingml/2006/table">
            <a:tbl>
              <a:tblPr firstRow="1" firstCol="1" bandRow="1"/>
              <a:tblGrid>
                <a:gridCol w="454660">
                  <a:extLst>
                    <a:ext uri="{9D8B030D-6E8A-4147-A177-3AD203B41FA5}">
                      <a16:colId xmlns:a16="http://schemas.microsoft.com/office/drawing/2014/main" val="3588333867"/>
                    </a:ext>
                  </a:extLst>
                </a:gridCol>
                <a:gridCol w="810260">
                  <a:extLst>
                    <a:ext uri="{9D8B030D-6E8A-4147-A177-3AD203B41FA5}">
                      <a16:colId xmlns:a16="http://schemas.microsoft.com/office/drawing/2014/main" val="1395282277"/>
                    </a:ext>
                  </a:extLst>
                </a:gridCol>
              </a:tblGrid>
              <a:tr h="0">
                <a:tc>
                  <a:txBody>
                    <a:bodyPr/>
                    <a:lstStyle/>
                    <a:p>
                      <a:pPr algn="l">
                        <a:spcAft>
                          <a:spcPts val="0"/>
                        </a:spcAft>
                      </a:pPr>
                      <a:r>
                        <a:rPr lang="en-US" sz="1200" b="1" kern="0" dirty="0">
                          <a:solidFill>
                            <a:srgbClr val="000000"/>
                          </a:solidFill>
                          <a:effectLst/>
                          <a:latin typeface="+mn-ea"/>
                          <a:ea typeface="+mn-ea"/>
                        </a:rPr>
                        <a:t>MA</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b="1" kern="0" dirty="0">
                          <a:solidFill>
                            <a:srgbClr val="000000"/>
                          </a:solidFill>
                          <a:effectLst/>
                          <a:latin typeface="+mn-ea"/>
                          <a:ea typeface="+mn-ea"/>
                        </a:rPr>
                        <a:t>购物中心</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575683"/>
                  </a:ext>
                </a:extLst>
              </a:tr>
              <a:tr h="0">
                <a:tc>
                  <a:txBody>
                    <a:bodyPr/>
                    <a:lstStyle/>
                    <a:p>
                      <a:pPr algn="l">
                        <a:spcAft>
                          <a:spcPts val="0"/>
                        </a:spcAft>
                      </a:pPr>
                      <a:r>
                        <a:rPr lang="en-US" sz="1200" b="1" kern="0" dirty="0">
                          <a:solidFill>
                            <a:srgbClr val="000000"/>
                          </a:solidFill>
                          <a:effectLst/>
                          <a:latin typeface="+mn-ea"/>
                          <a:ea typeface="+mn-ea"/>
                        </a:rPr>
                        <a:t>RE</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b="1" kern="0">
                          <a:solidFill>
                            <a:srgbClr val="000000"/>
                          </a:solidFill>
                          <a:effectLst/>
                          <a:latin typeface="+mn-ea"/>
                          <a:ea typeface="+mn-ea"/>
                        </a:rPr>
                        <a:t>餐馆</a:t>
                      </a:r>
                      <a:endParaRPr lang="zh-CN" sz="105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210294"/>
                  </a:ext>
                </a:extLst>
              </a:tr>
              <a:tr h="0">
                <a:tc>
                  <a:txBody>
                    <a:bodyPr/>
                    <a:lstStyle/>
                    <a:p>
                      <a:pPr algn="l">
                        <a:spcAft>
                          <a:spcPts val="0"/>
                        </a:spcAft>
                      </a:pPr>
                      <a:r>
                        <a:rPr lang="en-US" sz="1200" b="1" kern="0" dirty="0">
                          <a:solidFill>
                            <a:srgbClr val="000000"/>
                          </a:solidFill>
                          <a:effectLst/>
                          <a:latin typeface="+mn-ea"/>
                          <a:ea typeface="+mn-ea"/>
                        </a:rPr>
                        <a:t>CI</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b="1" kern="0" dirty="0">
                          <a:solidFill>
                            <a:srgbClr val="000000"/>
                          </a:solidFill>
                          <a:effectLst/>
                          <a:latin typeface="+mn-ea"/>
                          <a:ea typeface="+mn-ea"/>
                        </a:rPr>
                        <a:t>电影院</a:t>
                      </a:r>
                      <a:endParaRPr lang="zh-CN" sz="105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446950"/>
                  </a:ext>
                </a:extLst>
              </a:tr>
            </a:tbl>
          </a:graphicData>
        </a:graphic>
      </p:graphicFrame>
      <p:pic>
        <p:nvPicPr>
          <p:cNvPr id="4" name="图片 3">
            <a:extLst>
              <a:ext uri="{FF2B5EF4-FFF2-40B4-BE49-F238E27FC236}">
                <a16:creationId xmlns:a16="http://schemas.microsoft.com/office/drawing/2014/main" id="{CE3E5A61-4CE8-4FAB-B4FA-33CFACF4B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978" y="2405328"/>
            <a:ext cx="7084043" cy="3783600"/>
          </a:xfrm>
          <a:prstGeom prst="rect">
            <a:avLst/>
          </a:prstGeom>
        </p:spPr>
      </p:pic>
    </p:spTree>
    <p:extLst>
      <p:ext uri="{BB962C8B-B14F-4D97-AF65-F5344CB8AC3E}">
        <p14:creationId xmlns:p14="http://schemas.microsoft.com/office/powerpoint/2010/main" val="338604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5093978" cy="461665"/>
          </a:xfrm>
          <a:prstGeom prst="rect">
            <a:avLst/>
          </a:prstGeom>
          <a:noFill/>
        </p:spPr>
        <p:txBody>
          <a:bodyPr wrap="square" rtlCol="0">
            <a:spAutoFit/>
          </a:bodyPr>
          <a:lstStyle/>
          <a:p>
            <a:r>
              <a:rPr lang="en-US" altLang="zh-CN" sz="2400" b="1" dirty="0">
                <a:latin typeface="Calibri" panose="020F0502020204030204" pitchFamily="34" charset="0"/>
                <a:ea typeface="微软雅黑" panose="020B0503020204020204" pitchFamily="34" charset="-122"/>
              </a:rPr>
              <a:t>Top-k</a:t>
            </a:r>
            <a:r>
              <a:rPr lang="zh-CN" altLang="en-US" sz="2400" b="1" dirty="0">
                <a:latin typeface="Calibri" panose="020F0502020204030204" pitchFamily="34" charset="0"/>
                <a:ea typeface="微软雅黑" panose="020B0503020204020204" pitchFamily="34" charset="-122"/>
              </a:rPr>
              <a:t>意义</a:t>
            </a:r>
            <a:endParaRPr lang="en-US" altLang="zh-CN" sz="2000" b="1"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5" name="矩形 14">
            <a:extLst>
              <a:ext uri="{FF2B5EF4-FFF2-40B4-BE49-F238E27FC236}">
                <a16:creationId xmlns:a16="http://schemas.microsoft.com/office/drawing/2014/main" id="{88EB8AC3-F3C1-413B-933C-49EAC624207E}"/>
              </a:ext>
            </a:extLst>
          </p:cNvPr>
          <p:cNvSpPr/>
          <p:nvPr/>
        </p:nvSpPr>
        <p:spPr>
          <a:xfrm>
            <a:off x="657893" y="2235323"/>
            <a:ext cx="7828213" cy="3141629"/>
          </a:xfrm>
          <a:prstGeom prst="rect">
            <a:avLst/>
          </a:prstGeom>
        </p:spPr>
        <p:txBody>
          <a:bodyPr wrap="square">
            <a:spAutoFit/>
          </a:bodyPr>
          <a:lstStyle/>
          <a:p>
            <a:pPr marL="342900" indent="-342900">
              <a:lnSpc>
                <a:spcPct val="125000"/>
              </a:lnSpc>
              <a:buFont typeface="Arial" panose="020B0604020202020204" pitchFamily="34" charset="0"/>
              <a:buChar char="•"/>
            </a:pPr>
            <a:r>
              <a:rPr lang="zh-CN" altLang="en-US" sz="2000" dirty="0"/>
              <a:t>一定程度上考虑了用户的个人偏好，在牺牲一点路径成本的前提下，提供更多的选择。</a:t>
            </a:r>
            <a:r>
              <a:rPr lang="en-US" altLang="zh-CN" sz="2000" dirty="0"/>
              <a:t> </a:t>
            </a:r>
          </a:p>
          <a:p>
            <a:pPr>
              <a:lnSpc>
                <a:spcPct val="125000"/>
              </a:lnSpc>
            </a:pPr>
            <a:endParaRPr lang="en-US" altLang="zh-CN" sz="2000" dirty="0"/>
          </a:p>
          <a:p>
            <a:pPr marL="342900" indent="-342900">
              <a:lnSpc>
                <a:spcPct val="125000"/>
              </a:lnSpc>
              <a:buFont typeface="Arial" panose="020B0604020202020204" pitchFamily="34" charset="0"/>
              <a:buChar char="•"/>
            </a:pPr>
            <a:endParaRPr lang="en-US" altLang="zh-CN" sz="2000" dirty="0"/>
          </a:p>
          <a:p>
            <a:pPr marL="342900" indent="-342900">
              <a:lnSpc>
                <a:spcPct val="125000"/>
              </a:lnSpc>
              <a:buFont typeface="Arial" panose="020B0604020202020204" pitchFamily="34" charset="0"/>
              <a:buChar char="•"/>
            </a:pPr>
            <a:r>
              <a:rPr lang="zh-CN" altLang="en-US" sz="2000" dirty="0"/>
              <a:t>能够避免所有用户都行驶在同一条路径上，能够在一定程度上缓解道路拥堵状况。</a:t>
            </a:r>
            <a:r>
              <a:rPr lang="en-US" altLang="zh-CN" sz="2000" dirty="0"/>
              <a:t>                                        </a:t>
            </a:r>
          </a:p>
          <a:p>
            <a:pPr marL="342900" indent="-342900">
              <a:lnSpc>
                <a:spcPct val="125000"/>
              </a:lnSpc>
              <a:buFont typeface="Arial" panose="020B0604020202020204" pitchFamily="34" charset="0"/>
              <a:buChar char="•"/>
            </a:pPr>
            <a:endParaRPr lang="en-US" altLang="zh-CN" sz="2000" dirty="0"/>
          </a:p>
          <a:p>
            <a:pPr marL="342900" indent="-342900">
              <a:lnSpc>
                <a:spcPct val="125000"/>
              </a:lnSpc>
              <a:buFont typeface="Arial" panose="020B0604020202020204" pitchFamily="34" charset="0"/>
              <a:buChar char="•"/>
            </a:pPr>
            <a:endParaRPr lang="en-US" altLang="zh-CN" sz="2000" dirty="0"/>
          </a:p>
        </p:txBody>
      </p:sp>
      <p:sp>
        <p:nvSpPr>
          <p:cNvPr id="3" name="文本框 2">
            <a:extLst>
              <a:ext uri="{FF2B5EF4-FFF2-40B4-BE49-F238E27FC236}">
                <a16:creationId xmlns:a16="http://schemas.microsoft.com/office/drawing/2014/main" id="{4B93DCFA-4B0D-4411-9BE4-37C6A9D7167C}"/>
              </a:ext>
            </a:extLst>
          </p:cNvPr>
          <p:cNvSpPr txBox="1"/>
          <p:nvPr/>
        </p:nvSpPr>
        <p:spPr>
          <a:xfrm>
            <a:off x="2850777" y="3114676"/>
            <a:ext cx="5410286" cy="400110"/>
          </a:xfrm>
          <a:prstGeom prst="rect">
            <a:avLst/>
          </a:prstGeom>
          <a:noFill/>
        </p:spPr>
        <p:txBody>
          <a:bodyPr wrap="square" rtlCol="0">
            <a:spAutoFit/>
          </a:bodyPr>
          <a:lstStyle/>
          <a:p>
            <a:r>
              <a:rPr lang="zh-CN" altLang="en-US" sz="2000" dirty="0">
                <a:solidFill>
                  <a:srgbClr val="FF0000"/>
                </a:solidFill>
              </a:rPr>
              <a:t>是不是可以更明确地将用户个人偏好考虑进来？</a:t>
            </a:r>
          </a:p>
        </p:txBody>
      </p:sp>
      <p:sp>
        <p:nvSpPr>
          <p:cNvPr id="11" name="文本框 10">
            <a:extLst>
              <a:ext uri="{FF2B5EF4-FFF2-40B4-BE49-F238E27FC236}">
                <a16:creationId xmlns:a16="http://schemas.microsoft.com/office/drawing/2014/main" id="{AB10D3C6-BA0D-45EC-9F44-5C784085DD3A}"/>
              </a:ext>
            </a:extLst>
          </p:cNvPr>
          <p:cNvSpPr txBox="1"/>
          <p:nvPr/>
        </p:nvSpPr>
        <p:spPr>
          <a:xfrm>
            <a:off x="4998630" y="4504879"/>
            <a:ext cx="3262432" cy="400110"/>
          </a:xfrm>
          <a:prstGeom prst="rect">
            <a:avLst/>
          </a:prstGeom>
          <a:noFill/>
        </p:spPr>
        <p:txBody>
          <a:bodyPr wrap="none" rtlCol="0">
            <a:spAutoFit/>
          </a:bodyPr>
          <a:lstStyle/>
          <a:p>
            <a:r>
              <a:rPr lang="zh-CN" altLang="en-US" sz="2000" dirty="0">
                <a:solidFill>
                  <a:srgbClr val="FF0000"/>
                </a:solidFill>
              </a:rPr>
              <a:t>需要结合路径重叠进行考虑</a:t>
            </a:r>
            <a:endParaRPr lang="zh-CN" altLang="en-US" dirty="0">
              <a:solidFill>
                <a:srgbClr val="FF0000"/>
              </a:solidFill>
            </a:endParaRPr>
          </a:p>
        </p:txBody>
      </p:sp>
    </p:spTree>
    <p:extLst>
      <p:ext uri="{BB962C8B-B14F-4D97-AF65-F5344CB8AC3E}">
        <p14:creationId xmlns:p14="http://schemas.microsoft.com/office/powerpoint/2010/main" val="186320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5239330" cy="2233913"/>
            <a:chOff x="1549246" y="2295061"/>
            <a:chExt cx="5239330"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426208" y="2525894"/>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定义</a:t>
              </a: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D5F16AA5-2791-4AF0-98B3-9C19BD69A1C6}"/>
              </a:ext>
            </a:extLst>
          </p:cNvPr>
          <p:cNvSpPr txBox="1"/>
          <p:nvPr/>
        </p:nvSpPr>
        <p:spPr>
          <a:xfrm>
            <a:off x="4999125" y="3215148"/>
            <a:ext cx="2943602" cy="461665"/>
          </a:xfrm>
          <a:prstGeom prst="rect">
            <a:avLst/>
          </a:prstGeom>
          <a:noFill/>
        </p:spPr>
        <p:txBody>
          <a:bodyPr wrap="square" rtlCol="0">
            <a:spAutoFit/>
          </a:bodyPr>
          <a:lstStyle/>
          <a:p>
            <a:r>
              <a:rPr lang="en-US" altLang="zh-CN" sz="2400" b="1" spc="200" dirty="0" err="1">
                <a:solidFill>
                  <a:schemeClr val="tx1">
                    <a:lumMod val="75000"/>
                    <a:lumOff val="25000"/>
                  </a:schemeClr>
                </a:solidFill>
                <a:latin typeface="微软雅黑" panose="020B0503020204020204" pitchFamily="34" charset="-122"/>
                <a:ea typeface="微软雅黑" panose="020B0503020204020204" pitchFamily="34" charset="-122"/>
              </a:rPr>
              <a:t>PruningKOSR</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C727099-F52B-4B0B-A9EF-888444931D40}"/>
              </a:ext>
            </a:extLst>
          </p:cNvPr>
          <p:cNvSpPr txBox="1"/>
          <p:nvPr/>
        </p:nvSpPr>
        <p:spPr>
          <a:xfrm>
            <a:off x="4999125" y="3887420"/>
            <a:ext cx="2943602" cy="461665"/>
          </a:xfrm>
          <a:prstGeom prst="rect">
            <a:avLst/>
          </a:prstGeom>
          <a:noFill/>
        </p:spPr>
        <p:txBody>
          <a:bodyPr wrap="square" rtlCol="0">
            <a:spAutoFit/>
          </a:bodyPr>
          <a:lstStyle/>
          <a:p>
            <a:r>
              <a:rPr lang="en-US" altLang="zh-CN" sz="2400" b="1" spc="200" dirty="0" err="1">
                <a:solidFill>
                  <a:schemeClr val="tx1">
                    <a:lumMod val="75000"/>
                    <a:lumOff val="25000"/>
                  </a:schemeClr>
                </a:solidFill>
                <a:latin typeface="微软雅黑" panose="020B0503020204020204" pitchFamily="34" charset="-122"/>
                <a:ea typeface="微软雅黑" panose="020B0503020204020204" pitchFamily="34" charset="-122"/>
              </a:rPr>
              <a:t>StarKOSR</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195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1600438"/>
              </a:xfrm>
              <a:prstGeom prst="rect">
                <a:avLst/>
              </a:prstGeom>
              <a:noFill/>
            </p:spPr>
            <p:txBody>
              <a:bodyPr wrap="square" rtlCol="0">
                <a:spAutoFit/>
              </a:bodyPr>
              <a:lstStyle/>
              <a:p>
                <a:r>
                  <a:rPr lang="zh-CN" altLang="en-US" sz="2200" b="1" dirty="0">
                    <a:latin typeface="Calibri" panose="020F0502020204030204" pitchFamily="34" charset="0"/>
                    <a:ea typeface="微软雅黑" panose="020B0503020204020204" pitchFamily="34" charset="-122"/>
                  </a:rPr>
                  <a:t>有向图</a:t>
                </a:r>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en-US" altLang="zh-CN" dirty="0">
                    <a:solidFill>
                      <a:schemeClr val="accent1"/>
                    </a:solidFill>
                    <a:ea typeface="微软雅黑" panose="020B0503020204020204" pitchFamily="34" charset="-122"/>
                  </a:rPr>
                  <a:t>	</a:t>
                </a:r>
                <a14:m>
                  <m:oMath xmlns:m="http://schemas.openxmlformats.org/officeDocument/2006/math">
                    <m:r>
                      <a:rPr lang="pl-PL" altLang="zh-CN" b="0" i="1" smtClean="0">
                        <a:solidFill>
                          <a:schemeClr val="accent1"/>
                        </a:solidFill>
                        <a:latin typeface="Cambria Math" panose="02040503050406030204" pitchFamily="18" charset="0"/>
                        <a:ea typeface="微软雅黑" panose="020B0503020204020204" pitchFamily="34" charset="-122"/>
                      </a:rPr>
                      <m:t>𝐺</m:t>
                    </m:r>
                    <m:r>
                      <a:rPr lang="pl-PL" altLang="zh-CN" b="0" i="1" smtClean="0">
                        <a:solidFill>
                          <a:schemeClr val="accent1"/>
                        </a:solidFill>
                        <a:latin typeface="Cambria Math" panose="02040503050406030204" pitchFamily="18" charset="0"/>
                        <a:ea typeface="微软雅黑" panose="020B0503020204020204" pitchFamily="34" charset="-122"/>
                      </a:rPr>
                      <m:t>(</m:t>
                    </m:r>
                    <m:r>
                      <a:rPr lang="pl-PL" altLang="zh-CN" b="0" i="1" smtClean="0">
                        <a:solidFill>
                          <a:schemeClr val="accent1"/>
                        </a:solidFill>
                        <a:latin typeface="Cambria Math" panose="02040503050406030204" pitchFamily="18" charset="0"/>
                        <a:ea typeface="微软雅黑" panose="020B0503020204020204" pitchFamily="34" charset="-122"/>
                      </a:rPr>
                      <m:t>𝑉</m:t>
                    </m:r>
                    <m:r>
                      <a:rPr lang="pl-PL" altLang="zh-CN" b="0" i="1" smtClean="0">
                        <a:solidFill>
                          <a:schemeClr val="accent1"/>
                        </a:solidFill>
                        <a:latin typeface="Cambria Math" panose="02040503050406030204" pitchFamily="18" charset="0"/>
                        <a:ea typeface="微软雅黑" panose="020B0503020204020204" pitchFamily="34" charset="-122"/>
                      </a:rPr>
                      <m:t>, </m:t>
                    </m:r>
                    <m:r>
                      <a:rPr lang="pl-PL" altLang="zh-CN" b="0" i="1" smtClean="0">
                        <a:solidFill>
                          <a:schemeClr val="accent1"/>
                        </a:solidFill>
                        <a:latin typeface="Cambria Math" panose="02040503050406030204" pitchFamily="18" charset="0"/>
                        <a:ea typeface="微软雅黑" panose="020B0503020204020204" pitchFamily="34" charset="-122"/>
                      </a:rPr>
                      <m:t>𝐸</m:t>
                    </m:r>
                    <m:r>
                      <a:rPr lang="pl-PL" altLang="zh-CN" b="0" i="1" smtClean="0">
                        <a:solidFill>
                          <a:schemeClr val="accent1"/>
                        </a:solidFill>
                        <a:latin typeface="Cambria Math" panose="02040503050406030204" pitchFamily="18" charset="0"/>
                        <a:ea typeface="微软雅黑" panose="020B0503020204020204" pitchFamily="34" charset="-122"/>
                      </a:rPr>
                      <m:t>, </m:t>
                    </m:r>
                    <m:r>
                      <a:rPr lang="pl-PL" altLang="zh-CN" b="0" i="1" smtClean="0">
                        <a:solidFill>
                          <a:schemeClr val="accent1"/>
                        </a:solidFill>
                        <a:latin typeface="Cambria Math" panose="02040503050406030204" pitchFamily="18" charset="0"/>
                        <a:ea typeface="微软雅黑" panose="020B0503020204020204" pitchFamily="34" charset="-122"/>
                      </a:rPr>
                      <m:t>𝑊</m:t>
                    </m:r>
                    <m:r>
                      <a:rPr lang="pl-PL" altLang="zh-CN" b="0" i="1" smtClean="0">
                        <a:solidFill>
                          <a:schemeClr val="accent1"/>
                        </a:solidFill>
                        <a:latin typeface="Cambria Math" panose="02040503050406030204" pitchFamily="18" charset="0"/>
                        <a:ea typeface="微软雅黑" panose="020B0503020204020204" pitchFamily="34" charset="-122"/>
                      </a:rPr>
                      <m:t>, </m:t>
                    </m:r>
                    <m:r>
                      <a:rPr lang="pl-PL" altLang="zh-CN" b="0" i="1" smtClean="0">
                        <a:solidFill>
                          <a:schemeClr val="accent1"/>
                        </a:solidFill>
                        <a:latin typeface="Cambria Math" panose="02040503050406030204" pitchFamily="18" charset="0"/>
                        <a:ea typeface="微软雅黑" panose="020B0503020204020204" pitchFamily="34" charset="-122"/>
                      </a:rPr>
                      <m:t>𝑆</m:t>
                    </m:r>
                    <m:r>
                      <a:rPr lang="pl-PL" altLang="zh-CN" b="0" i="1" smtClean="0">
                        <a:solidFill>
                          <a:schemeClr val="accent1"/>
                        </a:solidFill>
                        <a:latin typeface="Cambria Math" panose="02040503050406030204" pitchFamily="18" charset="0"/>
                        <a:ea typeface="微软雅黑" panose="020B0503020204020204" pitchFamily="34" charset="-122"/>
                      </a:rPr>
                      <m:t>, </m:t>
                    </m:r>
                    <m:r>
                      <a:rPr lang="pl-PL" altLang="zh-CN" b="0" i="1" smtClean="0">
                        <a:solidFill>
                          <a:schemeClr val="accent1"/>
                        </a:solidFill>
                        <a:latin typeface="Cambria Math" panose="02040503050406030204" pitchFamily="18" charset="0"/>
                        <a:ea typeface="微软雅黑" panose="020B0503020204020204" pitchFamily="34" charset="-122"/>
                      </a:rPr>
                      <m:t>𝐹</m:t>
                    </m:r>
                    <m:r>
                      <a:rPr lang="pl-PL" altLang="zh-CN" b="0" i="1" smtClean="0">
                        <a:solidFill>
                          <a:schemeClr val="accent1"/>
                        </a:solidFill>
                        <a:latin typeface="Cambria Math" panose="02040503050406030204" pitchFamily="18" charset="0"/>
                        <a:ea typeface="微软雅黑" panose="020B0503020204020204" pitchFamily="34" charset="-122"/>
                      </a:rPr>
                      <m:t>)</m:t>
                    </m:r>
                  </m:oMath>
                </a14:m>
                <a:r>
                  <a:rPr lang="zh-CN" altLang="en-US" dirty="0">
                    <a:latin typeface="Calibri" panose="020F0502020204030204" pitchFamily="34" charset="0"/>
                    <a:ea typeface="微软雅黑" panose="020B0503020204020204" pitchFamily="34" charset="-122"/>
                  </a:rPr>
                  <a:t>表示有向图，</a:t>
                </a:r>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𝑉</m:t>
                    </m:r>
                  </m:oMath>
                </a14:m>
                <a:r>
                  <a:rPr lang="zh-CN" altLang="en-US" dirty="0">
                    <a:latin typeface="Calibri" panose="020F0502020204030204" pitchFamily="34" charset="0"/>
                    <a:ea typeface="微软雅黑" panose="020B0503020204020204" pitchFamily="34" charset="-122"/>
                  </a:rPr>
                  <a:t>是点集，</a:t>
                </a:r>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𝐸</m:t>
                    </m:r>
                  </m:oMath>
                </a14:m>
                <a:r>
                  <a:rPr lang="zh-CN" altLang="en-US" dirty="0">
                    <a:latin typeface="Calibri" panose="020F0502020204030204" pitchFamily="34" charset="0"/>
                    <a:ea typeface="微软雅黑" panose="020B0503020204020204" pitchFamily="34" charset="-122"/>
                  </a:rPr>
                  <a:t>是边集，</a:t>
                </a:r>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𝑆</m:t>
                    </m:r>
                  </m:oMath>
                </a14:m>
                <a:r>
                  <a:rPr lang="zh-CN" altLang="en-US" dirty="0">
                    <a:latin typeface="Calibri" panose="020F0502020204030204" pitchFamily="34" charset="0"/>
                    <a:ea typeface="微软雅黑" panose="020B0503020204020204" pitchFamily="34" charset="-122"/>
                  </a:rPr>
                  <a:t>是类型集合，包含所有节点类型，</a:t>
                </a:r>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𝐹</m:t>
                    </m:r>
                  </m:oMath>
                </a14:m>
                <a:r>
                  <a:rPr lang="zh-CN" altLang="en-US" dirty="0">
                    <a:latin typeface="Calibri" panose="020F0502020204030204" pitchFamily="34" charset="0"/>
                    <a:ea typeface="微软雅黑" panose="020B0503020204020204" pitchFamily="34" charset="-122"/>
                  </a:rPr>
                  <a:t>是节点类型函数，</a:t>
                </a:r>
                <a:r>
                  <a:rPr lang="zh-CN" altLang="en-US" b="1" dirty="0">
                    <a:latin typeface="Calibri" panose="020F0502020204030204" pitchFamily="34" charset="0"/>
                    <a:ea typeface="微软雅黑" panose="020B0503020204020204" pitchFamily="34" charset="-122"/>
                  </a:rPr>
                  <a:t>返回给定节点的类型集合</a:t>
                </a:r>
                <a:r>
                  <a:rPr lang="zh-CN" altLang="en-US" dirty="0">
                    <a:latin typeface="Calibri" panose="020F0502020204030204" pitchFamily="34" charset="0"/>
                    <a:ea typeface="微软雅黑" panose="020B0503020204020204" pitchFamily="34" charset="-122"/>
                  </a:rPr>
                  <a:t>，</a:t>
                </a:r>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𝑊</m:t>
                    </m:r>
                  </m:oMath>
                </a14:m>
                <a:r>
                  <a:rPr lang="zh-CN" altLang="en-US" dirty="0">
                    <a:latin typeface="Calibri" panose="020F0502020204030204" pitchFamily="34" charset="0"/>
                    <a:ea typeface="微软雅黑" panose="020B0503020204020204" pitchFamily="34" charset="-122"/>
                  </a:rPr>
                  <a:t>是边的权重。</a:t>
                </a:r>
                <a:endParaRPr lang="en-US" altLang="zh-CN" dirty="0">
                  <a:latin typeface="Calibri" panose="020F0502020204030204" pitchFamily="34" charset="0"/>
                  <a:ea typeface="微软雅黑" panose="020B0503020204020204" pitchFamily="34" charset="-122"/>
                </a:endParaRPr>
              </a:p>
              <a:p>
                <a:endParaRPr lang="en-US" altLang="zh-CN" b="1" dirty="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1600438"/>
              </a:xfrm>
              <a:prstGeom prst="rect">
                <a:avLst/>
              </a:prstGeom>
              <a:blipFill>
                <a:blip r:embed="rId3"/>
                <a:stretch>
                  <a:fillRect l="-956" t="-3042" r="-588"/>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p:pic>
        <p:nvPicPr>
          <p:cNvPr id="4" name="图片 3">
            <a:extLst>
              <a:ext uri="{FF2B5EF4-FFF2-40B4-BE49-F238E27FC236}">
                <a16:creationId xmlns:a16="http://schemas.microsoft.com/office/drawing/2014/main" id="{CE38491D-C53F-463E-B1D3-4B178F904D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666" y="2453929"/>
            <a:ext cx="7036667" cy="3758297"/>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0BD77D8-7461-4886-ABB5-BCC4B85D9DDE}"/>
                  </a:ext>
                </a:extLst>
              </p:cNvPr>
              <p:cNvSpPr/>
              <p:nvPr/>
            </p:nvSpPr>
            <p:spPr>
              <a:xfrm>
                <a:off x="428280" y="2453929"/>
                <a:ext cx="3989294" cy="830997"/>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zh-CN" altLang="en-US" sz="1600" b="1" i="1" dirty="0" smtClean="0">
                        <a:solidFill>
                          <a:schemeClr val="accent1"/>
                        </a:solidFill>
                        <a:latin typeface="Cambria Math" panose="02040503050406030204" pitchFamily="18" charset="0"/>
                      </a:rPr>
                      <m:t>𝑺</m:t>
                    </m:r>
                    <m:r>
                      <a:rPr lang="zh-CN" altLang="en-US" sz="1600" b="1" i="1" dirty="0" smtClean="0">
                        <a:solidFill>
                          <a:schemeClr val="accent1"/>
                        </a:solidFill>
                        <a:latin typeface="Cambria Math" panose="02040503050406030204" pitchFamily="18" charset="0"/>
                      </a:rPr>
                      <m:t>=</m:t>
                    </m:r>
                    <m:d>
                      <m:dPr>
                        <m:begChr m:val="{"/>
                        <m:endChr m:val="}"/>
                        <m:ctrlPr>
                          <a:rPr lang="zh-CN" altLang="en-US" sz="1600" b="1" i="1" dirty="0">
                            <a:solidFill>
                              <a:schemeClr val="accent1"/>
                            </a:solidFill>
                            <a:latin typeface="Cambria Math" panose="02040503050406030204" pitchFamily="18" charset="0"/>
                          </a:rPr>
                        </m:ctrlPr>
                      </m:dPr>
                      <m:e>
                        <m:r>
                          <a:rPr lang="zh-CN" altLang="en-US" sz="1600" b="1" i="1" dirty="0">
                            <a:solidFill>
                              <a:schemeClr val="accent1"/>
                            </a:solidFill>
                            <a:latin typeface="Cambria Math" panose="02040503050406030204" pitchFamily="18" charset="0"/>
                          </a:rPr>
                          <m:t>𝑴𝑨</m:t>
                        </m:r>
                        <m:r>
                          <a:rPr lang="zh-CN" altLang="en-US" sz="1600" b="1" i="1" dirty="0">
                            <a:solidFill>
                              <a:schemeClr val="accent1"/>
                            </a:solidFill>
                            <a:latin typeface="Cambria Math" panose="02040503050406030204" pitchFamily="18" charset="0"/>
                          </a:rPr>
                          <m:t>,</m:t>
                        </m:r>
                        <m:r>
                          <a:rPr lang="zh-CN" altLang="en-US" sz="1600" b="1" i="1" dirty="0">
                            <a:solidFill>
                              <a:schemeClr val="accent1"/>
                            </a:solidFill>
                            <a:latin typeface="Cambria Math" panose="02040503050406030204" pitchFamily="18" charset="0"/>
                          </a:rPr>
                          <m:t>𝑹𝑬</m:t>
                        </m:r>
                        <m:r>
                          <a:rPr lang="zh-CN" altLang="en-US" sz="1600" b="1" i="1" dirty="0">
                            <a:solidFill>
                              <a:schemeClr val="accent1"/>
                            </a:solidFill>
                            <a:latin typeface="Cambria Math" panose="02040503050406030204" pitchFamily="18" charset="0"/>
                          </a:rPr>
                          <m:t>,</m:t>
                        </m:r>
                        <m:r>
                          <a:rPr lang="zh-CN" altLang="en-US" sz="1600" b="1" i="1" dirty="0">
                            <a:solidFill>
                              <a:schemeClr val="accent1"/>
                            </a:solidFill>
                            <a:latin typeface="Cambria Math" panose="02040503050406030204" pitchFamily="18" charset="0"/>
                          </a:rPr>
                          <m:t>𝑪𝑰</m:t>
                        </m:r>
                      </m:e>
                    </m:d>
                  </m:oMath>
                </a14:m>
                <a:endParaRPr lang="en-US" altLang="zh-CN" sz="1600" b="1" dirty="0">
                  <a:solidFill>
                    <a:schemeClr val="accent1"/>
                  </a:solidFill>
                </a:endParaRPr>
              </a:p>
              <a:p>
                <a:pPr marL="285750" indent="-285750">
                  <a:buFont typeface="Arial" panose="020B0604020202020204" pitchFamily="34" charset="0"/>
                  <a:buChar char="•"/>
                </a:pPr>
                <a14:m>
                  <m:oMath xmlns:m="http://schemas.openxmlformats.org/officeDocument/2006/math">
                    <m:r>
                      <a:rPr lang="zh-CN" altLang="en-US" sz="1600" b="1" i="1" dirty="0">
                        <a:solidFill>
                          <a:schemeClr val="accent1"/>
                        </a:solidFill>
                        <a:latin typeface="Cambria Math" panose="02040503050406030204" pitchFamily="18" charset="0"/>
                      </a:rPr>
                      <m:t>𝑭</m:t>
                    </m:r>
                    <m:r>
                      <a:rPr lang="zh-CN" altLang="en-US" sz="1600" b="1" i="1" dirty="0">
                        <a:solidFill>
                          <a:schemeClr val="accent1"/>
                        </a:solidFill>
                        <a:latin typeface="Cambria Math" panose="02040503050406030204" pitchFamily="18" charset="0"/>
                      </a:rPr>
                      <m:t>(</m:t>
                    </m:r>
                    <m:r>
                      <a:rPr lang="zh-CN" altLang="en-US" sz="1600" b="1" i="1" dirty="0">
                        <a:solidFill>
                          <a:schemeClr val="accent1"/>
                        </a:solidFill>
                        <a:latin typeface="Cambria Math" panose="02040503050406030204" pitchFamily="18" charset="0"/>
                      </a:rPr>
                      <m:t>𝒂</m:t>
                    </m:r>
                    <m:r>
                      <a:rPr lang="zh-CN" altLang="en-US" sz="1600" b="1" i="1" dirty="0">
                        <a:solidFill>
                          <a:schemeClr val="accent1"/>
                        </a:solidFill>
                        <a:latin typeface="Cambria Math" panose="02040503050406030204" pitchFamily="18" charset="0"/>
                      </a:rPr>
                      <m:t>)={</m:t>
                    </m:r>
                    <m:r>
                      <a:rPr lang="zh-CN" altLang="en-US" sz="1600" b="1" i="1" dirty="0">
                        <a:solidFill>
                          <a:schemeClr val="accent1"/>
                        </a:solidFill>
                        <a:latin typeface="Cambria Math" panose="02040503050406030204" pitchFamily="18" charset="0"/>
                      </a:rPr>
                      <m:t>𝑴𝑨</m:t>
                    </m:r>
                    <m:r>
                      <a:rPr lang="zh-CN" altLang="en-US" sz="1600" b="1" i="1" dirty="0">
                        <a:solidFill>
                          <a:schemeClr val="accent1"/>
                        </a:solidFill>
                        <a:latin typeface="Cambria Math" panose="02040503050406030204" pitchFamily="18" charset="0"/>
                      </a:rPr>
                      <m:t>}</m:t>
                    </m:r>
                  </m:oMath>
                </a14:m>
                <a:endParaRPr lang="en-US" altLang="zh-CN" sz="1600" b="1" dirty="0">
                  <a:solidFill>
                    <a:schemeClr val="accent1"/>
                  </a:solidFill>
                </a:endParaRPr>
              </a:p>
              <a:p>
                <a:pPr marL="285750" indent="-285750">
                  <a:buFont typeface="Arial" panose="020B0604020202020204" pitchFamily="34" charset="0"/>
                  <a:buChar char="•"/>
                </a:pPr>
                <a14:m>
                  <m:oMath xmlns:m="http://schemas.openxmlformats.org/officeDocument/2006/math">
                    <m:r>
                      <a:rPr lang="zh-CN" altLang="en-US" sz="1600" b="1" i="1" dirty="0">
                        <a:solidFill>
                          <a:schemeClr val="accent1"/>
                        </a:solidFill>
                        <a:latin typeface="Cambria Math" panose="02040503050406030204" pitchFamily="18" charset="0"/>
                      </a:rPr>
                      <m:t>𝑾</m:t>
                    </m:r>
                    <m:r>
                      <a:rPr lang="zh-CN" altLang="en-US" sz="1600" b="1" i="1" dirty="0">
                        <a:solidFill>
                          <a:schemeClr val="accent1"/>
                        </a:solidFill>
                        <a:latin typeface="Cambria Math" panose="02040503050406030204" pitchFamily="18" charset="0"/>
                      </a:rPr>
                      <m:t>(&lt;</m:t>
                    </m:r>
                    <m:r>
                      <a:rPr lang="zh-CN" altLang="en-US" sz="1600" b="1" i="1" dirty="0">
                        <a:solidFill>
                          <a:schemeClr val="accent1"/>
                        </a:solidFill>
                        <a:latin typeface="Cambria Math" panose="02040503050406030204" pitchFamily="18" charset="0"/>
                      </a:rPr>
                      <m:t>𝒔</m:t>
                    </m:r>
                    <m:r>
                      <a:rPr lang="zh-CN" altLang="en-US" sz="1600" b="1" i="1" dirty="0">
                        <a:solidFill>
                          <a:schemeClr val="accent1"/>
                        </a:solidFill>
                        <a:latin typeface="Cambria Math" panose="02040503050406030204" pitchFamily="18" charset="0"/>
                      </a:rPr>
                      <m:t>,</m:t>
                    </m:r>
                    <m:r>
                      <a:rPr lang="zh-CN" altLang="en-US" sz="1600" b="1" i="1" dirty="0">
                        <a:solidFill>
                          <a:schemeClr val="accent1"/>
                        </a:solidFill>
                        <a:latin typeface="Cambria Math" panose="02040503050406030204" pitchFamily="18" charset="0"/>
                      </a:rPr>
                      <m:t>𝒂</m:t>
                    </m:r>
                    <m:r>
                      <a:rPr lang="zh-CN" altLang="en-US" sz="1600" b="1" i="1" dirty="0">
                        <a:solidFill>
                          <a:schemeClr val="accent1"/>
                        </a:solidFill>
                        <a:latin typeface="Cambria Math" panose="02040503050406030204" pitchFamily="18" charset="0"/>
                      </a:rPr>
                      <m:t>&gt;)=</m:t>
                    </m:r>
                    <m:r>
                      <a:rPr lang="zh-CN" altLang="en-US" sz="1600" b="1" i="1" dirty="0">
                        <a:solidFill>
                          <a:schemeClr val="accent1"/>
                        </a:solidFill>
                        <a:latin typeface="Cambria Math" panose="02040503050406030204" pitchFamily="18" charset="0"/>
                      </a:rPr>
                      <m:t>𝟖</m:t>
                    </m:r>
                  </m:oMath>
                </a14:m>
                <a:endParaRPr lang="en-US" altLang="zh-CN" sz="1600" b="1" dirty="0">
                  <a:solidFill>
                    <a:schemeClr val="accent1"/>
                  </a:solidFill>
                </a:endParaRPr>
              </a:p>
            </p:txBody>
          </p:sp>
        </mc:Choice>
        <mc:Fallback xmlns="">
          <p:sp>
            <p:nvSpPr>
              <p:cNvPr id="6" name="矩形 5">
                <a:extLst>
                  <a:ext uri="{FF2B5EF4-FFF2-40B4-BE49-F238E27FC236}">
                    <a16:creationId xmlns:a16="http://schemas.microsoft.com/office/drawing/2014/main" id="{C0BD77D8-7461-4886-ABB5-BCC4B85D9DDE}"/>
                  </a:ext>
                </a:extLst>
              </p:cNvPr>
              <p:cNvSpPr>
                <a:spLocks noRot="1" noChangeAspect="1" noMove="1" noResize="1" noEditPoints="1" noAdjustHandles="1" noChangeArrowheads="1" noChangeShapeType="1" noTextEdit="1"/>
              </p:cNvSpPr>
              <p:nvPr/>
            </p:nvSpPr>
            <p:spPr>
              <a:xfrm>
                <a:off x="428280" y="2453929"/>
                <a:ext cx="3989294" cy="830997"/>
              </a:xfrm>
              <a:prstGeom prst="rect">
                <a:avLst/>
              </a:prstGeom>
              <a:blipFill>
                <a:blip r:embed="rId5"/>
                <a:stretch>
                  <a:fillRect l="-611" t="-1471"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786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A682F57-23B0-417C-BBE6-F73E801E8232}"/>
                  </a:ext>
                </a:extLst>
              </p:cNvPr>
              <p:cNvSpPr txBox="1"/>
              <p:nvPr/>
            </p:nvSpPr>
            <p:spPr>
              <a:xfrm>
                <a:off x="428281" y="853491"/>
                <a:ext cx="8287438" cy="1400255"/>
              </a:xfrm>
              <a:prstGeom prst="rect">
                <a:avLst/>
              </a:prstGeom>
              <a:noFill/>
            </p:spPr>
            <p:txBody>
              <a:bodyPr wrap="square" rtlCol="0">
                <a:spAutoFit/>
              </a:bodyPr>
              <a:lstStyle/>
              <a:p>
                <a:r>
                  <a:rPr lang="zh-CN" altLang="en-US" sz="2200" b="1" dirty="0">
                    <a:latin typeface="Calibri" panose="020F0502020204030204" pitchFamily="34" charset="0"/>
                    <a:ea typeface="微软雅黑" panose="020B0503020204020204" pitchFamily="34" charset="-122"/>
                  </a:rPr>
                  <a:t>路径</a:t>
                </a:r>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fr-FR" altLang="zh-CN" dirty="0">
                    <a:solidFill>
                      <a:schemeClr val="accent1"/>
                    </a:solidFill>
                    <a:ea typeface="微软雅黑" panose="020B0503020204020204" pitchFamily="34" charset="-122"/>
                  </a:rPr>
                  <a:t>	</a:t>
                </a:r>
                <a14:m>
                  <m:oMath xmlns:m="http://schemas.openxmlformats.org/officeDocument/2006/math">
                    <m:sSub>
                      <m:sSubPr>
                        <m:ctrlPr>
                          <a:rPr lang="fr-FR" altLang="zh-CN" i="1" smtClean="0">
                            <a:solidFill>
                              <a:schemeClr val="accent1"/>
                            </a:solidFill>
                            <a:latin typeface="Cambria Math" panose="02040503050406030204" pitchFamily="18" charset="0"/>
                            <a:ea typeface="微软雅黑" panose="020B0503020204020204" pitchFamily="34" charset="-122"/>
                          </a:rPr>
                        </m:ctrlPr>
                      </m:sSubPr>
                      <m:e>
                        <m:r>
                          <a:rPr lang="fr-FR" altLang="zh-CN" b="0" i="1" smtClean="0">
                            <a:solidFill>
                              <a:schemeClr val="accent1"/>
                            </a:solidFill>
                            <a:latin typeface="Cambria Math" panose="02040503050406030204" pitchFamily="18" charset="0"/>
                            <a:ea typeface="微软雅黑" panose="020B0503020204020204" pitchFamily="34" charset="-122"/>
                          </a:rPr>
                          <m:t>𝑃</m:t>
                        </m:r>
                      </m:e>
                      <m:sub>
                        <m:r>
                          <a:rPr lang="en-US" altLang="zh-CN" b="0" i="1" smtClean="0">
                            <a:solidFill>
                              <a:schemeClr val="accent1"/>
                            </a:solidFill>
                            <a:latin typeface="Cambria Math" panose="02040503050406030204" pitchFamily="18" charset="0"/>
                            <a:ea typeface="微软雅黑" panose="020B0503020204020204" pitchFamily="34" charset="-122"/>
                          </a:rPr>
                          <m:t>𝑠</m:t>
                        </m:r>
                        <m:r>
                          <a:rPr lang="en-US" altLang="zh-CN" b="0" i="1" smtClean="0">
                            <a:solidFill>
                              <a:schemeClr val="accent1"/>
                            </a:solidFill>
                            <a:latin typeface="Cambria Math" panose="02040503050406030204" pitchFamily="18" charset="0"/>
                            <a:ea typeface="微软雅黑" panose="020B0503020204020204" pitchFamily="34" charset="-122"/>
                          </a:rPr>
                          <m:t>,</m:t>
                        </m:r>
                        <m:r>
                          <a:rPr lang="en-US" altLang="zh-CN" b="0" i="1" smtClean="0">
                            <a:solidFill>
                              <a:schemeClr val="accent1"/>
                            </a:solidFill>
                            <a:latin typeface="Cambria Math" panose="02040503050406030204" pitchFamily="18" charset="0"/>
                            <a:ea typeface="微软雅黑" panose="020B0503020204020204" pitchFamily="34" charset="-122"/>
                          </a:rPr>
                          <m:t>𝑡</m:t>
                        </m:r>
                      </m:sub>
                    </m:sSub>
                    <m:r>
                      <a:rPr lang="fr-FR" altLang="zh-CN" b="0" i="1" smtClean="0">
                        <a:solidFill>
                          <a:schemeClr val="accent1"/>
                        </a:solidFill>
                        <a:latin typeface="Cambria Math" panose="02040503050406030204" pitchFamily="18" charset="0"/>
                        <a:ea typeface="微软雅黑" panose="020B0503020204020204" pitchFamily="34" charset="-122"/>
                      </a:rPr>
                      <m:t>=</m:t>
                    </m:r>
                    <m:d>
                      <m:dPr>
                        <m:ctrlPr>
                          <a:rPr lang="fr-FR" altLang="zh-CN" i="1" smtClean="0">
                            <a:solidFill>
                              <a:schemeClr val="accent1"/>
                            </a:solidFill>
                            <a:latin typeface="Cambria Math" panose="02040503050406030204" pitchFamily="18" charset="0"/>
                            <a:ea typeface="微软雅黑" panose="020B0503020204020204" pitchFamily="34" charset="-122"/>
                          </a:rPr>
                        </m:ctrlPr>
                      </m:dPr>
                      <m:e>
                        <m:sSub>
                          <m:sSubPr>
                            <m:ctrlPr>
                              <a:rPr lang="fr-FR" altLang="zh-CN" i="1" smtClean="0">
                                <a:solidFill>
                                  <a:schemeClr val="accent1"/>
                                </a:solidFill>
                                <a:latin typeface="Cambria Math" panose="02040503050406030204" pitchFamily="18" charset="0"/>
                                <a:ea typeface="微软雅黑" panose="020B0503020204020204" pitchFamily="34" charset="-122"/>
                              </a:rPr>
                            </m:ctrlPr>
                          </m:sSubPr>
                          <m:e>
                            <m:r>
                              <a:rPr lang="fr-FR" altLang="zh-CN" b="0" i="1" smtClean="0">
                                <a:solidFill>
                                  <a:schemeClr val="accent1"/>
                                </a:solidFill>
                                <a:latin typeface="Cambria Math" panose="02040503050406030204" pitchFamily="18" charset="0"/>
                                <a:ea typeface="微软雅黑" panose="020B0503020204020204" pitchFamily="34" charset="-122"/>
                              </a:rPr>
                              <m:t>𝑣</m:t>
                            </m:r>
                          </m:e>
                          <m:sub>
                            <m:r>
                              <a:rPr lang="fr-FR" altLang="zh-CN" b="0" i="1" smtClean="0">
                                <a:solidFill>
                                  <a:schemeClr val="accent1"/>
                                </a:solidFill>
                                <a:latin typeface="Cambria Math" panose="02040503050406030204" pitchFamily="18" charset="0"/>
                                <a:ea typeface="微软雅黑" panose="020B0503020204020204" pitchFamily="34" charset="-122"/>
                              </a:rPr>
                              <m:t>0</m:t>
                            </m:r>
                          </m:sub>
                        </m:sSub>
                        <m:r>
                          <a:rPr lang="fr-FR" altLang="zh-CN" b="0" i="1" smtClean="0">
                            <a:solidFill>
                              <a:schemeClr val="accent1"/>
                            </a:solidFill>
                            <a:latin typeface="Cambria Math" panose="02040503050406030204" pitchFamily="18" charset="0"/>
                            <a:ea typeface="微软雅黑" panose="020B0503020204020204" pitchFamily="34" charset="-122"/>
                          </a:rPr>
                          <m:t>=</m:t>
                        </m:r>
                        <m:r>
                          <a:rPr lang="fr-FR" altLang="zh-CN" b="0" i="1" smtClean="0">
                            <a:solidFill>
                              <a:schemeClr val="accent1"/>
                            </a:solidFill>
                            <a:latin typeface="Cambria Math" panose="02040503050406030204" pitchFamily="18" charset="0"/>
                            <a:ea typeface="微软雅黑" panose="020B0503020204020204" pitchFamily="34" charset="-122"/>
                          </a:rPr>
                          <m:t>𝑠</m:t>
                        </m:r>
                        <m:r>
                          <a:rPr lang="fr-FR" altLang="zh-CN" b="0" i="1" smtClean="0">
                            <a:solidFill>
                              <a:schemeClr val="accent1"/>
                            </a:solidFill>
                            <a:latin typeface="Cambria Math" panose="02040503050406030204" pitchFamily="18" charset="0"/>
                            <a:ea typeface="微软雅黑" panose="020B0503020204020204" pitchFamily="34" charset="-122"/>
                          </a:rPr>
                          <m:t>,</m:t>
                        </m:r>
                        <m:sSub>
                          <m:sSubPr>
                            <m:ctrlPr>
                              <a:rPr lang="fr-FR" altLang="zh-CN" i="1" smtClean="0">
                                <a:solidFill>
                                  <a:schemeClr val="accent1"/>
                                </a:solidFill>
                                <a:latin typeface="Cambria Math" panose="02040503050406030204" pitchFamily="18" charset="0"/>
                                <a:ea typeface="微软雅黑" panose="020B0503020204020204" pitchFamily="34" charset="-122"/>
                              </a:rPr>
                            </m:ctrlPr>
                          </m:sSubPr>
                          <m:e>
                            <m:r>
                              <a:rPr lang="fr-FR" altLang="zh-CN" b="0" i="1" smtClean="0">
                                <a:solidFill>
                                  <a:schemeClr val="accent1"/>
                                </a:solidFill>
                                <a:latin typeface="Cambria Math" panose="02040503050406030204" pitchFamily="18" charset="0"/>
                                <a:ea typeface="微软雅黑" panose="020B0503020204020204" pitchFamily="34" charset="-122"/>
                              </a:rPr>
                              <m:t>𝑣</m:t>
                            </m:r>
                          </m:e>
                          <m:sub>
                            <m:r>
                              <a:rPr lang="fr-FR" altLang="zh-CN" b="0" i="1" smtClean="0">
                                <a:solidFill>
                                  <a:schemeClr val="accent1"/>
                                </a:solidFill>
                                <a:latin typeface="Cambria Math" panose="02040503050406030204" pitchFamily="18" charset="0"/>
                                <a:ea typeface="微软雅黑" panose="020B0503020204020204" pitchFamily="34" charset="-122"/>
                              </a:rPr>
                              <m:t>1</m:t>
                            </m:r>
                          </m:sub>
                        </m:sSub>
                        <m:r>
                          <a:rPr lang="fr-FR" altLang="zh-CN" b="0" i="1" smtClean="0">
                            <a:solidFill>
                              <a:schemeClr val="accent1"/>
                            </a:solidFill>
                            <a:latin typeface="Cambria Math" panose="02040503050406030204" pitchFamily="18" charset="0"/>
                            <a:ea typeface="微软雅黑" panose="020B0503020204020204" pitchFamily="34" charset="-122"/>
                          </a:rPr>
                          <m:t>,</m:t>
                        </m:r>
                        <m:sSub>
                          <m:sSubPr>
                            <m:ctrlPr>
                              <a:rPr lang="fr-FR" altLang="zh-CN" i="1" smtClean="0">
                                <a:solidFill>
                                  <a:schemeClr val="accent1"/>
                                </a:solidFill>
                                <a:latin typeface="Cambria Math" panose="02040503050406030204" pitchFamily="18" charset="0"/>
                                <a:ea typeface="微软雅黑" panose="020B0503020204020204" pitchFamily="34" charset="-122"/>
                              </a:rPr>
                            </m:ctrlPr>
                          </m:sSubPr>
                          <m:e>
                            <m:r>
                              <a:rPr lang="fr-FR" altLang="zh-CN" b="0" i="1" smtClean="0">
                                <a:solidFill>
                                  <a:schemeClr val="accent1"/>
                                </a:solidFill>
                                <a:latin typeface="Cambria Math" panose="02040503050406030204" pitchFamily="18" charset="0"/>
                                <a:ea typeface="微软雅黑" panose="020B0503020204020204" pitchFamily="34" charset="-122"/>
                              </a:rPr>
                              <m:t>𝑣</m:t>
                            </m:r>
                          </m:e>
                          <m:sub>
                            <m:r>
                              <a:rPr lang="fr-FR" altLang="zh-CN" b="0" i="1" smtClean="0">
                                <a:solidFill>
                                  <a:schemeClr val="accent1"/>
                                </a:solidFill>
                                <a:latin typeface="Cambria Math" panose="02040503050406030204" pitchFamily="18" charset="0"/>
                                <a:ea typeface="微软雅黑" panose="020B0503020204020204" pitchFamily="34" charset="-122"/>
                              </a:rPr>
                              <m:t>2</m:t>
                            </m:r>
                          </m:sub>
                        </m:sSub>
                        <m:r>
                          <a:rPr lang="fr-FR" altLang="zh-CN" b="0" i="1" smtClean="0">
                            <a:solidFill>
                              <a:schemeClr val="accent1"/>
                            </a:solidFill>
                            <a:latin typeface="Cambria Math" panose="02040503050406030204" pitchFamily="18" charset="0"/>
                            <a:ea typeface="微软雅黑" panose="020B0503020204020204" pitchFamily="34" charset="-122"/>
                          </a:rPr>
                          <m:t>,...,</m:t>
                        </m:r>
                        <m:sSub>
                          <m:sSubPr>
                            <m:ctrlPr>
                              <a:rPr lang="fr-FR" altLang="zh-CN" i="1" smtClean="0">
                                <a:solidFill>
                                  <a:schemeClr val="accent1"/>
                                </a:solidFill>
                                <a:latin typeface="Cambria Math" panose="02040503050406030204" pitchFamily="18" charset="0"/>
                                <a:ea typeface="微软雅黑" panose="020B0503020204020204" pitchFamily="34" charset="-122"/>
                              </a:rPr>
                            </m:ctrlPr>
                          </m:sSubPr>
                          <m:e>
                            <m:r>
                              <a:rPr lang="fr-FR" altLang="zh-CN" b="0" i="1" smtClean="0">
                                <a:solidFill>
                                  <a:schemeClr val="accent1"/>
                                </a:solidFill>
                                <a:latin typeface="Cambria Math" panose="02040503050406030204" pitchFamily="18" charset="0"/>
                                <a:ea typeface="微软雅黑" panose="020B0503020204020204" pitchFamily="34" charset="-122"/>
                              </a:rPr>
                              <m:t>𝑣</m:t>
                            </m:r>
                          </m:e>
                          <m:sub>
                            <m:r>
                              <a:rPr lang="fr-FR" altLang="zh-CN" b="0" i="1" smtClean="0">
                                <a:solidFill>
                                  <a:schemeClr val="accent1"/>
                                </a:solidFill>
                                <a:latin typeface="Cambria Math" panose="02040503050406030204" pitchFamily="18" charset="0"/>
                                <a:ea typeface="微软雅黑" panose="020B0503020204020204" pitchFamily="34" charset="-122"/>
                              </a:rPr>
                              <m:t>𝑞</m:t>
                            </m:r>
                          </m:sub>
                        </m:sSub>
                        <m:r>
                          <a:rPr lang="fr-FR" altLang="zh-CN" b="0" i="1" smtClean="0">
                            <a:solidFill>
                              <a:schemeClr val="accent1"/>
                            </a:solidFill>
                            <a:latin typeface="Cambria Math" panose="02040503050406030204" pitchFamily="18" charset="0"/>
                            <a:ea typeface="微软雅黑" panose="020B0503020204020204" pitchFamily="34" charset="-122"/>
                          </a:rPr>
                          <m:t>=</m:t>
                        </m:r>
                        <m:r>
                          <a:rPr lang="fr-FR" altLang="zh-CN" b="0" i="1" smtClean="0">
                            <a:solidFill>
                              <a:schemeClr val="accent1"/>
                            </a:solidFill>
                            <a:latin typeface="Cambria Math" panose="02040503050406030204" pitchFamily="18" charset="0"/>
                            <a:ea typeface="微软雅黑" panose="020B0503020204020204" pitchFamily="34" charset="-122"/>
                          </a:rPr>
                          <m:t>𝑡</m:t>
                        </m:r>
                      </m:e>
                    </m:d>
                  </m:oMath>
                </a14:m>
                <a:r>
                  <a:rPr lang="zh-CN" altLang="en-US" dirty="0">
                    <a:latin typeface="Calibri" panose="020F0502020204030204" pitchFamily="34" charset="0"/>
                    <a:ea typeface="微软雅黑" panose="020B0503020204020204" pitchFamily="34" charset="-122"/>
                  </a:rPr>
                  <a:t>表示</a:t>
                </a:r>
                <a:r>
                  <a:rPr lang="zh-CN" altLang="en-US" b="1" dirty="0">
                    <a:latin typeface="Calibri" panose="020F0502020204030204" pitchFamily="34" charset="0"/>
                    <a:ea typeface="微软雅黑" panose="020B0503020204020204" pitchFamily="34" charset="-122"/>
                  </a:rPr>
                  <a:t>从节点</a:t>
                </a:r>
                <a:r>
                  <a:rPr lang="en-US" altLang="zh-CN" b="1" dirty="0">
                    <a:latin typeface="Calibri" panose="020F0502020204030204" pitchFamily="34" charset="0"/>
                    <a:ea typeface="微软雅黑" panose="020B0503020204020204" pitchFamily="34" charset="-122"/>
                  </a:rPr>
                  <a:t>s</a:t>
                </a:r>
                <a:r>
                  <a:rPr lang="zh-CN" altLang="en-US" b="1" dirty="0">
                    <a:latin typeface="Calibri" panose="020F0502020204030204" pitchFamily="34" charset="0"/>
                    <a:ea typeface="微软雅黑" panose="020B0503020204020204" pitchFamily="34" charset="-122"/>
                  </a:rPr>
                  <a:t>到节点</a:t>
                </a:r>
                <a:r>
                  <a:rPr lang="en-US" altLang="zh-CN" b="1" dirty="0">
                    <a:latin typeface="Calibri" panose="020F0502020204030204" pitchFamily="34" charset="0"/>
                    <a:ea typeface="微软雅黑" panose="020B0503020204020204" pitchFamily="34" charset="-122"/>
                  </a:rPr>
                  <a:t>t</a:t>
                </a:r>
                <a:r>
                  <a:rPr lang="zh-CN" altLang="en-US" b="1" dirty="0">
                    <a:latin typeface="Calibri" panose="020F0502020204030204" pitchFamily="34" charset="0"/>
                    <a:ea typeface="微软雅黑" panose="020B0503020204020204" pitchFamily="34" charset="-122"/>
                  </a:rPr>
                  <a:t>的路径</a:t>
                </a:r>
                <a:r>
                  <a:rPr lang="zh-CN" altLang="en-US" dirty="0">
                    <a:latin typeface="Calibri" panose="020F0502020204030204" pitchFamily="34" charset="0"/>
                    <a:ea typeface="微软雅黑" panose="020B0503020204020204" pitchFamily="34" charset="-122"/>
                  </a:rPr>
                  <a:t>，表示为一组节点序列，相邻节点间可达，</a:t>
                </a:r>
                <a14:m>
                  <m:oMath xmlns:m="http://schemas.openxmlformats.org/officeDocument/2006/math">
                    <m:r>
                      <a:rPr lang="en-US" altLang="zh-CN" b="0" i="1" dirty="0" smtClean="0">
                        <a:solidFill>
                          <a:schemeClr val="accent1"/>
                        </a:solidFill>
                        <a:latin typeface="Cambria Math" panose="02040503050406030204" pitchFamily="18" charset="0"/>
                        <a:ea typeface="微软雅黑" panose="020B0503020204020204" pitchFamily="34" charset="-122"/>
                      </a:rPr>
                      <m:t>𝑤</m:t>
                    </m:r>
                    <m:d>
                      <m:dPr>
                        <m:ctrlPr>
                          <a:rPr lang="en-US" altLang="zh-CN" i="1" dirty="0" smtClean="0">
                            <a:solidFill>
                              <a:schemeClr val="accent1"/>
                            </a:solidFill>
                            <a:latin typeface="Cambria Math" panose="02040503050406030204" pitchFamily="18" charset="0"/>
                            <a:ea typeface="微软雅黑" panose="020B0503020204020204" pitchFamily="34" charset="-122"/>
                          </a:rPr>
                        </m:ctrlPr>
                      </m:dPr>
                      <m:e>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b="0" i="1" dirty="0">
                                <a:solidFill>
                                  <a:schemeClr val="accent1"/>
                                </a:solidFill>
                                <a:latin typeface="Cambria Math" panose="02040503050406030204" pitchFamily="18" charset="0"/>
                                <a:ea typeface="微软雅黑" panose="020B0503020204020204" pitchFamily="34" charset="-122"/>
                              </a:rPr>
                              <m:t>𝑃</m:t>
                            </m:r>
                          </m:e>
                          <m:sub>
                            <m:r>
                              <a:rPr lang="en-US" altLang="zh-CN" b="0" i="1" dirty="0" smtClean="0">
                                <a:solidFill>
                                  <a:schemeClr val="accent1"/>
                                </a:solidFill>
                                <a:latin typeface="Cambria Math" panose="02040503050406030204" pitchFamily="18" charset="0"/>
                                <a:ea typeface="微软雅黑" panose="020B0503020204020204" pitchFamily="34" charset="-122"/>
                              </a:rPr>
                              <m:t>𝑠</m:t>
                            </m:r>
                            <m:r>
                              <a:rPr lang="en-US" altLang="zh-CN" b="0" i="1" dirty="0" smtClean="0">
                                <a:solidFill>
                                  <a:schemeClr val="accent1"/>
                                </a:solidFill>
                                <a:latin typeface="Cambria Math" panose="02040503050406030204" pitchFamily="18" charset="0"/>
                                <a:ea typeface="微软雅黑" panose="020B0503020204020204" pitchFamily="34" charset="-122"/>
                              </a:rPr>
                              <m:t>,</m:t>
                            </m:r>
                            <m:r>
                              <a:rPr lang="en-US" altLang="zh-CN" b="0" i="1" dirty="0" smtClean="0">
                                <a:solidFill>
                                  <a:schemeClr val="accent1"/>
                                </a:solidFill>
                                <a:latin typeface="Cambria Math" panose="02040503050406030204" pitchFamily="18" charset="0"/>
                                <a:ea typeface="微软雅黑" panose="020B0503020204020204" pitchFamily="34" charset="-122"/>
                              </a:rPr>
                              <m:t>𝑡</m:t>
                            </m:r>
                          </m:sub>
                        </m:sSub>
                      </m:e>
                    </m:d>
                    <m:r>
                      <a:rPr lang="en-US" altLang="zh-CN" b="0" i="1" dirty="0" smtClean="0">
                        <a:solidFill>
                          <a:schemeClr val="accent1"/>
                        </a:solidFill>
                        <a:latin typeface="Cambria Math" panose="02040503050406030204" pitchFamily="18" charset="0"/>
                        <a:ea typeface="微软雅黑" panose="020B0503020204020204" pitchFamily="34" charset="-122"/>
                      </a:rPr>
                      <m:t> </m:t>
                    </m:r>
                  </m:oMath>
                </a14:m>
                <a:r>
                  <a:rPr lang="zh-CN" altLang="en-US" dirty="0">
                    <a:latin typeface="Calibri" panose="020F0502020204030204" pitchFamily="34" charset="0"/>
                    <a:ea typeface="微软雅黑" panose="020B0503020204020204" pitchFamily="34" charset="-122"/>
                  </a:rPr>
                  <a:t>表示</a:t>
                </a:r>
                <a:r>
                  <a:rPr lang="zh-CN" altLang="en-US" b="1" dirty="0">
                    <a:latin typeface="Calibri" panose="020F0502020204030204" pitchFamily="34" charset="0"/>
                    <a:ea typeface="微软雅黑" panose="020B0503020204020204" pitchFamily="34" charset="-122"/>
                  </a:rPr>
                  <a:t>路径的成本</a:t>
                </a:r>
                <a:r>
                  <a:rPr lang="zh-CN" altLang="en-US" dirty="0">
                    <a:latin typeface="Calibri" panose="020F0502020204030204" pitchFamily="34" charset="0"/>
                    <a:ea typeface="微软雅黑" panose="020B0503020204020204" pitchFamily="34" charset="-122"/>
                  </a:rPr>
                  <a:t>，</a:t>
                </a:r>
                <a14:m>
                  <m:oMath xmlns:m="http://schemas.openxmlformats.org/officeDocument/2006/math">
                    <m:d>
                      <m:dPr>
                        <m:begChr m:val="|"/>
                        <m:endChr m:val="|"/>
                        <m:ctrlPr>
                          <a:rPr lang="en-US" altLang="zh-CN" i="1" dirty="0" smtClean="0">
                            <a:solidFill>
                              <a:schemeClr val="accent1"/>
                            </a:solidFill>
                            <a:latin typeface="Cambria Math" panose="02040503050406030204" pitchFamily="18" charset="0"/>
                            <a:ea typeface="微软雅黑" panose="020B0503020204020204" pitchFamily="34" charset="-122"/>
                          </a:rPr>
                        </m:ctrlPr>
                      </m:dPr>
                      <m:e>
                        <m:sSub>
                          <m:sSubPr>
                            <m:ctrlPr>
                              <a:rPr lang="en-US" altLang="zh-CN" i="1" dirty="0">
                                <a:solidFill>
                                  <a:schemeClr val="accent1"/>
                                </a:solidFill>
                                <a:latin typeface="Cambria Math" panose="02040503050406030204" pitchFamily="18" charset="0"/>
                                <a:ea typeface="微软雅黑" panose="020B0503020204020204" pitchFamily="34" charset="-122"/>
                              </a:rPr>
                            </m:ctrlPr>
                          </m:sSubPr>
                          <m:e>
                            <m:r>
                              <a:rPr lang="en-US" altLang="zh-CN" b="0" i="1" dirty="0">
                                <a:solidFill>
                                  <a:schemeClr val="accent1"/>
                                </a:solidFill>
                                <a:latin typeface="Cambria Math" panose="02040503050406030204" pitchFamily="18" charset="0"/>
                                <a:ea typeface="微软雅黑" panose="020B0503020204020204" pitchFamily="34" charset="-122"/>
                              </a:rPr>
                              <m:t>𝑃</m:t>
                            </m:r>
                          </m:e>
                          <m:sub>
                            <m:r>
                              <a:rPr lang="en-US" altLang="zh-CN" b="0" i="1" dirty="0" smtClean="0">
                                <a:solidFill>
                                  <a:schemeClr val="accent1"/>
                                </a:solidFill>
                                <a:latin typeface="Cambria Math" panose="02040503050406030204" pitchFamily="18" charset="0"/>
                                <a:ea typeface="微软雅黑" panose="020B0503020204020204" pitchFamily="34" charset="-122"/>
                              </a:rPr>
                              <m:t>𝑠</m:t>
                            </m:r>
                            <m:r>
                              <a:rPr lang="en-US" altLang="zh-CN" b="0" i="1" dirty="0" smtClean="0">
                                <a:solidFill>
                                  <a:schemeClr val="accent1"/>
                                </a:solidFill>
                                <a:latin typeface="Cambria Math" panose="02040503050406030204" pitchFamily="18" charset="0"/>
                                <a:ea typeface="微软雅黑" panose="020B0503020204020204" pitchFamily="34" charset="-122"/>
                              </a:rPr>
                              <m:t>,</m:t>
                            </m:r>
                            <m:r>
                              <a:rPr lang="en-US" altLang="zh-CN" b="0" i="1" dirty="0" smtClean="0">
                                <a:solidFill>
                                  <a:schemeClr val="accent1"/>
                                </a:solidFill>
                                <a:latin typeface="Cambria Math" panose="02040503050406030204" pitchFamily="18" charset="0"/>
                                <a:ea typeface="微软雅黑" panose="020B0503020204020204" pitchFamily="34" charset="-122"/>
                              </a:rPr>
                              <m:t>𝑡</m:t>
                            </m:r>
                          </m:sub>
                        </m:sSub>
                      </m:e>
                    </m:d>
                  </m:oMath>
                </a14:m>
                <a:r>
                  <a:rPr lang="zh-CN" altLang="en-US" dirty="0">
                    <a:latin typeface="Calibri" panose="020F0502020204030204" pitchFamily="34" charset="0"/>
                    <a:ea typeface="微软雅黑" panose="020B0503020204020204" pitchFamily="34" charset="-122"/>
                  </a:rPr>
                  <a:t>为</a:t>
                </a:r>
                <a:r>
                  <a:rPr lang="zh-CN" altLang="en-US" b="1" dirty="0">
                    <a:latin typeface="Calibri" panose="020F0502020204030204" pitchFamily="34" charset="0"/>
                    <a:ea typeface="微软雅黑" panose="020B0503020204020204" pitchFamily="34" charset="-122"/>
                  </a:rPr>
                  <a:t>路径节点数量</a:t>
                </a:r>
                <a:r>
                  <a:rPr lang="zh-CN" altLang="en-US" dirty="0">
                    <a:latin typeface="Calibri" panose="020F0502020204030204" pitchFamily="34" charset="0"/>
                    <a:ea typeface="微软雅黑" panose="020B0503020204020204" pitchFamily="34" charset="-122"/>
                  </a:rPr>
                  <a:t>。</a:t>
                </a:r>
                <a:endParaRPr lang="en-US" altLang="zh-CN" dirty="0">
                  <a:latin typeface="Calibri" panose="020F0502020204030204" pitchFamily="34" charset="0"/>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3A682F57-23B0-417C-BBE6-F73E801E8232}"/>
                  </a:ext>
                </a:extLst>
              </p:cNvPr>
              <p:cNvSpPr txBox="1">
                <a:spLocks noRot="1" noChangeAspect="1" noMove="1" noResize="1" noEditPoints="1" noAdjustHandles="1" noChangeArrowheads="1" noChangeShapeType="1" noTextEdit="1"/>
              </p:cNvSpPr>
              <p:nvPr/>
            </p:nvSpPr>
            <p:spPr>
              <a:xfrm>
                <a:off x="428281" y="853491"/>
                <a:ext cx="8287438" cy="1400255"/>
              </a:xfrm>
              <a:prstGeom prst="rect">
                <a:avLst/>
              </a:prstGeom>
              <a:blipFill>
                <a:blip r:embed="rId3"/>
                <a:stretch>
                  <a:fillRect l="-956" t="-3478" b="-4783"/>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EBE85C5-3015-4E49-8249-A2F68404559B}"/>
                  </a:ext>
                </a:extLst>
              </p:cNvPr>
              <p:cNvSpPr txBox="1"/>
              <p:nvPr/>
            </p:nvSpPr>
            <p:spPr>
              <a:xfrm>
                <a:off x="5210762" y="5616481"/>
                <a:ext cx="31222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𝑐</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𝑒</m:t>
                      </m:r>
                      <m:r>
                        <a:rPr lang="en-US" altLang="zh-CN" i="1" dirty="0" smtClean="0">
                          <a:solidFill>
                            <a:schemeClr val="accent1"/>
                          </a:solidFill>
                          <a:latin typeface="Cambria Math" panose="02040503050406030204" pitchFamily="18" charset="0"/>
                        </a:rPr>
                        <m:t>(17, 2)</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𝑐</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𝑑</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𝑡</m:t>
                      </m:r>
                      <m:r>
                        <a:rPr lang="zh-CN" altLang="en-US" i="1" dirty="0" smtClean="0">
                          <a:solidFill>
                            <a:schemeClr val="accent1"/>
                          </a:solidFill>
                          <a:latin typeface="Cambria Math" panose="02040503050406030204" pitchFamily="18" charset="0"/>
                        </a:rPr>
                        <m:t>→</m:t>
                      </m:r>
                      <m:r>
                        <a:rPr lang="en-US" altLang="zh-CN" i="1" dirty="0" smtClean="0">
                          <a:solidFill>
                            <a:schemeClr val="accent1"/>
                          </a:solidFill>
                          <a:latin typeface="Cambria Math" panose="02040503050406030204" pitchFamily="18" charset="0"/>
                        </a:rPr>
                        <m:t>𝑒</m:t>
                      </m:r>
                    </m:oMath>
                  </m:oMathPara>
                </a14:m>
                <a:endParaRPr lang="en-US" altLang="zh-CN" dirty="0">
                  <a:solidFill>
                    <a:schemeClr val="accent1"/>
                  </a:solidFill>
                </a:endParaRPr>
              </a:p>
            </p:txBody>
          </p:sp>
        </mc:Choice>
        <mc:Fallback xmlns="">
          <p:sp>
            <p:nvSpPr>
              <p:cNvPr id="5" name="文本框 4">
                <a:extLst>
                  <a:ext uri="{FF2B5EF4-FFF2-40B4-BE49-F238E27FC236}">
                    <a16:creationId xmlns:a16="http://schemas.microsoft.com/office/drawing/2014/main" id="{2EBE85C5-3015-4E49-8249-A2F68404559B}"/>
                  </a:ext>
                </a:extLst>
              </p:cNvPr>
              <p:cNvSpPr txBox="1">
                <a:spLocks noRot="1" noChangeAspect="1" noMove="1" noResize="1" noEditPoints="1" noAdjustHandles="1" noChangeArrowheads="1" noChangeShapeType="1" noTextEdit="1"/>
              </p:cNvSpPr>
              <p:nvPr/>
            </p:nvSpPr>
            <p:spPr>
              <a:xfrm>
                <a:off x="5210762" y="5616481"/>
                <a:ext cx="3122201" cy="369332"/>
              </a:xfrm>
              <a:prstGeom prst="rect">
                <a:avLst/>
              </a:prstGeom>
              <a:blipFill>
                <a:blip r:embed="rId4"/>
                <a:stretch>
                  <a:fillRect b="-13115"/>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9C05F1BC-8726-4060-87CF-20028E560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2544377"/>
            <a:ext cx="4399726" cy="3016335"/>
          </a:xfrm>
          <a:prstGeom prst="rect">
            <a:avLst/>
          </a:prstGeom>
        </p:spPr>
      </p:pic>
      <p:pic>
        <p:nvPicPr>
          <p:cNvPr id="23" name="图片 22">
            <a:extLst>
              <a:ext uri="{FF2B5EF4-FFF2-40B4-BE49-F238E27FC236}">
                <a16:creationId xmlns:a16="http://schemas.microsoft.com/office/drawing/2014/main" id="{75B061D8-8ACF-4B12-B995-3AA634CEEC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134" y="2738149"/>
            <a:ext cx="4570054" cy="2858423"/>
          </a:xfrm>
          <a:prstGeom prst="rect">
            <a:avLst/>
          </a:prstGeom>
        </p:spPr>
      </p:pic>
    </p:spTree>
    <p:extLst>
      <p:ext uri="{BB962C8B-B14F-4D97-AF65-F5344CB8AC3E}">
        <p14:creationId xmlns:p14="http://schemas.microsoft.com/office/powerpoint/2010/main" val="10013549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16664</TotalTime>
  <Words>5609</Words>
  <Application>Microsoft Office PowerPoint</Application>
  <PresentationFormat>全屏显示(4:3)</PresentationFormat>
  <Paragraphs>507</Paragraphs>
  <Slides>34</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等线</vt:lpstr>
      <vt:lpstr>思源黑体 CN</vt:lpstr>
      <vt:lpstr>微软雅黑</vt:lpstr>
      <vt:lpstr>Arial</vt:lpstr>
      <vt:lpstr>Calibri</vt:lpstr>
      <vt:lpstr>Cambria Math</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徐志鹏</cp:lastModifiedBy>
  <cp:revision>1797</cp:revision>
  <dcterms:created xsi:type="dcterms:W3CDTF">2021-05-16T02:35:10Z</dcterms:created>
  <dcterms:modified xsi:type="dcterms:W3CDTF">2022-01-06T09:17:24Z</dcterms:modified>
</cp:coreProperties>
</file>