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4.xml" ContentType="application/vnd.openxmlformats-officedocument.presentationml.notesSlide+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6.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0.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1.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2.xml" ContentType="application/vnd.openxmlformats-officedocument.presentationml.notesSlide+xml"/>
  <Override PartName="/ppt/tags/tag23.xml" ContentType="application/vnd.openxmlformats-officedocument.presentationml.tags+xml"/>
  <Override PartName="/ppt/notesSlides/notesSlide13.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20.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tags/tag210.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handoutMasterIdLst>
    <p:handoutMasterId r:id="rId28"/>
  </p:handoutMasterIdLst>
  <p:sldIdLst>
    <p:sldId id="256" r:id="rId2"/>
    <p:sldId id="317" r:id="rId3"/>
    <p:sldId id="319" r:id="rId4"/>
    <p:sldId id="401" r:id="rId5"/>
    <p:sldId id="403" r:id="rId6"/>
    <p:sldId id="385" r:id="rId7"/>
    <p:sldId id="404" r:id="rId8"/>
    <p:sldId id="402" r:id="rId9"/>
    <p:sldId id="386" r:id="rId10"/>
    <p:sldId id="387" r:id="rId11"/>
    <p:sldId id="332" r:id="rId12"/>
    <p:sldId id="325" r:id="rId13"/>
    <p:sldId id="361" r:id="rId14"/>
    <p:sldId id="350" r:id="rId15"/>
    <p:sldId id="388" r:id="rId16"/>
    <p:sldId id="407" r:id="rId17"/>
    <p:sldId id="389" r:id="rId18"/>
    <p:sldId id="405" r:id="rId19"/>
    <p:sldId id="333" r:id="rId20"/>
    <p:sldId id="379" r:id="rId21"/>
    <p:sldId id="382" r:id="rId22"/>
    <p:sldId id="383" r:id="rId23"/>
    <p:sldId id="384" r:id="rId24"/>
    <p:sldId id="343" r:id="rId25"/>
    <p:sldId id="316" r:id="rId26"/>
  </p:sldIdLst>
  <p:sldSz cx="9144000" cy="6858000" type="screen4x3"/>
  <p:notesSz cx="6858000" cy="9144000"/>
  <p:custDataLst>
    <p:tags r:id="rId2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2">
          <p15:clr>
            <a:srgbClr val="A4A3A4"/>
          </p15:clr>
        </p15:guide>
        <p15:guide id="2" pos="2807">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王宇晨" initials="王宇晨"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1898"/>
    <a:srgbClr val="F6AB00"/>
    <a:srgbClr val="3C3C8E"/>
    <a:srgbClr val="02409A"/>
    <a:srgbClr val="587558"/>
    <a:srgbClr val="25331E"/>
    <a:srgbClr val="6B2D0B"/>
    <a:srgbClr val="445437"/>
    <a:srgbClr val="502208"/>
    <a:srgbClr val="4B62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95" autoAdjust="0"/>
    <p:restoredTop sz="66912" autoAdjust="0"/>
  </p:normalViewPr>
  <p:slideViewPr>
    <p:cSldViewPr snapToGrid="0" showGuides="1">
      <p:cViewPr varScale="1">
        <p:scale>
          <a:sx n="74" d="100"/>
          <a:sy n="74" d="100"/>
        </p:scale>
        <p:origin x="2288" y="44"/>
      </p:cViewPr>
      <p:guideLst>
        <p:guide orient="horz" pos="2212"/>
        <p:guide pos="2807"/>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3180" y="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commentAuthors" Target="commentAuthor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0797A1-4835-44A0-92EB-AD5452DEE273}" type="datetimeFigureOut">
              <a:rPr lang="zh-CN" altLang="en-US" smtClean="0"/>
              <a:t>2023/5/12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5767F2-0C03-406D-8BA6-A174136B24C0}"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D28764-9015-4647-AA92-F749CEE7B340}" type="datetimeFigureOut">
              <a:rPr lang="zh-CN" altLang="en-US" smtClean="0"/>
              <a:t>2023/5/12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634212-A9A7-4B0A-843A-3259CA58953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effectLst/>
                <a:latin typeface="Arial" panose="020B0604020202090204" pitchFamily="34" charset="0"/>
              </a:rPr>
              <a:t>Roadnetwork</a:t>
            </a:r>
            <a:r>
              <a:rPr lang="zh-CN" altLang="en-US" b="0" i="0" dirty="0">
                <a:effectLst/>
                <a:latin typeface="-apple-system"/>
              </a:rPr>
              <a:t>是车辆行驶的环境，由多个交叉路口和连接交叉路口的多条道路组成。</a:t>
            </a:r>
            <a:endParaRPr lang="en-US" altLang="zh-CN" b="0" i="0" dirty="0">
              <a:effectLst/>
              <a:latin typeface="-apple-system"/>
            </a:endParaRPr>
          </a:p>
          <a:p>
            <a:r>
              <a:rPr lang="zh-CN" altLang="en-US" b="0" i="0" dirty="0">
                <a:effectLst/>
                <a:latin typeface="-apple-system"/>
              </a:rPr>
              <a:t>一个交叉路口包含多个方向的道路，</a:t>
            </a:r>
            <a:endParaRPr lang="en-US" altLang="zh-CN" b="0" i="0" dirty="0">
              <a:effectLst/>
              <a:latin typeface="-apple-system"/>
            </a:endParaRPr>
          </a:p>
          <a:p>
            <a:endParaRPr lang="en-US" altLang="zh-CN" b="0" i="0" dirty="0">
              <a:effectLst/>
              <a:latin typeface="-apple-system"/>
            </a:endParaRPr>
          </a:p>
          <a:p>
            <a:r>
              <a:rPr lang="zh-CN" altLang="en-US" b="0" i="0" dirty="0">
                <a:effectLst/>
                <a:latin typeface="-apple-system"/>
              </a:rPr>
              <a:t>驶入车道是车辆进入交叉路口的车道。 驶出车道是车辆驶出十字路口的车道。 </a:t>
            </a:r>
            <a:endParaRPr lang="en-US" altLang="zh-CN" b="0" i="0" dirty="0">
              <a:effectLst/>
              <a:latin typeface="-apple-system"/>
            </a:endParaRPr>
          </a:p>
          <a:p>
            <a:endParaRPr lang="en-US" altLang="zh-CN" b="0" i="0" dirty="0">
              <a:effectLst/>
              <a:latin typeface="-apple-system"/>
            </a:endParaRPr>
          </a:p>
          <a:p>
            <a:r>
              <a:rPr lang="zh-CN" altLang="en-US" b="0" i="0" dirty="0">
                <a:effectLst/>
                <a:latin typeface="-apple-system"/>
              </a:rPr>
              <a:t>对于每一个交叉路口，交通运动是车辆通过交叉路口从一个驶入车道到一个驶出车道。</a:t>
            </a:r>
            <a:endParaRPr lang="en-US" altLang="zh-CN" dirty="0">
              <a:effectLst/>
              <a:latin typeface="Arial" panose="020B0604020202090204" pitchFamily="34" charset="0"/>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t>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apple-system"/>
              </a:rPr>
              <a:t>一种新的交叉口状态表示</a:t>
            </a:r>
            <a:r>
              <a:rPr lang="en-US" altLang="zh-CN" b="0" i="0" dirty="0">
                <a:effectLst/>
                <a:latin typeface="-apple-system"/>
              </a:rPr>
              <a:t>--</a:t>
            </a:r>
            <a:r>
              <a:rPr lang="zh-CN" altLang="en-US" b="0" i="0" dirty="0">
                <a:effectLst/>
                <a:latin typeface="-apple-system"/>
              </a:rPr>
              <a:t>混合压力，它综合考虑了车辆动态、车辆等待时间等对通行效率的影响。</a:t>
            </a:r>
            <a:endParaRPr lang="en-US" altLang="zh-CN" b="0" i="0" dirty="0">
              <a:effectLst/>
              <a:latin typeface="-apple-system"/>
            </a:endParaRPr>
          </a:p>
          <a:p>
            <a:r>
              <a:rPr lang="zh-CN" altLang="en-US" b="0" i="0" dirty="0">
                <a:effectLst/>
                <a:latin typeface="-apple-system"/>
              </a:rPr>
              <a:t> </a:t>
            </a:r>
            <a:endParaRPr lang="en-US" altLang="zh-CN" b="0" i="0" dirty="0">
              <a:effectLst/>
              <a:latin typeface="-apple-system"/>
            </a:endParaRPr>
          </a:p>
          <a:p>
            <a:r>
              <a:rPr lang="en-US" altLang="zh-CN" b="0" i="0" dirty="0" err="1">
                <a:effectLst/>
                <a:latin typeface="-apple-system"/>
              </a:rPr>
              <a:t>PressLight</a:t>
            </a:r>
            <a:r>
              <a:rPr lang="zh-CN" altLang="en-US" b="0" i="0" dirty="0">
                <a:effectLst/>
                <a:latin typeface="-apple-system"/>
              </a:rPr>
              <a:t>已经证明交通效率与交叉口压力有关。 较少的静止车辆将导致较短的平均车辆行驶时间。</a:t>
            </a:r>
            <a:endParaRPr lang="en-US" altLang="zh-CN" b="0" i="0" dirty="0">
              <a:effectLst/>
              <a:latin typeface="-apple-system"/>
            </a:endParaRPr>
          </a:p>
          <a:p>
            <a:endParaRPr lang="en-US" altLang="zh-CN" b="0" i="0" dirty="0">
              <a:effectLst/>
              <a:latin typeface="-apple-system"/>
            </a:endParaRPr>
          </a:p>
          <a:p>
            <a:r>
              <a:rPr lang="zh-CN" altLang="en-US" b="0" i="0" dirty="0">
                <a:effectLst/>
                <a:latin typeface="-apple-system"/>
              </a:rPr>
              <a:t>但是，很难用单一属性来评价车辆对通行效率的影响。 除了静止的车辆，移动的车辆也会对路口拥堵产生影响。</a:t>
            </a:r>
            <a:endParaRPr lang="en-US" altLang="zh-CN" dirty="0">
              <a:effectLst/>
              <a:latin typeface="Arial" panose="020B0604020202090204" pitchFamily="34" charset="0"/>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t>13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latin typeface="-apple-system"/>
              </a:rPr>
              <a:t>各种奖励设计已经在文献中提出。 其原因在于旅行时间这一最终目标难以直接优化。 旅行时间是一种依赖于一系列行动的长期报酬，因此一个行动的效果很难用旅行时间来反映。 因此，人们选择诸如排队长度或延迟等短期奖励来近似旅行时间</a:t>
            </a:r>
            <a:r>
              <a:rPr lang="en-US" altLang="zh-CN" b="0" i="0" dirty="0">
                <a:effectLst/>
                <a:latin typeface="-apple-system"/>
              </a:rPr>
              <a:t>[30]</a:t>
            </a:r>
            <a:r>
              <a:rPr lang="zh-CN" altLang="en-US" b="0" i="0" dirty="0">
                <a:effectLst/>
                <a:latin typeface="-apple-system"/>
              </a:rPr>
              <a:t>。 因此，奖励函数通常被定义为这些项的加权和</a:t>
            </a:r>
            <a:r>
              <a:rPr lang="en-US" altLang="zh-CN" b="0" i="0" dirty="0">
                <a:effectLst/>
                <a:latin typeface="-apple-system"/>
              </a:rPr>
              <a:t>[6,9,10,25,31]</a:t>
            </a:r>
            <a:r>
              <a:rPr lang="zh-CN" altLang="en-US" b="0" i="0" dirty="0">
                <a:effectLst/>
                <a:latin typeface="-apple-system"/>
              </a:rPr>
              <a:t>。 然而，如图</a:t>
            </a:r>
            <a:r>
              <a:rPr lang="en-US" altLang="zh-CN" b="0" i="0" dirty="0">
                <a:effectLst/>
                <a:latin typeface="-apple-system"/>
              </a:rPr>
              <a:t>1(a)</a:t>
            </a:r>
            <a:r>
              <a:rPr lang="zh-CN" altLang="en-US" b="0" i="0" dirty="0">
                <a:effectLst/>
                <a:latin typeface="-apple-system"/>
              </a:rPr>
              <a:t>所示，根据这些条件调整权重可能会导致旅行时间方面的大不相同的结果。</a:t>
            </a:r>
            <a:endParaRPr lang="zh-CN" altLang="en-US" dirty="0"/>
          </a:p>
          <a:p>
            <a:endParaRPr lang="en-US" altLang="zh-CN" dirty="0">
              <a:effectLst/>
              <a:latin typeface="Arial" panose="020B0604020202090204" pitchFamily="34" charset="0"/>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t>14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apple-system"/>
              </a:rPr>
              <a:t>不合理的相位持续时间设计对基于</a:t>
            </a:r>
            <a:r>
              <a:rPr lang="en-US" altLang="zh-CN" b="0" i="0" dirty="0">
                <a:effectLst/>
                <a:latin typeface="-apple-system"/>
              </a:rPr>
              <a:t>RL</a:t>
            </a:r>
            <a:r>
              <a:rPr lang="zh-CN" altLang="en-US" b="0" i="0" dirty="0">
                <a:effectLst/>
                <a:latin typeface="-apple-system"/>
              </a:rPr>
              <a:t>的</a:t>
            </a:r>
            <a:r>
              <a:rPr lang="en-US" altLang="zh-CN" b="0" i="0" dirty="0">
                <a:effectLst/>
                <a:latin typeface="-apple-system"/>
              </a:rPr>
              <a:t>TSC</a:t>
            </a:r>
            <a:r>
              <a:rPr lang="zh-CN" altLang="en-US" b="0" i="0" dirty="0">
                <a:effectLst/>
                <a:latin typeface="-apple-system"/>
              </a:rPr>
              <a:t>方法的影响。</a:t>
            </a:r>
            <a:endParaRPr lang="en-US" altLang="zh-CN" b="0" i="0" dirty="0">
              <a:effectLst/>
              <a:latin typeface="-apple-system"/>
            </a:endParaRPr>
          </a:p>
          <a:p>
            <a:r>
              <a:rPr lang="zh-CN" altLang="en-US" b="0" i="0" dirty="0">
                <a:effectLst/>
                <a:latin typeface="-apple-system"/>
              </a:rPr>
              <a:t>大多数基于强化学习的交通信号控制方法通常使用固定的相位持续时间。 在切换阶段时，</a:t>
            </a:r>
            <a:r>
              <a:rPr lang="en-US" altLang="zh-CN" b="0" i="0" dirty="0">
                <a:effectLst/>
                <a:latin typeface="-apple-system"/>
              </a:rPr>
              <a:t>Agent</a:t>
            </a:r>
            <a:r>
              <a:rPr lang="zh-CN" altLang="en-US" b="0" i="0" dirty="0">
                <a:effectLst/>
                <a:latin typeface="-apple-system"/>
              </a:rPr>
              <a:t>根据当前的状态选择动作（相位），在一段固定的时间后，获得一个奖励和一个新的状态。</a:t>
            </a:r>
            <a:endParaRPr lang="en-US" altLang="zh-CN" b="0" i="0" dirty="0">
              <a:effectLst/>
              <a:latin typeface="-apple-system"/>
            </a:endParaRPr>
          </a:p>
          <a:p>
            <a:r>
              <a:rPr lang="zh-CN" altLang="en-US" b="0" i="0" dirty="0">
                <a:effectLst/>
                <a:latin typeface="-apple-system"/>
              </a:rPr>
              <a:t> </a:t>
            </a:r>
            <a:r>
              <a:rPr lang="en-US" altLang="zh-CN" b="0" i="0" dirty="0">
                <a:effectLst/>
                <a:latin typeface="-apple-system"/>
              </a:rPr>
              <a:t>RL</a:t>
            </a:r>
            <a:r>
              <a:rPr lang="zh-CN" altLang="en-US" b="0" i="0" dirty="0">
                <a:effectLst/>
                <a:latin typeface="-apple-system"/>
              </a:rPr>
              <a:t> </a:t>
            </a:r>
            <a:r>
              <a:rPr lang="en-US" altLang="zh-CN" b="0" i="0" dirty="0">
                <a:effectLst/>
                <a:latin typeface="-apple-system"/>
              </a:rPr>
              <a:t>Agent</a:t>
            </a:r>
            <a:r>
              <a:rPr lang="zh-CN" altLang="en-US" b="0" i="0" dirty="0">
                <a:effectLst/>
                <a:latin typeface="-apple-system"/>
              </a:rPr>
              <a:t>会在内存中存储四元组，并通过训练更新</a:t>
            </a:r>
            <a:r>
              <a:rPr lang="en-US" altLang="zh-CN" b="0" i="0" dirty="0">
                <a:effectLst/>
                <a:latin typeface="-apple-system"/>
              </a:rPr>
              <a:t>RL</a:t>
            </a:r>
            <a:r>
              <a:rPr lang="zh-CN" altLang="en-US" b="0" i="0" dirty="0">
                <a:effectLst/>
                <a:latin typeface="-apple-system"/>
              </a:rPr>
              <a:t>模型。</a:t>
            </a:r>
            <a:endParaRPr lang="en-US" altLang="zh-CN" b="0" i="0" dirty="0">
              <a:effectLst/>
              <a:latin typeface="-apple-system"/>
            </a:endParaRPr>
          </a:p>
          <a:p>
            <a:endParaRPr lang="en-US" altLang="zh-CN" b="0" i="0" dirty="0">
              <a:effectLst/>
              <a:latin typeface="-apple-system"/>
            </a:endParaRPr>
          </a:p>
          <a:p>
            <a:r>
              <a:rPr lang="zh-CN" altLang="en-US" b="0" i="0" dirty="0">
                <a:effectLst/>
                <a:latin typeface="-apple-system"/>
              </a:rPr>
              <a:t>但是，固定相位持续时间后的</a:t>
            </a:r>
            <a:r>
              <a:rPr lang="en-US" altLang="zh-CN" b="0" i="0" dirty="0">
                <a:effectLst/>
                <a:latin typeface="-apple-system"/>
              </a:rPr>
              <a:t>Reward</a:t>
            </a:r>
            <a:r>
              <a:rPr lang="zh-CN" altLang="en-US" b="0" i="0" dirty="0">
                <a:effectLst/>
                <a:latin typeface="-apple-system"/>
              </a:rPr>
              <a:t>并不一定是该动作（相位）所能达到的最优回报。 以图为例，图</a:t>
            </a:r>
            <a:r>
              <a:rPr lang="en-US" altLang="zh-CN" b="0" i="0" dirty="0">
                <a:effectLst/>
                <a:latin typeface="-apple-system"/>
              </a:rPr>
              <a:t>(a)</a:t>
            </a:r>
            <a:r>
              <a:rPr lang="zh-CN" altLang="en-US" b="0" i="0" dirty="0">
                <a:effectLst/>
                <a:latin typeface="-apple-system"/>
              </a:rPr>
              <a:t>和图</a:t>
            </a:r>
            <a:r>
              <a:rPr lang="en-US" altLang="zh-CN" b="0" i="0" dirty="0">
                <a:effectLst/>
                <a:latin typeface="-apple-system"/>
              </a:rPr>
              <a:t>(b)</a:t>
            </a:r>
            <a:r>
              <a:rPr lang="zh-CN" altLang="en-US" b="0" i="0" dirty="0">
                <a:effectLst/>
                <a:latin typeface="-apple-system"/>
              </a:rPr>
              <a:t>中的</a:t>
            </a:r>
            <a:r>
              <a:rPr lang="en-US" altLang="zh-CN" b="0" i="0" dirty="0">
                <a:effectLst/>
                <a:latin typeface="-apple-system"/>
              </a:rPr>
              <a:t>RL</a:t>
            </a:r>
            <a:r>
              <a:rPr lang="zh-CN" altLang="en-US" b="0" i="0" dirty="0">
                <a:effectLst/>
                <a:latin typeface="-apple-system"/>
              </a:rPr>
              <a:t> </a:t>
            </a:r>
            <a:r>
              <a:rPr lang="en-US" altLang="zh-CN" b="0" i="0" dirty="0">
                <a:effectLst/>
                <a:latin typeface="-apple-system"/>
              </a:rPr>
              <a:t>Agent</a:t>
            </a:r>
            <a:r>
              <a:rPr lang="zh-CN" altLang="en-US" b="0" i="0" dirty="0">
                <a:effectLst/>
                <a:latin typeface="-apple-system"/>
              </a:rPr>
              <a:t>由于处于相同的状态和模型参数，选择了相同的相位（</a:t>
            </a:r>
            <a:r>
              <a:rPr lang="en-US" altLang="zh-CN" b="0" i="0" dirty="0">
                <a:effectLst/>
                <a:latin typeface="-apple-system"/>
              </a:rPr>
              <a:t>we-</a:t>
            </a:r>
            <a:r>
              <a:rPr lang="en-US" altLang="zh-CN" b="0" i="0" dirty="0" err="1">
                <a:effectLst/>
                <a:latin typeface="-apple-system"/>
              </a:rPr>
              <a:t>strink</a:t>
            </a:r>
            <a:r>
              <a:rPr lang="zh-CN" altLang="en-US" b="0" i="0" dirty="0">
                <a:effectLst/>
                <a:latin typeface="-apple-system"/>
              </a:rPr>
              <a:t>）。 假定这里的固定相位持续时间为</a:t>
            </a:r>
            <a:r>
              <a:rPr lang="en-US" altLang="zh-CN" b="0" i="0" dirty="0">
                <a:effectLst/>
                <a:latin typeface="-apple-system"/>
              </a:rPr>
              <a:t>15s</a:t>
            </a:r>
            <a:r>
              <a:rPr lang="zh-CN" altLang="en-US" b="0" i="0" dirty="0">
                <a:effectLst/>
                <a:latin typeface="-apple-system"/>
              </a:rPr>
              <a:t>。 在此期间内，车辆在图</a:t>
            </a:r>
            <a:r>
              <a:rPr lang="en-US" altLang="zh-CN" b="0" i="0" dirty="0">
                <a:effectLst/>
                <a:latin typeface="-apple-system"/>
              </a:rPr>
              <a:t>2(a)</a:t>
            </a:r>
            <a:r>
              <a:rPr lang="zh-CN" altLang="en-US" b="0" i="0" dirty="0">
                <a:effectLst/>
                <a:latin typeface="-apple-system"/>
              </a:rPr>
              <a:t>中的南北向连续进入交叉口，导致在该阶段结束时环境回馈的回报很低。 相比之下，在图</a:t>
            </a:r>
            <a:r>
              <a:rPr lang="en-US" altLang="zh-CN" b="0" i="0" dirty="0">
                <a:effectLst/>
                <a:latin typeface="-apple-system"/>
              </a:rPr>
              <a:t>2(b)</a:t>
            </a:r>
            <a:r>
              <a:rPr lang="zh-CN" altLang="en-US" b="0" i="0" dirty="0">
                <a:effectLst/>
                <a:latin typeface="-apple-system"/>
              </a:rPr>
              <a:t>中，南北向没有车辆进入十字路口，因此在阶段结束时，环境回馈了很高的回报。 这导致在相同的状态</a:t>
            </a:r>
            <a:r>
              <a:rPr lang="en-US" altLang="zh-CN" b="0" i="0" dirty="0">
                <a:effectLst/>
                <a:latin typeface="-apple-system"/>
              </a:rPr>
              <a:t>0</a:t>
            </a:r>
            <a:r>
              <a:rPr lang="zh-CN" altLang="en-US" b="0" i="0" dirty="0">
                <a:effectLst/>
                <a:latin typeface="-apple-system"/>
              </a:rPr>
              <a:t>和动作</a:t>
            </a:r>
            <a:r>
              <a:rPr lang="en-US" altLang="zh-CN" b="0" i="0" dirty="0">
                <a:effectLst/>
                <a:latin typeface="-apple-system"/>
              </a:rPr>
              <a:t>0</a:t>
            </a:r>
            <a:r>
              <a:rPr lang="zh-CN" altLang="en-US" b="0" i="0" dirty="0">
                <a:effectLst/>
                <a:latin typeface="-apple-system"/>
              </a:rPr>
              <a:t>下的两个不同的</a:t>
            </a:r>
            <a:r>
              <a:rPr lang="en-US" altLang="zh-CN" b="0" i="0" dirty="0">
                <a:effectLst/>
                <a:latin typeface="-apple-system"/>
              </a:rPr>
              <a:t>transition</a:t>
            </a:r>
            <a:r>
              <a:rPr lang="zh-CN" altLang="en-US" b="0" i="0" dirty="0">
                <a:effectLst/>
                <a:latin typeface="-apple-system"/>
              </a:rPr>
              <a:t>。</a:t>
            </a:r>
            <a:endParaRPr lang="en-US" altLang="zh-CN" b="0" i="0" dirty="0">
              <a:effectLst/>
              <a:latin typeface="-apple-system"/>
            </a:endParaRPr>
          </a:p>
          <a:p>
            <a:endParaRPr lang="en-US" altLang="zh-CN" b="0" i="0" dirty="0">
              <a:effectLst/>
              <a:latin typeface="-apple-system"/>
            </a:endParaRPr>
          </a:p>
          <a:p>
            <a:r>
              <a:rPr lang="zh-CN" altLang="en-US" b="0" i="0" dirty="0">
                <a:effectLst/>
                <a:latin typeface="-apple-system"/>
              </a:rPr>
              <a:t>如果同时使用这两种</a:t>
            </a:r>
            <a:r>
              <a:rPr lang="en-US" altLang="zh-CN" b="0" i="0" dirty="0">
                <a:effectLst/>
                <a:latin typeface="-apple-system"/>
              </a:rPr>
              <a:t>transition</a:t>
            </a:r>
            <a:r>
              <a:rPr lang="zh-CN" altLang="en-US" b="0" i="0" dirty="0">
                <a:effectLst/>
                <a:latin typeface="-apple-system"/>
              </a:rPr>
              <a:t>进行模型训练，就会产生输入相同，但目标值之间的差异比较大的情况，从而导致得到的</a:t>
            </a:r>
            <a:r>
              <a:rPr lang="en-US" altLang="zh-CN" b="0" i="0" dirty="0">
                <a:effectLst/>
                <a:latin typeface="-apple-system"/>
              </a:rPr>
              <a:t>loss</a:t>
            </a:r>
            <a:r>
              <a:rPr lang="zh-CN" altLang="en-US" b="0" i="0" dirty="0">
                <a:effectLst/>
                <a:latin typeface="-apple-system"/>
              </a:rPr>
              <a:t>有差异，模型参数会进行不同程度甚至相反方向的更新，导致模型难以快速逼近最优解，甚至导致模型无法收敛。</a:t>
            </a:r>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15</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effectLst/>
                <a:latin typeface="-apple-system"/>
              </a:rPr>
              <a:t>Agent</a:t>
            </a:r>
            <a:r>
              <a:rPr lang="zh-CN" altLang="en-US" b="0" i="0" dirty="0">
                <a:effectLst/>
                <a:latin typeface="-apple-system"/>
              </a:rPr>
              <a:t>实时分析监测属性是否小于阈值，当监测属性小于阈值时结束该相位，重新选择一个新的相位。</a:t>
            </a:r>
            <a:endParaRPr lang="en-US" altLang="zh-CN" dirty="0">
              <a:effectLst/>
              <a:latin typeface="Arial" panose="020B0604020202090204" pitchFamily="34" charset="0"/>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t>16</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apple-system"/>
              </a:rPr>
              <a:t>该图显示了</a:t>
            </a:r>
            <a:r>
              <a:rPr lang="en-US" altLang="zh-CN" b="0" i="0" dirty="0" err="1">
                <a:effectLst/>
                <a:latin typeface="-apple-system"/>
              </a:rPr>
              <a:t>Monitorlight</a:t>
            </a:r>
            <a:r>
              <a:rPr lang="zh-CN" altLang="en-US" b="0" i="0" dirty="0">
                <a:effectLst/>
                <a:latin typeface="-apple-system"/>
              </a:rPr>
              <a:t>的训练框架，其中每个代理包含一个相位选择模型和一个持续时间预测模型。 在训练过程中，相位持续时间不是由持续时间预测模型决定的，而是由监控属性决定的。 如图所示，代理在时间</a:t>
            </a:r>
            <a:r>
              <a:rPr lang="en-US" altLang="zh-CN" b="0" i="0" dirty="0">
                <a:effectLst/>
                <a:latin typeface="-apple-system"/>
              </a:rPr>
              <a:t>t0</a:t>
            </a:r>
            <a:r>
              <a:rPr lang="zh-CN" altLang="en-US" b="0" i="0" dirty="0">
                <a:effectLst/>
                <a:latin typeface="-apple-system"/>
              </a:rPr>
              <a:t>选择一个新相位。 当该相位持续一段时间（基本持续时间）时，代理开始实时获取监控属性。 有时，</a:t>
            </a:r>
            <a:r>
              <a:rPr lang="en-US" altLang="zh-CN" b="0" i="0" dirty="0">
                <a:effectLst/>
                <a:latin typeface="-apple-system"/>
              </a:rPr>
              <a:t>monitoring</a:t>
            </a:r>
            <a:r>
              <a:rPr lang="zh-CN" altLang="en-US" b="0" i="0" dirty="0">
                <a:effectLst/>
                <a:latin typeface="-apple-system"/>
              </a:rPr>
              <a:t>属性小于阈值，因此代理立即结束当前相位，并获得相位持续时间</a:t>
            </a:r>
            <a:r>
              <a:rPr lang="en-US" altLang="zh-CN" b="0" i="0" dirty="0">
                <a:effectLst/>
                <a:latin typeface="-apple-system"/>
              </a:rPr>
              <a:t>tr=tj-t0</a:t>
            </a:r>
            <a:r>
              <a:rPr lang="zh-CN" altLang="en-US" b="0" i="0" dirty="0">
                <a:effectLst/>
                <a:latin typeface="-apple-system"/>
              </a:rPr>
              <a:t>。 在与环境交互的过程中，智能体使用</a:t>
            </a:r>
            <a:r>
              <a:rPr lang="en-US" altLang="zh-CN" b="0" i="0" dirty="0">
                <a:effectLst/>
                <a:latin typeface="-apple-system"/>
              </a:rPr>
              <a:t>transition</a:t>
            </a:r>
            <a:r>
              <a:rPr lang="zh-CN" altLang="en-US" b="0" i="0" dirty="0">
                <a:effectLst/>
                <a:latin typeface="-apple-system"/>
              </a:rPr>
              <a:t>作为相位选择模型的训练样本。</a:t>
            </a:r>
            <a:endParaRPr lang="en-US" altLang="zh-CN" b="0" i="0" dirty="0">
              <a:effectLst/>
              <a:latin typeface="-apple-system"/>
            </a:endParaRPr>
          </a:p>
          <a:p>
            <a:endParaRPr lang="en-US" altLang="zh-CN" b="0" i="0" dirty="0">
              <a:effectLst/>
              <a:latin typeface="-apple-system"/>
            </a:endParaRPr>
          </a:p>
          <a:p>
            <a:r>
              <a:rPr lang="zh-CN" altLang="en-US" b="0" i="0" dirty="0">
                <a:effectLst/>
                <a:latin typeface="-apple-system"/>
              </a:rPr>
              <a:t>对于相位选择模型，本文采用了 </a:t>
            </a:r>
            <a:r>
              <a:rPr lang="en-US" altLang="zh-CN" b="0" i="0" dirty="0">
                <a:effectLst/>
                <a:latin typeface="-apple-system"/>
              </a:rPr>
              <a:t>(DQN)</a:t>
            </a:r>
            <a:r>
              <a:rPr lang="zh-CN" altLang="en-US" b="0" i="0" dirty="0">
                <a:effectLst/>
                <a:latin typeface="-apple-system"/>
              </a:rPr>
              <a:t>。 用神经网络代替动作值函数。 另外，本文使用了经验回放，可以消除数据的相关性，加快了收敛速度，提高了</a:t>
            </a:r>
            <a:r>
              <a:rPr lang="en-US" altLang="zh-CN" b="0" i="0" dirty="0">
                <a:effectLst/>
                <a:latin typeface="-apple-system"/>
              </a:rPr>
              <a:t>RL</a:t>
            </a:r>
            <a:r>
              <a:rPr lang="zh-CN" altLang="en-US" b="0" i="0" dirty="0">
                <a:effectLst/>
                <a:latin typeface="-apple-system"/>
              </a:rPr>
              <a:t>训练的稳定性。</a:t>
            </a:r>
            <a:endParaRPr lang="en-US" altLang="zh-CN" b="0" i="0" dirty="0">
              <a:effectLst/>
              <a:latin typeface="-apple-system"/>
            </a:endParaRPr>
          </a:p>
          <a:p>
            <a:endParaRPr lang="en-US" altLang="zh-CN" b="0" i="0" dirty="0">
              <a:effectLst/>
              <a:latin typeface="-apple-system"/>
            </a:endParaRPr>
          </a:p>
          <a:p>
            <a:r>
              <a:rPr lang="zh-CN" altLang="en-US" b="0" i="0" dirty="0">
                <a:effectLst/>
                <a:latin typeface="-apple-system"/>
              </a:rPr>
              <a:t>对于持续时间预测模型，本文采用经典的时间序列模型</a:t>
            </a:r>
            <a:r>
              <a:rPr lang="en-US" altLang="zh-CN" b="0" i="0" dirty="0">
                <a:effectLst/>
                <a:latin typeface="-apple-system"/>
              </a:rPr>
              <a:t>LSTM</a:t>
            </a:r>
            <a:r>
              <a:rPr lang="zh-CN" altLang="en-US" b="0" i="0" dirty="0">
                <a:effectLst/>
                <a:latin typeface="-apple-system"/>
              </a:rPr>
              <a:t>。 当相位切换时，用当前相位的实际持续时间计算损失，以更新持续时间预测模型。</a:t>
            </a:r>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17</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、相位切换基于实时监控属性。 与训练过程一样，当监视属性小于阈值时，当前阶段结束。 然后，智能体根据交叉路口的混合压力选择新相位。</a:t>
            </a:r>
          </a:p>
          <a:p>
            <a:endParaRPr lang="zh-CN" altLang="en-US" dirty="0"/>
          </a:p>
          <a:p>
            <a:r>
              <a:rPr lang="en-US" altLang="zh-CN" dirty="0"/>
              <a:t>2</a:t>
            </a:r>
            <a:r>
              <a:rPr lang="zh-CN" altLang="en-US" dirty="0"/>
              <a:t>、在没有实时监控的情况下，代理需要提前设置阶段持续时间。 如右图所示，当基本持续时间结束时，监视属性序列被馈送到LSTM以得到相位延长时间</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18</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19</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apple-system"/>
              </a:rPr>
              <a:t>我们使用</a:t>
            </a:r>
            <a:r>
              <a:rPr lang="en-US" altLang="zh-CN" b="0" i="0" dirty="0" err="1">
                <a:effectLst/>
                <a:latin typeface="-apple-system"/>
              </a:rPr>
              <a:t>CityFlow</a:t>
            </a:r>
            <a:r>
              <a:rPr lang="zh-CN" altLang="en-US" b="0" i="0" dirty="0">
                <a:effectLst/>
                <a:latin typeface="-apple-system"/>
              </a:rPr>
              <a:t>作为交通模拟器来模拟道路网络，它为大规模的城市交通场景提供了一个强化学习环境。 输入车流数据后，它会自动生成沿指定路径行驶至目的地的车辆。</a:t>
            </a:r>
            <a:endParaRPr lang="en-US" altLang="zh-CN" b="0" i="0" dirty="0">
              <a:effectLst/>
              <a:latin typeface="-apple-system"/>
            </a:endParaRPr>
          </a:p>
          <a:p>
            <a:r>
              <a:rPr lang="zh-CN" altLang="en-US" b="0" i="0" dirty="0">
                <a:effectLst/>
                <a:latin typeface="-apple-system"/>
              </a:rPr>
              <a:t> 此外，模拟器还可以接收控制信息来改变交叉口的相位。</a:t>
            </a:r>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20</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对比算法是。。。</a:t>
            </a:r>
            <a:endParaRPr lang="en-US" altLang="zh-CN" dirty="0"/>
          </a:p>
          <a:p>
            <a:r>
              <a:rPr lang="zh-CN" altLang="en-US" b="0" i="0" dirty="0">
                <a:effectLst/>
                <a:latin typeface="-apple-system"/>
              </a:rPr>
              <a:t>本文使用最常用的平均行驶时间来评估</a:t>
            </a:r>
            <a:r>
              <a:rPr lang="en-US" altLang="zh-CN" b="0" i="0" dirty="0">
                <a:effectLst/>
                <a:latin typeface="-apple-system"/>
              </a:rPr>
              <a:t>TSC</a:t>
            </a:r>
            <a:r>
              <a:rPr lang="zh-CN" altLang="en-US" b="0" i="0" dirty="0">
                <a:effectLst/>
                <a:latin typeface="-apple-system"/>
              </a:rPr>
              <a:t>方法的性能，平均行程时间是指所有车辆从进入交通网络到离开交通网络的平均时间。</a:t>
            </a:r>
            <a:endParaRPr lang="en-US" altLang="zh-CN" b="0" i="0" dirty="0">
              <a:effectLst/>
              <a:latin typeface="-apple-system"/>
            </a:endParaRPr>
          </a:p>
          <a:p>
            <a:r>
              <a:rPr lang="zh-CN" altLang="en-US" b="0" i="0" dirty="0">
                <a:effectLst/>
                <a:latin typeface="-apple-system"/>
              </a:rPr>
              <a:t> 另外，为了比较</a:t>
            </a:r>
            <a:r>
              <a:rPr lang="en-US" altLang="zh-CN" b="0" i="0" dirty="0">
                <a:effectLst/>
                <a:latin typeface="-apple-system"/>
              </a:rPr>
              <a:t>RL</a:t>
            </a:r>
            <a:r>
              <a:rPr lang="zh-CN" altLang="en-US" b="0" i="0" dirty="0">
                <a:effectLst/>
                <a:latin typeface="-apple-system"/>
              </a:rPr>
              <a:t>方法的收敛性能，本文考虑了每种</a:t>
            </a:r>
            <a:r>
              <a:rPr lang="en-US" altLang="zh-CN" b="0" i="0" dirty="0">
                <a:effectLst/>
                <a:latin typeface="-apple-system"/>
              </a:rPr>
              <a:t>RL</a:t>
            </a:r>
            <a:r>
              <a:rPr lang="zh-CN" altLang="en-US" b="0" i="0" dirty="0">
                <a:effectLst/>
                <a:latin typeface="-apple-system"/>
              </a:rPr>
              <a:t>方法的收敛起始集数</a:t>
            </a:r>
            <a:r>
              <a:rPr lang="en-US" altLang="zh-CN" b="0" i="0" dirty="0">
                <a:effectLst/>
                <a:latin typeface="-apple-system"/>
              </a:rPr>
              <a:t>(SECSEC</a:t>
            </a:r>
            <a:r>
              <a:rPr lang="zh-CN" altLang="en-US" b="0" i="0" dirty="0">
                <a:effectLst/>
                <a:latin typeface="-apple-system"/>
              </a:rPr>
              <a:t>表示</a:t>
            </a:r>
            <a:r>
              <a:rPr lang="en-US" altLang="zh-CN" b="0" i="0" dirty="0">
                <a:effectLst/>
                <a:latin typeface="-apple-system"/>
              </a:rPr>
              <a:t>RL</a:t>
            </a:r>
            <a:r>
              <a:rPr lang="zh-CN" altLang="en-US" b="0" i="0" dirty="0">
                <a:effectLst/>
                <a:latin typeface="-apple-system"/>
              </a:rPr>
              <a:t>模型开始收敛时的</a:t>
            </a:r>
            <a:r>
              <a:rPr lang="en-US" altLang="zh-CN" b="0" i="0" dirty="0">
                <a:effectLst/>
                <a:latin typeface="-apple-system"/>
              </a:rPr>
              <a:t>Episode</a:t>
            </a:r>
            <a:r>
              <a:rPr lang="zh-CN" altLang="en-US" b="0" i="0" dirty="0">
                <a:effectLst/>
                <a:latin typeface="-apple-system"/>
              </a:rPr>
              <a:t>数，</a:t>
            </a:r>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21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apple-system"/>
              </a:rPr>
              <a:t>随着经济和城市的飞速发展，大都市地区的人们正经历着越来越严重的城市交通问题，即，由于车辆数量的增加而造成的交通拥挤。</a:t>
            </a:r>
            <a:endParaRPr lang="en-US" altLang="zh-CN" b="0" i="0" dirty="0">
              <a:effectLst/>
              <a:latin typeface="-apple-system"/>
            </a:endParaRPr>
          </a:p>
          <a:p>
            <a:r>
              <a:rPr lang="zh-CN" altLang="en-US" b="0" i="0" dirty="0">
                <a:effectLst/>
                <a:latin typeface="-apple-system"/>
              </a:rPr>
              <a:t>除了温室气体排放等臭名昭著的问题外，交通拥堵不可避免地造成了时间和金钱的巨大浪费。</a:t>
            </a:r>
            <a:endParaRPr lang="en-US" altLang="zh-CN" b="0" i="0" dirty="0">
              <a:effectLst/>
              <a:latin typeface="-apple-system"/>
            </a:endParaRPr>
          </a:p>
          <a:p>
            <a:endParaRPr lang="en-US" altLang="zh-CN" b="0" i="0" dirty="0">
              <a:effectLst/>
              <a:latin typeface="-apple-system"/>
            </a:endParaRPr>
          </a:p>
          <a:p>
            <a:r>
              <a:rPr lang="zh-CN" altLang="en-US" dirty="0"/>
              <a:t>如何缓解交通拥堵？</a:t>
            </a:r>
            <a:endParaRPr lang="en-US" altLang="zh-CN" dirty="0"/>
          </a:p>
          <a:p>
            <a:endParaRPr lang="en-US" altLang="zh-CN" dirty="0"/>
          </a:p>
          <a:p>
            <a:r>
              <a:rPr lang="zh-CN" altLang="en-US" b="0" i="0" dirty="0">
                <a:solidFill>
                  <a:srgbClr val="050E17"/>
                </a:solidFill>
                <a:effectLst/>
                <a:latin typeface="-apple-system"/>
              </a:rPr>
              <a:t>缓解交通拥堵的方法有很多，比如增加公共交通的覆盖，采取一些交通限制措施（车辆限行），建设智能交通系统（如智能信号灯、智能路牌、智能监控等，提高道路的通行效率）。</a:t>
            </a:r>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4</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apple-system"/>
              </a:rPr>
              <a:t>基于</a:t>
            </a:r>
            <a:r>
              <a:rPr lang="en-US" altLang="zh-CN" b="0" i="0" dirty="0">
                <a:effectLst/>
                <a:latin typeface="-apple-system"/>
              </a:rPr>
              <a:t>RL</a:t>
            </a:r>
            <a:r>
              <a:rPr lang="zh-CN" altLang="en-US" b="0" i="0" dirty="0">
                <a:effectLst/>
                <a:latin typeface="-apple-system"/>
              </a:rPr>
              <a:t>的方法优于传统方法。 这主要是因为基于</a:t>
            </a:r>
            <a:r>
              <a:rPr lang="en-US" altLang="zh-CN" b="0" i="0" dirty="0">
                <a:effectLst/>
                <a:latin typeface="-apple-system"/>
              </a:rPr>
              <a:t>RL</a:t>
            </a:r>
            <a:r>
              <a:rPr lang="zh-CN" altLang="en-US" b="0" i="0" dirty="0">
                <a:effectLst/>
                <a:latin typeface="-apple-system"/>
              </a:rPr>
              <a:t>的方法可以根据交通流的变化动态调整控制策略，而传统方法的控制策略保持不变。 </a:t>
            </a:r>
            <a:endParaRPr lang="en-US" altLang="zh-CN" b="0" i="0" dirty="0">
              <a:effectLst/>
              <a:latin typeface="-apple-system"/>
            </a:endParaRPr>
          </a:p>
          <a:p>
            <a:r>
              <a:rPr lang="zh-CN" altLang="en-US" b="0" i="0" dirty="0">
                <a:effectLst/>
                <a:latin typeface="-apple-system"/>
              </a:rPr>
              <a:t>在所有基于</a:t>
            </a:r>
            <a:r>
              <a:rPr lang="en-US" altLang="zh-CN" b="0" i="0" dirty="0">
                <a:effectLst/>
                <a:latin typeface="-apple-system"/>
              </a:rPr>
              <a:t>RL</a:t>
            </a:r>
            <a:r>
              <a:rPr lang="zh-CN" altLang="en-US" b="0" i="0" dirty="0">
                <a:effectLst/>
                <a:latin typeface="-apple-system"/>
              </a:rPr>
              <a:t>的方法中，基于动态持续时间的方法比基于固定持续时间的方法性能更好，主要是因为基于动态持续时间的方法可以提高</a:t>
            </a:r>
            <a:r>
              <a:rPr lang="en-US" altLang="zh-CN" b="0" i="0" dirty="0">
                <a:effectLst/>
                <a:latin typeface="-apple-system"/>
              </a:rPr>
              <a:t>RL</a:t>
            </a:r>
            <a:r>
              <a:rPr lang="zh-CN" altLang="en-US" b="0" i="0" dirty="0">
                <a:effectLst/>
                <a:latin typeface="-apple-system"/>
              </a:rPr>
              <a:t>策略的灵活性，大大减少由于阶段持续时间设置不合理而造成的对动作效果的误判。</a:t>
            </a:r>
            <a:endParaRPr lang="en-US" altLang="zh-CN" b="0" i="0" dirty="0">
              <a:effectLst/>
              <a:latin typeface="-apple-system"/>
            </a:endParaRPr>
          </a:p>
          <a:p>
            <a:r>
              <a:rPr lang="zh-CN" altLang="en-US" b="0" i="0" dirty="0">
                <a:effectLst/>
                <a:latin typeface="-apple-system"/>
              </a:rPr>
              <a:t>体现在</a:t>
            </a:r>
            <a:r>
              <a:rPr lang="en-US" altLang="zh-CN" b="0" i="0" dirty="0">
                <a:effectLst/>
                <a:latin typeface="-apple-system"/>
              </a:rPr>
              <a:t>r</a:t>
            </a:r>
            <a:r>
              <a:rPr lang="zh-CN" altLang="en-US" b="0" i="0" dirty="0">
                <a:effectLst/>
                <a:latin typeface="-apple-system"/>
              </a:rPr>
              <a:t>和</a:t>
            </a:r>
            <a:r>
              <a:rPr lang="en-US" altLang="zh-CN" b="0" i="0" dirty="0">
                <a:effectLst/>
                <a:latin typeface="-apple-system"/>
              </a:rPr>
              <a:t>p</a:t>
            </a:r>
            <a:r>
              <a:rPr lang="zh-CN" altLang="en-US" b="0" i="0" dirty="0">
                <a:effectLst/>
                <a:latin typeface="-apple-system"/>
              </a:rPr>
              <a:t>都优于其他</a:t>
            </a:r>
            <a:r>
              <a:rPr lang="en-US" altLang="zh-CN" b="0" i="0" dirty="0">
                <a:effectLst/>
                <a:latin typeface="-apple-system"/>
              </a:rPr>
              <a:t>baseline</a:t>
            </a:r>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22</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与此同时，学习效率对强化学习来说至关重要的。</a:t>
            </a:r>
            <a:endParaRPr lang="en-US" altLang="zh-CN" dirty="0"/>
          </a:p>
          <a:p>
            <a:r>
              <a:rPr dirty="0" err="1"/>
              <a:t>动态持续时间方法的收敛速度远远快于固定持续时间方法</a:t>
            </a:r>
            <a:r>
              <a:rPr dirty="0"/>
              <a:t>(PressLight)，这说明合理的相位持续时间对TSC中RL方法的学习效率起着至关重要的作用。</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23</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24</a:t>
            </a:fld>
            <a:endParaRPr lang="zh-CN" altLang="en-US"/>
          </a:p>
        </p:txBody>
      </p:sp>
    </p:spTree>
    <p:extLst>
      <p:ext uri="{BB962C8B-B14F-4D97-AF65-F5344CB8AC3E}">
        <p14:creationId xmlns:p14="http://schemas.microsoft.com/office/powerpoint/2010/main" val="3889789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25</a:t>
            </a:fld>
            <a:endParaRPr lang="zh-CN" altLang="en-US"/>
          </a:p>
        </p:txBody>
      </p:sp>
    </p:spTree>
    <p:extLst>
      <p:ext uri="{BB962C8B-B14F-4D97-AF65-F5344CB8AC3E}">
        <p14:creationId xmlns:p14="http://schemas.microsoft.com/office/powerpoint/2010/main" val="2432252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effectLst/>
              <a:latin typeface="-apple-system"/>
            </a:endParaRPr>
          </a:p>
          <a:p>
            <a:r>
              <a:rPr lang="zh-CN" altLang="en-US" b="0" i="0" dirty="0">
                <a:effectLst/>
                <a:latin typeface="-apple-system"/>
              </a:rPr>
              <a:t>交通信号控制</a:t>
            </a:r>
            <a:r>
              <a:rPr lang="en-US" altLang="zh-CN" b="0" i="0" dirty="0">
                <a:effectLst/>
                <a:latin typeface="-apple-system"/>
              </a:rPr>
              <a:t>(TSC)</a:t>
            </a:r>
            <a:r>
              <a:rPr lang="zh-CN" altLang="en-US" b="0" i="0" dirty="0">
                <a:effectLst/>
                <a:latin typeface="-apple-system"/>
              </a:rPr>
              <a:t>作为治理交通拥挤最有效的方法之一，得到了广泛的研究，以有效缓解交通拥堵。</a:t>
            </a:r>
            <a:endParaRPr lang="en-US" altLang="zh-CN" b="0" i="0" dirty="0">
              <a:effectLst/>
              <a:latin typeface="-apple-system"/>
            </a:endParaRPr>
          </a:p>
          <a:p>
            <a:r>
              <a:rPr lang="zh-CN" altLang="en-US" b="0" i="0" dirty="0">
                <a:effectLst/>
                <a:latin typeface="-apple-system"/>
              </a:rPr>
              <a:t>由于这种方法能够实时调整信号配时参数以适应不断变化的交通，因此可以大幅减少平均车辆行驶时间和成本以及温室气体排放。</a:t>
            </a:r>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论文介绍</a:t>
            </a:r>
            <a:endParaRPr lang="en-US" altLang="zh-CN" dirty="0"/>
          </a:p>
          <a:p>
            <a:endParaRPr lang="en-US" altLang="zh-CN" dirty="0"/>
          </a:p>
          <a:p>
            <a:r>
              <a:rPr lang="zh-CN" altLang="en-US" dirty="0"/>
              <a:t>合理的TSC策略可以最大化交通流，有效缓解道路拥堵。传统的TSC方法可以处理大多数流量稳定的场景。然而，随着机动车数量的巨大增加，交通状况变得日益复杂和动态化，使得固定信号灯变化顺序和固定信号灯持续时间的方法难以使用。</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apple-system"/>
              </a:rPr>
              <a:t>近年来，随着路旁单元设备</a:t>
            </a:r>
            <a:r>
              <a:rPr lang="en-US" altLang="zh-CN" b="0" i="0" dirty="0">
                <a:effectLst/>
                <a:latin typeface="-apple-system"/>
              </a:rPr>
              <a:t>(RSU)</a:t>
            </a:r>
            <a:r>
              <a:rPr lang="zh-CN" altLang="en-US" b="0" i="0" dirty="0">
                <a:effectLst/>
                <a:latin typeface="-apple-system"/>
              </a:rPr>
              <a:t>的更新换代和人工智能</a:t>
            </a:r>
            <a:r>
              <a:rPr lang="en-US" altLang="zh-CN" b="0" i="0" dirty="0">
                <a:effectLst/>
                <a:latin typeface="-apple-system"/>
              </a:rPr>
              <a:t>(AI)</a:t>
            </a:r>
            <a:r>
              <a:rPr lang="zh-CN" altLang="en-US" b="0" i="0" dirty="0">
                <a:effectLst/>
                <a:latin typeface="-apple-system"/>
              </a:rPr>
              <a:t>技术的持续发展，</a:t>
            </a:r>
            <a:endParaRPr lang="en-US" altLang="zh-CN" b="0" i="0" dirty="0">
              <a:effectLst/>
              <a:latin typeface="-apple-system"/>
            </a:endParaRPr>
          </a:p>
          <a:p>
            <a:endParaRPr lang="en-US" altLang="zh-CN" b="0" i="0" dirty="0">
              <a:effectLst/>
              <a:latin typeface="-apple-system"/>
            </a:endParaRPr>
          </a:p>
          <a:p>
            <a:r>
              <a:rPr lang="zh-CN" altLang="en-US" b="0" i="0" dirty="0">
                <a:effectLst/>
                <a:latin typeface="-apple-system"/>
              </a:rPr>
              <a:t>面向交通的信息物理系统是</a:t>
            </a:r>
            <a:r>
              <a:rPr lang="zh-CN" altLang="en-US" b="0" i="0" dirty="0">
                <a:solidFill>
                  <a:srgbClr val="050E17"/>
                </a:solidFill>
                <a:effectLst/>
                <a:latin typeface="-apple-system"/>
              </a:rPr>
              <a:t>将计算机科学和物理系统相结合的一种系统，通过实时数据采集、处理和分析，以及智能算法的应用，能够实时监测和优化交通运输系统的运行。</a:t>
            </a:r>
            <a:endParaRPr lang="en-US" altLang="zh-CN" b="0" i="0" dirty="0">
              <a:solidFill>
                <a:srgbClr val="050E17"/>
              </a:solidFill>
              <a:effectLst/>
              <a:latin typeface="-apple-system"/>
            </a:endParaRPr>
          </a:p>
          <a:p>
            <a:endParaRPr lang="en-US" altLang="zh-CN" b="0" i="0" dirty="0">
              <a:effectLst/>
              <a:latin typeface="-apple-system"/>
            </a:endParaRPr>
          </a:p>
          <a:p>
            <a:r>
              <a:rPr lang="zh-CN" altLang="en-US" b="0" i="0" dirty="0">
                <a:effectLst/>
                <a:latin typeface="-apple-system"/>
              </a:rPr>
              <a:t>强化学习</a:t>
            </a:r>
            <a:r>
              <a:rPr lang="en-US" altLang="zh-CN" b="0" i="0" dirty="0">
                <a:effectLst/>
                <a:latin typeface="-apple-system"/>
              </a:rPr>
              <a:t>(RL)</a:t>
            </a:r>
            <a:r>
              <a:rPr lang="zh-CN" altLang="en-US" b="0" i="0" dirty="0">
                <a:effectLst/>
                <a:latin typeface="-apple-system"/>
              </a:rPr>
              <a:t>在其中，尤其是交通信号控制中得到了广泛的研究。 </a:t>
            </a:r>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我们用图来说明一下强化学习算法的基本思想。强化学习中有三个重要的要素，。。。强化学习</a:t>
            </a:r>
            <a:r>
              <a:rPr lang="zh-CN" altLang="en-US" b="0" i="0" dirty="0">
                <a:solidFill>
                  <a:srgbClr val="050E17"/>
                </a:solidFill>
                <a:effectLst/>
                <a:latin typeface="-apple-system"/>
              </a:rPr>
              <a:t>通过智能体与环境的交互 来学习最优行为策略，以最大化预期奖励为目标。在强化学习中，智能体通过与环境的交互，根据当前状态执行某个动作，然后接收环境的反馈信息，包括奖励和下一个状态，进而调整自己的行为。</a:t>
            </a:r>
            <a:endParaRPr lang="en-US" altLang="zh-CN" b="0" i="0" dirty="0">
              <a:solidFill>
                <a:srgbClr val="050E17"/>
              </a:solidFill>
              <a:effectLst/>
              <a:latin typeface="-apple-system"/>
            </a:endParaRPr>
          </a:p>
          <a:p>
            <a:endParaRPr lang="en-US" altLang="zh-CN" b="0" i="0" dirty="0">
              <a:solidFill>
                <a:srgbClr val="050E17"/>
              </a:solidFill>
              <a:effectLst/>
              <a:latin typeface="-apple-system"/>
            </a:endParaRPr>
          </a:p>
          <a:p>
            <a:r>
              <a:rPr lang="zh-CN" altLang="en-US" b="0" i="0" dirty="0">
                <a:solidFill>
                  <a:srgbClr val="050E17"/>
                </a:solidFill>
                <a:effectLst/>
                <a:latin typeface="-apple-system"/>
              </a:rPr>
              <a:t>在交通信号控制问题中：</a:t>
            </a:r>
            <a:endParaRPr lang="en-US" altLang="zh-CN" dirty="0"/>
          </a:p>
          <a:p>
            <a:r>
              <a:rPr lang="zh-CN" altLang="en-US" dirty="0"/>
              <a:t>环境由交通灯相位和交通状况组成。 状态是环境的特征表示。 Agent以状态为输入，学习一个模型来预测是“保持红绿灯当前相位”还是“改变当前相位”。 决策被发送给环境，奖励（例如，有多少车辆通过十字路口）被发回给</a:t>
            </a:r>
            <a:r>
              <a:rPr lang="en-US" altLang="zh-CN" dirty="0"/>
              <a:t>Agent</a:t>
            </a:r>
            <a:r>
              <a:rPr lang="zh-CN" altLang="en-US" dirty="0"/>
              <a:t>。</a:t>
            </a:r>
            <a:r>
              <a:rPr lang="en-US" altLang="zh-CN" dirty="0"/>
              <a:t>Agent</a:t>
            </a:r>
            <a:r>
              <a:rPr lang="zh-CN" altLang="en-US" dirty="0"/>
              <a:t>随后更新模型，并根据新的状态和更新的模型进一步为下一个时间戳做出新的决定。 </a:t>
            </a:r>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apple-system"/>
              </a:rPr>
              <a:t>因此近年来，人们开始研究强化学习</a:t>
            </a:r>
            <a:r>
              <a:rPr lang="en-US" altLang="zh-CN" b="0" i="0" dirty="0">
                <a:effectLst/>
                <a:latin typeface="-apple-system"/>
              </a:rPr>
              <a:t>(RL)</a:t>
            </a:r>
            <a:r>
              <a:rPr lang="zh-CN" altLang="en-US" b="0" i="0" dirty="0">
                <a:effectLst/>
                <a:latin typeface="-apple-system"/>
              </a:rPr>
              <a:t>技术在交通信号控制中的应用。 </a:t>
            </a:r>
            <a:endParaRPr lang="en-US" altLang="zh-CN" b="0" i="0" dirty="0">
              <a:effectLst/>
              <a:latin typeface="-apple-system"/>
            </a:endParaRPr>
          </a:p>
          <a:p>
            <a:r>
              <a:rPr lang="zh-CN" altLang="en-US" b="0" i="0" dirty="0">
                <a:effectLst/>
                <a:latin typeface="-apple-system"/>
              </a:rPr>
              <a:t>研究表明</a:t>
            </a:r>
            <a:r>
              <a:rPr lang="en-US" altLang="zh-CN" b="0" i="0" dirty="0">
                <a:effectLst/>
                <a:latin typeface="-apple-system"/>
              </a:rPr>
              <a:t>RL</a:t>
            </a:r>
            <a:r>
              <a:rPr lang="zh-CN" altLang="en-US" b="0" i="0" dirty="0">
                <a:effectLst/>
                <a:latin typeface="-apple-system"/>
              </a:rPr>
              <a:t>技术优于传统交通控制方法。 </a:t>
            </a:r>
            <a:r>
              <a:rPr lang="en-US" altLang="zh-CN" b="0" i="0" dirty="0">
                <a:effectLst/>
                <a:latin typeface="-apple-system"/>
              </a:rPr>
              <a:t>RL</a:t>
            </a:r>
            <a:r>
              <a:rPr lang="zh-CN" altLang="en-US" b="0" i="0" dirty="0">
                <a:effectLst/>
                <a:latin typeface="-apple-system"/>
              </a:rPr>
              <a:t>最大的优势是通过观察前一个动作后环境的反馈，直接学习如何采取下一个动作。</a:t>
            </a:r>
            <a:endParaRPr lang="en-US" altLang="zh-CN" b="0" i="0" dirty="0">
              <a:effectLst/>
              <a:latin typeface="-apple-system"/>
            </a:endParaRPr>
          </a:p>
          <a:p>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latin typeface="-apple-system"/>
              </a:rPr>
              <a:t>然而，大多数基于</a:t>
            </a:r>
            <a:r>
              <a:rPr lang="en-US" altLang="zh-CN" b="0" i="0" dirty="0">
                <a:effectLst/>
                <a:latin typeface="-apple-system"/>
              </a:rPr>
              <a:t>RL</a:t>
            </a:r>
            <a:r>
              <a:rPr lang="zh-CN" altLang="en-US" b="0" i="0" dirty="0">
                <a:effectLst/>
                <a:latin typeface="-apple-system"/>
              </a:rPr>
              <a:t>的</a:t>
            </a:r>
            <a:r>
              <a:rPr lang="en-US" altLang="zh-CN" b="0" i="0" dirty="0">
                <a:effectLst/>
                <a:latin typeface="-apple-system"/>
              </a:rPr>
              <a:t>TSC</a:t>
            </a:r>
            <a:r>
              <a:rPr lang="zh-CN" altLang="en-US" b="0" i="0" dirty="0">
                <a:effectLst/>
                <a:latin typeface="-apple-system"/>
              </a:rPr>
              <a:t>方法只考虑选择具有适当状态和奖励设计的较好信号，而忽略了信号持续时间的选择。 固定的信号持续时间会导致相同的状态和相位向不同的新状态转移，并可能降低强化学习的样本效率。 </a:t>
            </a:r>
            <a:endParaRPr lang="en-US" altLang="zh-CN" dirty="0"/>
          </a:p>
          <a:p>
            <a:endParaRPr lang="en-US" altLang="zh-CN" b="0" i="0" dirty="0">
              <a:effectLst/>
              <a:latin typeface="-apple-system"/>
            </a:endParaRPr>
          </a:p>
          <a:p>
            <a:endParaRPr lang="en-US" altLang="zh-CN" b="0" i="0" dirty="0">
              <a:effectLst/>
              <a:latin typeface="-apple-system"/>
            </a:endParaRPr>
          </a:p>
          <a:p>
            <a:r>
              <a:rPr lang="zh-CN" altLang="en-US" b="0" i="0" dirty="0">
                <a:effectLst/>
                <a:latin typeface="-apple-system"/>
              </a:rPr>
              <a:t>各种奖励设计已经在文献中提出。 其原因在于旅行时间这一最终目标难以直接优化。 旅行时间是一种依赖于一系列行动的长期报酬，因此一个行动的效果很难用旅行时间来反映。 因此，人们选择诸如排队长度或延迟等短期奖励来近似旅行时间</a:t>
            </a:r>
            <a:r>
              <a:rPr lang="en-US" altLang="zh-CN" b="0" i="0" dirty="0">
                <a:effectLst/>
                <a:latin typeface="-apple-system"/>
              </a:rPr>
              <a:t>[30]</a:t>
            </a:r>
            <a:r>
              <a:rPr lang="zh-CN" altLang="en-US" b="0" i="0" dirty="0">
                <a:effectLst/>
                <a:latin typeface="-apple-system"/>
              </a:rPr>
              <a:t>。 因此，奖励函数通常被定义为这些项的加权和</a:t>
            </a:r>
            <a:r>
              <a:rPr lang="en-US" altLang="zh-CN" b="0" i="0" dirty="0">
                <a:effectLst/>
                <a:latin typeface="-apple-system"/>
              </a:rPr>
              <a:t>[6,9,10,25,31]</a:t>
            </a:r>
            <a:r>
              <a:rPr lang="zh-CN" altLang="en-US" b="0" i="0" dirty="0">
                <a:effectLst/>
                <a:latin typeface="-apple-system"/>
              </a:rPr>
              <a:t>。 然而，如图</a:t>
            </a:r>
            <a:r>
              <a:rPr lang="en-US" altLang="zh-CN" b="0" i="0" dirty="0">
                <a:effectLst/>
                <a:latin typeface="-apple-system"/>
              </a:rPr>
              <a:t>1(a)</a:t>
            </a:r>
            <a:r>
              <a:rPr lang="zh-CN" altLang="en-US" b="0" i="0" dirty="0">
                <a:effectLst/>
                <a:latin typeface="-apple-system"/>
              </a:rPr>
              <a:t>所示，根据这些条件调整权重可能会导致旅行时间方面的大不相同的结果。</a:t>
            </a:r>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zh-CN" altLang="en-US" dirty="0"/>
              <a:t>现有的动态持续时间RL方法通过分析行动车道上的车辆数量以计算相位持续时间。然而，这样的方法仍然不能避免如图2所示的情况。解决这一问题的有效方法是在每个阶段达到最佳效果时及时结束该阶段。</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下面就来了解一下</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Google Shape;10;p2"/>
          <p:cNvSpPr/>
          <p:nvPr userDrawn="1"/>
        </p:nvSpPr>
        <p:spPr>
          <a:xfrm>
            <a:off x="486410" y="1922780"/>
            <a:ext cx="8195945" cy="2493645"/>
          </a:xfrm>
          <a:prstGeom prst="rect">
            <a:avLst/>
          </a:prstGeom>
          <a:noFill/>
          <a:ln w="25400" cap="flat" cmpd="sng">
            <a:solidFill>
              <a:srgbClr val="0240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Footer Placeholder 4"/>
          <p:cNvSpPr txBox="1"/>
          <p:nvPr userDrawn="1"/>
        </p:nvSpPr>
        <p:spPr>
          <a:xfrm>
            <a:off x="3036282" y="6413478"/>
            <a:ext cx="3086100" cy="365125"/>
          </a:xfrm>
          <a:prstGeom prst="rect">
            <a:avLst/>
          </a:prstGeom>
        </p:spPr>
        <p:txBody>
          <a:bodyPr vert="horz" lIns="91440" tIns="45720" rIns="91440" bIns="45720" rtlCol="0" anchor="ctr"/>
          <a:lstStyle>
            <a:defPPr>
              <a:defRPr lang="en-US"/>
            </a:defPPr>
            <a:lvl1pPr marL="0" algn="ctr" defTabSz="457200" rtl="0" eaLnBrk="1" latinLnBrk="0" hangingPunct="1">
              <a:defRPr lang="en-US" altLang="zh-CN" sz="1200" kern="1200" smtClean="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a:solidFill>
                  <a:schemeClr val="tx1"/>
                </a:solidFill>
              </a:rPr>
              <a:t>Southeast University</a:t>
            </a:r>
          </a:p>
        </p:txBody>
      </p:sp>
      <p:sp>
        <p:nvSpPr>
          <p:cNvPr id="25" name="日期占位符 3"/>
          <p:cNvSpPr txBox="1"/>
          <p:nvPr userDrawn="1"/>
        </p:nvSpPr>
        <p:spPr>
          <a:xfrm>
            <a:off x="628650" y="6413477"/>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200" dirty="0">
                <a:solidFill>
                  <a:schemeClr val="tx1"/>
                </a:solidFill>
                <a:latin typeface="+mn-lt"/>
              </a:rPr>
              <a:t>2023/05/12</a:t>
            </a:r>
            <a:endParaRPr lang="zh-CN" altLang="en-US" sz="1200" dirty="0">
              <a:solidFill>
                <a:schemeClr val="tx1"/>
              </a:solidFill>
              <a:latin typeface="+mn-lt"/>
            </a:endParaRPr>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8650" y="916536"/>
            <a:ext cx="1676189" cy="532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429122" y="6407032"/>
            <a:ext cx="542604" cy="365125"/>
          </a:xfrm>
        </p:spPr>
        <p:txBody>
          <a:bodyPr/>
          <a:lstStyle/>
          <a:p>
            <a:fld id="{72A5E12F-523A-4D75-95A2-779F57F5D9E2}" type="slidenum">
              <a:rPr lang="zh-CN" altLang="en-US" smtClean="0"/>
              <a:t>‹#›</a:t>
            </a:fld>
            <a:endParaRPr lang="zh-CN" altLang="en-US"/>
          </a:p>
        </p:txBody>
      </p:sp>
      <p:grpSp>
        <p:nvGrpSpPr>
          <p:cNvPr id="2" name="组合 1"/>
          <p:cNvGrpSpPr/>
          <p:nvPr userDrawn="1"/>
        </p:nvGrpSpPr>
        <p:grpSpPr>
          <a:xfrm>
            <a:off x="162000" y="172128"/>
            <a:ext cx="8820000" cy="6167075"/>
            <a:chOff x="162000" y="172128"/>
            <a:chExt cx="8820000" cy="6167075"/>
          </a:xfrm>
        </p:grpSpPr>
        <p:grpSp>
          <p:nvGrpSpPr>
            <p:cNvPr id="8" name="组合 7"/>
            <p:cNvGrpSpPr/>
            <p:nvPr userDrawn="1"/>
          </p:nvGrpSpPr>
          <p:grpSpPr>
            <a:xfrm>
              <a:off x="162000" y="172128"/>
              <a:ext cx="8820000" cy="6167075"/>
              <a:chOff x="431514" y="174661"/>
              <a:chExt cx="8280971" cy="6155314"/>
            </a:xfrm>
          </p:grpSpPr>
          <p:sp>
            <p:nvSpPr>
              <p:cNvPr id="9" name="Google Shape;10;p2"/>
              <p:cNvSpPr/>
              <p:nvPr/>
            </p:nvSpPr>
            <p:spPr>
              <a:xfrm>
                <a:off x="431514" y="760288"/>
                <a:ext cx="8280971" cy="5569687"/>
              </a:xfrm>
              <a:prstGeom prst="rect">
                <a:avLst/>
              </a:prstGeom>
              <a:noFill/>
              <a:ln w="25400" cap="flat" cmpd="sng">
                <a:solidFill>
                  <a:srgbClr val="0240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矩形 9"/>
              <p:cNvSpPr/>
              <p:nvPr/>
            </p:nvSpPr>
            <p:spPr>
              <a:xfrm>
                <a:off x="431514" y="174661"/>
                <a:ext cx="8280971" cy="585627"/>
              </a:xfrm>
              <a:prstGeom prst="rect">
                <a:avLst/>
              </a:prstGeom>
              <a:solidFill>
                <a:srgbClr val="02409A"/>
              </a:solidFill>
              <a:ln w="25400">
                <a:solidFill>
                  <a:srgbClr val="024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Google Shape;835;p34"/>
            <p:cNvGrpSpPr/>
            <p:nvPr userDrawn="1"/>
          </p:nvGrpSpPr>
          <p:grpSpPr>
            <a:xfrm>
              <a:off x="199071" y="297017"/>
              <a:ext cx="196346" cy="282999"/>
              <a:chOff x="5083925" y="2066350"/>
              <a:chExt cx="28825" cy="41550"/>
            </a:xfrm>
          </p:grpSpPr>
          <p:sp>
            <p:nvSpPr>
              <p:cNvPr id="18" name="Google Shape;836;p34"/>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37;p34"/>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 name="图片 11"/>
            <p:cNvPicPr/>
            <p:nvPr userDrawn="1"/>
          </p:nvPicPr>
          <p:blipFill rotWithShape="1">
            <a:blip r:embed="rId2" cstate="print">
              <a:extLst>
                <a:ext uri="{28A0092B-C50C-407E-A947-70E740481C1C}">
                  <a14:useLocalDpi xmlns:a14="http://schemas.microsoft.com/office/drawing/2010/main" val="0"/>
                </a:ext>
              </a:extLst>
            </a:blip>
            <a:srcRect l="-29" t="-1" r="68184" b="524"/>
            <a:stretch>
              <a:fillRect/>
            </a:stretch>
          </p:blipFill>
          <p:spPr>
            <a:xfrm>
              <a:off x="8404974" y="202608"/>
              <a:ext cx="532800" cy="532800"/>
            </a:xfrm>
            <a:prstGeom prst="rect">
              <a:avLst/>
            </a:prstGeom>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tretch>
            <a:fillRect/>
          </a:stretch>
        </p:blipFill>
        <p:spPr>
          <a:xfrm>
            <a:off x="3683466" y="3866329"/>
            <a:ext cx="2390210" cy="1661357"/>
          </a:xfrm>
          <a:prstGeom prst="rect">
            <a:avLst/>
          </a:prstGeom>
        </p:spPr>
      </p:pic>
      <p:pic>
        <p:nvPicPr>
          <p:cNvPr id="10" name="图片 9"/>
          <p:cNvPicPr/>
          <p:nvPr userDrawn="1"/>
        </p:nvPicPr>
        <p:blipFill>
          <a:blip r:embed="rId3"/>
          <a:stretch>
            <a:fillRect/>
          </a:stretch>
        </p:blipFill>
        <p:spPr>
          <a:xfrm>
            <a:off x="907430" y="3866329"/>
            <a:ext cx="2326247" cy="1661363"/>
          </a:xfrm>
          <a:prstGeom prst="rect">
            <a:avLst/>
          </a:prstGeom>
        </p:spPr>
      </p:pic>
      <p:sp>
        <p:nvSpPr>
          <p:cNvPr id="11" name="文本框 10"/>
          <p:cNvSpPr txBox="1"/>
          <p:nvPr userDrawn="1"/>
        </p:nvSpPr>
        <p:spPr>
          <a:xfrm>
            <a:off x="1455870" y="3167418"/>
            <a:ext cx="1229367" cy="461665"/>
          </a:xfrm>
          <a:prstGeom prst="rect">
            <a:avLst/>
          </a:prstGeom>
          <a:noFill/>
        </p:spPr>
        <p:txBody>
          <a:bodyPr wrap="square" rtlCol="0">
            <a:spAutoFit/>
          </a:bodyPr>
          <a:lstStyle>
            <a:defPPr>
              <a:defRPr lang="zh-CN"/>
            </a:defPPr>
            <a:lvl1pPr>
              <a:defRPr sz="2400" b="1" spc="300">
                <a:solidFill>
                  <a:srgbClr val="404040"/>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平衡色</a:t>
            </a:r>
          </a:p>
        </p:txBody>
      </p:sp>
      <p:cxnSp>
        <p:nvCxnSpPr>
          <p:cNvPr id="12" name="直接连接符 11"/>
          <p:cNvCxnSpPr/>
          <p:nvPr userDrawn="1"/>
        </p:nvCxnSpPr>
        <p:spPr>
          <a:xfrm>
            <a:off x="1793578" y="3708165"/>
            <a:ext cx="55395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1793578" y="1015879"/>
            <a:ext cx="55395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userDrawn="1"/>
        </p:nvSpPr>
        <p:spPr>
          <a:xfrm>
            <a:off x="907430" y="469320"/>
            <a:ext cx="23262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主色</a:t>
            </a:r>
            <a:r>
              <a:rPr kumimoji="0" lang="en-US" altLang="zh-CN"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&amp;</a:t>
            </a: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同频色</a:t>
            </a:r>
          </a:p>
        </p:txBody>
      </p:sp>
      <p:pic>
        <p:nvPicPr>
          <p:cNvPr id="15" name="图片 14"/>
          <p:cNvPicPr/>
          <p:nvPr userDrawn="1"/>
        </p:nvPicPr>
        <p:blipFill>
          <a:blip r:embed="rId4"/>
          <a:stretch>
            <a:fillRect/>
          </a:stretch>
        </p:blipFill>
        <p:spPr>
          <a:xfrm>
            <a:off x="6131435" y="1165514"/>
            <a:ext cx="2326247" cy="1661363"/>
          </a:xfrm>
          <a:prstGeom prst="rect">
            <a:avLst/>
          </a:prstGeom>
        </p:spPr>
      </p:pic>
      <p:pic>
        <p:nvPicPr>
          <p:cNvPr id="16" name="图片 15"/>
          <p:cNvPicPr/>
          <p:nvPr userDrawn="1"/>
        </p:nvPicPr>
        <p:blipFill>
          <a:blip r:embed="rId5"/>
          <a:stretch>
            <a:fillRect/>
          </a:stretch>
        </p:blipFill>
        <p:spPr>
          <a:xfrm>
            <a:off x="3695977" y="1165515"/>
            <a:ext cx="2326247" cy="1661363"/>
          </a:xfrm>
          <a:prstGeom prst="rect">
            <a:avLst/>
          </a:prstGeom>
        </p:spPr>
      </p:pic>
      <p:sp>
        <p:nvSpPr>
          <p:cNvPr id="17" name="文本框 16"/>
          <p:cNvSpPr txBox="1"/>
          <p:nvPr userDrawn="1"/>
        </p:nvSpPr>
        <p:spPr>
          <a:xfrm>
            <a:off x="5189425" y="469320"/>
            <a:ext cx="188402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浅色</a:t>
            </a:r>
            <a:r>
              <a:rPr kumimoji="0" lang="en-US" altLang="zh-CN"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&amp;</a:t>
            </a: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深色</a:t>
            </a:r>
          </a:p>
        </p:txBody>
      </p:sp>
      <p:cxnSp>
        <p:nvCxnSpPr>
          <p:cNvPr id="18" name="直接连接符 17"/>
          <p:cNvCxnSpPr/>
          <p:nvPr userDrawn="1"/>
        </p:nvCxnSpPr>
        <p:spPr>
          <a:xfrm>
            <a:off x="5854460" y="1015879"/>
            <a:ext cx="55395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9" name="图片 18"/>
          <p:cNvPicPr>
            <a:picLocks noChangeAspect="1"/>
          </p:cNvPicPr>
          <p:nvPr userDrawn="1"/>
        </p:nvPicPr>
        <p:blipFill>
          <a:blip r:embed="rId6"/>
          <a:stretch>
            <a:fillRect/>
          </a:stretch>
        </p:blipFill>
        <p:spPr>
          <a:xfrm>
            <a:off x="906117" y="1164020"/>
            <a:ext cx="2328874" cy="1664352"/>
          </a:xfrm>
          <a:prstGeom prst="rect">
            <a:avLst/>
          </a:prstGeom>
        </p:spPr>
      </p:pic>
      <p:pic>
        <p:nvPicPr>
          <p:cNvPr id="2" name="图片 1"/>
          <p:cNvPicPr>
            <a:picLocks noChangeAspect="1"/>
          </p:cNvPicPr>
          <p:nvPr userDrawn="1"/>
        </p:nvPicPr>
        <p:blipFill>
          <a:blip r:embed="rId7"/>
          <a:stretch>
            <a:fillRect/>
          </a:stretch>
        </p:blipFill>
        <p:spPr>
          <a:xfrm>
            <a:off x="6523465" y="4697007"/>
            <a:ext cx="1447800" cy="247650"/>
          </a:xfrm>
          <a:prstGeom prst="rect">
            <a:avLst/>
          </a:prstGeom>
        </p:spPr>
      </p:pic>
      <p:pic>
        <p:nvPicPr>
          <p:cNvPr id="20" name="图片 19"/>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6408411" y="3708165"/>
            <a:ext cx="1676189" cy="5328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endParaRPr lang="zh-CN" altLang="en-US"/>
          </a:p>
        </p:txBody>
      </p:sp>
      <p:sp>
        <p:nvSpPr>
          <p:cNvPr id="7" name="灯片编号占位符 5"/>
          <p:cNvSpPr>
            <a:spLocks noGrp="1"/>
          </p:cNvSpPr>
          <p:nvPr>
            <p:ph type="sldNum" sz="quarter" idx="12"/>
          </p:nvPr>
        </p:nvSpPr>
        <p:spPr>
          <a:xfrm>
            <a:off x="8429122" y="6407032"/>
            <a:ext cx="542604" cy="365125"/>
          </a:xfrm>
        </p:spPr>
        <p:txBody>
          <a:bodyPr/>
          <a:lstStyle/>
          <a:p>
            <a:fld id="{72A5E12F-523A-4D75-95A2-779F57F5D9E2}" type="slidenum">
              <a:rPr lang="zh-CN" altLang="en-US" smtClean="0"/>
              <a:t>‹#›</a:t>
            </a:fld>
            <a:endParaRPr lang="zh-CN" altLang="en-US"/>
          </a:p>
        </p:txBody>
      </p:sp>
      <p:grpSp>
        <p:nvGrpSpPr>
          <p:cNvPr id="4" name="组合 3"/>
          <p:cNvGrpSpPr/>
          <p:nvPr userDrawn="1"/>
        </p:nvGrpSpPr>
        <p:grpSpPr>
          <a:xfrm>
            <a:off x="654820" y="1369609"/>
            <a:ext cx="7834360" cy="3363240"/>
            <a:chOff x="2406920" y="1481369"/>
            <a:chExt cx="4325080" cy="3363240"/>
          </a:xfrm>
        </p:grpSpPr>
        <p:sp>
          <p:nvSpPr>
            <p:cNvPr id="6" name="Google Shape;10;p2"/>
            <p:cNvSpPr/>
            <p:nvPr/>
          </p:nvSpPr>
          <p:spPr>
            <a:xfrm>
              <a:off x="2412000" y="1481369"/>
              <a:ext cx="4320000" cy="2700000"/>
            </a:xfrm>
            <a:prstGeom prst="rect">
              <a:avLst/>
            </a:prstGeom>
            <a:noFill/>
            <a:ln w="28575" cap="flat" cmpd="sng">
              <a:solidFill>
                <a:srgbClr val="0240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矩形 7"/>
            <p:cNvSpPr/>
            <p:nvPr/>
          </p:nvSpPr>
          <p:spPr>
            <a:xfrm>
              <a:off x="2406920" y="4196609"/>
              <a:ext cx="4325080" cy="648000"/>
            </a:xfrm>
            <a:prstGeom prst="rect">
              <a:avLst/>
            </a:prstGeom>
            <a:solidFill>
              <a:srgbClr val="02409A"/>
            </a:solidFill>
            <a:ln w="25400">
              <a:solidFill>
                <a:srgbClr val="024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761497" y="2297364"/>
              <a:ext cx="3549311" cy="829945"/>
            </a:xfrm>
            <a:prstGeom prst="rect">
              <a:avLst/>
            </a:prstGeom>
            <a:noFill/>
          </p:spPr>
          <p:txBody>
            <a:bodyPr wrap="square" rtlCol="0">
              <a:spAutoFit/>
            </a:bodyPr>
            <a:lstStyle/>
            <a:p>
              <a:pPr lvl="0" algn="ctr">
                <a:defRPr/>
              </a:pPr>
              <a:r>
                <a:rPr lang="zh-CN" altLang="en-US" sz="4800" b="1" dirty="0">
                  <a:solidFill>
                    <a:srgbClr val="C00000"/>
                  </a:solidFill>
                  <a:latin typeface="思源黑体 CN" panose="020B0500000000000000" pitchFamily="34" charset="-122"/>
                  <a:ea typeface="思源黑体 CN" panose="020B0500000000000000" pitchFamily="34" charset="-122"/>
                  <a:cs typeface="+mn-ea"/>
                </a:rPr>
                <a:t> 请指正！</a:t>
              </a:r>
            </a:p>
          </p:txBody>
        </p:sp>
        <p:cxnSp>
          <p:nvCxnSpPr>
            <p:cNvPr id="10" name="直接连接符 9"/>
            <p:cNvCxnSpPr/>
            <p:nvPr/>
          </p:nvCxnSpPr>
          <p:spPr>
            <a:xfrm>
              <a:off x="3621324" y="3849858"/>
              <a:ext cx="1800000" cy="0"/>
            </a:xfrm>
            <a:prstGeom prst="line">
              <a:avLst/>
            </a:prstGeom>
            <a:ln w="25400" cap="rnd">
              <a:solidFill>
                <a:srgbClr val="3C3C8E"/>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534575" y="4274536"/>
              <a:ext cx="4074850" cy="460375"/>
            </a:xfrm>
            <a:prstGeom prst="rect">
              <a:avLst/>
            </a:prstGeom>
            <a:noFill/>
          </p:spPr>
          <p:txBody>
            <a:bodyPr wrap="square" rtlCol="0">
              <a:spAutoFit/>
            </a:bodyPr>
            <a:lstStyle/>
            <a:p>
              <a:pPr lvl="0" algn="ctr">
                <a:defRPr/>
              </a:pPr>
              <a:r>
                <a:rPr lang="en-US" altLang="zh-CN" sz="2400" b="1" dirty="0">
                  <a:solidFill>
                    <a:schemeClr val="bg1"/>
                  </a:solidFill>
                  <a:latin typeface="思源黑体 CN" panose="020B0500000000000000" pitchFamily="34" charset="-122"/>
                  <a:ea typeface="思源黑体 CN" panose="020B0500000000000000" pitchFamily="34" charset="-122"/>
                  <a:cs typeface="+mn-ea"/>
                </a:rPr>
                <a:t>Thank you</a:t>
              </a:r>
              <a:r>
                <a:rPr lang="zh-CN" altLang="en-US" sz="2400" b="1" dirty="0">
                  <a:solidFill>
                    <a:schemeClr val="bg1"/>
                  </a:solidFill>
                  <a:latin typeface="思源黑体 CN" panose="020B0500000000000000" pitchFamily="34" charset="-122"/>
                  <a:ea typeface="思源黑体 CN" panose="020B0500000000000000" pitchFamily="34" charset="-122"/>
                  <a:cs typeface="+mn-ea"/>
                </a:rPr>
                <a:t>！</a:t>
              </a: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a:t>2021/12/05</a:t>
            </a:r>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A5E12F-523A-4D75-95A2-779F57F5D9E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9.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tags" Target="../tags/tag20.xml"/><Relationship Id="rId7" Type="http://schemas.openxmlformats.org/officeDocument/2006/relationships/image" Target="../media/image21.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20.png"/><Relationship Id="rId5" Type="http://schemas.openxmlformats.org/officeDocument/2006/relationships/notesSlide" Target="../notesSlides/notesSlide11.xml"/><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slideLayout" Target="../slideLayouts/slideLayout2.xml"/><Relationship Id="rId7" Type="http://schemas.openxmlformats.org/officeDocument/2006/relationships/image" Target="../media/image24.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23.png"/><Relationship Id="rId5" Type="http://schemas.openxmlformats.org/officeDocument/2006/relationships/tags" Target="../tags/tag210.xml"/><Relationship Id="rId4"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tags" Target="../tags/tag26.xml"/><Relationship Id="rId7" Type="http://schemas.openxmlformats.org/officeDocument/2006/relationships/image" Target="../media/image260.pn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19.png"/><Relationship Id="rId5" Type="http://schemas.openxmlformats.org/officeDocument/2006/relationships/notesSlide" Target="../notesSlides/notesSlide14.xml"/><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29.png"/><Relationship Id="rId4"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31.png"/><Relationship Id="rId4"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tags" Target="../tags/tag33.xml"/><Relationship Id="rId7" Type="http://schemas.openxmlformats.org/officeDocument/2006/relationships/image" Target="../media/image32.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notesSlide" Target="../notesSlides/notesSlide21.xml"/><Relationship Id="rId5" Type="http://schemas.openxmlformats.org/officeDocument/2006/relationships/slideLayout" Target="../slideLayouts/slideLayout2.xml"/><Relationship Id="rId4" Type="http://schemas.openxmlformats.org/officeDocument/2006/relationships/tags" Target="../tags/tag3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9.jpe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8.jpeg"/><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6.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1.xml"/><Relationship Id="rId5" Type="http://schemas.openxmlformats.org/officeDocument/2006/relationships/image" Target="../media/image15.png"/><Relationship Id="rId4"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58470" y="2138045"/>
            <a:ext cx="8171815" cy="1210945"/>
          </a:xfrm>
          <a:prstGeom prst="rect">
            <a:avLst/>
          </a:prstGeom>
          <a:noFill/>
        </p:spPr>
        <p:txBody>
          <a:bodyPr wrap="square" rtlCol="0">
            <a:spAutoFit/>
          </a:bodyPr>
          <a:lstStyle/>
          <a:p>
            <a:pPr algn="ctr">
              <a:lnSpc>
                <a:spcPct val="130000"/>
              </a:lnSpc>
            </a:pPr>
            <a:r>
              <a:rPr lang="en-US" altLang="zh-CN" sz="2800" b="1" dirty="0">
                <a:solidFill>
                  <a:srgbClr val="02409A"/>
                </a:solidFill>
                <a:ea typeface="微软雅黑" panose="020B0503020204020204" pitchFamily="34" charset="-122"/>
              </a:rPr>
              <a:t>MonitorLight: Reinforcement Learning-based Traffic Signal Control Using Mixed Pressure Monitoring</a:t>
            </a:r>
          </a:p>
        </p:txBody>
      </p:sp>
      <p:sp>
        <p:nvSpPr>
          <p:cNvPr id="7" name="文本框 6"/>
          <p:cNvSpPr txBox="1"/>
          <p:nvPr/>
        </p:nvSpPr>
        <p:spPr>
          <a:xfrm>
            <a:off x="695972" y="3428704"/>
            <a:ext cx="7752031" cy="810260"/>
          </a:xfrm>
          <a:prstGeom prst="rect">
            <a:avLst/>
          </a:prstGeom>
          <a:noFill/>
        </p:spPr>
        <p:txBody>
          <a:bodyPr wrap="square" rtlCol="0">
            <a:spAutoFit/>
          </a:bodyPr>
          <a:lstStyle/>
          <a:p>
            <a:pPr algn="ctr">
              <a:lnSpc>
                <a:spcPct val="130000"/>
              </a:lnSpc>
            </a:pPr>
            <a:r>
              <a:rPr lang="en-US" altLang="zh-CN" b="1" i="1">
                <a:solidFill>
                  <a:srgbClr val="6B2D0B"/>
                </a:solidFill>
                <a:ea typeface="微软雅黑" panose="020B0503020204020204" pitchFamily="34" charset="-122"/>
              </a:rPr>
              <a:t>Zekuan Fang</a:t>
            </a:r>
            <a:r>
              <a:rPr lang="en-US" altLang="zh-CN" b="1" i="1" dirty="0">
                <a:solidFill>
                  <a:srgbClr val="6B2D0B"/>
                </a:solidFill>
                <a:ea typeface="微软雅黑" panose="020B0503020204020204" pitchFamily="34" charset="-122"/>
              </a:rPr>
              <a:t>, Fan Zhang, et al. </a:t>
            </a:r>
          </a:p>
          <a:p>
            <a:pPr algn="ctr">
              <a:lnSpc>
                <a:spcPct val="130000"/>
              </a:lnSpc>
            </a:pPr>
            <a:r>
              <a:rPr lang="en-US" altLang="zh-CN" b="1" i="1" dirty="0">
                <a:solidFill>
                  <a:srgbClr val="6B2D0B"/>
                </a:solidFill>
                <a:ea typeface="微软雅黑" panose="020B0503020204020204" pitchFamily="34" charset="-122"/>
              </a:rPr>
              <a:t>CIKM 2022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10</a:t>
            </a:fld>
            <a:endParaRPr lang="zh-CN" altLang="en-US"/>
          </a:p>
        </p:txBody>
      </p:sp>
      <p:sp>
        <p:nvSpPr>
          <p:cNvPr id="9" name="文本框 8"/>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7020304040A0204" pitchFamily="34" charset="0"/>
                <a:ea typeface="微软雅黑" panose="020B0503020204020204" pitchFamily="34" charset="-122"/>
              </a:rPr>
              <a:t>研究现状</a:t>
            </a:r>
            <a:endParaRPr lang="en-US" altLang="zh-CN" sz="2800" b="1" spc="200" dirty="0">
              <a:solidFill>
                <a:schemeClr val="bg1"/>
              </a:solidFill>
              <a:latin typeface="Calibri" panose="020F07020304040A0204" pitchFamily="34" charset="0"/>
              <a:ea typeface="微软雅黑" panose="020B0503020204020204" pitchFamily="34" charset="-122"/>
            </a:endParaRPr>
          </a:p>
        </p:txBody>
      </p:sp>
      <p:grpSp>
        <p:nvGrpSpPr>
          <p:cNvPr id="8" name="组合 7"/>
          <p:cNvGrpSpPr/>
          <p:nvPr/>
        </p:nvGrpSpPr>
        <p:grpSpPr>
          <a:xfrm>
            <a:off x="370389" y="1263173"/>
            <a:ext cx="8402955" cy="2535556"/>
            <a:chOff x="370389" y="1000294"/>
            <a:chExt cx="8402955" cy="2705707"/>
          </a:xfrm>
        </p:grpSpPr>
        <p:sp>
          <p:nvSpPr>
            <p:cNvPr id="11" name="矩形 10"/>
            <p:cNvSpPr/>
            <p:nvPr/>
          </p:nvSpPr>
          <p:spPr>
            <a:xfrm>
              <a:off x="370389" y="1523411"/>
              <a:ext cx="8402955" cy="2182590"/>
            </a:xfrm>
            <a:prstGeom prst="rect">
              <a:avLst/>
            </a:prstGeom>
            <a:noFill/>
            <a:ln w="19050">
              <a:solidFill>
                <a:srgbClr val="024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lang="en-US" altLang="zh-CN" dirty="0">
                  <a:solidFill>
                    <a:schemeClr val="tx1"/>
                  </a:solidFill>
                </a:rPr>
                <a:t>【</a:t>
              </a:r>
              <a:r>
                <a:rPr lang="en-US" altLang="zh-CN" dirty="0">
                  <a:solidFill>
                    <a:schemeClr val="tx1"/>
                  </a:solidFill>
                  <a:latin typeface="Times New Roman" panose="02020503050405090304" pitchFamily="18" charset="0"/>
                  <a:cs typeface="Times New Roman" panose="02020503050405090304" pitchFamily="18" charset="0"/>
                </a:rPr>
                <a:t>1</a:t>
              </a:r>
              <a:r>
                <a:rPr lang="en-US" altLang="zh-CN" dirty="0">
                  <a:solidFill>
                    <a:schemeClr val="tx1"/>
                  </a:solidFill>
                </a:rPr>
                <a:t>】</a:t>
              </a:r>
              <a:r>
                <a:rPr lang="en-US" altLang="zh-CN" dirty="0">
                  <a:solidFill>
                    <a:schemeClr val="tx1"/>
                  </a:solidFill>
                  <a:latin typeface="Times New Roman" panose="02020503050405090304" pitchFamily="18" charset="0"/>
                  <a:cs typeface="Times New Roman" panose="02020503050405090304" pitchFamily="18" charset="0"/>
                </a:rPr>
                <a:t>Xiaorong Hu et al. </a:t>
              </a:r>
              <a:r>
                <a:rPr lang="en-US" altLang="zh-CN" b="1" dirty="0">
                  <a:solidFill>
                    <a:srgbClr val="02409A"/>
                  </a:solidFill>
                  <a:latin typeface="Times New Roman" panose="02020503050405090304" pitchFamily="18" charset="0"/>
                  <a:cs typeface="Times New Roman" panose="02020503050405090304" pitchFamily="18" charset="0"/>
                </a:rPr>
                <a:t>A traffic light dynamic control algorithm with deep reinforcement learning based on gnn prediction</a:t>
              </a:r>
              <a:r>
                <a:rPr lang="en-US" altLang="zh-CN" dirty="0">
                  <a:solidFill>
                    <a:schemeClr val="tx1"/>
                  </a:solidFill>
                  <a:latin typeface="Times New Roman" panose="02020503050405090304" pitchFamily="18" charset="0"/>
                  <a:cs typeface="Times New Roman" panose="02020503050405090304" pitchFamily="18" charset="0"/>
                </a:rPr>
                <a:t>. CoRR abs/2009.14627 (2020).</a:t>
              </a:r>
            </a:p>
            <a:p>
              <a:pPr>
                <a:lnSpc>
                  <a:spcPct val="125000"/>
                </a:lnSpc>
              </a:pPr>
              <a:r>
                <a:rPr lang="en-US" altLang="zh-CN" dirty="0">
                  <a:solidFill>
                    <a:schemeClr val="tx1"/>
                  </a:solidFill>
                  <a:latin typeface="Times New Roman" panose="02020503050405090304" pitchFamily="18" charset="0"/>
                  <a:cs typeface="Times New Roman" panose="02020503050405090304" pitchFamily="18" charset="0"/>
                </a:rPr>
                <a:t>【2】Wupan Zhao et al. </a:t>
              </a:r>
              <a:r>
                <a:rPr lang="en-US" altLang="zh-CN" b="1" dirty="0" err="1">
                  <a:solidFill>
                    <a:srgbClr val="02409A"/>
                  </a:solidFill>
                  <a:latin typeface="Times New Roman" panose="02020503050405090304" pitchFamily="18" charset="0"/>
                  <a:cs typeface="Times New Roman" panose="02020503050405090304" pitchFamily="18" charset="0"/>
                </a:rPr>
                <a:t>IPDAlight</a:t>
              </a:r>
              <a:r>
                <a:rPr lang="en-US" altLang="zh-CN" b="1" dirty="0">
                  <a:solidFill>
                    <a:srgbClr val="02409A"/>
                  </a:solidFill>
                  <a:latin typeface="Times New Roman" panose="02020503050405090304" pitchFamily="18" charset="0"/>
                  <a:cs typeface="Times New Roman" panose="02020503050405090304" pitchFamily="18" charset="0"/>
                </a:rPr>
                <a:t>: Intensity-and phase duration-aware traffic signal control based on reinforcement learning. </a:t>
              </a:r>
              <a:r>
                <a:rPr lang="en-US" altLang="zh-CN" dirty="0">
                  <a:solidFill>
                    <a:schemeClr val="tx1"/>
                  </a:solidFill>
                  <a:latin typeface="Times New Roman" panose="02020503050405090304" pitchFamily="18" charset="0"/>
                  <a:cs typeface="Times New Roman" panose="02020503050405090304" pitchFamily="18" charset="0"/>
                </a:rPr>
                <a:t>Journal of Systems Architecture 2022.</a:t>
              </a:r>
            </a:p>
          </p:txBody>
        </p:sp>
        <p:sp>
          <p:nvSpPr>
            <p:cNvPr id="12" name="矩形 11"/>
            <p:cNvSpPr/>
            <p:nvPr/>
          </p:nvSpPr>
          <p:spPr>
            <a:xfrm>
              <a:off x="370389" y="1000294"/>
              <a:ext cx="3501390" cy="523117"/>
            </a:xfrm>
            <a:prstGeom prst="rect">
              <a:avLst/>
            </a:prstGeom>
            <a:solidFill>
              <a:srgbClr val="02409A"/>
            </a:solidFill>
            <a:ln w="19050">
              <a:solidFill>
                <a:srgbClr val="024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Times New Roman" panose="02020503050405090304" pitchFamily="18" charset="0"/>
                  <a:cs typeface="Times New Roman" panose="02020503050405090304" pitchFamily="18" charset="0"/>
                </a:rPr>
                <a:t>Dynamic duration RL methods</a:t>
              </a:r>
            </a:p>
          </p:txBody>
        </p:sp>
      </p:grpSp>
      <p:grpSp>
        <p:nvGrpSpPr>
          <p:cNvPr id="14" name="组合 13"/>
          <p:cNvGrpSpPr/>
          <p:nvPr/>
        </p:nvGrpSpPr>
        <p:grpSpPr>
          <a:xfrm>
            <a:off x="360045" y="4135120"/>
            <a:ext cx="8326755" cy="1353185"/>
            <a:chOff x="582914" y="5511835"/>
            <a:chExt cx="7862520" cy="1049655"/>
          </a:xfrm>
        </p:grpSpPr>
        <p:sp>
          <p:nvSpPr>
            <p:cNvPr id="15" name="矩形 14"/>
            <p:cNvSpPr/>
            <p:nvPr>
              <p:custDataLst>
                <p:tags r:id="rId1"/>
              </p:custDataLst>
            </p:nvPr>
          </p:nvSpPr>
          <p:spPr>
            <a:xfrm>
              <a:off x="1180713" y="5511835"/>
              <a:ext cx="7264721" cy="1049655"/>
            </a:xfrm>
            <a:prstGeom prst="rect">
              <a:avLst/>
            </a:prstGeom>
            <a:solidFill>
              <a:schemeClr val="bg1"/>
            </a:solidFill>
            <a:ln w="28575">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25000"/>
                </a:lnSpc>
                <a:buFont typeface="Arial" panose="020B060402020209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sym typeface="+mn-ea"/>
                </a:rPr>
                <a:t>现有关于动态相位持续时间的RL方法，只分析</a:t>
              </a:r>
              <a:r>
                <a:rPr lang="zh-CN" altLang="en-US" dirty="0">
                  <a:solidFill>
                    <a:srgbClr val="FF0000"/>
                  </a:solidFill>
                  <a:latin typeface="微软雅黑" panose="020B0503020204020204" pitchFamily="34" charset="-122"/>
                  <a:ea typeface="微软雅黑" panose="020B0503020204020204" pitchFamily="34" charset="-122"/>
                  <a:sym typeface="+mn-ea"/>
                </a:rPr>
                <a:t>车道上的车辆数量</a:t>
              </a:r>
              <a:r>
                <a:rPr lang="zh-CN" altLang="en-US" dirty="0">
                  <a:solidFill>
                    <a:schemeClr val="tx1"/>
                  </a:solidFill>
                  <a:latin typeface="微软雅黑" panose="020B0503020204020204" pitchFamily="34" charset="-122"/>
                  <a:ea typeface="微软雅黑" panose="020B0503020204020204" pitchFamily="34" charset="-122"/>
                  <a:sym typeface="+mn-ea"/>
                </a:rPr>
                <a:t>来计算相位的持续时间。</a:t>
              </a:r>
            </a:p>
          </p:txBody>
        </p:sp>
        <p:sp>
          <p:nvSpPr>
            <p:cNvPr id="16" name="矩形 15"/>
            <p:cNvSpPr/>
            <p:nvPr>
              <p:custDataLst>
                <p:tags r:id="rId2"/>
              </p:custDataLst>
            </p:nvPr>
          </p:nvSpPr>
          <p:spPr>
            <a:xfrm>
              <a:off x="582914" y="5513879"/>
              <a:ext cx="598372" cy="1047203"/>
            </a:xfrm>
            <a:prstGeom prst="rect">
              <a:avLst/>
            </a:prstGeom>
            <a:solidFill>
              <a:srgbClr val="0070C0"/>
            </a:solidFill>
            <a:ln w="28575">
              <a:solidFill>
                <a:srgbClr val="0070C0"/>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b="1">
                <a:ln w="0"/>
                <a:solidFill>
                  <a:schemeClr val="bg1"/>
                </a:solidFill>
                <a:latin typeface="微软雅黑" panose="020B0503020204020204" pitchFamily="34" charset="-122"/>
                <a:ea typeface="微软雅黑" panose="020B0503020204020204" pitchFamily="34" charset="-122"/>
                <a:cs typeface="Times New Roman" panose="02020503050405090304" pitchFamily="18" charset="0"/>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11</a:t>
            </a:fld>
            <a:endParaRPr lang="zh-CN" altLang="en-US"/>
          </a:p>
        </p:txBody>
      </p:sp>
      <p:sp>
        <p:nvSpPr>
          <p:cNvPr id="37" name="文本框 36"/>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a:solidFill>
                  <a:schemeClr val="bg1"/>
                </a:solidFill>
                <a:latin typeface="Calibri" panose="020F07020304040A0204" pitchFamily="34" charset="0"/>
                <a:ea typeface="微软雅黑" panose="020B0503020204020204" pitchFamily="34" charset="-122"/>
              </a:rPr>
              <a:t>提纲</a:t>
            </a:r>
          </a:p>
        </p:txBody>
      </p:sp>
      <p:grpSp>
        <p:nvGrpSpPr>
          <p:cNvPr id="3" name="组合 2"/>
          <p:cNvGrpSpPr/>
          <p:nvPr/>
        </p:nvGrpSpPr>
        <p:grpSpPr>
          <a:xfrm>
            <a:off x="889372" y="2366812"/>
            <a:ext cx="8542281" cy="2124376"/>
            <a:chOff x="1800597" y="2366812"/>
            <a:chExt cx="8542281" cy="2124376"/>
          </a:xfrm>
        </p:grpSpPr>
        <p:grpSp>
          <p:nvGrpSpPr>
            <p:cNvPr id="38" name="组合 37"/>
            <p:cNvGrpSpPr/>
            <p:nvPr/>
          </p:nvGrpSpPr>
          <p:grpSpPr>
            <a:xfrm>
              <a:off x="1800597" y="2366812"/>
              <a:ext cx="8542281" cy="2124376"/>
              <a:chOff x="1384382" y="2295061"/>
              <a:chExt cx="8542281" cy="2124376"/>
            </a:xfrm>
          </p:grpSpPr>
          <p:grpSp>
            <p:nvGrpSpPr>
              <p:cNvPr id="39" name="组合 38"/>
              <p:cNvGrpSpPr/>
              <p:nvPr/>
            </p:nvGrpSpPr>
            <p:grpSpPr>
              <a:xfrm>
                <a:off x="1384382" y="3144673"/>
                <a:ext cx="2317115" cy="663740"/>
                <a:chOff x="940034" y="1526526"/>
                <a:chExt cx="2317115" cy="663740"/>
              </a:xfrm>
            </p:grpSpPr>
            <p:sp>
              <p:nvSpPr>
                <p:cNvPr id="44" name="文本框 43"/>
                <p:cNvSpPr txBox="1"/>
                <p:nvPr/>
              </p:nvSpPr>
              <p:spPr>
                <a:xfrm>
                  <a:off x="1298809" y="1526526"/>
                  <a:ext cx="1958340" cy="663740"/>
                </a:xfrm>
                <a:prstGeom prst="rect">
                  <a:avLst/>
                </a:prstGeom>
                <a:noFill/>
              </p:spPr>
              <p:txBody>
                <a:bodyPr wrap="square" rtlCol="0">
                  <a:spAutoFit/>
                </a:bodyPr>
                <a:lstStyle/>
                <a:p>
                  <a:r>
                    <a:rPr lang="zh-CN" altLang="en-US" sz="2800" b="1" spc="200" dirty="0">
                      <a:latin typeface="微软雅黑" panose="020B0503020204020204" pitchFamily="34" charset="-122"/>
                      <a:ea typeface="微软雅黑" panose="020B0503020204020204" pitchFamily="34" charset="-122"/>
                    </a:rPr>
                    <a:t>算法设计</a:t>
                  </a:r>
                </a:p>
              </p:txBody>
            </p:sp>
            <p:grpSp>
              <p:nvGrpSpPr>
                <p:cNvPr id="45" name="Google Shape;1483;p78"/>
                <p:cNvGrpSpPr/>
                <p:nvPr/>
              </p:nvGrpSpPr>
              <p:grpSpPr>
                <a:xfrm>
                  <a:off x="940034" y="1639250"/>
                  <a:ext cx="206611" cy="297757"/>
                  <a:chOff x="5060913" y="2063179"/>
                  <a:chExt cx="28829" cy="41550"/>
                </a:xfrm>
              </p:grpSpPr>
              <p:sp>
                <p:nvSpPr>
                  <p:cNvPr id="46" name="Google Shape;1484;p78"/>
                  <p:cNvSpPr/>
                  <p:nvPr/>
                </p:nvSpPr>
                <p:spPr>
                  <a:xfrm>
                    <a:off x="5061042" y="2063179"/>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024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485;p78"/>
                  <p:cNvSpPr/>
                  <p:nvPr/>
                </p:nvSpPr>
                <p:spPr>
                  <a:xfrm>
                    <a:off x="5060913" y="207815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1" name="文本框 40"/>
              <p:cNvSpPr txBox="1"/>
              <p:nvPr/>
            </p:nvSpPr>
            <p:spPr>
              <a:xfrm>
                <a:off x="4426207" y="2451747"/>
                <a:ext cx="5033542" cy="460375"/>
              </a:xfrm>
              <a:prstGeom prst="rect">
                <a:avLst/>
              </a:prstGeom>
              <a:noFill/>
            </p:spPr>
            <p:txBody>
              <a:bodyPr wrap="square" rtlCol="0">
                <a:spAutoFit/>
              </a:bodyPr>
              <a:lstStyle/>
              <a:p>
                <a:r>
                  <a:rPr lang="en-US" altLang="zh-CN" sz="2400" b="1" spc="200" dirty="0">
                    <a:solidFill>
                      <a:schemeClr val="tx1">
                        <a:lumMod val="75000"/>
                        <a:lumOff val="25000"/>
                      </a:schemeClr>
                    </a:solidFill>
                    <a:latin typeface="微软雅黑" panose="020B0503020204020204" pitchFamily="34" charset="-122"/>
                    <a:ea typeface="微软雅黑" panose="020B0503020204020204" pitchFamily="34" charset="-122"/>
                  </a:rPr>
                  <a:t>Preliminaries</a:t>
                </a:r>
              </a:p>
            </p:txBody>
          </p:sp>
          <p:sp>
            <p:nvSpPr>
              <p:cNvPr id="42" name="文本框 41"/>
              <p:cNvSpPr txBox="1"/>
              <p:nvPr/>
            </p:nvSpPr>
            <p:spPr>
              <a:xfrm>
                <a:off x="4426206" y="3217014"/>
                <a:ext cx="5500457" cy="460375"/>
              </a:xfrm>
              <a:prstGeom prst="rect">
                <a:avLst/>
              </a:prstGeom>
              <a:noFill/>
            </p:spPr>
            <p:txBody>
              <a:bodyPr wrap="square" rtlCol="0">
                <a:spAutoFit/>
              </a:bodyPr>
              <a:lstStyle/>
              <a:p>
                <a:r>
                  <a:rPr lang="en-US" altLang="zh-CN" sz="2400" b="1" spc="200" dirty="0">
                    <a:solidFill>
                      <a:schemeClr val="tx1">
                        <a:lumMod val="75000"/>
                        <a:lumOff val="25000"/>
                      </a:schemeClr>
                    </a:solidFill>
                    <a:latin typeface="微软雅黑" panose="020B0503020204020204" pitchFamily="34" charset="-122"/>
                    <a:ea typeface="微软雅黑" panose="020B0503020204020204" pitchFamily="34" charset="-122"/>
                  </a:rPr>
                  <a:t>Mixed pressure</a:t>
                </a:r>
              </a:p>
            </p:txBody>
          </p:sp>
          <p:cxnSp>
            <p:nvCxnSpPr>
              <p:cNvPr id="43" name="直接连接符 42"/>
              <p:cNvCxnSpPr/>
              <p:nvPr/>
            </p:nvCxnSpPr>
            <p:spPr>
              <a:xfrm>
                <a:off x="4009131" y="2295061"/>
                <a:ext cx="0" cy="2124376"/>
              </a:xfrm>
              <a:prstGeom prst="line">
                <a:avLst/>
              </a:prstGeom>
              <a:ln w="19050">
                <a:solidFill>
                  <a:srgbClr val="02409A"/>
                </a:solidFill>
              </a:ln>
            </p:spPr>
            <p:style>
              <a:lnRef idx="1">
                <a:schemeClr val="accent1"/>
              </a:lnRef>
              <a:fillRef idx="0">
                <a:schemeClr val="accent1"/>
              </a:fillRef>
              <a:effectRef idx="0">
                <a:schemeClr val="accent1"/>
              </a:effectRef>
              <a:fontRef idx="minor">
                <a:schemeClr val="tx1"/>
              </a:fontRef>
            </p:style>
          </p:cxnSp>
        </p:grpSp>
        <p:sp>
          <p:nvSpPr>
            <p:cNvPr id="15" name="文本框 14"/>
            <p:cNvSpPr txBox="1"/>
            <p:nvPr/>
          </p:nvSpPr>
          <p:spPr>
            <a:xfrm>
              <a:off x="4842422" y="4029523"/>
              <a:ext cx="5500456" cy="460375"/>
            </a:xfrm>
            <a:prstGeom prst="rect">
              <a:avLst/>
            </a:prstGeom>
            <a:noFill/>
          </p:spPr>
          <p:txBody>
            <a:bodyPr wrap="square" rtlCol="0">
              <a:spAutoFit/>
            </a:bodyPr>
            <a:lstStyle/>
            <a:p>
              <a:r>
                <a:rPr lang="en-US" altLang="zh-CN" sz="2400" b="1" spc="200" dirty="0">
                  <a:solidFill>
                    <a:schemeClr val="tx1">
                      <a:lumMod val="75000"/>
                      <a:lumOff val="25000"/>
                    </a:schemeClr>
                  </a:solidFill>
                  <a:latin typeface="微软雅黑" panose="020B0503020204020204" pitchFamily="34" charset="-122"/>
                  <a:ea typeface="微软雅黑" panose="020B0503020204020204" pitchFamily="34" charset="-122"/>
                </a:rPr>
                <a:t>Monitoring attribute</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12</a:t>
            </a:fld>
            <a:endParaRPr lang="zh-CN" altLang="en-US"/>
          </a:p>
        </p:txBody>
      </p:sp>
      <p:sp>
        <p:nvSpPr>
          <p:cNvPr id="9" name="文本框 8"/>
          <p:cNvSpPr txBox="1"/>
          <p:nvPr/>
        </p:nvSpPr>
        <p:spPr>
          <a:xfrm>
            <a:off x="428281" y="199434"/>
            <a:ext cx="5796959" cy="523220"/>
          </a:xfrm>
          <a:prstGeom prst="rect">
            <a:avLst/>
          </a:prstGeom>
          <a:noFill/>
        </p:spPr>
        <p:txBody>
          <a:bodyPr wrap="square" rtlCol="0">
            <a:spAutoFit/>
          </a:bodyPr>
          <a:lstStyle/>
          <a:p>
            <a:pPr>
              <a:lnSpc>
                <a:spcPct val="100000"/>
              </a:lnSpc>
            </a:pPr>
            <a:r>
              <a:rPr lang="en-US" altLang="zh-CN" sz="2800" b="1" spc="200" dirty="0">
                <a:solidFill>
                  <a:schemeClr val="bg1"/>
                </a:solidFill>
                <a:latin typeface="Calibri" panose="020F07020304040A0204" pitchFamily="34" charset="0"/>
                <a:ea typeface="微软雅黑" panose="020B0503020204020204" pitchFamily="34" charset="-122"/>
              </a:rPr>
              <a:t>Preliminaries</a:t>
            </a:r>
          </a:p>
        </p:txBody>
      </p:sp>
      <p:pic>
        <p:nvPicPr>
          <p:cNvPr id="6" name="图片 5"/>
          <p:cNvPicPr>
            <a:picLocks noChangeAspect="1"/>
          </p:cNvPicPr>
          <p:nvPr/>
        </p:nvPicPr>
        <p:blipFill rotWithShape="1">
          <a:blip r:embed="rId5" cstate="print">
            <a:extLst>
              <a:ext uri="{28A0092B-C50C-407E-A947-70E740481C1C}">
                <a14:useLocalDpi xmlns:a14="http://schemas.microsoft.com/office/drawing/2010/main" val="0"/>
              </a:ext>
            </a:extLst>
          </a:blip>
          <a:srcRect l="54061" t="5678" r="3185" b="3469"/>
          <a:stretch>
            <a:fillRect/>
          </a:stretch>
        </p:blipFill>
        <p:spPr>
          <a:xfrm>
            <a:off x="5811127" y="1329797"/>
            <a:ext cx="3057729" cy="3256316"/>
          </a:xfrm>
          <a:prstGeom prst="rect">
            <a:avLst/>
          </a:prstGeom>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3991" y="2045183"/>
            <a:ext cx="2264800" cy="2264800"/>
          </a:xfrm>
          <a:prstGeom prst="rect">
            <a:avLst/>
          </a:prstGeom>
        </p:spPr>
      </p:pic>
      <p:sp>
        <p:nvSpPr>
          <p:cNvPr id="10" name="文本框 9"/>
          <p:cNvSpPr txBox="1"/>
          <p:nvPr/>
        </p:nvSpPr>
        <p:spPr>
          <a:xfrm>
            <a:off x="906424" y="4576339"/>
            <a:ext cx="2045887" cy="368300"/>
          </a:xfrm>
          <a:prstGeom prst="rect">
            <a:avLst/>
          </a:prstGeom>
          <a:noFill/>
        </p:spPr>
        <p:txBody>
          <a:bodyPr wrap="square" rtlCol="0">
            <a:spAutoFit/>
          </a:bodyPr>
          <a:lstStyle/>
          <a:p>
            <a:r>
              <a:rPr lang="en-US" altLang="zh-CN" b="1" dirty="0" err="1">
                <a:latin typeface="Times New Roman" panose="02020503050405090304" pitchFamily="18" charset="0"/>
                <a:cs typeface="Times New Roman" panose="02020503050405090304" pitchFamily="18" charset="0"/>
              </a:rPr>
              <a:t>Road Network</a:t>
            </a:r>
          </a:p>
        </p:txBody>
      </p:sp>
      <p:pic>
        <p:nvPicPr>
          <p:cNvPr id="12" name="图片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98567" y="1791121"/>
            <a:ext cx="2941363" cy="2806746"/>
          </a:xfrm>
          <a:prstGeom prst="rect">
            <a:avLst/>
          </a:prstGeom>
        </p:spPr>
      </p:pic>
      <p:sp>
        <p:nvSpPr>
          <p:cNvPr id="13" name="文本框 12"/>
          <p:cNvSpPr txBox="1"/>
          <p:nvPr/>
        </p:nvSpPr>
        <p:spPr>
          <a:xfrm>
            <a:off x="3245838" y="4576339"/>
            <a:ext cx="2045887" cy="645160"/>
          </a:xfrm>
          <a:prstGeom prst="rect">
            <a:avLst/>
          </a:prstGeom>
          <a:noFill/>
        </p:spPr>
        <p:txBody>
          <a:bodyPr wrap="square" rtlCol="0">
            <a:spAutoFit/>
          </a:bodyPr>
          <a:lstStyle/>
          <a:p>
            <a:pPr algn="ctr"/>
            <a:r>
              <a:rPr lang="en-US" altLang="zh-CN" b="1" dirty="0">
                <a:latin typeface="Times New Roman" panose="02020503050405090304" pitchFamily="18" charset="0"/>
                <a:cs typeface="Times New Roman" panose="02020503050405090304" pitchFamily="18" charset="0"/>
              </a:rPr>
              <a:t>Intersection</a:t>
            </a:r>
          </a:p>
          <a:p>
            <a:pPr algn="ctr"/>
            <a:r>
              <a:rPr lang="zh-CN" altLang="en-US" b="1" dirty="0">
                <a:latin typeface="Times New Roman" panose="02020503050405090304" pitchFamily="18" charset="0"/>
                <a:cs typeface="Times New Roman" panose="02020503050405090304" pitchFamily="18" charset="0"/>
              </a:rPr>
              <a:t>（</a:t>
            </a:r>
            <a:r>
              <a:rPr lang="en-US" altLang="zh-CN" b="1" dirty="0">
                <a:latin typeface="Times New Roman" panose="02020503050405090304" pitchFamily="18" charset="0"/>
                <a:cs typeface="Times New Roman" panose="02020503050405090304" pitchFamily="18" charset="0"/>
              </a:rPr>
              <a:t>Signals</a:t>
            </a:r>
            <a:r>
              <a:rPr lang="zh-CN" altLang="en-US" b="1" dirty="0">
                <a:latin typeface="Times New Roman" panose="02020503050405090304" pitchFamily="18" charset="0"/>
                <a:cs typeface="Times New Roman" panose="02020503050405090304" pitchFamily="18" charset="0"/>
              </a:rPr>
              <a:t>、</a:t>
            </a:r>
            <a:r>
              <a:rPr lang="en-US" altLang="zh-CN" b="1" dirty="0">
                <a:latin typeface="Times New Roman" panose="02020503050405090304" pitchFamily="18" charset="0"/>
                <a:cs typeface="Times New Roman" panose="02020503050405090304" pitchFamily="18" charset="0"/>
              </a:rPr>
              <a:t>Lanes</a:t>
            </a:r>
            <a:r>
              <a:rPr lang="zh-CN" altLang="en-US" b="1" dirty="0">
                <a:latin typeface="Times New Roman" panose="02020503050405090304" pitchFamily="18" charset="0"/>
                <a:cs typeface="Times New Roman" panose="02020503050405090304" pitchFamily="18" charset="0"/>
              </a:rPr>
              <a:t>）</a:t>
            </a:r>
          </a:p>
        </p:txBody>
      </p:sp>
      <p:sp>
        <p:nvSpPr>
          <p:cNvPr id="3" name="文本框 2"/>
          <p:cNvSpPr txBox="1"/>
          <p:nvPr>
            <p:custDataLst>
              <p:tags r:id="rId2"/>
            </p:custDataLst>
          </p:nvPr>
        </p:nvSpPr>
        <p:spPr>
          <a:xfrm>
            <a:off x="6382738" y="4597929"/>
            <a:ext cx="2045887" cy="368300"/>
          </a:xfrm>
          <a:prstGeom prst="rect">
            <a:avLst/>
          </a:prstGeom>
          <a:noFill/>
        </p:spPr>
        <p:txBody>
          <a:bodyPr wrap="square" rtlCol="0">
            <a:spAutoFit/>
          </a:bodyPr>
          <a:lstStyle/>
          <a:p>
            <a:r>
              <a:rPr lang="en-US" altLang="zh-CN" b="1" dirty="0">
                <a:latin typeface="Times New Roman" panose="02020503050405090304" pitchFamily="18" charset="0"/>
                <a:cs typeface="Times New Roman" panose="02020503050405090304" pitchFamily="18" charset="0"/>
              </a:rPr>
              <a:t>Traffic Movement</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13</a:t>
            </a:fld>
            <a:endParaRPr lang="zh-CN" altLang="en-US"/>
          </a:p>
        </p:txBody>
      </p:sp>
      <p:sp>
        <p:nvSpPr>
          <p:cNvPr id="9" name="文本框 8"/>
          <p:cNvSpPr txBox="1"/>
          <p:nvPr/>
        </p:nvSpPr>
        <p:spPr>
          <a:xfrm>
            <a:off x="428281" y="199434"/>
            <a:ext cx="5796959" cy="521970"/>
          </a:xfrm>
          <a:prstGeom prst="rect">
            <a:avLst/>
          </a:prstGeom>
          <a:noFill/>
        </p:spPr>
        <p:txBody>
          <a:bodyPr wrap="square" rtlCol="0">
            <a:spAutoFit/>
          </a:bodyPr>
          <a:lstStyle/>
          <a:p>
            <a:pPr>
              <a:lnSpc>
                <a:spcPct val="100000"/>
              </a:lnSpc>
            </a:pPr>
            <a:r>
              <a:rPr lang="en-US" altLang="zh-CN" sz="2800" b="1" spc="200" dirty="0">
                <a:solidFill>
                  <a:schemeClr val="bg1"/>
                </a:solidFill>
                <a:latin typeface="Calibri" panose="020F07020304040A0204" pitchFamily="34" charset="0"/>
                <a:ea typeface="微软雅黑" panose="020B0503020204020204" pitchFamily="34" charset="-122"/>
              </a:rPr>
              <a:t>Pressure</a:t>
            </a:r>
          </a:p>
        </p:txBody>
      </p:sp>
      <p:sp>
        <p:nvSpPr>
          <p:cNvPr id="5" name="文本框 4"/>
          <p:cNvSpPr txBox="1"/>
          <p:nvPr/>
        </p:nvSpPr>
        <p:spPr>
          <a:xfrm>
            <a:off x="427990" y="973455"/>
            <a:ext cx="5240020" cy="2261235"/>
          </a:xfrm>
          <a:prstGeom prst="rect">
            <a:avLst/>
          </a:prstGeom>
          <a:noFill/>
        </p:spPr>
        <p:txBody>
          <a:bodyPr wrap="square" rtlCol="0">
            <a:spAutoFit/>
          </a:bodyPr>
          <a:lstStyle/>
          <a:p>
            <a:pPr>
              <a:lnSpc>
                <a:spcPct val="125000"/>
              </a:lnSpc>
            </a:pPr>
            <a:r>
              <a:rPr lang="en-US" altLang="zh-CN" sz="2400" b="1" dirty="0">
                <a:latin typeface="Times New Roman" panose="02020503050405090304" pitchFamily="18" charset="0"/>
                <a:cs typeface="Times New Roman" panose="02020503050405090304" pitchFamily="18" charset="0"/>
              </a:rPr>
              <a:t>Pressure of Lane</a:t>
            </a:r>
            <a:r>
              <a:rPr lang="en-US" altLang="zh-CN" sz="2400" b="1" baseline="30000" dirty="0">
                <a:latin typeface="Times New Roman" panose="02020503050405090304" pitchFamily="18" charset="0"/>
                <a:cs typeface="Times New Roman" panose="02020503050405090304" pitchFamily="18" charset="0"/>
              </a:rPr>
              <a:t>[1]</a:t>
            </a:r>
            <a:r>
              <a:rPr lang="zh-CN" altLang="en-US" sz="2400" dirty="0">
                <a:latin typeface="Times New Roman" panose="02020503050405090304" pitchFamily="18" charset="0"/>
                <a:cs typeface="Times New Roman" panose="02020503050405090304" pitchFamily="18" charset="0"/>
              </a:rPr>
              <a:t>：</a:t>
            </a:r>
            <a:endParaRPr lang="en-US" altLang="zh-CN" sz="2400" dirty="0">
              <a:latin typeface="Times New Roman" panose="02020503050405090304" pitchFamily="18" charset="0"/>
              <a:cs typeface="Times New Roman" panose="02020503050405090304" pitchFamily="18" charset="0"/>
            </a:endParaRPr>
          </a:p>
          <a:p>
            <a:pPr>
              <a:lnSpc>
                <a:spcPct val="125000"/>
              </a:lnSpc>
            </a:pPr>
            <a:r>
              <a:rPr lang="zh-CN" altLang="en-US" sz="2000" dirty="0">
                <a:latin typeface="黑体" panose="02010609060101010101" charset="-122"/>
                <a:ea typeface="黑体" panose="02010609060101010101" charset="-122"/>
                <a:cs typeface="Times New Roman" panose="02020503050405090304" pitchFamily="18" charset="0"/>
              </a:rPr>
              <a:t>车道上的</a:t>
            </a:r>
            <a:r>
              <a:rPr lang="zh-CN" altLang="en-US" sz="2000" dirty="0">
                <a:solidFill>
                  <a:srgbClr val="FF0000"/>
                </a:solidFill>
                <a:latin typeface="黑体" panose="02010609060101010101" charset="-122"/>
                <a:ea typeface="黑体" panose="02010609060101010101" charset="-122"/>
                <a:cs typeface="Times New Roman" panose="02020503050405090304" pitchFamily="18" charset="0"/>
              </a:rPr>
              <a:t>车辆数</a:t>
            </a:r>
          </a:p>
          <a:p>
            <a:pPr>
              <a:lnSpc>
                <a:spcPct val="150000"/>
              </a:lnSpc>
            </a:pPr>
            <a:r>
              <a:rPr lang="en-US" altLang="zh-CN" sz="2400" b="1" dirty="0">
                <a:latin typeface="Times New Roman" panose="02020503050405090304" pitchFamily="18" charset="0"/>
                <a:cs typeface="Times New Roman" panose="02020503050405090304" pitchFamily="18" charset="0"/>
                <a:sym typeface="+mn-ea"/>
              </a:rPr>
              <a:t>Pressure of Movement</a:t>
            </a:r>
            <a:r>
              <a:rPr lang="zh-CN" altLang="en-US" sz="2400" dirty="0">
                <a:latin typeface="Times New Roman" panose="02020503050405090304" pitchFamily="18" charset="0"/>
                <a:cs typeface="Times New Roman" panose="02020503050405090304" pitchFamily="18" charset="0"/>
                <a:sym typeface="+mn-ea"/>
              </a:rPr>
              <a:t>：</a:t>
            </a:r>
            <a:endParaRPr lang="en-US" altLang="zh-CN" sz="2400" dirty="0">
              <a:latin typeface="Times New Roman" panose="02020503050405090304" pitchFamily="18" charset="0"/>
              <a:cs typeface="Times New Roman" panose="02020503050405090304" pitchFamily="18" charset="0"/>
            </a:endParaRPr>
          </a:p>
          <a:p>
            <a:pPr>
              <a:lnSpc>
                <a:spcPct val="125000"/>
              </a:lnSpc>
            </a:pPr>
            <a:r>
              <a:rPr lang="zh-CN" altLang="en-US" sz="2000" dirty="0">
                <a:latin typeface="黑体" panose="02010609060101010101" charset="-122"/>
                <a:ea typeface="黑体" panose="02010609060101010101" charset="-122"/>
                <a:cs typeface="Times New Roman" panose="02020503050405090304" pitchFamily="18" charset="0"/>
                <a:sym typeface="+mn-ea"/>
              </a:rPr>
              <a:t>出车道与入车道上的</a:t>
            </a:r>
            <a:r>
              <a:rPr lang="zh-CN" altLang="en-US" sz="2000" dirty="0">
                <a:solidFill>
                  <a:srgbClr val="FF0000"/>
                </a:solidFill>
                <a:latin typeface="黑体" panose="02010609060101010101" charset="-122"/>
                <a:ea typeface="黑体" panose="02010609060101010101" charset="-122"/>
                <a:cs typeface="Times New Roman" panose="02020503050405090304" pitchFamily="18" charset="0"/>
                <a:sym typeface="+mn-ea"/>
              </a:rPr>
              <a:t>车辆数差</a:t>
            </a:r>
            <a:endParaRPr lang="zh-CN" altLang="en-US" sz="2000" dirty="0">
              <a:solidFill>
                <a:srgbClr val="FF0000"/>
              </a:solidFill>
              <a:latin typeface="黑体" panose="02010609060101010101" charset="-122"/>
              <a:ea typeface="黑体" panose="02010609060101010101" charset="-122"/>
              <a:cs typeface="Times New Roman" panose="02020503050405090304" pitchFamily="18" charset="0"/>
            </a:endParaRPr>
          </a:p>
          <a:p>
            <a:pPr>
              <a:lnSpc>
                <a:spcPct val="125000"/>
              </a:lnSpc>
            </a:pPr>
            <a:endParaRPr lang="zh-CN" altLang="en-US" sz="2000" dirty="0">
              <a:solidFill>
                <a:srgbClr val="FF0000"/>
              </a:solidFill>
              <a:latin typeface="黑体" panose="02010609060101010101" charset="-122"/>
              <a:ea typeface="黑体" panose="02010609060101010101" charset="-122"/>
              <a:cs typeface="Times New Roman" panose="02020503050405090304" pitchFamily="18" charset="0"/>
            </a:endParaRPr>
          </a:p>
        </p:txBody>
      </p:sp>
      <p:pic>
        <p:nvPicPr>
          <p:cNvPr id="3" name="图片 2"/>
          <p:cNvPicPr>
            <a:picLocks noChangeAspect="1"/>
          </p:cNvPicPr>
          <p:nvPr/>
        </p:nvPicPr>
        <p:blipFill>
          <a:blip r:embed="rId6"/>
          <a:srcRect b="999"/>
          <a:stretch>
            <a:fillRect/>
          </a:stretch>
        </p:blipFill>
        <p:spPr>
          <a:xfrm>
            <a:off x="5452745" y="1008380"/>
            <a:ext cx="2904490" cy="3002280"/>
          </a:xfrm>
          <a:prstGeom prst="rect">
            <a:avLst/>
          </a:prstGeom>
        </p:spPr>
      </p:pic>
      <p:sp>
        <p:nvSpPr>
          <p:cNvPr id="15" name="页脚占位符 2"/>
          <p:cNvSpPr txBox="1"/>
          <p:nvPr>
            <p:custDataLst>
              <p:tags r:id="rId2"/>
            </p:custDataLst>
          </p:nvPr>
        </p:nvSpPr>
        <p:spPr>
          <a:xfrm>
            <a:off x="283845" y="5977255"/>
            <a:ext cx="8422005" cy="321945"/>
          </a:xfrm>
          <a:prstGeom prst="rect">
            <a:avLst/>
          </a:prstGeom>
        </p:spPr>
        <p:txBody>
          <a:bodyPr vert="horz" lIns="91440" tIns="45720" rIns="91440" bIns="45720" rtlCol="0" anchor="t"/>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ctr">
              <a:lnSpc>
                <a:spcPct val="135000"/>
              </a:lnSpc>
            </a:pPr>
            <a:r>
              <a:rPr lang="en-US" altLang="zh-CN" sz="1400" dirty="0">
                <a:solidFill>
                  <a:schemeClr val="tx1"/>
                </a:solidFill>
              </a:rPr>
              <a:t>[1] </a:t>
            </a:r>
            <a:r>
              <a:rPr lang="en-US" altLang="zh-CN" sz="1400" dirty="0">
                <a:latin typeface="Times New Roman" panose="02020503050405090304" pitchFamily="18" charset="0"/>
                <a:cs typeface="Times New Roman" panose="02020503050405090304" pitchFamily="18" charset="0"/>
              </a:rPr>
              <a:t>Presslight: Learning max pressure control to coordinate traffic signals in arterial network. </a:t>
            </a:r>
            <a:r>
              <a:rPr lang="en-US" altLang="zh-CN" sz="1400" dirty="0">
                <a:latin typeface="Times New Roman" panose="02020503050405090304" pitchFamily="18" charset="0"/>
                <a:cs typeface="Times New Roman" panose="02020503050405090304" pitchFamily="18" charset="0"/>
                <a:sym typeface="+mn-ea"/>
              </a:rPr>
              <a:t>SIGKDD 2019.</a:t>
            </a:r>
            <a:endParaRPr lang="en-US" altLang="zh-CN" sz="1400" b="1" i="1" dirty="0">
              <a:solidFill>
                <a:srgbClr val="02409A"/>
              </a:solidFill>
            </a:endParaRPr>
          </a:p>
        </p:txBody>
      </p:sp>
      <p:sp>
        <p:nvSpPr>
          <p:cNvPr id="7" name="下箭头 6"/>
          <p:cNvSpPr/>
          <p:nvPr/>
        </p:nvSpPr>
        <p:spPr>
          <a:xfrm>
            <a:off x="1651000" y="3068320"/>
            <a:ext cx="311150" cy="5626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custDataLst>
              <p:tags r:id="rId3"/>
            </p:custDataLst>
          </p:nvPr>
        </p:nvSpPr>
        <p:spPr>
          <a:xfrm>
            <a:off x="427990" y="3673475"/>
            <a:ext cx="5240020" cy="2599690"/>
          </a:xfrm>
          <a:prstGeom prst="rect">
            <a:avLst/>
          </a:prstGeom>
          <a:noFill/>
        </p:spPr>
        <p:txBody>
          <a:bodyPr wrap="square" rtlCol="0">
            <a:spAutoFit/>
          </a:bodyPr>
          <a:lstStyle/>
          <a:p>
            <a:pPr>
              <a:lnSpc>
                <a:spcPct val="125000"/>
              </a:lnSpc>
            </a:pPr>
            <a:r>
              <a:rPr lang="en-US" altLang="zh-CN" sz="2400" b="1" dirty="0">
                <a:solidFill>
                  <a:srgbClr val="FF0000"/>
                </a:solidFill>
                <a:latin typeface="Times New Roman" panose="02020503050405090304" pitchFamily="18" charset="0"/>
                <a:cs typeface="Times New Roman" panose="02020503050405090304" pitchFamily="18" charset="0"/>
              </a:rPr>
              <a:t>Mixed pressure</a:t>
            </a:r>
            <a:endParaRPr lang="en-US" altLang="zh-CN" sz="2400" dirty="0">
              <a:solidFill>
                <a:srgbClr val="FF0000"/>
              </a:solidFill>
              <a:latin typeface="Times New Roman" panose="02020503050405090304" pitchFamily="18" charset="0"/>
              <a:cs typeface="Times New Roman" panose="02020503050405090304" pitchFamily="18" charset="0"/>
            </a:endParaRPr>
          </a:p>
          <a:p>
            <a:pPr>
              <a:lnSpc>
                <a:spcPct val="150000"/>
              </a:lnSpc>
            </a:pPr>
            <a:r>
              <a:rPr lang="en-US" altLang="zh-CN" sz="2200" b="1" dirty="0">
                <a:latin typeface="Times New Roman" panose="02020503050405090304" pitchFamily="18" charset="0"/>
                <a:cs typeface="Times New Roman" panose="02020503050405090304" pitchFamily="18" charset="0"/>
                <a:sym typeface="+mn-ea"/>
              </a:rPr>
              <a:t>Static Pressure</a:t>
            </a:r>
            <a:r>
              <a:rPr lang="zh-CN" altLang="en-US" sz="2200" b="1" dirty="0">
                <a:latin typeface="Times New Roman" panose="02020503050405090304" pitchFamily="18" charset="0"/>
                <a:cs typeface="Times New Roman" panose="02020503050405090304" pitchFamily="18" charset="0"/>
                <a:sym typeface="+mn-ea"/>
              </a:rPr>
              <a:t>：</a:t>
            </a:r>
            <a:endParaRPr lang="en-US" altLang="zh-CN" sz="2200" dirty="0">
              <a:latin typeface="Times New Roman" panose="02020503050405090304" pitchFamily="18" charset="0"/>
              <a:cs typeface="Times New Roman" panose="02020503050405090304" pitchFamily="18" charset="0"/>
            </a:endParaRPr>
          </a:p>
          <a:p>
            <a:pPr>
              <a:lnSpc>
                <a:spcPct val="125000"/>
              </a:lnSpc>
            </a:pPr>
            <a:endParaRPr lang="zh-CN" altLang="en-US" sz="2000" dirty="0">
              <a:solidFill>
                <a:srgbClr val="FF0000"/>
              </a:solidFill>
              <a:latin typeface="黑体" panose="02010609060101010101" charset="-122"/>
              <a:ea typeface="黑体" panose="02010609060101010101" charset="-122"/>
              <a:cs typeface="Times New Roman" panose="02020503050405090304" pitchFamily="18" charset="0"/>
            </a:endParaRPr>
          </a:p>
          <a:p>
            <a:pPr>
              <a:lnSpc>
                <a:spcPct val="125000"/>
              </a:lnSpc>
            </a:pPr>
            <a:r>
              <a:rPr lang="en-US" altLang="zh-CN" sz="2000" b="1" dirty="0">
                <a:latin typeface="Times New Roman" panose="02020503050405090304" pitchFamily="18" charset="0"/>
                <a:cs typeface="Times New Roman" panose="02020503050405090304" pitchFamily="18" charset="0"/>
                <a:sym typeface="+mn-ea"/>
              </a:rPr>
              <a:t>Dynamic Pressure</a:t>
            </a:r>
            <a:r>
              <a:rPr lang="zh-CN" altLang="en-US" sz="2000" b="1" dirty="0">
                <a:latin typeface="Times New Roman" panose="02020503050405090304" pitchFamily="18" charset="0"/>
                <a:cs typeface="Times New Roman" panose="02020503050405090304" pitchFamily="18" charset="0"/>
                <a:sym typeface="+mn-ea"/>
              </a:rPr>
              <a:t>：</a:t>
            </a:r>
            <a:endParaRPr lang="en-US" altLang="zh-CN" sz="2000" dirty="0">
              <a:latin typeface="Times New Roman" panose="02020503050405090304" pitchFamily="18" charset="0"/>
              <a:cs typeface="Times New Roman" panose="02020503050405090304" pitchFamily="18" charset="0"/>
            </a:endParaRPr>
          </a:p>
          <a:p>
            <a:pPr>
              <a:lnSpc>
                <a:spcPct val="125000"/>
              </a:lnSpc>
            </a:pPr>
            <a:endParaRPr lang="zh-CN" altLang="en-US" sz="2000" dirty="0">
              <a:solidFill>
                <a:srgbClr val="FF0000"/>
              </a:solidFill>
              <a:latin typeface="黑体" panose="02010609060101010101" charset="-122"/>
              <a:ea typeface="黑体" panose="02010609060101010101" charset="-122"/>
              <a:cs typeface="Times New Roman" panose="02020503050405090304" pitchFamily="18" charset="0"/>
            </a:endParaRPr>
          </a:p>
          <a:p>
            <a:pPr>
              <a:lnSpc>
                <a:spcPct val="125000"/>
              </a:lnSpc>
            </a:pPr>
            <a:endParaRPr lang="zh-CN" altLang="en-US" sz="2000" dirty="0">
              <a:solidFill>
                <a:srgbClr val="FF0000"/>
              </a:solidFill>
              <a:latin typeface="黑体" panose="02010609060101010101" charset="-122"/>
              <a:ea typeface="黑体" panose="02010609060101010101" charset="-122"/>
              <a:cs typeface="Times New Roman" panose="02020503050405090304" pitchFamily="18" charset="0"/>
            </a:endParaRPr>
          </a:p>
        </p:txBody>
      </p:sp>
      <p:pic>
        <p:nvPicPr>
          <p:cNvPr id="11" name="图片 10"/>
          <p:cNvPicPr>
            <a:picLocks noChangeAspect="1"/>
          </p:cNvPicPr>
          <p:nvPr/>
        </p:nvPicPr>
        <p:blipFill>
          <a:blip r:embed="rId7"/>
          <a:stretch>
            <a:fillRect/>
          </a:stretch>
        </p:blipFill>
        <p:spPr>
          <a:xfrm>
            <a:off x="2590800" y="4297680"/>
            <a:ext cx="3173095" cy="510540"/>
          </a:xfrm>
          <a:prstGeom prst="rect">
            <a:avLst/>
          </a:prstGeom>
        </p:spPr>
      </p:pic>
      <p:pic>
        <p:nvPicPr>
          <p:cNvPr id="12" name="图片 11"/>
          <p:cNvPicPr>
            <a:picLocks noChangeAspect="1"/>
          </p:cNvPicPr>
          <p:nvPr/>
        </p:nvPicPr>
        <p:blipFill>
          <a:blip r:embed="rId8"/>
          <a:stretch>
            <a:fillRect/>
          </a:stretch>
        </p:blipFill>
        <p:spPr>
          <a:xfrm>
            <a:off x="2617470" y="4977765"/>
            <a:ext cx="3272790" cy="931545"/>
          </a:xfrm>
          <a:prstGeom prst="rect">
            <a:avLst/>
          </a:prstGeom>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14</a:t>
            </a:fld>
            <a:endParaRPr lang="zh-CN" altLang="en-US"/>
          </a:p>
        </p:txBody>
      </p:sp>
      <p:sp>
        <p:nvSpPr>
          <p:cNvPr id="9" name="文本框 8"/>
          <p:cNvSpPr txBox="1"/>
          <p:nvPr/>
        </p:nvSpPr>
        <p:spPr>
          <a:xfrm>
            <a:off x="428281" y="199434"/>
            <a:ext cx="6910670" cy="523220"/>
          </a:xfrm>
          <a:prstGeom prst="rect">
            <a:avLst/>
          </a:prstGeom>
          <a:noFill/>
        </p:spPr>
        <p:txBody>
          <a:bodyPr wrap="square" rtlCol="0">
            <a:spAutoFit/>
          </a:bodyPr>
          <a:lstStyle/>
          <a:p>
            <a:pPr>
              <a:lnSpc>
                <a:spcPct val="100000"/>
              </a:lnSpc>
            </a:pPr>
            <a:r>
              <a:rPr lang="en-US" altLang="zh-CN" sz="2800" b="1" spc="200" dirty="0">
                <a:solidFill>
                  <a:schemeClr val="bg1"/>
                </a:solidFill>
                <a:latin typeface="Calibri" panose="020F07020304040A0204" pitchFamily="34" charset="0"/>
                <a:ea typeface="微软雅黑" panose="020B0503020204020204" pitchFamily="34" charset="-122"/>
              </a:rPr>
              <a:t>Agent</a:t>
            </a:r>
            <a:r>
              <a:rPr lang="zh-CN" altLang="en-US" sz="2800" b="1" spc="200" dirty="0">
                <a:solidFill>
                  <a:schemeClr val="bg1"/>
                </a:solidFill>
                <a:latin typeface="Calibri" panose="020F07020304040A0204" pitchFamily="34" charset="0"/>
                <a:ea typeface="微软雅黑" panose="020B0503020204020204" pitchFamily="34" charset="-122"/>
              </a:rPr>
              <a:t>设计</a:t>
            </a:r>
            <a:endParaRPr lang="en-US" altLang="zh-CN" sz="2800" b="1" spc="200" dirty="0">
              <a:solidFill>
                <a:schemeClr val="bg1"/>
              </a:solidFill>
              <a:latin typeface="Calibri" panose="020F07020304040A0204" pitchFamily="34" charset="0"/>
              <a:ea typeface="微软雅黑" panose="020B0503020204020204" pitchFamily="34" charset="-122"/>
            </a:endParaRPr>
          </a:p>
        </p:txBody>
      </p:sp>
      <mc:AlternateContent xmlns:mc="http://schemas.openxmlformats.org/markup-compatibility/2006" xmlns:a14="http://schemas.microsoft.com/office/drawing/2010/main">
        <mc:Choice Requires="a14">
          <p:graphicFrame>
            <p:nvGraphicFramePr>
              <p:cNvPr id="4" name="表格 4"/>
              <p:cNvGraphicFramePr>
                <a:graphicFrameLocks noGrp="1"/>
              </p:cNvGraphicFramePr>
              <p:nvPr>
                <p:custDataLst>
                  <p:tags r:id="rId2"/>
                </p:custDataLst>
              </p:nvPr>
            </p:nvGraphicFramePr>
            <p:xfrm>
              <a:off x="382270" y="1160145"/>
              <a:ext cx="8149590" cy="2457252"/>
            </p:xfrm>
            <a:graphic>
              <a:graphicData uri="http://schemas.openxmlformats.org/drawingml/2006/table">
                <a:tbl>
                  <a:tblPr firstRow="1" bandRow="1">
                    <a:tableStyleId>{5C22544A-7EE6-4342-B048-85BDC9FD1C3A}</a:tableStyleId>
                  </a:tblPr>
                  <a:tblGrid>
                    <a:gridCol w="1569085">
                      <a:extLst>
                        <a:ext uri="{9D8B030D-6E8A-4147-A177-3AD203B41FA5}">
                          <a16:colId xmlns:a16="http://schemas.microsoft.com/office/drawing/2014/main" val="20000"/>
                        </a:ext>
                      </a:extLst>
                    </a:gridCol>
                    <a:gridCol w="6580505">
                      <a:extLst>
                        <a:ext uri="{9D8B030D-6E8A-4147-A177-3AD203B41FA5}">
                          <a16:colId xmlns:a16="http://schemas.microsoft.com/office/drawing/2014/main" val="20001"/>
                        </a:ext>
                      </a:extLst>
                    </a:gridCol>
                  </a:tblGrid>
                  <a:tr h="415154">
                    <a:tc>
                      <a:txBody>
                        <a:bodyPr/>
                        <a:lstStyle/>
                        <a:p>
                          <a:pPr algn="ctr"/>
                          <a:r>
                            <a:rPr lang="en-US" altLang="zh-CN" dirty="0">
                              <a:latin typeface="Times New Roman" panose="02020503050405090304" pitchFamily="18" charset="0"/>
                              <a:cs typeface="Times New Roman" panose="02020503050405090304" pitchFamily="18" charset="0"/>
                            </a:rPr>
                            <a:t>Element</a:t>
                          </a:r>
                          <a:endParaRPr lang="zh-CN" altLang="en-US" dirty="0">
                            <a:latin typeface="Times New Roman" panose="02020503050405090304" pitchFamily="18" charset="0"/>
                            <a:cs typeface="Times New Roman" panose="0202050305040509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latin typeface="Times New Roman" panose="02020503050405090304" pitchFamily="18" charset="0"/>
                              <a:cs typeface="Times New Roman" panose="02020503050405090304" pitchFamily="18" charset="0"/>
                            </a:rPr>
                            <a:t>Design</a:t>
                          </a:r>
                        </a:p>
                      </a:txBody>
                      <a:tcPr anchor="ctr"/>
                    </a:tc>
                    <a:extLst>
                      <a:ext uri="{0D108BD9-81ED-4DB2-BD59-A6C34878D82A}">
                        <a16:rowId xmlns:a16="http://schemas.microsoft.com/office/drawing/2014/main" val="10000"/>
                      </a:ext>
                    </a:extLst>
                  </a:tr>
                  <a:tr h="1077846">
                    <a:tc>
                      <a:txBody>
                        <a:bodyPr/>
                        <a:lstStyle/>
                        <a:p>
                          <a:pPr algn="ctr"/>
                          <a:r>
                            <a:rPr lang="en-US" altLang="zh-CN" b="1" dirty="0">
                              <a:latin typeface="Times New Roman" panose="02020503050405090304" pitchFamily="18" charset="0"/>
                              <a:cs typeface="Times New Roman" panose="02020503050405090304" pitchFamily="18" charset="0"/>
                            </a:rPr>
                            <a:t>State</a:t>
                          </a:r>
                        </a:p>
                      </a:txBody>
                      <a:tcPr anchor="ctr"/>
                    </a:tc>
                    <a:tc>
                      <a:txBody>
                        <a:bodyPr/>
                        <a:lstStyle/>
                        <a:p>
                          <a:pPr algn="ctr"/>
                          <a:r>
                            <a:rPr lang="en-US" altLang="zh-CN" dirty="0">
                              <a:latin typeface="Times New Roman" panose="02020503050405090304" pitchFamily="18" charset="0"/>
                              <a:cs typeface="Times New Roman" panose="02020503050405090304" pitchFamily="18" charset="0"/>
                            </a:rPr>
                            <a:t>Mixed pressure for each lane</a:t>
                          </a:r>
                          <a:r>
                            <a:rPr lang="zh-CN" altLang="en-US" dirty="0">
                              <a:latin typeface="Times New Roman" panose="02020503050405090304" pitchFamily="18" charset="0"/>
                              <a:cs typeface="Times New Roman" panose="02020503050405090304" pitchFamily="18" charset="0"/>
                            </a:rPr>
                            <a:t>：</a:t>
                          </a:r>
                        </a:p>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cs typeface="Times New Roman" panose="02020503050405090304" pitchFamily="18" charset="0"/>
                                      </a:rPr>
                                    </m:ctrlPr>
                                  </m:sSubPr>
                                  <m:e>
                                    <m:r>
                                      <a:rPr lang="en-US" altLang="zh-CN" b="0" i="1" smtClean="0">
                                        <a:latin typeface="Cambria Math" panose="02040503050406030204" pitchFamily="18" charset="0"/>
                                        <a:cs typeface="Times New Roman" panose="02020503050405090304" pitchFamily="18" charset="0"/>
                                      </a:rPr>
                                      <m:t>𝑆</m:t>
                                    </m:r>
                                  </m:e>
                                  <m:sub>
                                    <m:r>
                                      <a:rPr lang="en-US" altLang="zh-CN" b="0" i="1" smtClean="0">
                                        <a:latin typeface="Cambria Math" panose="02040503050406030204" pitchFamily="18" charset="0"/>
                                        <a:cs typeface="Times New Roman" panose="02020503050405090304" pitchFamily="18" charset="0"/>
                                      </a:rPr>
                                      <m:t>𝑗</m:t>
                                    </m:r>
                                  </m:sub>
                                </m:sSub>
                                <m:r>
                                  <a:rPr lang="en-US" altLang="zh-CN" b="0" i="1" smtClean="0">
                                    <a:latin typeface="Cambria Math" panose="02040503050406030204" pitchFamily="18" charset="0"/>
                                    <a:cs typeface="Times New Roman" panose="02020503050405090304" pitchFamily="18" charset="0"/>
                                  </a:rPr>
                                  <m:t>=(</m:t>
                                </m:r>
                                <m:sSubSup>
                                  <m:sSubSupPr>
                                    <m:ctrlPr>
                                      <a:rPr lang="en-US" altLang="zh-CN" b="0" i="1" smtClean="0">
                                        <a:latin typeface="Cambria Math" panose="02040503050406030204" pitchFamily="18" charset="0"/>
                                        <a:cs typeface="Times New Roman" panose="02020503050405090304" pitchFamily="18" charset="0"/>
                                      </a:rPr>
                                    </m:ctrlPr>
                                  </m:sSubSupPr>
                                  <m:e>
                                    <m:r>
                                      <a:rPr lang="en-US" altLang="zh-CN" b="0" i="1" smtClean="0">
                                        <a:latin typeface="Cambria Math" panose="02040503050406030204" pitchFamily="18" charset="0"/>
                                        <a:cs typeface="Times New Roman" panose="02020503050405090304" pitchFamily="18" charset="0"/>
                                      </a:rPr>
                                      <m:t>𝑃</m:t>
                                    </m:r>
                                  </m:e>
                                  <m:sub>
                                    <m:r>
                                      <a:rPr lang="en-US" altLang="zh-CN" b="0" i="1" smtClean="0">
                                        <a:latin typeface="Cambria Math" panose="02040503050406030204" pitchFamily="18" charset="0"/>
                                        <a:cs typeface="Times New Roman" panose="02020503050405090304" pitchFamily="18" charset="0"/>
                                      </a:rPr>
                                      <m:t>𝑚</m:t>
                                    </m:r>
                                  </m:sub>
                                  <m:sup>
                                    <m:sSubSup>
                                      <m:sSubSupPr>
                                        <m:ctrlPr>
                                          <a:rPr lang="en-US" altLang="zh-CN" b="0" i="1" smtClean="0">
                                            <a:latin typeface="Cambria Math" panose="02040503050406030204" pitchFamily="18" charset="0"/>
                                            <a:cs typeface="Times New Roman" panose="02020503050405090304" pitchFamily="18" charset="0"/>
                                          </a:rPr>
                                        </m:ctrlPr>
                                      </m:sSubSupPr>
                                      <m:e>
                                        <m:r>
                                          <a:rPr lang="en-US" altLang="zh-CN" b="0" i="1" smtClean="0">
                                            <a:latin typeface="Cambria Math" panose="02040503050406030204" pitchFamily="18" charset="0"/>
                                            <a:cs typeface="Times New Roman" panose="02020503050405090304" pitchFamily="18" charset="0"/>
                                          </a:rPr>
                                          <m:t>𝑙</m:t>
                                        </m:r>
                                      </m:e>
                                      <m:sub>
                                        <m:r>
                                          <a:rPr lang="en-US" altLang="zh-CN" b="0" i="1" smtClean="0">
                                            <a:latin typeface="Cambria Math" panose="02040503050406030204" pitchFamily="18" charset="0"/>
                                            <a:cs typeface="Times New Roman" panose="02020503050405090304" pitchFamily="18" charset="0"/>
                                          </a:rPr>
                                          <m:t>1</m:t>
                                        </m:r>
                                      </m:sub>
                                      <m:sup>
                                        <m:r>
                                          <a:rPr lang="en-US" altLang="zh-CN" b="0" i="1" smtClean="0">
                                            <a:latin typeface="Cambria Math" panose="02040503050406030204" pitchFamily="18" charset="0"/>
                                            <a:cs typeface="Times New Roman" panose="02020503050405090304" pitchFamily="18" charset="0"/>
                                          </a:rPr>
                                          <m:t>𝑖</m:t>
                                        </m:r>
                                      </m:sup>
                                    </m:sSubSup>
                                  </m:sup>
                                </m:sSubSup>
                                <m:r>
                                  <a:rPr lang="en-US" altLang="zh-CN" b="0" i="1" smtClean="0">
                                    <a:latin typeface="Cambria Math" panose="02040503050406030204" pitchFamily="18" charset="0"/>
                                    <a:cs typeface="Times New Roman" panose="02020503050405090304" pitchFamily="18" charset="0"/>
                                  </a:rPr>
                                  <m:t>,</m:t>
                                </m:r>
                                <m:sSubSup>
                                  <m:sSubSupPr>
                                    <m:ctrlPr>
                                      <a:rPr lang="en-US" altLang="zh-CN" b="0" i="1" smtClean="0">
                                        <a:latin typeface="Cambria Math" panose="02040503050406030204" pitchFamily="18" charset="0"/>
                                        <a:cs typeface="Times New Roman" panose="02020503050405090304" pitchFamily="18" charset="0"/>
                                      </a:rPr>
                                    </m:ctrlPr>
                                  </m:sSubSupPr>
                                  <m:e>
                                    <m:r>
                                      <a:rPr lang="en-US" altLang="zh-CN" b="0" i="1" smtClean="0">
                                        <a:latin typeface="Cambria Math" panose="02040503050406030204" pitchFamily="18" charset="0"/>
                                        <a:cs typeface="Times New Roman" panose="02020503050405090304" pitchFamily="18" charset="0"/>
                                      </a:rPr>
                                      <m:t>𝑃</m:t>
                                    </m:r>
                                  </m:e>
                                  <m:sub>
                                    <m:r>
                                      <a:rPr lang="en-US" altLang="zh-CN" b="0" i="1" smtClean="0">
                                        <a:latin typeface="Cambria Math" panose="02040503050406030204" pitchFamily="18" charset="0"/>
                                        <a:cs typeface="Times New Roman" panose="02020503050405090304" pitchFamily="18" charset="0"/>
                                      </a:rPr>
                                      <m:t>𝑚</m:t>
                                    </m:r>
                                  </m:sub>
                                  <m:sup>
                                    <m:sSubSup>
                                      <m:sSubSupPr>
                                        <m:ctrlPr>
                                          <a:rPr lang="en-US" altLang="zh-CN" b="0" i="1" smtClean="0">
                                            <a:latin typeface="Cambria Math" panose="02040503050406030204" pitchFamily="18" charset="0"/>
                                            <a:cs typeface="Times New Roman" panose="02020503050405090304" pitchFamily="18" charset="0"/>
                                          </a:rPr>
                                        </m:ctrlPr>
                                      </m:sSubSupPr>
                                      <m:e>
                                        <m:r>
                                          <a:rPr lang="en-US" altLang="zh-CN" b="0" i="1" smtClean="0">
                                            <a:latin typeface="Cambria Math" panose="02040503050406030204" pitchFamily="18" charset="0"/>
                                            <a:cs typeface="Times New Roman" panose="02020503050405090304" pitchFamily="18" charset="0"/>
                                          </a:rPr>
                                          <m:t>𝑙</m:t>
                                        </m:r>
                                      </m:e>
                                      <m:sub>
                                        <m:r>
                                          <a:rPr lang="en-US" altLang="zh-CN" b="0" i="1" smtClean="0">
                                            <a:latin typeface="Cambria Math" panose="02040503050406030204" pitchFamily="18" charset="0"/>
                                            <a:cs typeface="Times New Roman" panose="02020503050405090304" pitchFamily="18" charset="0"/>
                                          </a:rPr>
                                          <m:t>2</m:t>
                                        </m:r>
                                      </m:sub>
                                      <m:sup>
                                        <m:r>
                                          <a:rPr lang="en-US" altLang="zh-CN" b="0" i="1" smtClean="0">
                                            <a:latin typeface="Cambria Math" panose="02040503050406030204" pitchFamily="18" charset="0"/>
                                            <a:cs typeface="Times New Roman" panose="02020503050405090304" pitchFamily="18" charset="0"/>
                                          </a:rPr>
                                          <m:t>𝑖</m:t>
                                        </m:r>
                                      </m:sup>
                                    </m:sSubSup>
                                  </m:sup>
                                </m:sSubSup>
                                <m:r>
                                  <a:rPr lang="en-US" altLang="zh-CN" b="0" i="1" smtClean="0">
                                    <a:latin typeface="Cambria Math" panose="02040503050406030204" pitchFamily="18" charset="0"/>
                                    <a:cs typeface="Times New Roman" panose="02020503050405090304" pitchFamily="18" charset="0"/>
                                  </a:rPr>
                                  <m:t>,…,</m:t>
                                </m:r>
                                <m:sSubSup>
                                  <m:sSubSupPr>
                                    <m:ctrlPr>
                                      <a:rPr lang="en-US" altLang="zh-CN" b="0" i="1" smtClean="0">
                                        <a:latin typeface="Cambria Math" panose="02040503050406030204" pitchFamily="18" charset="0"/>
                                        <a:cs typeface="Times New Roman" panose="02020503050405090304" pitchFamily="18" charset="0"/>
                                      </a:rPr>
                                    </m:ctrlPr>
                                  </m:sSubSupPr>
                                  <m:e>
                                    <m:r>
                                      <a:rPr lang="en-US" altLang="zh-CN" b="0" i="1" smtClean="0">
                                        <a:latin typeface="Cambria Math" panose="02040503050406030204" pitchFamily="18" charset="0"/>
                                        <a:cs typeface="Times New Roman" panose="02020503050405090304" pitchFamily="18" charset="0"/>
                                      </a:rPr>
                                      <m:t>𝑃</m:t>
                                    </m:r>
                                  </m:e>
                                  <m:sub>
                                    <m:r>
                                      <a:rPr lang="en-US" altLang="zh-CN" b="0" i="1" smtClean="0">
                                        <a:latin typeface="Cambria Math" panose="02040503050406030204" pitchFamily="18" charset="0"/>
                                        <a:cs typeface="Times New Roman" panose="02020503050405090304" pitchFamily="18" charset="0"/>
                                      </a:rPr>
                                      <m:t>𝑚</m:t>
                                    </m:r>
                                  </m:sub>
                                  <m:sup>
                                    <m:sSubSup>
                                      <m:sSubSupPr>
                                        <m:ctrlPr>
                                          <a:rPr lang="en-US" altLang="zh-CN" b="0" i="1" smtClean="0">
                                            <a:latin typeface="Cambria Math" panose="02040503050406030204" pitchFamily="18" charset="0"/>
                                            <a:cs typeface="Times New Roman" panose="02020503050405090304" pitchFamily="18" charset="0"/>
                                          </a:rPr>
                                        </m:ctrlPr>
                                      </m:sSubSupPr>
                                      <m:e>
                                        <m:r>
                                          <a:rPr lang="en-US" altLang="zh-CN" b="0" i="1" smtClean="0">
                                            <a:latin typeface="Cambria Math" panose="02040503050406030204" pitchFamily="18" charset="0"/>
                                            <a:cs typeface="Times New Roman" panose="02020503050405090304" pitchFamily="18" charset="0"/>
                                          </a:rPr>
                                          <m:t>𝑙</m:t>
                                        </m:r>
                                      </m:e>
                                      <m:sub>
                                        <m:r>
                                          <a:rPr lang="en-US" altLang="zh-CN" b="0" i="1" smtClean="0">
                                            <a:latin typeface="Cambria Math" panose="02040503050406030204" pitchFamily="18" charset="0"/>
                                            <a:cs typeface="Times New Roman" panose="02020503050405090304" pitchFamily="18" charset="0"/>
                                          </a:rPr>
                                          <m:t>12</m:t>
                                        </m:r>
                                      </m:sub>
                                      <m:sup>
                                        <m:r>
                                          <a:rPr lang="en-US" altLang="zh-CN" b="0" i="1" smtClean="0">
                                            <a:latin typeface="Cambria Math" panose="02040503050406030204" pitchFamily="18" charset="0"/>
                                            <a:cs typeface="Times New Roman" panose="02020503050405090304" pitchFamily="18" charset="0"/>
                                          </a:rPr>
                                          <m:t>𝑖</m:t>
                                        </m:r>
                                      </m:sup>
                                    </m:sSubSup>
                                  </m:sup>
                                </m:sSubSup>
                                <m:r>
                                  <a:rPr lang="en-US" altLang="zh-CN" b="0" i="1" smtClean="0">
                                    <a:latin typeface="Cambria Math" panose="02040503050406030204" pitchFamily="18" charset="0"/>
                                    <a:cs typeface="Times New Roman" panose="02020503050405090304" pitchFamily="18" charset="0"/>
                                  </a:rPr>
                                  <m:t>,−</m:t>
                                </m:r>
                                <m:sSubSup>
                                  <m:sSubSupPr>
                                    <m:ctrlPr>
                                      <a:rPr lang="en-US" altLang="zh-CN" b="0" i="1" smtClean="0">
                                        <a:latin typeface="Cambria Math" panose="02040503050406030204" pitchFamily="18" charset="0"/>
                                        <a:cs typeface="Times New Roman" panose="02020503050405090304" pitchFamily="18" charset="0"/>
                                      </a:rPr>
                                    </m:ctrlPr>
                                  </m:sSubSupPr>
                                  <m:e>
                                    <m:r>
                                      <a:rPr lang="en-US" altLang="zh-CN" b="0" i="1" smtClean="0">
                                        <a:latin typeface="Cambria Math" panose="02040503050406030204" pitchFamily="18" charset="0"/>
                                        <a:cs typeface="Times New Roman" panose="02020503050405090304" pitchFamily="18" charset="0"/>
                                      </a:rPr>
                                      <m:t>𝑃</m:t>
                                    </m:r>
                                  </m:e>
                                  <m:sub>
                                    <m:r>
                                      <a:rPr lang="en-US" altLang="zh-CN" b="0" i="1" smtClean="0">
                                        <a:latin typeface="Cambria Math" panose="02040503050406030204" pitchFamily="18" charset="0"/>
                                        <a:cs typeface="Times New Roman" panose="02020503050405090304" pitchFamily="18" charset="0"/>
                                      </a:rPr>
                                      <m:t>𝑚</m:t>
                                    </m:r>
                                  </m:sub>
                                  <m:sup>
                                    <m:sSubSup>
                                      <m:sSubSupPr>
                                        <m:ctrlPr>
                                          <a:rPr lang="en-US" altLang="zh-CN" b="0" i="1" smtClean="0">
                                            <a:latin typeface="Cambria Math" panose="02040503050406030204" pitchFamily="18" charset="0"/>
                                            <a:cs typeface="Times New Roman" panose="02020503050405090304" pitchFamily="18" charset="0"/>
                                          </a:rPr>
                                        </m:ctrlPr>
                                      </m:sSubSupPr>
                                      <m:e>
                                        <m:r>
                                          <a:rPr lang="en-US" altLang="zh-CN" b="0" i="1" smtClean="0">
                                            <a:latin typeface="Cambria Math" panose="02040503050406030204" pitchFamily="18" charset="0"/>
                                            <a:cs typeface="Times New Roman" panose="02020503050405090304" pitchFamily="18" charset="0"/>
                                          </a:rPr>
                                          <m:t>𝑙</m:t>
                                        </m:r>
                                      </m:e>
                                      <m:sub>
                                        <m:r>
                                          <a:rPr lang="en-US" altLang="zh-CN" b="0" i="1" smtClean="0">
                                            <a:latin typeface="Cambria Math" panose="02040503050406030204" pitchFamily="18" charset="0"/>
                                            <a:cs typeface="Times New Roman" panose="02020503050405090304" pitchFamily="18" charset="0"/>
                                          </a:rPr>
                                          <m:t>1</m:t>
                                        </m:r>
                                      </m:sub>
                                      <m:sup>
                                        <m:r>
                                          <a:rPr lang="en-US" altLang="zh-CN" b="0" i="1" smtClean="0">
                                            <a:latin typeface="Cambria Math" panose="02040503050406030204" pitchFamily="18" charset="0"/>
                                            <a:cs typeface="Times New Roman" panose="02020503050405090304" pitchFamily="18" charset="0"/>
                                          </a:rPr>
                                          <m:t>𝑜</m:t>
                                        </m:r>
                                      </m:sup>
                                    </m:sSubSup>
                                  </m:sup>
                                </m:sSubSup>
                                <m:r>
                                  <a:rPr lang="en-US" altLang="zh-CN" b="0" i="1" smtClean="0">
                                    <a:latin typeface="Cambria Math" panose="02040503050406030204" pitchFamily="18" charset="0"/>
                                    <a:cs typeface="Times New Roman" panose="02020503050405090304" pitchFamily="18" charset="0"/>
                                  </a:rPr>
                                  <m:t>,−</m:t>
                                </m:r>
                                <m:sSubSup>
                                  <m:sSubSupPr>
                                    <m:ctrlPr>
                                      <a:rPr lang="en-US" altLang="zh-CN" b="0" i="1" smtClean="0">
                                        <a:latin typeface="Cambria Math" panose="02040503050406030204" pitchFamily="18" charset="0"/>
                                        <a:cs typeface="Times New Roman" panose="02020503050405090304" pitchFamily="18" charset="0"/>
                                      </a:rPr>
                                    </m:ctrlPr>
                                  </m:sSubSupPr>
                                  <m:e>
                                    <m:r>
                                      <a:rPr lang="en-US" altLang="zh-CN" b="0" i="1" smtClean="0">
                                        <a:latin typeface="Cambria Math" panose="02040503050406030204" pitchFamily="18" charset="0"/>
                                        <a:cs typeface="Times New Roman" panose="02020503050405090304" pitchFamily="18" charset="0"/>
                                      </a:rPr>
                                      <m:t>𝑃</m:t>
                                    </m:r>
                                  </m:e>
                                  <m:sub>
                                    <m:r>
                                      <a:rPr lang="en-US" altLang="zh-CN" b="0" i="1" smtClean="0">
                                        <a:latin typeface="Cambria Math" panose="02040503050406030204" pitchFamily="18" charset="0"/>
                                        <a:cs typeface="Times New Roman" panose="02020503050405090304" pitchFamily="18" charset="0"/>
                                      </a:rPr>
                                      <m:t>𝑚</m:t>
                                    </m:r>
                                  </m:sub>
                                  <m:sup>
                                    <m:sSubSup>
                                      <m:sSubSupPr>
                                        <m:ctrlPr>
                                          <a:rPr lang="en-US" altLang="zh-CN" b="0" i="1" smtClean="0">
                                            <a:latin typeface="Cambria Math" panose="02040503050406030204" pitchFamily="18" charset="0"/>
                                            <a:cs typeface="Times New Roman" panose="02020503050405090304" pitchFamily="18" charset="0"/>
                                          </a:rPr>
                                        </m:ctrlPr>
                                      </m:sSubSupPr>
                                      <m:e>
                                        <m:r>
                                          <a:rPr lang="en-US" altLang="zh-CN" b="0" i="1" smtClean="0">
                                            <a:latin typeface="Cambria Math" panose="02040503050406030204" pitchFamily="18" charset="0"/>
                                            <a:cs typeface="Times New Roman" panose="02020503050405090304" pitchFamily="18" charset="0"/>
                                          </a:rPr>
                                          <m:t>𝑙</m:t>
                                        </m:r>
                                      </m:e>
                                      <m:sub>
                                        <m:r>
                                          <a:rPr lang="en-US" altLang="zh-CN" b="0" i="1" smtClean="0">
                                            <a:latin typeface="Cambria Math" panose="02040503050406030204" pitchFamily="18" charset="0"/>
                                            <a:cs typeface="Times New Roman" panose="02020503050405090304" pitchFamily="18" charset="0"/>
                                          </a:rPr>
                                          <m:t>2</m:t>
                                        </m:r>
                                      </m:sub>
                                      <m:sup>
                                        <m:r>
                                          <a:rPr lang="en-US" altLang="zh-CN" b="0" i="1" smtClean="0">
                                            <a:latin typeface="Cambria Math" panose="02040503050406030204" pitchFamily="18" charset="0"/>
                                            <a:cs typeface="Times New Roman" panose="02020503050405090304" pitchFamily="18" charset="0"/>
                                          </a:rPr>
                                          <m:t>𝑜</m:t>
                                        </m:r>
                                      </m:sup>
                                    </m:sSubSup>
                                  </m:sup>
                                </m:sSubSup>
                                <m:r>
                                  <a:rPr lang="en-US" altLang="zh-CN" b="0" i="1" smtClean="0">
                                    <a:latin typeface="Cambria Math" panose="02040503050406030204" pitchFamily="18" charset="0"/>
                                    <a:cs typeface="Times New Roman" panose="02020503050405090304" pitchFamily="18" charset="0"/>
                                  </a:rPr>
                                  <m:t>,…,−</m:t>
                                </m:r>
                                <m:sSubSup>
                                  <m:sSubSupPr>
                                    <m:ctrlPr>
                                      <a:rPr lang="en-US" altLang="zh-CN" b="0" i="1" smtClean="0">
                                        <a:latin typeface="Cambria Math" panose="02040503050406030204" pitchFamily="18" charset="0"/>
                                        <a:cs typeface="Times New Roman" panose="02020503050405090304" pitchFamily="18" charset="0"/>
                                      </a:rPr>
                                    </m:ctrlPr>
                                  </m:sSubSupPr>
                                  <m:e>
                                    <m:r>
                                      <a:rPr lang="en-US" altLang="zh-CN" b="0" i="1" smtClean="0">
                                        <a:latin typeface="Cambria Math" panose="02040503050406030204" pitchFamily="18" charset="0"/>
                                        <a:cs typeface="Times New Roman" panose="02020503050405090304" pitchFamily="18" charset="0"/>
                                      </a:rPr>
                                      <m:t>𝑃</m:t>
                                    </m:r>
                                  </m:e>
                                  <m:sub>
                                    <m:r>
                                      <a:rPr lang="en-US" altLang="zh-CN" b="0" i="1" smtClean="0">
                                        <a:latin typeface="Cambria Math" panose="02040503050406030204" pitchFamily="18" charset="0"/>
                                        <a:cs typeface="Times New Roman" panose="02020503050405090304" pitchFamily="18" charset="0"/>
                                      </a:rPr>
                                      <m:t>𝑚</m:t>
                                    </m:r>
                                  </m:sub>
                                  <m:sup>
                                    <m:sSubSup>
                                      <m:sSubSupPr>
                                        <m:ctrlPr>
                                          <a:rPr lang="en-US" altLang="zh-CN" b="0" i="1" smtClean="0">
                                            <a:latin typeface="Cambria Math" panose="02040503050406030204" pitchFamily="18" charset="0"/>
                                            <a:cs typeface="Times New Roman" panose="02020503050405090304" pitchFamily="18" charset="0"/>
                                          </a:rPr>
                                        </m:ctrlPr>
                                      </m:sSubSupPr>
                                      <m:e>
                                        <m:r>
                                          <a:rPr lang="en-US" altLang="zh-CN" b="0" i="1" smtClean="0">
                                            <a:latin typeface="Cambria Math" panose="02040503050406030204" pitchFamily="18" charset="0"/>
                                            <a:cs typeface="Times New Roman" panose="02020503050405090304" pitchFamily="18" charset="0"/>
                                          </a:rPr>
                                          <m:t>𝑙</m:t>
                                        </m:r>
                                      </m:e>
                                      <m:sub>
                                        <m:r>
                                          <a:rPr lang="en-US" altLang="zh-CN" b="0" i="1" smtClean="0">
                                            <a:latin typeface="Cambria Math" panose="02040503050406030204" pitchFamily="18" charset="0"/>
                                            <a:cs typeface="Times New Roman" panose="02020503050405090304" pitchFamily="18" charset="0"/>
                                          </a:rPr>
                                          <m:t>12</m:t>
                                        </m:r>
                                      </m:sub>
                                      <m:sup>
                                        <m:r>
                                          <a:rPr lang="en-US" altLang="zh-CN" b="0" i="1" smtClean="0">
                                            <a:latin typeface="Cambria Math" panose="02040503050406030204" pitchFamily="18" charset="0"/>
                                            <a:cs typeface="Times New Roman" panose="02020503050405090304" pitchFamily="18" charset="0"/>
                                          </a:rPr>
                                          <m:t>𝑜</m:t>
                                        </m:r>
                                      </m:sup>
                                    </m:sSubSup>
                                  </m:sup>
                                </m:sSubSup>
                                <m:r>
                                  <a:rPr lang="en-US" altLang="zh-CN" b="0" i="1" smtClean="0">
                                    <a:latin typeface="Cambria Math" panose="02040503050406030204" pitchFamily="18" charset="0"/>
                                    <a:cs typeface="Times New Roman" panose="02020503050405090304" pitchFamily="18" charset="0"/>
                                  </a:rPr>
                                  <m:t>)</m:t>
                                </m:r>
                              </m:oMath>
                            </m:oMathPara>
                          </a14:m>
                          <a:endParaRPr lang="zh-CN" altLang="en-US" dirty="0">
                            <a:latin typeface="Times New Roman" panose="02020503050405090304" pitchFamily="18" charset="0"/>
                            <a:cs typeface="Times New Roman" panose="02020503050405090304" pitchFamily="18" charset="0"/>
                          </a:endParaRPr>
                        </a:p>
                      </a:txBody>
                      <a:tcPr anchor="ctr"/>
                    </a:tc>
                    <a:extLst>
                      <a:ext uri="{0D108BD9-81ED-4DB2-BD59-A6C34878D82A}">
                        <a16:rowId xmlns:a16="http://schemas.microsoft.com/office/drawing/2014/main" val="10001"/>
                      </a:ext>
                    </a:extLst>
                  </a:tr>
                  <a:tr h="415856">
                    <a:tc>
                      <a:txBody>
                        <a:bodyPr/>
                        <a:lstStyle/>
                        <a:p>
                          <a:pPr algn="ctr"/>
                          <a:r>
                            <a:rPr lang="en-US" altLang="zh-CN" b="1" dirty="0">
                              <a:latin typeface="Times New Roman" panose="02020503050405090304" pitchFamily="18" charset="0"/>
                              <a:cs typeface="Times New Roman" panose="02020503050405090304" pitchFamily="18" charset="0"/>
                            </a:rPr>
                            <a:t>Action</a:t>
                          </a:r>
                          <a:endParaRPr lang="zh-CN" altLang="en-US" b="1" dirty="0">
                            <a:latin typeface="Times New Roman" panose="02020503050405090304" pitchFamily="18" charset="0"/>
                            <a:cs typeface="Times New Roman" panose="02020503050405090304" pitchFamily="18" charset="0"/>
                          </a:endParaRPr>
                        </a:p>
                      </a:txBody>
                      <a:tcPr anchor="ctr"/>
                    </a:tc>
                    <a:tc>
                      <a:txBody>
                        <a:bodyPr/>
                        <a:lstStyle/>
                        <a:p>
                          <a:pPr algn="ctr"/>
                          <a:r>
                            <a:rPr lang="en-US" altLang="zh-CN" dirty="0">
                              <a:latin typeface="Times New Roman" panose="02020503050405090304" pitchFamily="18" charset="0"/>
                              <a:cs typeface="Times New Roman" panose="02020503050405090304" pitchFamily="18" charset="0"/>
                            </a:rPr>
                            <a:t>Choose one of the four Phases</a:t>
                          </a:r>
                        </a:p>
                      </a:txBody>
                      <a:tcPr anchor="ctr"/>
                    </a:tc>
                    <a:extLst>
                      <a:ext uri="{0D108BD9-81ED-4DB2-BD59-A6C34878D82A}">
                        <a16:rowId xmlns:a16="http://schemas.microsoft.com/office/drawing/2014/main" val="10002"/>
                      </a:ext>
                    </a:extLst>
                  </a:tr>
                  <a:tr h="548396">
                    <a:tc>
                      <a:txBody>
                        <a:bodyPr/>
                        <a:lstStyle/>
                        <a:p>
                          <a:pPr algn="ctr"/>
                          <a:r>
                            <a:rPr lang="en-US" altLang="zh-CN" b="1" dirty="0">
                              <a:latin typeface="Times New Roman" panose="02020503050405090304" pitchFamily="18" charset="0"/>
                              <a:cs typeface="Times New Roman" panose="02020503050405090304" pitchFamily="18" charset="0"/>
                            </a:rPr>
                            <a:t>Reward</a:t>
                          </a:r>
                          <a:endParaRPr lang="zh-CN" altLang="en-US" b="1" dirty="0">
                            <a:latin typeface="Times New Roman" panose="02020503050405090304" pitchFamily="18" charset="0"/>
                            <a:cs typeface="Times New Roman" panose="02020503050405090304" pitchFamily="18" charset="0"/>
                          </a:endParaRPr>
                        </a:p>
                      </a:txBody>
                      <a:tcPr anchor="ctr"/>
                    </a:tc>
                    <a:tc>
                      <a:txBody>
                        <a:bodyPr/>
                        <a:lstStyle/>
                        <a:p>
                          <a:pPr algn="ctr"/>
                          <a14:m>
                            <m:oMath xmlns:m="http://schemas.openxmlformats.org/officeDocument/2006/math">
                              <m:sSub>
                                <m:sSubPr>
                                  <m:ctrlPr>
                                    <a:rPr lang="en-US" altLang="zh-CN" b="0" i="1" smtClean="0">
                                      <a:latin typeface="Cambria Math" panose="02040503050406030204" pitchFamily="18" charset="0"/>
                                      <a:cs typeface="Times New Roman" panose="02020503050405090304" pitchFamily="18" charset="0"/>
                                    </a:rPr>
                                  </m:ctrlPr>
                                </m:sSubPr>
                                <m:e>
                                  <m:r>
                                    <a:rPr lang="en-US" altLang="zh-CN" b="0" i="1" smtClean="0">
                                      <a:latin typeface="Cambria Math" panose="02040503050406030204" pitchFamily="18" charset="0"/>
                                      <a:cs typeface="Times New Roman" panose="02020503050405090304" pitchFamily="18" charset="0"/>
                                    </a:rPr>
                                    <m:t>𝑅</m:t>
                                  </m:r>
                                </m:e>
                                <m:sub>
                                  <m:r>
                                    <a:rPr lang="en-US" altLang="zh-CN" b="0" i="1" smtClean="0">
                                      <a:latin typeface="Cambria Math" panose="02040503050406030204" pitchFamily="18" charset="0"/>
                                      <a:cs typeface="Times New Roman" panose="02020503050405090304" pitchFamily="18" charset="0"/>
                                    </a:rPr>
                                    <m:t>𝑗</m:t>
                                  </m:r>
                                </m:sub>
                              </m:sSub>
                              <m:r>
                                <a:rPr lang="en-US" altLang="zh-CN" b="0" i="1" smtClean="0">
                                  <a:latin typeface="Cambria Math" panose="02040503050406030204" pitchFamily="18" charset="0"/>
                                  <a:cs typeface="Times New Roman" panose="02020503050405090304" pitchFamily="18" charset="0"/>
                                </a:rPr>
                                <m:t>=−</m:t>
                              </m:r>
                              <m:nary>
                                <m:naryPr>
                                  <m:chr m:val="∑"/>
                                  <m:supHide m:val="on"/>
                                  <m:ctrlPr>
                                    <a:rPr lang="en-US" altLang="zh-CN" b="0" i="1" smtClean="0">
                                      <a:latin typeface="Cambria Math" panose="02040503050406030204" pitchFamily="18" charset="0"/>
                                      <a:cs typeface="Times New Roman" panose="02020503050405090304" pitchFamily="18" charset="0"/>
                                    </a:rPr>
                                  </m:ctrlPr>
                                </m:naryPr>
                                <m:sub>
                                  <m:sSup>
                                    <m:sSupPr>
                                      <m:ctrlPr>
                                        <a:rPr lang="en-US" altLang="zh-CN" b="0" i="1" smtClean="0">
                                          <a:latin typeface="Cambria Math" panose="02040503050406030204" pitchFamily="18" charset="0"/>
                                          <a:cs typeface="Times New Roman" panose="02020503050405090304" pitchFamily="18" charset="0"/>
                                        </a:rPr>
                                      </m:ctrlPr>
                                    </m:sSupPr>
                                    <m:e>
                                      <m:r>
                                        <a:rPr lang="en-US" altLang="zh-CN" b="0" i="1" smtClean="0">
                                          <a:latin typeface="Cambria Math" panose="02040503050406030204" pitchFamily="18" charset="0"/>
                                          <a:cs typeface="Times New Roman" panose="02020503050405090304" pitchFamily="18" charset="0"/>
                                        </a:rPr>
                                        <m:t>𝑙</m:t>
                                      </m:r>
                                    </m:e>
                                    <m:sup>
                                      <m:r>
                                        <a:rPr lang="en-US" altLang="zh-CN" b="0" i="1" smtClean="0">
                                          <a:latin typeface="Cambria Math" panose="02040503050406030204" pitchFamily="18" charset="0"/>
                                          <a:cs typeface="Times New Roman" panose="02020503050405090304" pitchFamily="18" charset="0"/>
                                        </a:rPr>
                                        <m:t>𝑖</m:t>
                                      </m:r>
                                    </m:sup>
                                  </m:sSup>
                                  <m:r>
                                    <m:rPr>
                                      <m:brk m:alnAt="7"/>
                                    </m:rPr>
                                    <a:rPr lang="en-US" altLang="zh-CN" b="0" i="1" smtClean="0">
                                      <a:latin typeface="Cambria Math" panose="02040503050406030204" pitchFamily="18" charset="0"/>
                                      <a:ea typeface="Cambria Math" panose="02040503050406030204" pitchFamily="18" charset="0"/>
                                      <a:cs typeface="Times New Roman" panose="02020503050405090304" pitchFamily="18" charset="0"/>
                                    </a:rPr>
                                    <m:t>∈</m:t>
                                  </m:r>
                                  <m:sSup>
                                    <m:sSupPr>
                                      <m:ctrlPr>
                                        <a:rPr lang="en-US" altLang="zh-CN" b="0" i="1" smtClean="0">
                                          <a:latin typeface="Cambria Math" panose="02040503050406030204" pitchFamily="18" charset="0"/>
                                          <a:ea typeface="Cambria Math" panose="02040503050406030204" pitchFamily="18" charset="0"/>
                                          <a:cs typeface="Times New Roman" panose="02020503050405090304" pitchFamily="18" charset="0"/>
                                        </a:rPr>
                                      </m:ctrlPr>
                                    </m:sSupPr>
                                    <m:e>
                                      <m:r>
                                        <a:rPr lang="en-US" altLang="zh-CN" b="0" i="1" smtClean="0">
                                          <a:latin typeface="Cambria Math" panose="02040503050406030204" pitchFamily="18" charset="0"/>
                                          <a:ea typeface="Cambria Math" panose="02040503050406030204" pitchFamily="18" charset="0"/>
                                          <a:cs typeface="Times New Roman" panose="02020503050405090304" pitchFamily="18" charset="0"/>
                                        </a:rPr>
                                        <m:t>𝐿</m:t>
                                      </m:r>
                                    </m:e>
                                    <m:sup>
                                      <m:r>
                                        <a:rPr lang="en-US" altLang="zh-CN" b="0" i="1" smtClean="0">
                                          <a:latin typeface="Cambria Math" panose="02040503050406030204" pitchFamily="18" charset="0"/>
                                          <a:ea typeface="Cambria Math" panose="02040503050406030204" pitchFamily="18" charset="0"/>
                                          <a:cs typeface="Times New Roman" panose="02020503050405090304" pitchFamily="18" charset="0"/>
                                        </a:rPr>
                                        <m:t>𝑖𝑛</m:t>
                                      </m:r>
                                    </m:sup>
                                  </m:sSup>
                                </m:sub>
                                <m:sup/>
                                <m:e>
                                  <m:sSubSup>
                                    <m:sSubSupPr>
                                      <m:ctrlPr>
                                        <a:rPr lang="en-US" altLang="zh-CN" b="0" i="1" smtClean="0">
                                          <a:latin typeface="Cambria Math" panose="02040503050406030204" pitchFamily="18" charset="0"/>
                                          <a:cs typeface="Times New Roman" panose="02020503050405090304" pitchFamily="18" charset="0"/>
                                        </a:rPr>
                                      </m:ctrlPr>
                                    </m:sSubSupPr>
                                    <m:e>
                                      <m:r>
                                        <a:rPr lang="en-US" altLang="zh-CN" b="0" i="1" smtClean="0">
                                          <a:latin typeface="Cambria Math" panose="02040503050406030204" pitchFamily="18" charset="0"/>
                                          <a:cs typeface="Times New Roman" panose="02020503050405090304" pitchFamily="18" charset="0"/>
                                        </a:rPr>
                                        <m:t>𝑃</m:t>
                                      </m:r>
                                    </m:e>
                                    <m:sub>
                                      <m:r>
                                        <a:rPr lang="en-US" altLang="zh-CN" b="0" i="1" smtClean="0">
                                          <a:latin typeface="Cambria Math" panose="02040503050406030204" pitchFamily="18" charset="0"/>
                                          <a:cs typeface="Times New Roman" panose="02020503050405090304" pitchFamily="18" charset="0"/>
                                        </a:rPr>
                                        <m:t>𝑚</m:t>
                                      </m:r>
                                    </m:sub>
                                    <m:sup>
                                      <m:sSup>
                                        <m:sSupPr>
                                          <m:ctrlPr>
                                            <a:rPr lang="en-US" altLang="zh-CN" b="0" i="1" smtClean="0">
                                              <a:latin typeface="Cambria Math" panose="02040503050406030204" pitchFamily="18" charset="0"/>
                                              <a:cs typeface="Times New Roman" panose="02020503050405090304" pitchFamily="18" charset="0"/>
                                            </a:rPr>
                                          </m:ctrlPr>
                                        </m:sSupPr>
                                        <m:e>
                                          <m:r>
                                            <a:rPr lang="en-US" altLang="zh-CN" b="0" i="1" smtClean="0">
                                              <a:latin typeface="Cambria Math" panose="02040503050406030204" pitchFamily="18" charset="0"/>
                                              <a:cs typeface="Times New Roman" panose="02020503050405090304" pitchFamily="18" charset="0"/>
                                            </a:rPr>
                                            <m:t>𝑙</m:t>
                                          </m:r>
                                        </m:e>
                                        <m:sup>
                                          <m:r>
                                            <a:rPr lang="en-US" altLang="zh-CN" b="0" i="1" smtClean="0">
                                              <a:latin typeface="Cambria Math" panose="02040503050406030204" pitchFamily="18" charset="0"/>
                                              <a:cs typeface="Times New Roman" panose="02020503050405090304" pitchFamily="18" charset="0"/>
                                            </a:rPr>
                                            <m:t>𝑖</m:t>
                                          </m:r>
                                        </m:sup>
                                      </m:sSup>
                                    </m:sup>
                                  </m:sSubSup>
                                </m:e>
                              </m:nary>
                              <m:r>
                                <a:rPr lang="en-US" altLang="zh-CN" b="0" i="1" smtClean="0">
                                  <a:latin typeface="Cambria Math" panose="02040503050406030204" pitchFamily="18" charset="0"/>
                                  <a:cs typeface="Times New Roman" panose="02020503050405090304" pitchFamily="18" charset="0"/>
                                </a:rPr>
                                <m:t>,  </m:t>
                              </m:r>
                            </m:oMath>
                          </a14:m>
                          <a:r>
                            <a:rPr lang="zh-CN" altLang="en-US" sz="1700" b="0" dirty="0">
                              <a:latin typeface="Cambria Math" panose="02040503050406030204" pitchFamily="18" charset="0"/>
                              <a:cs typeface="Times New Roman" panose="02020503050405090304" pitchFamily="18" charset="0"/>
                            </a:rPr>
                            <a:t>进入车道混合压力值和的负数</a:t>
                          </a:r>
                        </a:p>
                      </a:txBody>
                      <a:tcPr anchor="ctr"/>
                    </a:tc>
                    <a:extLst>
                      <a:ext uri="{0D108BD9-81ED-4DB2-BD59-A6C34878D82A}">
                        <a16:rowId xmlns:a16="http://schemas.microsoft.com/office/drawing/2014/main" val="10003"/>
                      </a:ext>
                    </a:extLst>
                  </a:tr>
                </a:tbl>
              </a:graphicData>
            </a:graphic>
          </p:graphicFrame>
        </mc:Choice>
        <mc:Fallback xmlns="">
          <p:graphicFrame>
            <p:nvGraphicFramePr>
              <p:cNvPr id="4" name="表格 4"/>
              <p:cNvGraphicFramePr>
                <a:graphicFrameLocks noGrp="1"/>
              </p:cNvGraphicFramePr>
              <p:nvPr>
                <p:custDataLst>
                  <p:tags r:id="rId5"/>
                </p:custDataLst>
              </p:nvPr>
            </p:nvGraphicFramePr>
            <p:xfrm>
              <a:off x="382270" y="1160145"/>
              <a:ext cx="8149590" cy="2457252"/>
            </p:xfrm>
            <a:graphic>
              <a:graphicData uri="http://schemas.openxmlformats.org/drawingml/2006/table">
                <a:tbl>
                  <a:tblPr firstRow="1" bandRow="1">
                    <a:tableStyleId>{5C22544A-7EE6-4342-B048-85BDC9FD1C3A}</a:tableStyleId>
                  </a:tblPr>
                  <a:tblGrid>
                    <a:gridCol w="1569085"/>
                    <a:gridCol w="6580505"/>
                  </a:tblGrid>
                  <a:tr h="415154">
                    <a:tc>
                      <a:txBody>
                        <a:bodyPr/>
                        <a:lstStyle/>
                        <a:p>
                          <a:pPr algn="ctr"/>
                          <a:r>
                            <a:rPr lang="en-US" altLang="zh-CN" dirty="0">
                              <a:latin typeface="Times New Roman" panose="02020503050405090304" pitchFamily="18" charset="0"/>
                              <a:cs typeface="Times New Roman" panose="02020503050405090304" pitchFamily="18" charset="0"/>
                            </a:rPr>
                            <a:t>Element</a:t>
                          </a:r>
                          <a:endParaRPr lang="zh-CN" altLang="en-US" dirty="0">
                            <a:latin typeface="Times New Roman" panose="02020503050405090304" pitchFamily="18" charset="0"/>
                            <a:cs typeface="Times New Roman" panose="0202050305040509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latin typeface="Times New Roman" panose="02020503050405090304" pitchFamily="18" charset="0"/>
                              <a:cs typeface="Times New Roman" panose="02020503050405090304" pitchFamily="18" charset="0"/>
                            </a:rPr>
                            <a:t>Design</a:t>
                          </a:r>
                          <a:endParaRPr lang="en-US" altLang="zh-CN" dirty="0">
                            <a:latin typeface="Times New Roman" panose="02020503050405090304" pitchFamily="18" charset="0"/>
                            <a:cs typeface="Times New Roman" panose="02020503050405090304" pitchFamily="18" charset="0"/>
                          </a:endParaRPr>
                        </a:p>
                      </a:txBody>
                      <a:tcPr anchor="ctr"/>
                    </a:tc>
                  </a:tr>
                  <a:tr h="1077595">
                    <a:tc>
                      <a:txBody>
                        <a:bodyPr/>
                        <a:lstStyle/>
                        <a:p>
                          <a:pPr algn="ctr"/>
                          <a:r>
                            <a:rPr lang="en-US" altLang="zh-CN" b="1" dirty="0">
                              <a:latin typeface="Times New Roman" panose="02020503050405090304" pitchFamily="18" charset="0"/>
                              <a:cs typeface="Times New Roman" panose="02020503050405090304" pitchFamily="18" charset="0"/>
                            </a:rPr>
                            <a:t>State</a:t>
                          </a:r>
                          <a:endParaRPr lang="en-US" altLang="zh-CN" b="1" dirty="0">
                            <a:latin typeface="Times New Roman" panose="02020503050405090304" pitchFamily="18" charset="0"/>
                            <a:cs typeface="Times New Roman" panose="02020503050405090304" pitchFamily="18" charset="0"/>
                          </a:endParaRPr>
                        </a:p>
                      </a:txBody>
                      <a:tcPr anchor="ctr"/>
                    </a:tc>
                    <a:tc>
                      <a:txBody>
                        <a:bodyPr/>
                        <a:lstStyle/>
                        <a:p>
                          <a:endParaRPr lang="zh-CN"/>
                        </a:p>
                      </a:txBody>
                      <a:tcPr anchor="ctr">
                        <a:blipFill>
                          <a:blip r:embed="rId6"/>
                        </a:blipFill>
                      </a:tcPr>
                    </a:tc>
                  </a:tr>
                  <a:tr h="415856">
                    <a:tc>
                      <a:txBody>
                        <a:bodyPr/>
                        <a:lstStyle/>
                        <a:p>
                          <a:pPr algn="ctr"/>
                          <a:r>
                            <a:rPr lang="en-US" altLang="zh-CN" b="1" dirty="0">
                              <a:latin typeface="Times New Roman" panose="02020503050405090304" pitchFamily="18" charset="0"/>
                              <a:cs typeface="Times New Roman" panose="02020503050405090304" pitchFamily="18" charset="0"/>
                            </a:rPr>
                            <a:t>Action</a:t>
                          </a:r>
                          <a:endParaRPr lang="zh-CN" altLang="en-US" b="1" dirty="0">
                            <a:latin typeface="Times New Roman" panose="02020503050405090304" pitchFamily="18" charset="0"/>
                            <a:cs typeface="Times New Roman" panose="02020503050405090304" pitchFamily="18" charset="0"/>
                          </a:endParaRPr>
                        </a:p>
                      </a:txBody>
                      <a:tcPr anchor="ctr"/>
                    </a:tc>
                    <a:tc>
                      <a:txBody>
                        <a:bodyPr/>
                        <a:lstStyle/>
                        <a:p>
                          <a:pPr algn="ctr"/>
                          <a:r>
                            <a:rPr lang="en-US" altLang="zh-CN" dirty="0">
                              <a:latin typeface="Times New Roman" panose="02020503050405090304" pitchFamily="18" charset="0"/>
                              <a:cs typeface="Times New Roman" panose="02020503050405090304" pitchFamily="18" charset="0"/>
                            </a:rPr>
                            <a:t>Choose one of the four Phases</a:t>
                          </a:r>
                          <a:endParaRPr lang="en-US" altLang="zh-CN" dirty="0">
                            <a:latin typeface="Times New Roman" panose="02020503050405090304" pitchFamily="18" charset="0"/>
                            <a:cs typeface="Times New Roman" panose="02020503050405090304" pitchFamily="18" charset="0"/>
                          </a:endParaRPr>
                        </a:p>
                      </a:txBody>
                      <a:tcPr anchor="ctr"/>
                    </a:tc>
                  </a:tr>
                  <a:tr h="548640">
                    <a:tc>
                      <a:txBody>
                        <a:bodyPr/>
                        <a:lstStyle/>
                        <a:p>
                          <a:pPr algn="ctr"/>
                          <a:r>
                            <a:rPr lang="en-US" altLang="zh-CN" b="1" dirty="0">
                              <a:latin typeface="Times New Roman" panose="02020503050405090304" pitchFamily="18" charset="0"/>
                              <a:cs typeface="Times New Roman" panose="02020503050405090304" pitchFamily="18" charset="0"/>
                            </a:rPr>
                            <a:t>Reward</a:t>
                          </a:r>
                          <a:endParaRPr lang="zh-CN" altLang="en-US" b="1" dirty="0">
                            <a:latin typeface="Times New Roman" panose="02020503050405090304" pitchFamily="18" charset="0"/>
                            <a:cs typeface="Times New Roman" panose="02020503050405090304" pitchFamily="18" charset="0"/>
                          </a:endParaRPr>
                        </a:p>
                      </a:txBody>
                      <a:tcPr anchor="ctr"/>
                    </a:tc>
                    <a:tc>
                      <a:txBody>
                        <a:bodyPr/>
                        <a:lstStyle/>
                        <a:p>
                          <a:endParaRPr lang="zh-CN"/>
                        </a:p>
                      </a:txBody>
                      <a:tcPr anchor="ctr">
                        <a:blipFill>
                          <a:blip r:embed="rId6"/>
                        </a:blipFill>
                      </a:tcPr>
                    </a:tc>
                  </a:tr>
                </a:tbl>
              </a:graphicData>
            </a:graphic>
          </p:graphicFrame>
        </mc:Fallback>
      </mc:AlternateContent>
      <mc:AlternateContent xmlns:mc="http://schemas.openxmlformats.org/markup-compatibility/2006" xmlns:a14="http://schemas.microsoft.com/office/drawing/2010/main">
        <mc:Choice Requires="a14">
          <p:sp>
            <p:nvSpPr>
              <p:cNvPr id="6" name="文本框 5"/>
              <p:cNvSpPr txBox="1"/>
              <p:nvPr/>
            </p:nvSpPr>
            <p:spPr>
              <a:xfrm>
                <a:off x="999275" y="4285409"/>
                <a:ext cx="8380054" cy="1754326"/>
              </a:xfrm>
              <a:prstGeom prst="rect">
                <a:avLst/>
              </a:prstGeom>
              <a:noFill/>
            </p:spPr>
            <p:txBody>
              <a:bodyPr wrap="square">
                <a:spAutoFit/>
              </a:bodyPr>
              <a:lstStyle/>
              <a:p>
                <a14:m>
                  <m:oMath xmlns:m="http://schemas.openxmlformats.org/officeDocument/2006/math">
                    <m:sSub>
                      <m:sSubPr>
                        <m:ctrlPr>
                          <a:rPr lang="en-US" altLang="zh-CN" sz="1800" b="0" i="1" smtClean="0">
                            <a:latin typeface="Cambria Math" panose="02040503050406030204" pitchFamily="18" charset="0"/>
                            <a:cs typeface="Times New Roman" panose="02020503050405090304" pitchFamily="18" charset="0"/>
                          </a:rPr>
                        </m:ctrlPr>
                      </m:sSubPr>
                      <m:e>
                        <m:r>
                          <a:rPr lang="en-US" altLang="zh-CN" sz="1800" b="0" i="1" smtClean="0">
                            <a:latin typeface="Cambria Math" panose="02040503050406030204" pitchFamily="18" charset="0"/>
                            <a:cs typeface="Times New Roman" panose="02020503050405090304" pitchFamily="18" charset="0"/>
                          </a:rPr>
                          <m:t>𝑃</m:t>
                        </m:r>
                      </m:e>
                      <m:sub>
                        <m:r>
                          <a:rPr lang="en-US" altLang="zh-CN" sz="1800" b="0" i="1" smtClean="0">
                            <a:latin typeface="Cambria Math" panose="02040503050406030204" pitchFamily="18" charset="0"/>
                            <a:cs typeface="Times New Roman" panose="02020503050405090304" pitchFamily="18" charset="0"/>
                          </a:rPr>
                          <m:t>𝑚</m:t>
                        </m:r>
                      </m:sub>
                    </m:sSub>
                  </m:oMath>
                </a14:m>
                <a:r>
                  <a:rPr lang="zh-CN" altLang="en-US" dirty="0"/>
                  <a:t>：</a:t>
                </a:r>
                <a:r>
                  <a:rPr lang="zh-CN" altLang="en-US" dirty="0">
                    <a:latin typeface="Times New Roman" panose="02020503050405090304" pitchFamily="18" charset="0"/>
                    <a:cs typeface="Times New Roman" panose="02020503050405090304" pitchFamily="18" charset="0"/>
                  </a:rPr>
                  <a:t>车道的混合压力</a:t>
                </a:r>
                <a:endParaRPr lang="en-US" altLang="zh-CN" dirty="0">
                  <a:latin typeface="Times New Roman" panose="02020503050405090304" pitchFamily="18" charset="0"/>
                  <a:cs typeface="Times New Roman" panose="02020503050405090304" pitchFamily="18" charset="0"/>
                </a:endParaRPr>
              </a:p>
              <a:p>
                <a:endParaRPr lang="en-US" altLang="zh-CN" dirty="0">
                  <a:latin typeface="Times New Roman" panose="02020503050405090304" pitchFamily="18" charset="0"/>
                  <a:cs typeface="Times New Roman" panose="02020503050405090304" pitchFamily="18" charset="0"/>
                </a:endParaRPr>
              </a:p>
              <a:p>
                <a14:m>
                  <m:oMath xmlns:m="http://schemas.openxmlformats.org/officeDocument/2006/math">
                    <m:sSub>
                      <m:sSubPr>
                        <m:ctrlPr>
                          <a:rPr lang="en-US" altLang="zh-CN" sz="1800" b="0" i="1" smtClean="0">
                            <a:latin typeface="Cambria Math" panose="02040503050406030204" pitchFamily="18" charset="0"/>
                            <a:cs typeface="Times New Roman" panose="02020503050405090304" pitchFamily="18" charset="0"/>
                          </a:rPr>
                        </m:ctrlPr>
                      </m:sSubPr>
                      <m:e>
                        <m:r>
                          <a:rPr lang="en-US" altLang="zh-CN" sz="1800" b="0" i="1" smtClean="0">
                            <a:latin typeface="Cambria Math" panose="02040503050406030204" pitchFamily="18" charset="0"/>
                            <a:cs typeface="Times New Roman" panose="02020503050405090304" pitchFamily="18" charset="0"/>
                          </a:rPr>
                          <m:t>𝐿</m:t>
                        </m:r>
                      </m:e>
                      <m:sub>
                        <m:r>
                          <a:rPr lang="en-US" altLang="zh-CN" b="0" i="1" smtClean="0">
                            <a:latin typeface="Cambria Math" panose="02040503050406030204" pitchFamily="18" charset="0"/>
                            <a:cs typeface="Times New Roman" panose="02020503050405090304" pitchFamily="18" charset="0"/>
                          </a:rPr>
                          <m:t>𝑖𝑛</m:t>
                        </m:r>
                      </m:sub>
                    </m:sSub>
                  </m:oMath>
                </a14:m>
                <a:r>
                  <a:rPr lang="zh-CN" altLang="en-US" dirty="0">
                    <a:latin typeface="Times New Roman" panose="02020503050405090304" pitchFamily="18" charset="0"/>
                    <a:cs typeface="Times New Roman" panose="02020503050405090304" pitchFamily="18" charset="0"/>
                  </a:rPr>
                  <a:t>：</a:t>
                </a:r>
                <a:r>
                  <a:rPr lang="zh-CN" altLang="en-US" dirty="0"/>
                  <a:t>进入交叉口的车道</a:t>
                </a:r>
                <a:endParaRPr lang="en-US" altLang="zh-CN" dirty="0"/>
              </a:p>
              <a:p>
                <a:endParaRPr lang="en-US" altLang="zh-CN" dirty="0">
                  <a:latin typeface="Times New Roman" panose="02020503050405090304" pitchFamily="18" charset="0"/>
                  <a:cs typeface="Times New Roman" panose="02020503050405090304" pitchFamily="18" charset="0"/>
                </a:endParaRPr>
              </a:p>
              <a:p>
                <a14:m>
                  <m:oMath xmlns:m="http://schemas.openxmlformats.org/officeDocument/2006/math">
                    <m:sSub>
                      <m:sSubPr>
                        <m:ctrlPr>
                          <a:rPr lang="en-US" altLang="zh-CN" sz="1800" b="0" i="1" smtClean="0">
                            <a:latin typeface="Cambria Math" panose="02040503050406030204" pitchFamily="18" charset="0"/>
                            <a:cs typeface="Times New Roman" panose="02020503050405090304" pitchFamily="18" charset="0"/>
                          </a:rPr>
                        </m:ctrlPr>
                      </m:sSubPr>
                      <m:e>
                        <m:r>
                          <a:rPr lang="en-US" altLang="zh-CN" sz="1800" b="0" i="1" smtClean="0">
                            <a:latin typeface="Cambria Math" panose="02040503050406030204" pitchFamily="18" charset="0"/>
                            <a:cs typeface="Times New Roman" panose="02020503050405090304" pitchFamily="18" charset="0"/>
                          </a:rPr>
                          <m:t>𝐿</m:t>
                        </m:r>
                      </m:e>
                      <m:sub>
                        <m:r>
                          <a:rPr lang="en-US" altLang="zh-CN" sz="1800" b="0" i="1" smtClean="0">
                            <a:latin typeface="Cambria Math" panose="02040503050406030204" pitchFamily="18" charset="0"/>
                            <a:cs typeface="Times New Roman" panose="02020503050405090304" pitchFamily="18" charset="0"/>
                          </a:rPr>
                          <m:t>𝑜𝑢𝑡</m:t>
                        </m:r>
                      </m:sub>
                    </m:sSub>
                  </m:oMath>
                </a14:m>
                <a:r>
                  <a:rPr lang="zh-CN" altLang="en-US" dirty="0">
                    <a:latin typeface="Times New Roman" panose="02020503050405090304" pitchFamily="18" charset="0"/>
                    <a:cs typeface="Times New Roman" panose="02020503050405090304" pitchFamily="18" charset="0"/>
                  </a:rPr>
                  <a:t>：</a:t>
                </a:r>
                <a:r>
                  <a:rPr lang="zh-CN" altLang="en-US" dirty="0"/>
                  <a:t>离开交叉口的车道</a:t>
                </a:r>
                <a:endParaRPr lang="en-US" altLang="zh-CN" dirty="0"/>
              </a:p>
              <a:p>
                <a:endParaRPr lang="en-US" altLang="zh-CN" dirty="0">
                  <a:latin typeface="Times New Roman" panose="02020503050405090304" pitchFamily="18" charset="0"/>
                  <a:cs typeface="Times New Roman" panose="02020503050405090304" pitchFamily="18" charset="0"/>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999275" y="4285409"/>
                <a:ext cx="8380054" cy="1754326"/>
              </a:xfrm>
              <a:prstGeom prst="rect">
                <a:avLst/>
              </a:prstGeom>
              <a:blipFill rotWithShape="1">
                <a:blip r:embed="rId7"/>
                <a:stretch>
                  <a:fillRect l="-5" t="-24" r="5" b="14"/>
                </a:stretch>
              </a:blipFill>
            </p:spPr>
            <p:txBody>
              <a:bodyPr/>
              <a:lstStyle/>
              <a:p>
                <a:r>
                  <a:rPr lang="zh-CN" altLang="en-US">
                    <a:noFill/>
                  </a:rPr>
                  <a:t> </a:t>
                </a:r>
              </a:p>
            </p:txBody>
          </p:sp>
        </mc:Fallback>
      </mc:AlternateContent>
      <p:pic>
        <p:nvPicPr>
          <p:cNvPr id="5" name="图片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10089" y="3851014"/>
            <a:ext cx="3619033" cy="2296214"/>
          </a:xfrm>
          <a:prstGeom prst="rect">
            <a:avLst/>
          </a:prstGeom>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15</a:t>
            </a:fld>
            <a:endParaRPr lang="zh-CN" altLang="en-US"/>
          </a:p>
        </p:txBody>
      </p:sp>
      <p:sp>
        <p:nvSpPr>
          <p:cNvPr id="9" name="文本框 8"/>
          <p:cNvSpPr txBox="1"/>
          <p:nvPr/>
        </p:nvSpPr>
        <p:spPr>
          <a:xfrm>
            <a:off x="428281" y="199434"/>
            <a:ext cx="3949990" cy="523220"/>
          </a:xfrm>
          <a:prstGeom prst="rect">
            <a:avLst/>
          </a:prstGeom>
          <a:noFill/>
        </p:spPr>
        <p:txBody>
          <a:bodyPr wrap="square" rtlCol="0">
            <a:spAutoFit/>
          </a:bodyPr>
          <a:lstStyle/>
          <a:p>
            <a:pPr>
              <a:lnSpc>
                <a:spcPct val="100000"/>
              </a:lnSpc>
            </a:pPr>
            <a:r>
              <a:rPr lang="en-US" altLang="zh-CN" sz="2800" b="1" spc="200" dirty="0">
                <a:solidFill>
                  <a:schemeClr val="bg1"/>
                </a:solidFill>
                <a:latin typeface="Calibri" panose="020F07020304040A0204" pitchFamily="34" charset="0"/>
                <a:ea typeface="微软雅黑" panose="020B0503020204020204" pitchFamily="34" charset="-122"/>
                <a:sym typeface="+mn-ea"/>
              </a:rPr>
              <a:t>Monitoring attribute</a:t>
            </a:r>
            <a:endParaRPr lang="en-US" altLang="zh-CN" sz="2800" b="1" spc="200" dirty="0">
              <a:solidFill>
                <a:schemeClr val="bg1"/>
              </a:solidFill>
              <a:latin typeface="微软雅黑" panose="020B0503020204020204" pitchFamily="34" charset="-122"/>
              <a:ea typeface="微软雅黑" panose="020B0503020204020204" pitchFamily="34" charset="-122"/>
              <a:sym typeface="+mn-ea"/>
            </a:endParaRPr>
          </a:p>
        </p:txBody>
      </p:sp>
      <p:pic>
        <p:nvPicPr>
          <p:cNvPr id="3" name="图片 2" descr="pic2"/>
          <p:cNvPicPr>
            <a:picLocks noChangeAspect="1"/>
          </p:cNvPicPr>
          <p:nvPr/>
        </p:nvPicPr>
        <p:blipFill rotWithShape="1">
          <a:blip r:embed="rId4"/>
          <a:srcRect b="630"/>
          <a:stretch>
            <a:fillRect/>
          </a:stretch>
        </p:blipFill>
        <p:spPr>
          <a:xfrm>
            <a:off x="1370330" y="1544955"/>
            <a:ext cx="5876290" cy="4685030"/>
          </a:xfrm>
          <a:prstGeom prst="rect">
            <a:avLst/>
          </a:prstGeom>
        </p:spPr>
      </p:pic>
      <p:sp>
        <p:nvSpPr>
          <p:cNvPr id="4" name="文本框 3"/>
          <p:cNvSpPr txBox="1"/>
          <p:nvPr>
            <p:custDataLst>
              <p:tags r:id="rId1"/>
            </p:custDataLst>
          </p:nvPr>
        </p:nvSpPr>
        <p:spPr>
          <a:xfrm>
            <a:off x="428281" y="944931"/>
            <a:ext cx="5093978" cy="460375"/>
          </a:xfrm>
          <a:prstGeom prst="rect">
            <a:avLst/>
          </a:prstGeom>
          <a:noFill/>
        </p:spPr>
        <p:txBody>
          <a:bodyPr wrap="square" rtlCol="0">
            <a:spAutoFit/>
          </a:bodyPr>
          <a:lstStyle/>
          <a:p>
            <a:r>
              <a:rPr lang="zh-CN" altLang="en-US" sz="2400" b="1" dirty="0">
                <a:latin typeface="Calibri" panose="020F07020304040A0204" pitchFamily="34" charset="0"/>
                <a:ea typeface="微软雅黑" panose="020B0503020204020204" pitchFamily="34" charset="-122"/>
              </a:rPr>
              <a:t>相位时间固定存在的问题？</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16</a:t>
            </a:fld>
            <a:endParaRPr lang="zh-CN" altLang="en-US"/>
          </a:p>
        </p:txBody>
      </p:sp>
      <p:sp>
        <p:nvSpPr>
          <p:cNvPr id="9" name="文本框 8"/>
          <p:cNvSpPr txBox="1"/>
          <p:nvPr/>
        </p:nvSpPr>
        <p:spPr>
          <a:xfrm>
            <a:off x="428281" y="199434"/>
            <a:ext cx="5796959" cy="521970"/>
          </a:xfrm>
          <a:prstGeom prst="rect">
            <a:avLst/>
          </a:prstGeom>
          <a:noFill/>
        </p:spPr>
        <p:txBody>
          <a:bodyPr wrap="square" rtlCol="0">
            <a:spAutoFit/>
          </a:bodyPr>
          <a:lstStyle/>
          <a:p>
            <a:pPr>
              <a:lnSpc>
                <a:spcPct val="100000"/>
              </a:lnSpc>
            </a:pPr>
            <a:r>
              <a:rPr lang="en-US" altLang="zh-CN" sz="2800" b="1" spc="200" dirty="0">
                <a:solidFill>
                  <a:schemeClr val="bg1"/>
                </a:solidFill>
                <a:latin typeface="Calibri" panose="020F07020304040A0204" pitchFamily="34" charset="0"/>
                <a:ea typeface="微软雅黑" panose="020B0503020204020204" pitchFamily="34" charset="-122"/>
                <a:sym typeface="+mn-ea"/>
              </a:rPr>
              <a:t>Monitoring attribute</a:t>
            </a:r>
            <a:endParaRPr lang="en-US" altLang="zh-CN" sz="2800" b="1" spc="200" dirty="0">
              <a:solidFill>
                <a:schemeClr val="bg1"/>
              </a:solidFill>
              <a:latin typeface="微软雅黑" panose="020B0503020204020204" pitchFamily="34" charset="-122"/>
              <a:ea typeface="微软雅黑" panose="020B0503020204020204" pitchFamily="34" charset="-122"/>
              <a:sym typeface="+mn-ea"/>
            </a:endParaRPr>
          </a:p>
        </p:txBody>
      </p:sp>
      <p:pic>
        <p:nvPicPr>
          <p:cNvPr id="12" name="图片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13375" y="2580005"/>
            <a:ext cx="3277870" cy="3128010"/>
          </a:xfrm>
          <a:prstGeom prst="rect">
            <a:avLst/>
          </a:prstGeom>
        </p:spPr>
      </p:pic>
      <mc:AlternateContent xmlns:mc="http://schemas.openxmlformats.org/markup-compatibility/2006" xmlns:a14="http://schemas.microsoft.com/office/drawing/2010/main">
        <mc:Choice Requires="a14">
          <p:sp>
            <p:nvSpPr>
              <p:cNvPr id="3" name="文本框 2"/>
              <p:cNvSpPr txBox="1"/>
              <p:nvPr/>
            </p:nvSpPr>
            <p:spPr>
              <a:xfrm>
                <a:off x="1280160" y="2349500"/>
                <a:ext cx="3389630" cy="740410"/>
              </a:xfrm>
              <a:prstGeom prst="rect">
                <a:avLst/>
              </a:prstGeom>
              <a:noFill/>
            </p:spPr>
            <p:txBody>
              <a:bodyPr wrap="square" rtlCol="0" anchor="t">
                <a:spAutoFit/>
              </a:bodyPr>
              <a:lstStyle/>
              <a:p>
                <a:pPr algn="l"/>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𝑀𝑜𝑛𝑖𝑡𝑜𝑟𝑖𝑛𝑔</m:t>
                          </m:r>
                        </m:e>
                        <m:sub>
                          <m:r>
                            <a:rPr lang="en-US" altLang="zh-CN" i="1">
                              <a:latin typeface="Cambria Math" panose="02040503050406030204" pitchFamily="18" charset="0"/>
                              <a:cs typeface="Cambria Math" panose="02040503050406030204" pitchFamily="18" charset="0"/>
                            </a:rPr>
                            <m:t>𝑗</m:t>
                          </m:r>
                        </m:sub>
                      </m:sSub>
                      <m:r>
                        <a:rPr lang="en-US" altLang="zh-CN" i="1">
                          <a:latin typeface="Cambria Math" panose="02040503050406030204" pitchFamily="18" charset="0"/>
                          <a:cs typeface="Cambria Math" panose="02040503050406030204" pitchFamily="18" charset="0"/>
                        </a:rPr>
                        <m:t>=</m:t>
                      </m:r>
                      <m:f>
                        <m:fPr>
                          <m:ctrlPr>
                            <a:rPr lang="en-US" altLang="zh-CN" i="1">
                              <a:latin typeface="Cambria Math" panose="02040503050406030204" pitchFamily="18" charset="0"/>
                              <a:cs typeface="Cambria Math" panose="02040503050406030204" pitchFamily="18" charset="0"/>
                            </a:rPr>
                          </m:ctrlPr>
                        </m:fPr>
                        <m:num>
                          <m:nary>
                            <m:naryPr>
                              <m:chr m:val="∑"/>
                              <m:limLoc m:val="subSup"/>
                              <m:supHide m:val="on"/>
                              <m:ctrlPr>
                                <a:rPr lang="en-US" altLang="zh-CN" i="1">
                                  <a:latin typeface="Cambria Math" panose="02040503050406030204" pitchFamily="18" charset="0"/>
                                  <a:cs typeface="Cambria Math" panose="02040503050406030204" pitchFamily="18" charset="0"/>
                                </a:rPr>
                              </m:ctrlPr>
                            </m:naryPr>
                            <m:sub>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𝑙</m:t>
                                  </m:r>
                                </m:e>
                                <m:sub>
                                  <m:r>
                                    <a:rPr lang="en-US" altLang="zh-CN" i="1">
                                      <a:latin typeface="Cambria Math" panose="02040503050406030204" pitchFamily="18" charset="0"/>
                                      <a:cs typeface="Cambria Math" panose="02040503050406030204" pitchFamily="18" charset="0"/>
                                    </a:rPr>
                                    <m:t>𝑖</m:t>
                                  </m:r>
                                </m:sub>
                              </m:sSub>
                              <m:r>
                                <a:rPr lang="en-US" altLang="zh-CN" i="1">
                                  <a:latin typeface="Cambria Math" panose="02040503050406030204" pitchFamily="18" charset="0"/>
                                  <a:cs typeface="Cambria Math" panose="02040503050406030204" pitchFamily="18" charset="0"/>
                                </a:rPr>
                                <m:t>∈</m:t>
                              </m:r>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𝑙</m:t>
                                  </m:r>
                                </m:e>
                                <m:sub>
                                  <m:r>
                                    <a:rPr lang="en-US" altLang="zh-CN" i="1">
                                      <a:latin typeface="Cambria Math" panose="02040503050406030204" pitchFamily="18" charset="0"/>
                                      <a:cs typeface="Cambria Math" panose="02040503050406030204" pitchFamily="18" charset="0"/>
                                    </a:rPr>
                                    <m:t>𝑎𝑐𝑡</m:t>
                                  </m:r>
                                </m:sub>
                              </m:sSub>
                            </m:sub>
                            <m:sup/>
                            <m:e>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𝑃</m:t>
                                  </m:r>
                                </m:e>
                                <m:sub>
                                  <m:r>
                                    <a:rPr lang="en-US" altLang="zh-CN" i="1">
                                      <a:latin typeface="Cambria Math" panose="02040503050406030204" pitchFamily="18" charset="0"/>
                                      <a:cs typeface="Cambria Math" panose="02040503050406030204" pitchFamily="18" charset="0"/>
                                    </a:rPr>
                                    <m:t>𝑑</m:t>
                                  </m:r>
                                </m:sub>
                              </m:sSub>
                            </m:e>
                          </m:nary>
                        </m:num>
                        <m:den>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𝑚𝑎𝑥</m:t>
                              </m:r>
                            </m:e>
                            <m:sub>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𝑙</m:t>
                                  </m:r>
                                </m:e>
                                <m:sub>
                                  <m:r>
                                    <a:rPr lang="en-US" altLang="zh-CN" i="1">
                                      <a:latin typeface="Cambria Math" panose="02040503050406030204" pitchFamily="18" charset="0"/>
                                      <a:cs typeface="Cambria Math" panose="02040503050406030204" pitchFamily="18" charset="0"/>
                                    </a:rPr>
                                    <m:t>𝑖</m:t>
                                  </m:r>
                                </m:sub>
                              </m:sSub>
                              <m:r>
                                <a:rPr lang="en-US" altLang="zh-CN" i="1">
                                  <a:latin typeface="Cambria Math" panose="02040503050406030204" pitchFamily="18" charset="0"/>
                                  <a:cs typeface="Cambria Math" panose="02040503050406030204" pitchFamily="18" charset="0"/>
                                </a:rPr>
                                <m:t>∈</m:t>
                              </m:r>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𝑙</m:t>
                                  </m:r>
                                </m:e>
                                <m:sub>
                                  <m:r>
                                    <a:rPr lang="en-US" altLang="zh-CN" i="1">
                                      <a:latin typeface="Cambria Math" panose="02040503050406030204" pitchFamily="18" charset="0"/>
                                      <a:cs typeface="Cambria Math" panose="02040503050406030204" pitchFamily="18" charset="0"/>
                                    </a:rPr>
                                    <m:t>𝑛𝑎𝑐</m:t>
                                  </m:r>
                                </m:sub>
                              </m:sSub>
                            </m:sub>
                          </m:sSub>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𝑃</m:t>
                              </m:r>
                            </m:e>
                            <m:sub>
                              <m:r>
                                <a:rPr lang="en-US" altLang="zh-CN" i="1">
                                  <a:latin typeface="Cambria Math" panose="02040503050406030204" pitchFamily="18" charset="0"/>
                                  <a:cs typeface="Cambria Math" panose="02040503050406030204" pitchFamily="18" charset="0"/>
                                </a:rPr>
                                <m:t>𝑠</m:t>
                              </m:r>
                            </m:sub>
                          </m:sSub>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𝜖</m:t>
                          </m:r>
                        </m:den>
                      </m:f>
                    </m:oMath>
                  </m:oMathPara>
                </a14:m>
                <a:endParaRPr lang="zh-CN" altLang="en-US"/>
              </a:p>
            </p:txBody>
          </p:sp>
        </mc:Choice>
        <mc:Fallback xmlns="">
          <p:sp>
            <p:nvSpPr>
              <p:cNvPr id="3" name="文本框 2"/>
              <p:cNvSpPr txBox="1">
                <a:spLocks noRot="1" noChangeAspect="1" noMove="1" noResize="1" noEditPoints="1" noAdjustHandles="1" noChangeArrowheads="1" noChangeShapeType="1" noTextEdit="1"/>
              </p:cNvSpPr>
              <p:nvPr/>
            </p:nvSpPr>
            <p:spPr>
              <a:xfrm>
                <a:off x="1280160" y="2349500"/>
                <a:ext cx="3389630" cy="740410"/>
              </a:xfrm>
              <a:prstGeom prst="rect">
                <a:avLst/>
              </a:prstGeom>
              <a:blipFill rotWithShape="1">
                <a:blip r:embed="rId7"/>
                <a:stretch>
                  <a:fillRect/>
                </a:stretch>
              </a:blipFill>
            </p:spPr>
            <p:txBody>
              <a:bodyPr/>
              <a:lstStyle/>
              <a:p>
                <a:r>
                  <a:rPr lang="zh-CN" altLang="en-US">
                    <a:noFill/>
                  </a:rPr>
                  <a:t> </a:t>
                </a:r>
              </a:p>
            </p:txBody>
          </p:sp>
        </mc:Fallback>
      </mc:AlternateContent>
      <p:sp>
        <p:nvSpPr>
          <p:cNvPr id="4" name="文本框 3"/>
          <p:cNvSpPr txBox="1"/>
          <p:nvPr>
            <p:custDataLst>
              <p:tags r:id="rId2"/>
            </p:custDataLst>
          </p:nvPr>
        </p:nvSpPr>
        <p:spPr>
          <a:xfrm>
            <a:off x="428281" y="944931"/>
            <a:ext cx="5093978" cy="460375"/>
          </a:xfrm>
          <a:prstGeom prst="rect">
            <a:avLst/>
          </a:prstGeom>
          <a:noFill/>
        </p:spPr>
        <p:txBody>
          <a:bodyPr wrap="square" rtlCol="0">
            <a:spAutoFit/>
          </a:bodyPr>
          <a:lstStyle/>
          <a:p>
            <a:r>
              <a:rPr lang="zh-CN" altLang="en-US" sz="2400" b="1" dirty="0">
                <a:latin typeface="Calibri" panose="020F07020304040A0204" pitchFamily="34" charset="0"/>
                <a:ea typeface="微软雅黑" panose="020B0503020204020204" pitchFamily="34" charset="-122"/>
              </a:rPr>
              <a:t>相位持续时间选择</a:t>
            </a:r>
          </a:p>
        </p:txBody>
      </p:sp>
      <p:sp>
        <p:nvSpPr>
          <p:cNvPr id="5" name="文本框 4"/>
          <p:cNvSpPr txBox="1"/>
          <p:nvPr>
            <p:custDataLst>
              <p:tags r:id="rId3"/>
            </p:custDataLst>
          </p:nvPr>
        </p:nvSpPr>
        <p:spPr>
          <a:xfrm>
            <a:off x="780071" y="1717726"/>
            <a:ext cx="5093978" cy="460375"/>
          </a:xfrm>
          <a:prstGeom prst="rect">
            <a:avLst/>
          </a:prstGeom>
          <a:noFill/>
        </p:spPr>
        <p:txBody>
          <a:bodyPr wrap="square" rtlCol="0">
            <a:spAutoFit/>
          </a:bodyPr>
          <a:lstStyle/>
          <a:p>
            <a:r>
              <a:rPr lang="en-US" altLang="zh-CN" sz="2400" b="1" dirty="0">
                <a:solidFill>
                  <a:schemeClr val="accent1"/>
                </a:solidFill>
                <a:latin typeface="Times New Roman Regular" panose="02020503050405090304" charset="0"/>
                <a:ea typeface="微软雅黑" panose="020B0503020204020204" pitchFamily="34" charset="-122"/>
                <a:cs typeface="Times New Roman Regular" panose="02020503050405090304" charset="0"/>
              </a:rPr>
              <a:t>Monitoring Attribute</a:t>
            </a:r>
            <a:r>
              <a:rPr lang="zh-CN" altLang="en-US" sz="2400" b="1" dirty="0">
                <a:solidFill>
                  <a:schemeClr val="accent1"/>
                </a:solidFill>
                <a:latin typeface="Times New Roman Regular" panose="02020503050405090304" charset="0"/>
                <a:ea typeface="微软雅黑" panose="020B0503020204020204" pitchFamily="34" charset="-122"/>
                <a:cs typeface="Times New Roman Regular" panose="02020503050405090304" charset="0"/>
              </a:rPr>
              <a:t>：</a:t>
            </a:r>
          </a:p>
        </p:txBody>
      </p:sp>
      <mc:AlternateContent xmlns:mc="http://schemas.openxmlformats.org/markup-compatibility/2006" xmlns:a14="http://schemas.microsoft.com/office/drawing/2010/main">
        <mc:Choice Requires="a14">
          <p:sp>
            <p:nvSpPr>
              <p:cNvPr id="6" name="文本框 5"/>
              <p:cNvSpPr txBox="1"/>
              <p:nvPr/>
            </p:nvSpPr>
            <p:spPr>
              <a:xfrm>
                <a:off x="591605" y="3456099"/>
                <a:ext cx="8380054" cy="2584450"/>
              </a:xfrm>
              <a:prstGeom prst="rect">
                <a:avLst/>
              </a:prstGeom>
              <a:noFill/>
            </p:spPr>
            <p:txBody>
              <a:bodyPr wrap="square">
                <a:spAutoFit/>
              </a:bodyPr>
              <a:lstStyle/>
              <a:p>
                <a:pPr fontAlgn="ctr">
                  <a:lnSpc>
                    <a:spcPct val="150000"/>
                  </a:lnSpc>
                </a:pPr>
                <a14:m>
                  <m:oMath xmlns:m="http://schemas.openxmlformats.org/officeDocument/2006/math">
                    <m:sSub>
                      <m:sSubPr>
                        <m:ctrlPr>
                          <a:rPr lang="en-US" altLang="zh-CN" sz="1800" b="0" i="1" smtClean="0">
                            <a:latin typeface="Cambria Math" panose="02040503050406030204" pitchFamily="18" charset="0"/>
                            <a:cs typeface="Times New Roman" panose="02020503050405090304" pitchFamily="18" charset="0"/>
                          </a:rPr>
                        </m:ctrlPr>
                      </m:sSubPr>
                      <m:e>
                        <m:r>
                          <a:rPr lang="en-US" altLang="zh-CN" sz="1800" b="0" i="1" smtClean="0">
                            <a:latin typeface="Cambria Math" panose="02040503050406030204" pitchFamily="18" charset="0"/>
                            <a:cs typeface="Times New Roman" panose="02020503050405090304" pitchFamily="18" charset="0"/>
                          </a:rPr>
                          <m:t>𝑃</m:t>
                        </m:r>
                      </m:e>
                      <m:sub>
                        <m:r>
                          <a:rPr lang="en-US" altLang="zh-CN" sz="1800" b="0" i="1" smtClean="0">
                            <a:latin typeface="Cambria Math" panose="02040503050406030204" pitchFamily="18" charset="0"/>
                            <a:cs typeface="Times New Roman" panose="02020503050405090304" pitchFamily="18" charset="0"/>
                          </a:rPr>
                          <m:t>𝑠</m:t>
                        </m:r>
                      </m:sub>
                    </m:sSub>
                  </m:oMath>
                </a14:m>
                <a:r>
                  <a:rPr lang="zh-CN" altLang="en-US" dirty="0"/>
                  <a:t>：</a:t>
                </a:r>
                <a:r>
                  <a:rPr lang="zh-CN" altLang="en-US" dirty="0">
                    <a:latin typeface="Times New Roman" panose="02020503050405090304" pitchFamily="18" charset="0"/>
                    <a:cs typeface="Times New Roman" panose="02020503050405090304" pitchFamily="18" charset="0"/>
                  </a:rPr>
                  <a:t>车道的静压</a:t>
                </a:r>
                <a:endParaRPr lang="en-US" altLang="zh-CN" dirty="0">
                  <a:latin typeface="Times New Roman" panose="02020503050405090304" pitchFamily="18" charset="0"/>
                  <a:cs typeface="Times New Roman" panose="02020503050405090304" pitchFamily="18" charset="0"/>
                </a:endParaRPr>
              </a:p>
              <a:p>
                <a:pPr fontAlgn="ctr">
                  <a:lnSpc>
                    <a:spcPct val="150000"/>
                  </a:lnSpc>
                </a:pPr>
                <a14:m>
                  <m:oMath xmlns:m="http://schemas.openxmlformats.org/officeDocument/2006/math">
                    <m:sSub>
                      <m:sSubPr>
                        <m:ctrlPr>
                          <a:rPr lang="en-US" altLang="zh-CN" b="0" i="1" smtClean="0">
                            <a:latin typeface="Cambria Math" panose="02040503050406030204" pitchFamily="18" charset="0"/>
                            <a:cs typeface="Times New Roman" panose="02020503050405090304" pitchFamily="18" charset="0"/>
                          </a:rPr>
                        </m:ctrlPr>
                      </m:sSubPr>
                      <m:e>
                        <m:r>
                          <a:rPr lang="en-US" altLang="zh-CN" b="0" i="1" smtClean="0">
                            <a:latin typeface="Cambria Math" panose="02040503050406030204" pitchFamily="18" charset="0"/>
                            <a:cs typeface="Times New Roman" panose="02020503050405090304" pitchFamily="18" charset="0"/>
                          </a:rPr>
                          <m:t>𝑃</m:t>
                        </m:r>
                      </m:e>
                      <m:sub>
                        <m:r>
                          <a:rPr lang="en-US" altLang="zh-CN" b="0" i="1" smtClean="0">
                            <a:latin typeface="Cambria Math" panose="02040503050406030204" pitchFamily="18" charset="0"/>
                            <a:cs typeface="Times New Roman" panose="02020503050405090304" pitchFamily="18" charset="0"/>
                          </a:rPr>
                          <m:t>𝑑</m:t>
                        </m:r>
                      </m:sub>
                    </m:sSub>
                  </m:oMath>
                </a14:m>
                <a:r>
                  <a:rPr lang="zh-CN" altLang="en-US" dirty="0">
                    <a:sym typeface="+mn-ea"/>
                  </a:rPr>
                  <a:t>：</a:t>
                </a:r>
                <a:r>
                  <a:rPr lang="zh-CN" altLang="en-US" dirty="0">
                    <a:latin typeface="Times New Roman" panose="02020503050405090304" pitchFamily="18" charset="0"/>
                    <a:cs typeface="Times New Roman" panose="02020503050405090304" pitchFamily="18" charset="0"/>
                    <a:sym typeface="+mn-ea"/>
                  </a:rPr>
                  <a:t>车道的动压</a:t>
                </a:r>
              </a:p>
              <a:p>
                <a:pPr fontAlgn="ctr">
                  <a:lnSpc>
                    <a:spcPct val="150000"/>
                  </a:lnSpc>
                </a:pPr>
                <a14:m>
                  <m:oMath xmlns:m="http://schemas.openxmlformats.org/officeDocument/2006/math">
                    <m:sSub>
                      <m:sSubPr>
                        <m:ctrlPr>
                          <a:rPr lang="en-US" altLang="zh-CN" sz="1800" b="0" i="1" smtClean="0">
                            <a:latin typeface="Cambria Math" panose="02040503050406030204" pitchFamily="18" charset="0"/>
                            <a:cs typeface="Times New Roman" panose="02020503050405090304" pitchFamily="18" charset="0"/>
                          </a:rPr>
                        </m:ctrlPr>
                      </m:sSubPr>
                      <m:e>
                        <m:r>
                          <a:rPr lang="en-US" altLang="zh-CN" sz="1800" b="0" i="1" smtClean="0">
                            <a:latin typeface="Cambria Math" panose="02040503050406030204" pitchFamily="18" charset="0"/>
                            <a:cs typeface="Times New Roman" panose="02020503050405090304" pitchFamily="18" charset="0"/>
                          </a:rPr>
                          <m:t>𝑙</m:t>
                        </m:r>
                      </m:e>
                      <m:sub>
                        <m:r>
                          <a:rPr lang="en-US" altLang="zh-CN" sz="1800" b="0" i="1" smtClean="0">
                            <a:latin typeface="Cambria Math" panose="02040503050406030204" pitchFamily="18" charset="0"/>
                            <a:cs typeface="Times New Roman" panose="02020503050405090304" pitchFamily="18" charset="0"/>
                          </a:rPr>
                          <m:t>𝑎𝑐𝑡</m:t>
                        </m:r>
                      </m:sub>
                    </m:sSub>
                  </m:oMath>
                </a14:m>
                <a:r>
                  <a:rPr lang="zh-CN" altLang="en-US" dirty="0">
                    <a:latin typeface="Times New Roman" panose="02020503050405090304" pitchFamily="18" charset="0"/>
                    <a:cs typeface="Times New Roman" panose="02020503050405090304" pitchFamily="18" charset="0"/>
                  </a:rPr>
                  <a:t>：动作车道，允许车辆通行的驶入车道</a:t>
                </a:r>
              </a:p>
              <a:p>
                <a:pPr fontAlgn="ctr">
                  <a:lnSpc>
                    <a:spcPct val="150000"/>
                  </a:lnSpc>
                </a:pPr>
                <a:r>
                  <a:rPr lang="en-US" altLang="zh-CN" dirty="0">
                    <a:latin typeface="Times New Roman" panose="02020503050405090304" pitchFamily="18" charset="0"/>
                    <a:cs typeface="Times New Roman" panose="02020503050405090304" pitchFamily="18" charset="0"/>
                  </a:rPr>
                  <a:t>		</a:t>
                </a:r>
                <a:r>
                  <a:rPr lang="zh-CN" altLang="en-US" dirty="0">
                    <a:latin typeface="Times New Roman" panose="02020503050405090304" pitchFamily="18" charset="0"/>
                    <a:cs typeface="Times New Roman" panose="02020503050405090304" pitchFamily="18" charset="0"/>
                  </a:rPr>
                  <a:t>(右转车道除外)。</a:t>
                </a:r>
              </a:p>
              <a:p>
                <a:pPr fontAlgn="ctr">
                  <a:lnSpc>
                    <a:spcPct val="150000"/>
                  </a:lnSpc>
                </a:pPr>
                <a14:m>
                  <m:oMath xmlns:m="http://schemas.openxmlformats.org/officeDocument/2006/math">
                    <m:sSub>
                      <m:sSubPr>
                        <m:ctrlPr>
                          <a:rPr lang="en-US" altLang="zh-CN" sz="1800" b="0" i="1" smtClean="0">
                            <a:latin typeface="Cambria Math" panose="02040503050406030204" pitchFamily="18" charset="0"/>
                            <a:cs typeface="Times New Roman" panose="02020503050405090304" pitchFamily="18" charset="0"/>
                          </a:rPr>
                        </m:ctrlPr>
                      </m:sSubPr>
                      <m:e>
                        <m:r>
                          <a:rPr lang="en-US" altLang="zh-CN" sz="1800" b="0" i="1" smtClean="0">
                            <a:latin typeface="Cambria Math" panose="02040503050406030204" pitchFamily="18" charset="0"/>
                            <a:cs typeface="Times New Roman" panose="02020503050405090304" pitchFamily="18" charset="0"/>
                          </a:rPr>
                          <m:t>𝑙</m:t>
                        </m:r>
                      </m:e>
                      <m:sub>
                        <m:r>
                          <a:rPr lang="en-US" altLang="zh-CN" sz="1800" b="0" i="1" smtClean="0">
                            <a:latin typeface="Cambria Math" panose="02040503050406030204" pitchFamily="18" charset="0"/>
                            <a:cs typeface="Times New Roman" panose="02020503050405090304" pitchFamily="18" charset="0"/>
                          </a:rPr>
                          <m:t>𝑛𝑎𝑐</m:t>
                        </m:r>
                      </m:sub>
                    </m:sSub>
                  </m:oMath>
                </a14:m>
                <a:r>
                  <a:rPr lang="zh-CN" altLang="en-US" dirty="0">
                    <a:latin typeface="Times New Roman" panose="02020503050405090304" pitchFamily="18" charset="0"/>
                    <a:cs typeface="Times New Roman" panose="02020503050405090304" pitchFamily="18" charset="0"/>
                  </a:rPr>
                  <a:t>：</a:t>
                </a:r>
                <a:r>
                  <a:rPr lang="zh-CN" altLang="en-US" dirty="0">
                    <a:latin typeface="Times New Roman" panose="02020503050405090304" pitchFamily="18" charset="0"/>
                    <a:cs typeface="Times New Roman" panose="02020503050405090304" pitchFamily="18" charset="0"/>
                    <a:sym typeface="+mn-ea"/>
                  </a:rPr>
                  <a:t>非行动车道，禁止车辆通行的车道。</a:t>
                </a:r>
                <a:endParaRPr lang="en-US" altLang="zh-CN" dirty="0"/>
              </a:p>
              <a:p>
                <a:pPr fontAlgn="ctr">
                  <a:lnSpc>
                    <a:spcPct val="150000"/>
                  </a:lnSpc>
                </a:pPr>
                <a:endParaRPr lang="en-US" altLang="zh-CN" dirty="0">
                  <a:latin typeface="Times New Roman" panose="02020503050405090304" pitchFamily="18" charset="0"/>
                  <a:cs typeface="Times New Roman" panose="02020503050405090304" pitchFamily="18" charset="0"/>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591605" y="3456099"/>
                <a:ext cx="8380054" cy="2584450"/>
              </a:xfrm>
              <a:prstGeom prst="rect">
                <a:avLst/>
              </a:prstGeom>
              <a:blipFill rotWithShape="1">
                <a:blip r:embed="rId8"/>
                <a:stretch>
                  <a:fillRect l="-5" t="-17" r="5" b="17"/>
                </a:stretch>
              </a:blipFill>
            </p:spPr>
            <p:txBody>
              <a:bodyPr/>
              <a:lstStyle/>
              <a:p>
                <a:r>
                  <a:rPr lang="zh-CN" altLang="en-US">
                    <a:noFill/>
                  </a:rPr>
                  <a:t> </a:t>
                </a:r>
              </a:p>
            </p:txBody>
          </p:sp>
        </mc:Fallback>
      </mc:AlternateContent>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17</a:t>
            </a:fld>
            <a:endParaRPr lang="zh-CN" altLang="en-US"/>
          </a:p>
        </p:txBody>
      </p:sp>
      <p:sp>
        <p:nvSpPr>
          <p:cNvPr id="9" name="文本框 8"/>
          <p:cNvSpPr txBox="1"/>
          <p:nvPr/>
        </p:nvSpPr>
        <p:spPr>
          <a:xfrm>
            <a:off x="427990" y="199390"/>
            <a:ext cx="3684270" cy="521970"/>
          </a:xfrm>
          <a:prstGeom prst="rect">
            <a:avLst/>
          </a:prstGeom>
          <a:noFill/>
        </p:spPr>
        <p:txBody>
          <a:bodyPr wrap="square" rtlCol="0">
            <a:spAutoFit/>
          </a:bodyPr>
          <a:lstStyle/>
          <a:p>
            <a:pPr>
              <a:lnSpc>
                <a:spcPct val="100000"/>
              </a:lnSpc>
            </a:pPr>
            <a:r>
              <a:rPr lang="en-US" altLang="zh-CN" sz="2800" b="1" spc="200" dirty="0">
                <a:solidFill>
                  <a:schemeClr val="bg1"/>
                </a:solidFill>
                <a:latin typeface="Calibri" panose="020F07020304040A0204" pitchFamily="34" charset="0"/>
                <a:ea typeface="微软雅黑" panose="020B0503020204020204" pitchFamily="34" charset="-122"/>
              </a:rPr>
              <a:t>Training Framework</a:t>
            </a:r>
          </a:p>
        </p:txBody>
      </p:sp>
      <p:pic>
        <p:nvPicPr>
          <p:cNvPr id="4" name="图片 3" descr="1"/>
          <p:cNvPicPr>
            <a:picLocks noChangeAspect="1"/>
          </p:cNvPicPr>
          <p:nvPr/>
        </p:nvPicPr>
        <p:blipFill>
          <a:blip r:embed="rId3"/>
          <a:stretch>
            <a:fillRect/>
          </a:stretch>
        </p:blipFill>
        <p:spPr>
          <a:xfrm>
            <a:off x="195580" y="1091565"/>
            <a:ext cx="5972175" cy="4674870"/>
          </a:xfrm>
          <a:prstGeom prst="rect">
            <a:avLst/>
          </a:prstGeom>
        </p:spPr>
      </p:pic>
      <p:sp>
        <p:nvSpPr>
          <p:cNvPr id="13" name="文本框 12"/>
          <p:cNvSpPr txBox="1"/>
          <p:nvPr/>
        </p:nvSpPr>
        <p:spPr>
          <a:xfrm>
            <a:off x="6026150" y="1413528"/>
            <a:ext cx="4572000" cy="922020"/>
          </a:xfrm>
          <a:prstGeom prst="rect">
            <a:avLst/>
          </a:prstGeom>
          <a:noFill/>
        </p:spPr>
        <p:txBody>
          <a:bodyPr wrap="square">
            <a:spAutoFit/>
          </a:bodyPr>
          <a:lstStyle/>
          <a:p>
            <a:r>
              <a:rPr lang="zh-CN" altLang="en-US" sz="1800" b="1" spc="200" dirty="0">
                <a:solidFill>
                  <a:srgbClr val="02409A"/>
                </a:solidFill>
                <a:latin typeface="Calibri" panose="020F07020304040A0204" pitchFamily="34" charset="0"/>
                <a:ea typeface="微软雅黑" panose="020B0503020204020204" pitchFamily="34" charset="-122"/>
              </a:rPr>
              <a:t>相位选择模型：</a:t>
            </a:r>
          </a:p>
          <a:p>
            <a:r>
              <a:rPr lang="zh-CN" altLang="en-US" sz="1800" b="1" spc="200" dirty="0">
                <a:solidFill>
                  <a:srgbClr val="02409A"/>
                </a:solidFill>
                <a:latin typeface="Calibri" panose="020F07020304040A0204" pitchFamily="34" charset="0"/>
                <a:ea typeface="微软雅黑" panose="020B0503020204020204" pitchFamily="34" charset="-122"/>
              </a:rPr>
              <a:t>     </a:t>
            </a:r>
            <a:r>
              <a:rPr lang="en-US" altLang="zh-CN" sz="1800" b="1" spc="200" dirty="0">
                <a:solidFill>
                  <a:srgbClr val="02409A"/>
                </a:solidFill>
                <a:latin typeface="Calibri" panose="020F07020304040A0204" pitchFamily="34" charset="0"/>
                <a:ea typeface="微软雅黑" panose="020B0503020204020204" pitchFamily="34" charset="-122"/>
              </a:rPr>
              <a:t>DQN</a:t>
            </a:r>
            <a:r>
              <a:rPr lang="zh-CN" altLang="en-US" sz="1800" b="1" spc="200" dirty="0">
                <a:solidFill>
                  <a:srgbClr val="02409A"/>
                </a:solidFill>
                <a:latin typeface="Calibri" panose="020F07020304040A0204" pitchFamily="34" charset="0"/>
                <a:ea typeface="微软雅黑" panose="020B0503020204020204" pitchFamily="34" charset="-122"/>
              </a:rPr>
              <a:t>；</a:t>
            </a:r>
          </a:p>
          <a:p>
            <a:r>
              <a:rPr lang="zh-CN" altLang="en-US" sz="1800" b="1" spc="200" dirty="0">
                <a:solidFill>
                  <a:srgbClr val="02409A"/>
                </a:solidFill>
                <a:latin typeface="Calibri" panose="020F07020304040A0204" pitchFamily="34" charset="0"/>
                <a:ea typeface="微软雅黑" panose="020B0503020204020204" pitchFamily="34" charset="-122"/>
              </a:rPr>
              <a:t>    </a:t>
            </a:r>
            <a:r>
              <a:rPr lang="en-US" altLang="zh-CN" sz="1800" b="1" spc="200" dirty="0">
                <a:solidFill>
                  <a:srgbClr val="02409A"/>
                </a:solidFill>
                <a:latin typeface="Calibri" panose="020F07020304040A0204" pitchFamily="34" charset="0"/>
                <a:ea typeface="微软雅黑" panose="020B0503020204020204" pitchFamily="34" charset="-122"/>
              </a:rPr>
              <a:t> experience replay</a:t>
            </a:r>
          </a:p>
        </p:txBody>
      </p:sp>
      <p:cxnSp>
        <p:nvCxnSpPr>
          <p:cNvPr id="17" name="直接箭头连接符 16"/>
          <p:cNvCxnSpPr/>
          <p:nvPr/>
        </p:nvCxnSpPr>
        <p:spPr>
          <a:xfrm flipV="1">
            <a:off x="4832985" y="1553210"/>
            <a:ext cx="1193165" cy="13208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06820" y="3249313"/>
            <a:ext cx="4572000" cy="645160"/>
          </a:xfrm>
          <a:prstGeom prst="rect">
            <a:avLst/>
          </a:prstGeom>
          <a:noFill/>
        </p:spPr>
        <p:txBody>
          <a:bodyPr wrap="square">
            <a:spAutoFit/>
          </a:bodyPr>
          <a:lstStyle/>
          <a:p>
            <a:r>
              <a:rPr lang="zh-CN" altLang="en-US" sz="1800" b="1" spc="200" dirty="0">
                <a:solidFill>
                  <a:srgbClr val="02409A"/>
                </a:solidFill>
                <a:latin typeface="Calibri" panose="020F07020304040A0204" pitchFamily="34" charset="0"/>
                <a:ea typeface="微软雅黑" panose="020B0503020204020204" pitchFamily="34" charset="-122"/>
              </a:rPr>
              <a:t>持续时间预测模型：</a:t>
            </a:r>
            <a:br>
              <a:rPr lang="zh-CN" altLang="en-US" sz="1800" b="1" spc="200" dirty="0">
                <a:solidFill>
                  <a:srgbClr val="02409A"/>
                </a:solidFill>
                <a:latin typeface="Calibri" panose="020F07020304040A0204" pitchFamily="34" charset="0"/>
                <a:ea typeface="微软雅黑" panose="020B0503020204020204" pitchFamily="34" charset="-122"/>
              </a:rPr>
            </a:br>
            <a:r>
              <a:rPr lang="zh-CN" altLang="en-US" sz="1800" b="1" spc="200" dirty="0">
                <a:solidFill>
                  <a:srgbClr val="02409A"/>
                </a:solidFill>
                <a:latin typeface="Calibri" panose="020F07020304040A0204" pitchFamily="34" charset="0"/>
                <a:ea typeface="微软雅黑" panose="020B0503020204020204" pitchFamily="34" charset="-122"/>
              </a:rPr>
              <a:t>	</a:t>
            </a:r>
            <a:r>
              <a:rPr lang="en-US" altLang="zh-CN" sz="1800" b="1" spc="200" dirty="0">
                <a:solidFill>
                  <a:srgbClr val="02409A"/>
                </a:solidFill>
                <a:latin typeface="Calibri" panose="020F07020304040A0204" pitchFamily="34" charset="0"/>
                <a:ea typeface="微软雅黑" panose="020B0503020204020204" pitchFamily="34" charset="-122"/>
              </a:rPr>
              <a:t>LSTM </a:t>
            </a:r>
            <a:endParaRPr lang="zh-CN" altLang="en-US" dirty="0">
              <a:solidFill>
                <a:srgbClr val="02409A"/>
              </a:solidFill>
            </a:endParaRPr>
          </a:p>
        </p:txBody>
      </p:sp>
      <p:cxnSp>
        <p:nvCxnSpPr>
          <p:cNvPr id="5" name="直接箭头连接符 4"/>
          <p:cNvCxnSpPr/>
          <p:nvPr/>
        </p:nvCxnSpPr>
        <p:spPr>
          <a:xfrm>
            <a:off x="4921885" y="2580005"/>
            <a:ext cx="1394460" cy="74422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18</a:t>
            </a:fld>
            <a:endParaRPr lang="zh-CN" altLang="en-US"/>
          </a:p>
        </p:txBody>
      </p:sp>
      <p:sp>
        <p:nvSpPr>
          <p:cNvPr id="9" name="文本框 8"/>
          <p:cNvSpPr txBox="1"/>
          <p:nvPr/>
        </p:nvSpPr>
        <p:spPr>
          <a:xfrm>
            <a:off x="428281" y="199434"/>
            <a:ext cx="3259295" cy="521970"/>
          </a:xfrm>
          <a:prstGeom prst="rect">
            <a:avLst/>
          </a:prstGeom>
          <a:noFill/>
        </p:spPr>
        <p:txBody>
          <a:bodyPr wrap="square" rtlCol="0">
            <a:spAutoFit/>
          </a:bodyPr>
          <a:lstStyle/>
          <a:p>
            <a:pPr>
              <a:lnSpc>
                <a:spcPct val="100000"/>
              </a:lnSpc>
            </a:pPr>
            <a:r>
              <a:rPr lang="en-US" altLang="zh-CN" sz="2800" b="1" spc="200" dirty="0">
                <a:solidFill>
                  <a:schemeClr val="bg1"/>
                </a:solidFill>
                <a:latin typeface="Calibri" panose="020F07020304040A0204" pitchFamily="34" charset="0"/>
                <a:ea typeface="微软雅黑" panose="020B0503020204020204" pitchFamily="34" charset="-122"/>
              </a:rPr>
              <a:t>T</a:t>
            </a:r>
            <a:r>
              <a:rPr lang="zh-CN" altLang="en-US" sz="2800" b="1" spc="200" dirty="0">
                <a:solidFill>
                  <a:schemeClr val="bg1"/>
                </a:solidFill>
                <a:latin typeface="Calibri" panose="020F07020304040A0204" pitchFamily="34" charset="0"/>
                <a:ea typeface="微软雅黑" panose="020B0503020204020204" pitchFamily="34" charset="-122"/>
              </a:rPr>
              <a:t>est </a:t>
            </a:r>
            <a:r>
              <a:rPr lang="en-US" altLang="zh-CN" sz="2800" b="1" spc="200" dirty="0">
                <a:solidFill>
                  <a:schemeClr val="bg1"/>
                </a:solidFill>
                <a:latin typeface="Calibri" panose="020F07020304040A0204" pitchFamily="34" charset="0"/>
                <a:ea typeface="微软雅黑" panose="020B0503020204020204" pitchFamily="34" charset="-122"/>
              </a:rPr>
              <a:t>F</a:t>
            </a:r>
            <a:r>
              <a:rPr lang="zh-CN" altLang="en-US" sz="2800" b="1" spc="200" dirty="0">
                <a:solidFill>
                  <a:schemeClr val="bg1"/>
                </a:solidFill>
                <a:latin typeface="Calibri" panose="020F07020304040A0204" pitchFamily="34" charset="0"/>
                <a:ea typeface="微软雅黑" panose="020B0503020204020204" pitchFamily="34" charset="-122"/>
              </a:rPr>
              <a:t>ramework</a:t>
            </a:r>
          </a:p>
        </p:txBody>
      </p:sp>
      <p:pic>
        <p:nvPicPr>
          <p:cNvPr id="6" name="图片 5" descr="2+3"/>
          <p:cNvPicPr>
            <a:picLocks noChangeAspect="1"/>
          </p:cNvPicPr>
          <p:nvPr/>
        </p:nvPicPr>
        <p:blipFill>
          <a:blip r:embed="rId5"/>
          <a:stretch>
            <a:fillRect/>
          </a:stretch>
        </p:blipFill>
        <p:spPr>
          <a:xfrm>
            <a:off x="255270" y="852805"/>
            <a:ext cx="8633460" cy="3357245"/>
          </a:xfrm>
          <a:prstGeom prst="rect">
            <a:avLst/>
          </a:prstGeom>
        </p:spPr>
      </p:pic>
      <p:sp>
        <p:nvSpPr>
          <p:cNvPr id="4" name="文本框 3"/>
          <p:cNvSpPr txBox="1"/>
          <p:nvPr>
            <p:custDataLst>
              <p:tags r:id="rId1"/>
            </p:custDataLst>
          </p:nvPr>
        </p:nvSpPr>
        <p:spPr>
          <a:xfrm>
            <a:off x="1908175" y="4210050"/>
            <a:ext cx="2211070" cy="415290"/>
          </a:xfrm>
          <a:prstGeom prst="rect">
            <a:avLst/>
          </a:prstGeom>
          <a:noFill/>
        </p:spPr>
        <p:txBody>
          <a:bodyPr wrap="none" rtlCol="0">
            <a:noAutofit/>
          </a:bodyPr>
          <a:lstStyle/>
          <a:p>
            <a:r>
              <a:rPr lang="en-US" altLang="zh-CN" sz="1400" dirty="0">
                <a:solidFill>
                  <a:schemeClr val="tx1"/>
                </a:solidFill>
                <a:latin typeface="Times New Roman Regular" panose="02020503050405090304" charset="0"/>
                <a:ea typeface="等线" panose="02010600030101010101" charset="-122"/>
                <a:cs typeface="Times New Roman Regular" panose="02020503050405090304" charset="0"/>
              </a:rPr>
              <a:t>MonitorLight-r</a:t>
            </a:r>
          </a:p>
        </p:txBody>
      </p:sp>
      <p:sp>
        <p:nvSpPr>
          <p:cNvPr id="3" name="文本框 2"/>
          <p:cNvSpPr txBox="1"/>
          <p:nvPr>
            <p:custDataLst>
              <p:tags r:id="rId2"/>
            </p:custDataLst>
          </p:nvPr>
        </p:nvSpPr>
        <p:spPr>
          <a:xfrm>
            <a:off x="5859780" y="4210050"/>
            <a:ext cx="2211070" cy="415290"/>
          </a:xfrm>
          <a:prstGeom prst="rect">
            <a:avLst/>
          </a:prstGeom>
          <a:noFill/>
        </p:spPr>
        <p:txBody>
          <a:bodyPr wrap="none" rtlCol="0">
            <a:noAutofit/>
          </a:bodyPr>
          <a:lstStyle/>
          <a:p>
            <a:r>
              <a:rPr lang="en-US" altLang="zh-CN" sz="1400" dirty="0">
                <a:solidFill>
                  <a:schemeClr val="tx1"/>
                </a:solidFill>
                <a:latin typeface="Times New Roman Regular" panose="02020503050405090304" charset="0"/>
                <a:ea typeface="等线" panose="02010600030101010101" charset="-122"/>
                <a:cs typeface="Times New Roman Regular" panose="02020503050405090304" charset="0"/>
              </a:rPr>
              <a:t>MonitorLight-p</a:t>
            </a:r>
          </a:p>
        </p:txBody>
      </p:sp>
      <p:sp>
        <p:nvSpPr>
          <p:cNvPr id="10" name="文本框 9"/>
          <p:cNvSpPr txBox="1"/>
          <p:nvPr/>
        </p:nvSpPr>
        <p:spPr>
          <a:xfrm>
            <a:off x="865414" y="4633420"/>
            <a:ext cx="7547610" cy="1198880"/>
          </a:xfrm>
          <a:prstGeom prst="rect">
            <a:avLst/>
          </a:prstGeom>
          <a:noFill/>
        </p:spPr>
        <p:txBody>
          <a:bodyPr wrap="none" rtlCol="0">
            <a:spAutoFit/>
          </a:bodyPr>
          <a:lstStyle/>
          <a:p>
            <a:pPr marL="285750" indent="-285750" algn="l">
              <a:lnSpc>
                <a:spcPct val="200000"/>
              </a:lnSpc>
              <a:buFont typeface="Arial" panose="020B0604020202090204" pitchFamily="34" charset="0"/>
              <a:buChar char="•"/>
            </a:pPr>
            <a:r>
              <a:rPr lang="zh-CN" altLang="en-US" dirty="0">
                <a:solidFill>
                  <a:schemeClr val="tx1"/>
                </a:solidFill>
              </a:rPr>
              <a:t>MonitorLight-r ：相位切换基于实时</a:t>
            </a:r>
            <a:r>
              <a:rPr lang="en-US" altLang="zh-CN" dirty="0">
                <a:solidFill>
                  <a:srgbClr val="FF0000"/>
                </a:solidFill>
              </a:rPr>
              <a:t>Monitoring</a:t>
            </a:r>
            <a:r>
              <a:rPr lang="zh-CN" altLang="en-US" dirty="0">
                <a:solidFill>
                  <a:srgbClr val="FF0000"/>
                </a:solidFill>
              </a:rPr>
              <a:t>属性</a:t>
            </a:r>
            <a:r>
              <a:rPr lang="zh-CN" altLang="en-US" dirty="0">
                <a:solidFill>
                  <a:schemeClr val="tx1"/>
                </a:solidFill>
              </a:rPr>
              <a:t>。</a:t>
            </a:r>
          </a:p>
          <a:p>
            <a:pPr marL="285750" indent="-285750" algn="l">
              <a:lnSpc>
                <a:spcPct val="200000"/>
              </a:lnSpc>
              <a:buFont typeface="Arial" panose="020B0604020202090204" pitchFamily="34" charset="0"/>
              <a:buChar char="•"/>
            </a:pPr>
            <a:r>
              <a:rPr lang="zh-CN" altLang="en-US" dirty="0">
                <a:solidFill>
                  <a:schemeClr val="tx1"/>
                </a:solidFill>
              </a:rPr>
              <a:t>MonitorLight-p ：无</a:t>
            </a:r>
            <a:r>
              <a:rPr lang="en-US" altLang="zh-CN" dirty="0">
                <a:solidFill>
                  <a:schemeClr val="tx1"/>
                </a:solidFill>
              </a:rPr>
              <a:t>Monitoring</a:t>
            </a:r>
            <a:r>
              <a:rPr lang="zh-CN" altLang="en-US" dirty="0">
                <a:solidFill>
                  <a:schemeClr val="tx1"/>
                </a:solidFill>
              </a:rPr>
              <a:t>属性，基于</a:t>
            </a:r>
            <a:r>
              <a:rPr lang="zh-CN" altLang="en-US" dirty="0">
                <a:solidFill>
                  <a:srgbClr val="FF0000"/>
                </a:solidFill>
              </a:rPr>
              <a:t>时间预测模型</a:t>
            </a:r>
            <a:r>
              <a:rPr lang="zh-CN" altLang="en-US" dirty="0">
                <a:solidFill>
                  <a:schemeClr val="tx1"/>
                </a:solidFill>
              </a:rPr>
              <a:t>确定相位时间。</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19</a:t>
            </a:fld>
            <a:endParaRPr lang="zh-CN" altLang="en-US"/>
          </a:p>
        </p:txBody>
      </p:sp>
      <p:sp>
        <p:nvSpPr>
          <p:cNvPr id="37" name="文本框 36"/>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a:solidFill>
                  <a:schemeClr val="bg1"/>
                </a:solidFill>
                <a:latin typeface="Calibri" panose="020F07020304040A0204" pitchFamily="34" charset="0"/>
                <a:ea typeface="微软雅黑" panose="020B0503020204020204" pitchFamily="34" charset="-122"/>
              </a:rPr>
              <a:t>提纲</a:t>
            </a:r>
          </a:p>
        </p:txBody>
      </p:sp>
      <p:grpSp>
        <p:nvGrpSpPr>
          <p:cNvPr id="38" name="组合 37"/>
          <p:cNvGrpSpPr/>
          <p:nvPr/>
        </p:nvGrpSpPr>
        <p:grpSpPr>
          <a:xfrm>
            <a:off x="2547620" y="2312035"/>
            <a:ext cx="4745350" cy="2233930"/>
            <a:chOff x="1549246" y="2295061"/>
            <a:chExt cx="5136762" cy="2233913"/>
          </a:xfrm>
        </p:grpSpPr>
        <p:grpSp>
          <p:nvGrpSpPr>
            <p:cNvPr id="39" name="组合 38"/>
            <p:cNvGrpSpPr/>
            <p:nvPr/>
          </p:nvGrpSpPr>
          <p:grpSpPr>
            <a:xfrm>
              <a:off x="1549246" y="3167389"/>
              <a:ext cx="1788555" cy="521966"/>
              <a:chOff x="1104898" y="1549242"/>
              <a:chExt cx="1788555" cy="521966"/>
            </a:xfrm>
          </p:grpSpPr>
          <p:sp>
            <p:nvSpPr>
              <p:cNvPr id="44" name="文本框 43"/>
              <p:cNvSpPr txBox="1"/>
              <p:nvPr/>
            </p:nvSpPr>
            <p:spPr>
              <a:xfrm>
                <a:off x="1463709" y="1549242"/>
                <a:ext cx="1429744" cy="521966"/>
              </a:xfrm>
              <a:prstGeom prst="rect">
                <a:avLst/>
              </a:prstGeom>
              <a:noFill/>
            </p:spPr>
            <p:txBody>
              <a:bodyPr wrap="square" rtlCol="0">
                <a:spAutoFit/>
              </a:bodyPr>
              <a:lstStyle/>
              <a:p>
                <a:r>
                  <a:rPr lang="zh-CN" altLang="en-US" sz="2800" b="1" spc="200" dirty="0">
                    <a:latin typeface="微软雅黑" panose="020B0503020204020204" pitchFamily="34" charset="-122"/>
                    <a:ea typeface="微软雅黑" panose="020B0503020204020204" pitchFamily="34" charset="-122"/>
                  </a:rPr>
                  <a:t>实验</a:t>
                </a:r>
              </a:p>
            </p:txBody>
          </p:sp>
          <p:grpSp>
            <p:nvGrpSpPr>
              <p:cNvPr id="45" name="Google Shape;1483;p78"/>
              <p:cNvGrpSpPr/>
              <p:nvPr/>
            </p:nvGrpSpPr>
            <p:grpSpPr>
              <a:xfrm>
                <a:off x="1104898" y="1661974"/>
                <a:ext cx="206582" cy="297757"/>
                <a:chOff x="5083925" y="2066350"/>
                <a:chExt cx="28825" cy="41550"/>
              </a:xfrm>
            </p:grpSpPr>
            <p:sp>
              <p:nvSpPr>
                <p:cNvPr id="46" name="Google Shape;1484;p78"/>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024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485;p78"/>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0" name="文本框 39"/>
            <p:cNvSpPr txBox="1"/>
            <p:nvPr/>
          </p:nvSpPr>
          <p:spPr>
            <a:xfrm>
              <a:off x="3979408" y="4030798"/>
              <a:ext cx="2270457" cy="460371"/>
            </a:xfrm>
            <a:prstGeom prst="rect">
              <a:avLst/>
            </a:prstGeom>
            <a:noFill/>
          </p:spPr>
          <p:txBody>
            <a:bodyPr wrap="square" rtlCol="0">
              <a:spAutoFit/>
            </a:bodyPr>
            <a:lstStyle/>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总结</a:t>
              </a:r>
            </a:p>
          </p:txBody>
        </p:sp>
        <p:sp>
          <p:nvSpPr>
            <p:cNvPr id="41" name="文本框 40"/>
            <p:cNvSpPr txBox="1"/>
            <p:nvPr/>
          </p:nvSpPr>
          <p:spPr>
            <a:xfrm>
              <a:off x="3979408" y="3144673"/>
              <a:ext cx="2706600" cy="460371"/>
            </a:xfrm>
            <a:prstGeom prst="rect">
              <a:avLst/>
            </a:prstGeom>
            <a:noFill/>
          </p:spPr>
          <p:txBody>
            <a:bodyPr wrap="square" rtlCol="0">
              <a:spAutoFit/>
            </a:bodyPr>
            <a:lstStyle/>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实验结果</a:t>
              </a:r>
            </a:p>
          </p:txBody>
        </p:sp>
        <p:sp>
          <p:nvSpPr>
            <p:cNvPr id="42" name="文本框 41"/>
            <p:cNvSpPr txBox="1"/>
            <p:nvPr/>
          </p:nvSpPr>
          <p:spPr>
            <a:xfrm>
              <a:off x="3979408" y="2331574"/>
              <a:ext cx="2362368" cy="460371"/>
            </a:xfrm>
            <a:prstGeom prst="rect">
              <a:avLst/>
            </a:prstGeom>
            <a:noFill/>
          </p:spPr>
          <p:txBody>
            <a:bodyPr wrap="square" rtlCol="0">
              <a:spAutoFit/>
            </a:bodyPr>
            <a:lstStyle/>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实验设计</a:t>
              </a:r>
            </a:p>
          </p:txBody>
        </p:sp>
        <p:cxnSp>
          <p:nvCxnSpPr>
            <p:cNvPr id="43" name="直接连接符 42"/>
            <p:cNvCxnSpPr/>
            <p:nvPr/>
          </p:nvCxnSpPr>
          <p:spPr>
            <a:xfrm>
              <a:off x="3428291" y="2295061"/>
              <a:ext cx="0" cy="2233913"/>
            </a:xfrm>
            <a:prstGeom prst="line">
              <a:avLst/>
            </a:prstGeom>
            <a:ln w="19050">
              <a:solidFill>
                <a:srgbClr val="02409A"/>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2</a:t>
            </a:fld>
            <a:endParaRPr lang="zh-CN" altLang="en-US"/>
          </a:p>
        </p:txBody>
      </p:sp>
      <p:grpSp>
        <p:nvGrpSpPr>
          <p:cNvPr id="64" name="组合 63"/>
          <p:cNvGrpSpPr/>
          <p:nvPr/>
        </p:nvGrpSpPr>
        <p:grpSpPr>
          <a:xfrm>
            <a:off x="2131902" y="2071919"/>
            <a:ext cx="4880195" cy="461665"/>
            <a:chOff x="2318742" y="2198492"/>
            <a:chExt cx="4880195" cy="461665"/>
          </a:xfrm>
        </p:grpSpPr>
        <p:sp>
          <p:nvSpPr>
            <p:cNvPr id="53" name="文本框 52"/>
            <p:cNvSpPr txBox="1"/>
            <p:nvPr/>
          </p:nvSpPr>
          <p:spPr>
            <a:xfrm>
              <a:off x="2692422" y="2198492"/>
              <a:ext cx="4132835" cy="461665"/>
            </a:xfrm>
            <a:prstGeom prst="rect">
              <a:avLst/>
            </a:prstGeom>
            <a:noFill/>
            <a:ln w="19050">
              <a:solidFill>
                <a:srgbClr val="02409A"/>
              </a:solidFill>
            </a:ln>
          </p:spPr>
          <p:txBody>
            <a:bodyPr wrap="square" rtlCol="0">
              <a:spAutoFit/>
            </a:bodyPr>
            <a:lstStyle/>
            <a:p>
              <a:pPr lvl="0" algn="ctr">
                <a:defRPr/>
              </a:pPr>
              <a:r>
                <a:rPr lang="zh-CN" altLang="en-US" sz="2400" b="1" dirty="0">
                  <a:solidFill>
                    <a:schemeClr val="tx1">
                      <a:lumMod val="85000"/>
                      <a:lumOff val="15000"/>
                    </a:schemeClr>
                  </a:solidFill>
                  <a:latin typeface="思源黑体 CN" panose="020B0500000000000000" pitchFamily="34" charset="-122"/>
                  <a:ea typeface="思源黑体 CN" panose="020B0500000000000000" pitchFamily="34" charset="-122"/>
                  <a:cs typeface="+mn-ea"/>
                </a:rPr>
                <a:t>研究背景</a:t>
              </a:r>
            </a:p>
          </p:txBody>
        </p:sp>
        <p:grpSp>
          <p:nvGrpSpPr>
            <p:cNvPr id="54" name="Google Shape;863;p65"/>
            <p:cNvGrpSpPr>
              <a:grpSpLocks noChangeAspect="1"/>
            </p:cNvGrpSpPr>
            <p:nvPr/>
          </p:nvGrpSpPr>
          <p:grpSpPr>
            <a:xfrm>
              <a:off x="2318742" y="2339325"/>
              <a:ext cx="190147" cy="180000"/>
              <a:chOff x="4660325" y="1866850"/>
              <a:chExt cx="68350" cy="58100"/>
            </a:xfrm>
          </p:grpSpPr>
          <p:sp>
            <p:nvSpPr>
              <p:cNvPr id="55"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863;p65"/>
            <p:cNvGrpSpPr>
              <a:grpSpLocks noChangeAspect="1"/>
            </p:cNvGrpSpPr>
            <p:nvPr/>
          </p:nvGrpSpPr>
          <p:grpSpPr>
            <a:xfrm flipH="1">
              <a:off x="7008790" y="2339325"/>
              <a:ext cx="190147" cy="180000"/>
              <a:chOff x="4660325" y="1866850"/>
              <a:chExt cx="68350" cy="58100"/>
            </a:xfrm>
          </p:grpSpPr>
          <p:sp>
            <p:nvSpPr>
              <p:cNvPr id="62"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 name="组合 27"/>
          <p:cNvGrpSpPr/>
          <p:nvPr/>
        </p:nvGrpSpPr>
        <p:grpSpPr>
          <a:xfrm>
            <a:off x="2131899" y="3438350"/>
            <a:ext cx="4880195" cy="460375"/>
            <a:chOff x="2318742" y="2255831"/>
            <a:chExt cx="4880195" cy="460375"/>
          </a:xfrm>
        </p:grpSpPr>
        <p:sp>
          <p:nvSpPr>
            <p:cNvPr id="29" name="文本框 28"/>
            <p:cNvSpPr txBox="1"/>
            <p:nvPr/>
          </p:nvSpPr>
          <p:spPr>
            <a:xfrm>
              <a:off x="2692421" y="2255831"/>
              <a:ext cx="4132835" cy="460375"/>
            </a:xfrm>
            <a:prstGeom prst="rect">
              <a:avLst/>
            </a:prstGeom>
            <a:noFill/>
            <a:ln w="19050">
              <a:solidFill>
                <a:srgbClr val="02409A"/>
              </a:solidFill>
            </a:ln>
          </p:spPr>
          <p:txBody>
            <a:bodyPr wrap="square" rtlCol="0">
              <a:spAutoFit/>
            </a:bodyPr>
            <a:lstStyle/>
            <a:p>
              <a:pPr lvl="0" algn="ctr">
                <a:defRPr/>
              </a:pPr>
              <a:r>
                <a:rPr lang="zh-CN" altLang="en-US" sz="2400" b="1" dirty="0">
                  <a:solidFill>
                    <a:schemeClr val="tx1">
                      <a:lumMod val="85000"/>
                      <a:lumOff val="15000"/>
                    </a:schemeClr>
                  </a:solidFill>
                  <a:latin typeface="思源黑体 CN" panose="020B0500000000000000" pitchFamily="34" charset="-122"/>
                  <a:ea typeface="思源黑体 CN" panose="020B0500000000000000" pitchFamily="34" charset="-122"/>
                  <a:cs typeface="+mn-ea"/>
                </a:rPr>
                <a:t>算法设计</a:t>
              </a:r>
            </a:p>
          </p:txBody>
        </p:sp>
        <p:grpSp>
          <p:nvGrpSpPr>
            <p:cNvPr id="30" name="Google Shape;863;p65"/>
            <p:cNvGrpSpPr>
              <a:grpSpLocks noChangeAspect="1"/>
            </p:cNvGrpSpPr>
            <p:nvPr/>
          </p:nvGrpSpPr>
          <p:grpSpPr>
            <a:xfrm>
              <a:off x="2318742" y="2339325"/>
              <a:ext cx="190147" cy="180000"/>
              <a:chOff x="4660325" y="1866850"/>
              <a:chExt cx="68350" cy="58100"/>
            </a:xfrm>
          </p:grpSpPr>
          <p:sp>
            <p:nvSpPr>
              <p:cNvPr id="34"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863;p65"/>
            <p:cNvGrpSpPr>
              <a:grpSpLocks noChangeAspect="1"/>
            </p:cNvGrpSpPr>
            <p:nvPr/>
          </p:nvGrpSpPr>
          <p:grpSpPr>
            <a:xfrm flipH="1">
              <a:off x="7008790" y="2339325"/>
              <a:ext cx="190147" cy="180000"/>
              <a:chOff x="4660325" y="1866850"/>
              <a:chExt cx="68350" cy="58100"/>
            </a:xfrm>
          </p:grpSpPr>
          <p:sp>
            <p:nvSpPr>
              <p:cNvPr id="32"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7" name="文本框 36"/>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a:solidFill>
                  <a:schemeClr val="bg1"/>
                </a:solidFill>
                <a:latin typeface="Calibri" panose="020F07020304040A0204" pitchFamily="34" charset="0"/>
                <a:ea typeface="微软雅黑" panose="020B0503020204020204" pitchFamily="34" charset="-122"/>
              </a:rPr>
              <a:t>提纲</a:t>
            </a:r>
          </a:p>
        </p:txBody>
      </p:sp>
      <p:grpSp>
        <p:nvGrpSpPr>
          <p:cNvPr id="11" name="组合 10"/>
          <p:cNvGrpSpPr/>
          <p:nvPr/>
        </p:nvGrpSpPr>
        <p:grpSpPr>
          <a:xfrm>
            <a:off x="2131900" y="4804781"/>
            <a:ext cx="4880195" cy="460375"/>
            <a:chOff x="2318742" y="2198492"/>
            <a:chExt cx="4880195" cy="460375"/>
          </a:xfrm>
        </p:grpSpPr>
        <p:sp>
          <p:nvSpPr>
            <p:cNvPr id="12" name="文本框 11"/>
            <p:cNvSpPr txBox="1"/>
            <p:nvPr/>
          </p:nvSpPr>
          <p:spPr>
            <a:xfrm>
              <a:off x="2692422" y="2198492"/>
              <a:ext cx="4132835" cy="460375"/>
            </a:xfrm>
            <a:prstGeom prst="rect">
              <a:avLst/>
            </a:prstGeom>
            <a:noFill/>
            <a:ln w="19050">
              <a:solidFill>
                <a:srgbClr val="02409A"/>
              </a:solidFill>
            </a:ln>
          </p:spPr>
          <p:txBody>
            <a:bodyPr wrap="square" rtlCol="0">
              <a:spAutoFit/>
            </a:bodyPr>
            <a:lstStyle/>
            <a:p>
              <a:pPr lvl="0" algn="ctr">
                <a:defRPr/>
              </a:pPr>
              <a:r>
                <a:rPr lang="zh-CN" altLang="en-US" sz="2400" b="1" dirty="0">
                  <a:solidFill>
                    <a:schemeClr val="tx1">
                      <a:lumMod val="85000"/>
                      <a:lumOff val="15000"/>
                    </a:schemeClr>
                  </a:solidFill>
                  <a:latin typeface="思源黑体 CN" panose="020B0500000000000000" pitchFamily="34" charset="-122"/>
                  <a:ea typeface="思源黑体 CN" panose="020B0500000000000000" pitchFamily="34" charset="-122"/>
                  <a:cs typeface="+mn-ea"/>
                </a:rPr>
                <a:t>实验</a:t>
              </a:r>
            </a:p>
          </p:txBody>
        </p:sp>
        <p:grpSp>
          <p:nvGrpSpPr>
            <p:cNvPr id="13" name="Google Shape;863;p65"/>
            <p:cNvGrpSpPr>
              <a:grpSpLocks noChangeAspect="1"/>
            </p:cNvGrpSpPr>
            <p:nvPr/>
          </p:nvGrpSpPr>
          <p:grpSpPr>
            <a:xfrm>
              <a:off x="2318742" y="2339325"/>
              <a:ext cx="190147" cy="180000"/>
              <a:chOff x="4660325" y="1866850"/>
              <a:chExt cx="68350" cy="58100"/>
            </a:xfrm>
          </p:grpSpPr>
          <p:sp>
            <p:nvSpPr>
              <p:cNvPr id="17"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863;p65"/>
            <p:cNvGrpSpPr>
              <a:grpSpLocks noChangeAspect="1"/>
            </p:cNvGrpSpPr>
            <p:nvPr/>
          </p:nvGrpSpPr>
          <p:grpSpPr>
            <a:xfrm flipH="1">
              <a:off x="7008790" y="2339325"/>
              <a:ext cx="190147" cy="180000"/>
              <a:chOff x="4660325" y="1866850"/>
              <a:chExt cx="68350" cy="58100"/>
            </a:xfrm>
          </p:grpSpPr>
          <p:sp>
            <p:nvSpPr>
              <p:cNvPr id="15"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20</a:t>
            </a:fld>
            <a:endParaRPr lang="zh-CN" altLang="en-US"/>
          </a:p>
        </p:txBody>
      </p:sp>
      <p:sp>
        <p:nvSpPr>
          <p:cNvPr id="9" name="文本框 8"/>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7020304040A0204" pitchFamily="34" charset="0"/>
                <a:ea typeface="微软雅黑" panose="020B0503020204020204" pitchFamily="34" charset="-122"/>
              </a:rPr>
              <a:t>实验设计</a:t>
            </a:r>
            <a:endParaRPr lang="en-US" altLang="zh-CN" sz="2800" b="1" spc="200" dirty="0">
              <a:solidFill>
                <a:schemeClr val="bg1"/>
              </a:solidFill>
              <a:latin typeface="Calibri" panose="020F07020304040A0204" pitchFamily="34" charset="0"/>
              <a:ea typeface="微软雅黑" panose="020B0503020204020204" pitchFamily="34" charset="-122"/>
            </a:endParaRPr>
          </a:p>
        </p:txBody>
      </p:sp>
      <p:sp>
        <p:nvSpPr>
          <p:cNvPr id="3" name="文本框 2"/>
          <p:cNvSpPr txBox="1"/>
          <p:nvPr/>
        </p:nvSpPr>
        <p:spPr>
          <a:xfrm>
            <a:off x="527932" y="1338926"/>
            <a:ext cx="1833880" cy="1060450"/>
          </a:xfrm>
          <a:prstGeom prst="rect">
            <a:avLst/>
          </a:prstGeom>
          <a:noFill/>
        </p:spPr>
        <p:txBody>
          <a:bodyPr wrap="none" rtlCol="0">
            <a:spAutoFit/>
          </a:bodyPr>
          <a:lstStyle/>
          <a:p>
            <a:pPr algn="l">
              <a:lnSpc>
                <a:spcPct val="150000"/>
              </a:lnSpc>
            </a:pPr>
            <a:r>
              <a:rPr lang="zh-CN" altLang="en-US" sz="2200" b="1" dirty="0">
                <a:latin typeface="Calibri" panose="020F07020304040A0204" pitchFamily="34" charset="0"/>
                <a:ea typeface="微软雅黑" panose="020B0503020204020204" pitchFamily="34" charset="-122"/>
              </a:rPr>
              <a:t>交通模拟器</a:t>
            </a:r>
            <a:r>
              <a:rPr lang="zh-CN" altLang="en-US" sz="2000" b="1" dirty="0">
                <a:latin typeface="Calibri" panose="020F07020304040A0204" pitchFamily="34" charset="0"/>
                <a:ea typeface="微软雅黑" panose="020B0503020204020204" pitchFamily="34" charset="-122"/>
              </a:rPr>
              <a:t>：</a:t>
            </a:r>
            <a:endParaRPr lang="en-US" altLang="zh-CN" sz="2400" dirty="0">
              <a:latin typeface="Times New Roman" panose="02020503050405090304" pitchFamily="18" charset="0"/>
              <a:cs typeface="Times New Roman" panose="02020503050405090304" pitchFamily="18" charset="0"/>
            </a:endParaRPr>
          </a:p>
          <a:p>
            <a:pPr indent="457200">
              <a:lnSpc>
                <a:spcPct val="150000"/>
              </a:lnSpc>
            </a:pPr>
            <a:r>
              <a:rPr lang="en-US" altLang="zh-CN" sz="2000" dirty="0">
                <a:latin typeface="Times New Roman" panose="02020503050405090304" pitchFamily="18" charset="0"/>
                <a:cs typeface="Times New Roman" panose="02020503050405090304" pitchFamily="18" charset="0"/>
              </a:rPr>
              <a:t>CityFlow</a:t>
            </a:r>
          </a:p>
        </p:txBody>
      </p:sp>
      <p:sp>
        <p:nvSpPr>
          <p:cNvPr id="4" name="文本框 3"/>
          <p:cNvSpPr txBox="1"/>
          <p:nvPr/>
        </p:nvSpPr>
        <p:spPr>
          <a:xfrm>
            <a:off x="526976" y="3945656"/>
            <a:ext cx="7053942" cy="1367974"/>
          </a:xfrm>
          <a:prstGeom prst="rect">
            <a:avLst/>
          </a:prstGeom>
          <a:noFill/>
        </p:spPr>
        <p:txBody>
          <a:bodyPr wrap="square" rtlCol="0">
            <a:noAutofit/>
          </a:bodyPr>
          <a:lstStyle/>
          <a:p>
            <a:pPr>
              <a:lnSpc>
                <a:spcPct val="125000"/>
              </a:lnSpc>
            </a:pPr>
            <a:r>
              <a:rPr lang="zh-CN" altLang="en-US" sz="2200" b="1" dirty="0">
                <a:latin typeface="Calibri" panose="020F07020304040A0204" pitchFamily="34" charset="0"/>
                <a:ea typeface="微软雅黑" panose="020B0503020204020204" pitchFamily="34" charset="-122"/>
              </a:rPr>
              <a:t>数据集</a:t>
            </a:r>
            <a:r>
              <a:rPr lang="zh-CN" altLang="en-US" sz="2400" b="1" dirty="0">
                <a:latin typeface="Calibri" panose="020F07020304040A0204" pitchFamily="34" charset="0"/>
                <a:ea typeface="微软雅黑" panose="020B0503020204020204" pitchFamily="34" charset="-122"/>
              </a:rPr>
              <a:t>：</a:t>
            </a:r>
            <a:endParaRPr lang="en-US" altLang="zh-CN" sz="2800" b="1" dirty="0">
              <a:solidFill>
                <a:srgbClr val="02409A"/>
              </a:solidFill>
            </a:endParaRPr>
          </a:p>
          <a:p>
            <a:pPr marL="342900" indent="-342900">
              <a:lnSpc>
                <a:spcPct val="125000"/>
              </a:lnSpc>
              <a:buFont typeface="Arial" panose="020B0604020202090204" pitchFamily="34" charset="0"/>
              <a:buChar char="•"/>
            </a:pPr>
            <a:r>
              <a:rPr lang="zh-CN" altLang="en-US" sz="2000" dirty="0">
                <a:latin typeface="Times New Roman" panose="02020503050405090304" pitchFamily="18" charset="0"/>
                <a:cs typeface="Times New Roman" panose="02020503050405090304" pitchFamily="18" charset="0"/>
              </a:rPr>
              <a:t>杭州</a:t>
            </a:r>
            <a:r>
              <a:rPr lang="en-US" altLang="zh-CN" sz="2000" dirty="0">
                <a:latin typeface="Times New Roman" panose="02020503050405090304" pitchFamily="18" charset="0"/>
                <a:cs typeface="Times New Roman" panose="02020503050405090304" pitchFamily="18" charset="0"/>
              </a:rPr>
              <a:t> 4x4 network</a:t>
            </a:r>
            <a:r>
              <a:rPr lang="zh-CN" altLang="en-US" sz="2000" dirty="0">
                <a:latin typeface="Times New Roman" panose="02020503050405090304" pitchFamily="18" charset="0"/>
                <a:cs typeface="Times New Roman" panose="02020503050405090304" pitchFamily="18" charset="0"/>
              </a:rPr>
              <a:t>，</a:t>
            </a:r>
            <a:r>
              <a:rPr lang="en-US" altLang="zh-CN" sz="2000" dirty="0">
                <a:latin typeface="Times New Roman" panose="02020503050405090304" pitchFamily="18" charset="0"/>
                <a:cs typeface="Times New Roman" panose="02020503050405090304" pitchFamily="18" charset="0"/>
              </a:rPr>
              <a:t>16 intersections</a:t>
            </a:r>
          </a:p>
          <a:p>
            <a:pPr marL="342900" indent="-342900">
              <a:lnSpc>
                <a:spcPct val="125000"/>
              </a:lnSpc>
              <a:buFont typeface="Arial" panose="020B0604020202090204" pitchFamily="34" charset="0"/>
              <a:buChar char="•"/>
            </a:pPr>
            <a:r>
              <a:rPr lang="zh-CN" altLang="en-US" sz="2000" dirty="0">
                <a:latin typeface="Times New Roman" panose="02020503050405090304" pitchFamily="18" charset="0"/>
                <a:cs typeface="Times New Roman" panose="02020503050405090304" pitchFamily="18" charset="0"/>
              </a:rPr>
              <a:t>济南 </a:t>
            </a:r>
            <a:r>
              <a:rPr lang="en-US" altLang="zh-CN" sz="2000" dirty="0">
                <a:latin typeface="Times New Roman" panose="02020503050405090304" pitchFamily="18" charset="0"/>
                <a:cs typeface="Times New Roman" panose="02020503050405090304" pitchFamily="18" charset="0"/>
              </a:rPr>
              <a:t>3x4 network</a:t>
            </a:r>
            <a:r>
              <a:rPr lang="zh-CN" altLang="en-US" sz="2000" dirty="0">
                <a:latin typeface="Times New Roman" panose="02020503050405090304" pitchFamily="18" charset="0"/>
                <a:cs typeface="Times New Roman" panose="02020503050405090304" pitchFamily="18" charset="0"/>
              </a:rPr>
              <a:t>，</a:t>
            </a:r>
            <a:r>
              <a:rPr lang="en-US" altLang="zh-CN" sz="2000" dirty="0">
                <a:latin typeface="Times New Roman" panose="02020503050405090304" pitchFamily="18" charset="0"/>
                <a:cs typeface="Times New Roman" panose="02020503050405090304" pitchFamily="18" charset="0"/>
              </a:rPr>
              <a:t>12 intersections</a:t>
            </a:r>
          </a:p>
          <a:p>
            <a:pPr marL="342900" indent="-342900">
              <a:lnSpc>
                <a:spcPct val="125000"/>
              </a:lnSpc>
              <a:buFont typeface="Arial" panose="020B0604020202090204" pitchFamily="34" charset="0"/>
              <a:buChar char="•"/>
            </a:pPr>
            <a:r>
              <a:rPr lang="zh-CN" altLang="en-US" sz="2000" dirty="0">
                <a:latin typeface="Times New Roman" panose="02020503050405090304" pitchFamily="18" charset="0"/>
                <a:cs typeface="Times New Roman" panose="02020503050405090304" pitchFamily="18" charset="0"/>
              </a:rPr>
              <a:t>四个合成数据集</a:t>
            </a:r>
            <a:r>
              <a:rPr lang="en-US" altLang="zh-CN" sz="2000" dirty="0">
                <a:latin typeface="Times New Roman" panose="02020503050405090304" pitchFamily="18" charset="0"/>
                <a:cs typeface="Times New Roman" panose="02020503050405090304" pitchFamily="18" charset="0"/>
              </a:rPr>
              <a:t> Syn_1x3</a:t>
            </a:r>
            <a:r>
              <a:rPr lang="zh-CN" altLang="en-US" sz="2000" dirty="0">
                <a:latin typeface="Times New Roman" panose="02020503050405090304" pitchFamily="18" charset="0"/>
                <a:cs typeface="Times New Roman" panose="02020503050405090304" pitchFamily="18" charset="0"/>
              </a:rPr>
              <a:t>，</a:t>
            </a:r>
            <a:r>
              <a:rPr lang="en-US" altLang="zh-CN" sz="2000" dirty="0">
                <a:latin typeface="Times New Roman" panose="02020503050405090304" pitchFamily="18" charset="0"/>
                <a:cs typeface="Times New Roman" panose="02020503050405090304" pitchFamily="18" charset="0"/>
                <a:sym typeface="+mn-ea"/>
              </a:rPr>
              <a:t>Syn_2x2</a:t>
            </a:r>
            <a:r>
              <a:rPr lang="zh-CN" altLang="en-US" sz="2000" dirty="0">
                <a:latin typeface="Times New Roman" panose="02020503050405090304" pitchFamily="18" charset="0"/>
                <a:cs typeface="Times New Roman" panose="02020503050405090304" pitchFamily="18" charset="0"/>
                <a:sym typeface="+mn-ea"/>
              </a:rPr>
              <a:t>，</a:t>
            </a:r>
            <a:r>
              <a:rPr lang="en-US" altLang="zh-CN" sz="2000" dirty="0">
                <a:latin typeface="Times New Roman" panose="02020503050405090304" pitchFamily="18" charset="0"/>
                <a:cs typeface="Times New Roman" panose="02020503050405090304" pitchFamily="18" charset="0"/>
                <a:sym typeface="+mn-ea"/>
              </a:rPr>
              <a:t>Syn_3x3</a:t>
            </a:r>
            <a:r>
              <a:rPr lang="zh-CN" altLang="en-US" sz="2000" dirty="0">
                <a:latin typeface="Times New Roman" panose="02020503050405090304" pitchFamily="18" charset="0"/>
                <a:cs typeface="Times New Roman" panose="02020503050405090304" pitchFamily="18" charset="0"/>
                <a:sym typeface="+mn-ea"/>
              </a:rPr>
              <a:t>，</a:t>
            </a:r>
            <a:r>
              <a:rPr lang="en-US" altLang="zh-CN" sz="2000" dirty="0">
                <a:latin typeface="Times New Roman" panose="02020503050405090304" pitchFamily="18" charset="0"/>
                <a:cs typeface="Times New Roman" panose="02020503050405090304" pitchFamily="18" charset="0"/>
                <a:sym typeface="+mn-ea"/>
              </a:rPr>
              <a:t>Syn_4x4</a:t>
            </a:r>
            <a:endParaRPr lang="zh-CN" altLang="en-US" sz="2000" dirty="0">
              <a:latin typeface="Times New Roman" panose="02020503050405090304" pitchFamily="18" charset="0"/>
              <a:cs typeface="Times New Roman" panose="02020503050405090304" pitchFamily="18" charset="0"/>
              <a:sym typeface="+mn-ea"/>
            </a:endParaRPr>
          </a:p>
        </p:txBody>
      </p:sp>
      <p:pic>
        <p:nvPicPr>
          <p:cNvPr id="11" name="图片 10" descr="dataset"/>
          <p:cNvPicPr>
            <a:picLocks noChangeAspect="1"/>
          </p:cNvPicPr>
          <p:nvPr/>
        </p:nvPicPr>
        <p:blipFill>
          <a:blip r:embed="rId3"/>
          <a:stretch>
            <a:fillRect/>
          </a:stretch>
        </p:blipFill>
        <p:spPr>
          <a:xfrm>
            <a:off x="2694305" y="874395"/>
            <a:ext cx="6051550" cy="350393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21</a:t>
            </a:fld>
            <a:endParaRPr lang="zh-CN" altLang="en-US"/>
          </a:p>
        </p:txBody>
      </p:sp>
      <p:sp>
        <p:nvSpPr>
          <p:cNvPr id="9" name="文本框 8"/>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7020304040A0204" pitchFamily="34" charset="0"/>
                <a:ea typeface="微软雅黑" panose="020B0503020204020204" pitchFamily="34" charset="-122"/>
              </a:rPr>
              <a:t>实验设计</a:t>
            </a:r>
            <a:endParaRPr lang="en-US" altLang="zh-CN" sz="2800" b="1" spc="200" dirty="0">
              <a:solidFill>
                <a:schemeClr val="bg1"/>
              </a:solidFill>
              <a:latin typeface="Calibri" panose="020F07020304040A0204" pitchFamily="34" charset="0"/>
              <a:ea typeface="微软雅黑" panose="020B0503020204020204" pitchFamily="34" charset="-122"/>
            </a:endParaRPr>
          </a:p>
        </p:txBody>
      </p:sp>
      <p:sp>
        <p:nvSpPr>
          <p:cNvPr id="5" name="文本框 4"/>
          <p:cNvSpPr txBox="1"/>
          <p:nvPr/>
        </p:nvSpPr>
        <p:spPr>
          <a:xfrm>
            <a:off x="594995" y="914400"/>
            <a:ext cx="8463280" cy="5320030"/>
          </a:xfrm>
          <a:prstGeom prst="rect">
            <a:avLst/>
          </a:prstGeom>
          <a:noFill/>
        </p:spPr>
        <p:txBody>
          <a:bodyPr wrap="square" rtlCol="0">
            <a:normAutofit fontScale="97500" lnSpcReduction="10000"/>
          </a:bodyPr>
          <a:lstStyle/>
          <a:p>
            <a:pPr>
              <a:lnSpc>
                <a:spcPct val="125000"/>
              </a:lnSpc>
              <a:spcBef>
                <a:spcPts val="0"/>
              </a:spcBef>
              <a:spcAft>
                <a:spcPts val="0"/>
              </a:spcAft>
            </a:pPr>
            <a:r>
              <a:rPr lang="zh-CN" altLang="en-US" sz="2200" b="1" dirty="0">
                <a:latin typeface="Calibri" panose="020F07020304040A0204" pitchFamily="34" charset="0"/>
                <a:ea typeface="微软雅黑" panose="020B0503020204020204" pitchFamily="34" charset="-122"/>
              </a:rPr>
              <a:t>对比算法：</a:t>
            </a:r>
          </a:p>
          <a:p>
            <a:pPr>
              <a:lnSpc>
                <a:spcPct val="125000"/>
              </a:lnSpc>
              <a:spcBef>
                <a:spcPts val="0"/>
              </a:spcBef>
              <a:spcAft>
                <a:spcPts val="0"/>
              </a:spcAft>
            </a:pPr>
            <a:r>
              <a:rPr lang="en-US" altLang="zh-CN" sz="2000" dirty="0">
                <a:latin typeface="Times New Roman" panose="02020503050405090304" pitchFamily="18" charset="0"/>
                <a:cs typeface="Times New Roman" panose="02020503050405090304" pitchFamily="18" charset="0"/>
              </a:rPr>
              <a:t>1</a:t>
            </a:r>
            <a:r>
              <a:rPr lang="zh-CN" altLang="en-US" sz="2000" dirty="0">
                <a:latin typeface="Times New Roman" panose="02020503050405090304" pitchFamily="18" charset="0"/>
                <a:cs typeface="Times New Roman" panose="02020503050405090304" pitchFamily="18" charset="0"/>
              </a:rPr>
              <a:t>）传统</a:t>
            </a:r>
            <a:r>
              <a:rPr lang="en-US" altLang="zh-CN" sz="2000" dirty="0">
                <a:latin typeface="Times New Roman" panose="02020503050405090304" pitchFamily="18" charset="0"/>
                <a:cs typeface="Times New Roman" panose="02020503050405090304" pitchFamily="18" charset="0"/>
              </a:rPr>
              <a:t>TSC</a:t>
            </a:r>
            <a:r>
              <a:rPr lang="zh-CN" altLang="en-US" sz="2000" dirty="0">
                <a:latin typeface="Times New Roman" panose="02020503050405090304" pitchFamily="18" charset="0"/>
                <a:cs typeface="Times New Roman" panose="02020503050405090304" pitchFamily="18" charset="0"/>
              </a:rPr>
              <a:t>方法：</a:t>
            </a:r>
          </a:p>
          <a:p>
            <a:pPr marL="457200" lvl="1" indent="457200">
              <a:lnSpc>
                <a:spcPct val="125000"/>
              </a:lnSpc>
              <a:spcBef>
                <a:spcPts val="0"/>
              </a:spcBef>
              <a:spcAft>
                <a:spcPts val="0"/>
              </a:spcAft>
            </a:pPr>
            <a:r>
              <a:rPr lang="en-US" altLang="zh-CN" sz="2000" dirty="0">
                <a:latin typeface="Times New Roman" panose="02020503050405090304" pitchFamily="18" charset="0"/>
                <a:cs typeface="Times New Roman" panose="02020503050405090304" pitchFamily="18" charset="0"/>
              </a:rPr>
              <a:t>Fixedtime</a:t>
            </a:r>
          </a:p>
          <a:p>
            <a:pPr marL="457200" lvl="1" indent="457200">
              <a:lnSpc>
                <a:spcPct val="125000"/>
              </a:lnSpc>
              <a:spcBef>
                <a:spcPts val="0"/>
              </a:spcBef>
              <a:spcAft>
                <a:spcPts val="0"/>
              </a:spcAft>
            </a:pPr>
            <a:r>
              <a:rPr lang="en-US" altLang="zh-CN" sz="2000" dirty="0">
                <a:latin typeface="Times New Roman" panose="02020503050405090304" pitchFamily="18" charset="0"/>
                <a:cs typeface="Times New Roman" panose="02020503050405090304" pitchFamily="18" charset="0"/>
              </a:rPr>
              <a:t>SOTL</a:t>
            </a:r>
            <a:endParaRPr lang="zh-CN" altLang="en-US" sz="2000" dirty="0">
              <a:latin typeface="Times New Roman" panose="02020503050405090304" pitchFamily="18" charset="0"/>
              <a:cs typeface="Times New Roman" panose="02020503050405090304" pitchFamily="18" charset="0"/>
            </a:endParaRPr>
          </a:p>
          <a:p>
            <a:pPr>
              <a:lnSpc>
                <a:spcPct val="125000"/>
              </a:lnSpc>
              <a:spcBef>
                <a:spcPts val="0"/>
              </a:spcBef>
              <a:spcAft>
                <a:spcPts val="0"/>
              </a:spcAft>
            </a:pPr>
            <a:r>
              <a:rPr lang="en-US" altLang="zh-CN" sz="2000" dirty="0">
                <a:latin typeface="Times New Roman" panose="02020503050405090304" pitchFamily="18" charset="0"/>
                <a:cs typeface="Times New Roman" panose="02020503050405090304" pitchFamily="18" charset="0"/>
              </a:rPr>
              <a:t>2</a:t>
            </a:r>
            <a:r>
              <a:rPr lang="zh-CN" altLang="en-US" sz="2000" dirty="0">
                <a:latin typeface="Times New Roman" panose="02020503050405090304" pitchFamily="18" charset="0"/>
                <a:cs typeface="Times New Roman" panose="02020503050405090304" pitchFamily="18" charset="0"/>
              </a:rPr>
              <a:t>）强化学习方法：</a:t>
            </a:r>
          </a:p>
          <a:p>
            <a:pPr marL="457200" lvl="1" indent="457200">
              <a:lnSpc>
                <a:spcPct val="125000"/>
              </a:lnSpc>
              <a:spcBef>
                <a:spcPts val="0"/>
              </a:spcBef>
              <a:spcAft>
                <a:spcPts val="0"/>
              </a:spcAft>
            </a:pPr>
            <a:r>
              <a:rPr lang="en-US" altLang="zh-CN" sz="2000" dirty="0">
                <a:latin typeface="Times New Roman" panose="02020503050405090304" pitchFamily="18" charset="0"/>
                <a:cs typeface="Times New Roman" panose="02020503050405090304" pitchFamily="18" charset="0"/>
              </a:rPr>
              <a:t>GRL</a:t>
            </a:r>
          </a:p>
          <a:p>
            <a:pPr marL="457200" lvl="1" indent="457200">
              <a:lnSpc>
                <a:spcPct val="125000"/>
              </a:lnSpc>
              <a:spcBef>
                <a:spcPts val="0"/>
              </a:spcBef>
              <a:spcAft>
                <a:spcPts val="0"/>
              </a:spcAft>
            </a:pPr>
            <a:r>
              <a:rPr lang="en-US" altLang="zh-CN" sz="2000" dirty="0">
                <a:latin typeface="Times New Roman" panose="02020503050405090304" pitchFamily="18" charset="0"/>
                <a:cs typeface="Times New Roman" panose="02020503050405090304" pitchFamily="18" charset="0"/>
              </a:rPr>
              <a:t>CoLight</a:t>
            </a:r>
          </a:p>
          <a:p>
            <a:pPr marL="457200" lvl="1" indent="457200">
              <a:lnSpc>
                <a:spcPct val="125000"/>
              </a:lnSpc>
              <a:spcBef>
                <a:spcPts val="0"/>
              </a:spcBef>
              <a:spcAft>
                <a:spcPts val="0"/>
              </a:spcAft>
            </a:pPr>
            <a:r>
              <a:rPr lang="en-US" altLang="zh-CN" sz="2000" dirty="0">
                <a:latin typeface="Times New Roman" panose="02020503050405090304" pitchFamily="18" charset="0"/>
                <a:cs typeface="Times New Roman" panose="02020503050405090304" pitchFamily="18" charset="0"/>
              </a:rPr>
              <a:t>PressLight</a:t>
            </a:r>
            <a:endParaRPr lang="zh-CN" altLang="en-US" sz="2000" dirty="0">
              <a:latin typeface="Times New Roman" panose="02020503050405090304" pitchFamily="18" charset="0"/>
              <a:cs typeface="Times New Roman" panose="02020503050405090304" pitchFamily="18" charset="0"/>
            </a:endParaRPr>
          </a:p>
          <a:p>
            <a:pPr>
              <a:lnSpc>
                <a:spcPct val="125000"/>
              </a:lnSpc>
              <a:spcBef>
                <a:spcPts val="0"/>
              </a:spcBef>
              <a:spcAft>
                <a:spcPts val="0"/>
              </a:spcAft>
            </a:pPr>
            <a:r>
              <a:rPr lang="en-US" altLang="zh-CN" sz="2000" dirty="0">
                <a:latin typeface="Times New Roman" panose="02020503050405090304" pitchFamily="18" charset="0"/>
                <a:cs typeface="Times New Roman" panose="02020503050405090304" pitchFamily="18" charset="0"/>
              </a:rPr>
              <a:t>3</a:t>
            </a:r>
            <a:r>
              <a:rPr lang="zh-CN" altLang="en-US" sz="2000" dirty="0">
                <a:latin typeface="Times New Roman" panose="02020503050405090304" pitchFamily="18" charset="0"/>
                <a:cs typeface="Times New Roman" panose="02020503050405090304" pitchFamily="18" charset="0"/>
              </a:rPr>
              <a:t>）动态相位时间的</a:t>
            </a:r>
            <a:r>
              <a:rPr lang="en-US" altLang="zh-CN" sz="2000" dirty="0">
                <a:latin typeface="Times New Roman" panose="02020503050405090304" pitchFamily="18" charset="0"/>
                <a:cs typeface="Times New Roman" panose="02020503050405090304" pitchFamily="18" charset="0"/>
              </a:rPr>
              <a:t>RL</a:t>
            </a:r>
            <a:r>
              <a:rPr lang="zh-CN" altLang="en-US" sz="2000" dirty="0">
                <a:latin typeface="Times New Roman" panose="02020503050405090304" pitchFamily="18" charset="0"/>
                <a:cs typeface="Times New Roman" panose="02020503050405090304" pitchFamily="18" charset="0"/>
              </a:rPr>
              <a:t>方法：</a:t>
            </a:r>
          </a:p>
          <a:p>
            <a:pPr marL="457200" lvl="1" indent="457200">
              <a:lnSpc>
                <a:spcPct val="125000"/>
              </a:lnSpc>
              <a:spcBef>
                <a:spcPts val="0"/>
              </a:spcBef>
              <a:spcAft>
                <a:spcPts val="0"/>
              </a:spcAft>
            </a:pPr>
            <a:r>
              <a:rPr lang="en-US" altLang="zh-CN" sz="2000" dirty="0">
                <a:solidFill>
                  <a:srgbClr val="FF0000"/>
                </a:solidFill>
                <a:latin typeface="Times New Roman" panose="02020503050405090304" pitchFamily="18" charset="0"/>
                <a:cs typeface="Times New Roman" panose="02020503050405090304" pitchFamily="18" charset="0"/>
              </a:rPr>
              <a:t>IPDALight</a:t>
            </a:r>
            <a:endParaRPr lang="en-US" altLang="zh-CN" sz="2000" dirty="0">
              <a:latin typeface="Times New Roman" panose="02020503050405090304" pitchFamily="18" charset="0"/>
              <a:cs typeface="Times New Roman" panose="02020503050405090304" pitchFamily="18" charset="0"/>
            </a:endParaRPr>
          </a:p>
          <a:p>
            <a:pPr marL="457200" lvl="1" indent="457200">
              <a:lnSpc>
                <a:spcPct val="125000"/>
              </a:lnSpc>
            </a:pPr>
            <a:endParaRPr lang="en-US" altLang="zh-CN" sz="2000" dirty="0">
              <a:latin typeface="Times New Roman" panose="02020503050405090304" pitchFamily="18" charset="0"/>
              <a:cs typeface="Times New Roman" panose="02020503050405090304" pitchFamily="18" charset="0"/>
            </a:endParaRPr>
          </a:p>
          <a:p>
            <a:pPr>
              <a:lnSpc>
                <a:spcPct val="125000"/>
              </a:lnSpc>
            </a:pPr>
            <a:r>
              <a:rPr lang="zh-CN" altLang="en-US" sz="2200" b="1" dirty="0">
                <a:latin typeface="Calibri" panose="020F07020304040A0204" pitchFamily="34" charset="0"/>
                <a:ea typeface="微软雅黑" panose="020B0503020204020204" pitchFamily="34" charset="-122"/>
              </a:rPr>
              <a:t>评价指标：</a:t>
            </a:r>
            <a:endParaRPr lang="en-US" altLang="zh-CN" sz="2000" dirty="0">
              <a:latin typeface="Times New Roman" panose="02020503050405090304" pitchFamily="18" charset="0"/>
              <a:cs typeface="Times New Roman" panose="02020503050405090304" pitchFamily="18" charset="0"/>
            </a:endParaRPr>
          </a:p>
          <a:p>
            <a:pPr marL="342900" indent="-342900">
              <a:lnSpc>
                <a:spcPct val="125000"/>
              </a:lnSpc>
              <a:buFont typeface="Arial" panose="020B0604020202090204" pitchFamily="34" charset="0"/>
              <a:buChar char="•"/>
            </a:pPr>
            <a:r>
              <a:rPr lang="zh-CN" altLang="en-US" sz="2000" dirty="0">
                <a:solidFill>
                  <a:srgbClr val="FF0000"/>
                </a:solidFill>
                <a:latin typeface="Times New Roman" panose="02020503050405090304" pitchFamily="18" charset="0"/>
                <a:cs typeface="Times New Roman" panose="02020503050405090304" pitchFamily="18" charset="0"/>
              </a:rPr>
              <a:t>平均行驶时间</a:t>
            </a:r>
            <a:r>
              <a:rPr lang="zh-CN" altLang="en-US" sz="2000" dirty="0">
                <a:latin typeface="Times New Roman" panose="02020503050405090304" pitchFamily="18" charset="0"/>
                <a:cs typeface="Times New Roman" panose="02020503050405090304" pitchFamily="18" charset="0"/>
              </a:rPr>
              <a:t>（</a:t>
            </a:r>
            <a:r>
              <a:rPr lang="en-US" altLang="zh-CN" sz="2000" dirty="0">
                <a:latin typeface="Times New Roman" panose="02020503050405090304" pitchFamily="18" charset="0"/>
                <a:cs typeface="Times New Roman" panose="02020503050405090304" pitchFamily="18" charset="0"/>
              </a:rPr>
              <a:t>ATT</a:t>
            </a:r>
            <a:r>
              <a:rPr lang="zh-CN" altLang="en-US" sz="2000" dirty="0">
                <a:latin typeface="Times New Roman" panose="02020503050405090304" pitchFamily="18" charset="0"/>
                <a:cs typeface="Times New Roman" panose="02020503050405090304" pitchFamily="18" charset="0"/>
              </a:rPr>
              <a:t>）：所有车辆从进入网络到离开网络的平均时间</a:t>
            </a:r>
          </a:p>
          <a:p>
            <a:pPr marL="342900" indent="-342900">
              <a:lnSpc>
                <a:spcPct val="125000"/>
              </a:lnSpc>
              <a:buFont typeface="Arial" panose="020B0604020202090204" pitchFamily="34" charset="0"/>
              <a:buChar char="•"/>
            </a:pPr>
            <a:r>
              <a:rPr lang="zh-CN" altLang="en-US" sz="2000" dirty="0">
                <a:latin typeface="Times New Roman" panose="02020503050405090304" pitchFamily="18" charset="0"/>
                <a:cs typeface="Times New Roman" panose="02020503050405090304" pitchFamily="18" charset="0"/>
              </a:rPr>
              <a:t>收敛性能（</a:t>
            </a:r>
            <a:r>
              <a:rPr lang="en-US" altLang="zh-CN" sz="2000" dirty="0">
                <a:latin typeface="Times New Roman" panose="02020503050405090304" pitchFamily="18" charset="0"/>
                <a:cs typeface="Times New Roman" panose="02020503050405090304" pitchFamily="18" charset="0"/>
              </a:rPr>
              <a:t>SEC</a:t>
            </a:r>
            <a:r>
              <a:rPr lang="zh-CN" altLang="en-US" sz="2000" dirty="0">
                <a:latin typeface="Times New Roman" panose="02020503050405090304" pitchFamily="18" charset="0"/>
                <a:cs typeface="Times New Roman" panose="02020503050405090304" pitchFamily="18" charset="0"/>
              </a:rPr>
              <a:t>）：开始收敛时的</a:t>
            </a:r>
            <a:r>
              <a:rPr lang="en-US" altLang="zh-CN" sz="2000" dirty="0">
                <a:latin typeface="Times New Roman" panose="02020503050405090304" pitchFamily="18" charset="0"/>
                <a:cs typeface="Times New Roman" panose="02020503050405090304" pitchFamily="18" charset="0"/>
              </a:rPr>
              <a:t>Episode</a:t>
            </a:r>
            <a:r>
              <a:rPr lang="zh-CN" altLang="en-US" sz="2000" dirty="0">
                <a:latin typeface="Times New Roman" panose="02020503050405090304" pitchFamily="18" charset="0"/>
                <a:cs typeface="Times New Roman" panose="02020503050405090304" pitchFamily="18" charset="0"/>
              </a:rPr>
              <a:t>轮数</a:t>
            </a:r>
          </a:p>
          <a:p>
            <a:pPr>
              <a:lnSpc>
                <a:spcPct val="125000"/>
              </a:lnSpc>
            </a:pPr>
            <a:endParaRPr lang="zh-CN" altLang="en-US" sz="2000" dirty="0">
              <a:latin typeface="Times New Roman" panose="02020503050405090304" pitchFamily="18" charset="0"/>
              <a:cs typeface="Times New Roman" panose="02020503050405090304" pitchFamily="18" charset="0"/>
            </a:endParaRPr>
          </a:p>
          <a:p>
            <a:pPr marL="342900" indent="-342900">
              <a:lnSpc>
                <a:spcPct val="125000"/>
              </a:lnSpc>
              <a:buFont typeface="Arial" panose="020B0604020202090204" pitchFamily="34" charset="0"/>
              <a:buChar char="•"/>
            </a:pPr>
            <a:endParaRPr lang="zh-CN" altLang="en-US" sz="2000" dirty="0">
              <a:latin typeface="Times New Roman" panose="02020503050405090304" pitchFamily="18" charset="0"/>
              <a:cs typeface="Times New Roman" panose="0202050305040509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22</a:t>
            </a:fld>
            <a:endParaRPr lang="zh-CN" altLang="en-US"/>
          </a:p>
        </p:txBody>
      </p:sp>
      <p:sp>
        <p:nvSpPr>
          <p:cNvPr id="9" name="文本框 8"/>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7020304040A0204" pitchFamily="34" charset="0"/>
                <a:ea typeface="微软雅黑" panose="020B0503020204020204" pitchFamily="34" charset="-122"/>
              </a:rPr>
              <a:t>实验结果</a:t>
            </a:r>
            <a:endParaRPr lang="en-US" altLang="zh-CN" sz="2800" b="1" spc="200" dirty="0">
              <a:solidFill>
                <a:schemeClr val="bg1"/>
              </a:solidFill>
              <a:latin typeface="Calibri" panose="020F07020304040A0204" pitchFamily="34" charset="0"/>
              <a:ea typeface="微软雅黑" panose="020B0503020204020204" pitchFamily="34" charset="-122"/>
            </a:endParaRPr>
          </a:p>
        </p:txBody>
      </p:sp>
      <p:sp>
        <p:nvSpPr>
          <p:cNvPr id="10" name="文本框 9"/>
          <p:cNvSpPr txBox="1"/>
          <p:nvPr/>
        </p:nvSpPr>
        <p:spPr>
          <a:xfrm>
            <a:off x="725714" y="4366085"/>
            <a:ext cx="6224270" cy="1198880"/>
          </a:xfrm>
          <a:prstGeom prst="rect">
            <a:avLst/>
          </a:prstGeom>
          <a:noFill/>
        </p:spPr>
        <p:txBody>
          <a:bodyPr wrap="none" rtlCol="0">
            <a:spAutoFit/>
          </a:bodyPr>
          <a:lstStyle/>
          <a:p>
            <a:pPr marL="285750" indent="-285750" algn="l">
              <a:lnSpc>
                <a:spcPct val="200000"/>
              </a:lnSpc>
              <a:buFont typeface="Arial" panose="020B0604020202090204" pitchFamily="34" charset="0"/>
              <a:buChar char="•"/>
            </a:pPr>
            <a:r>
              <a:rPr lang="zh-CN" altLang="en-US" dirty="0"/>
              <a:t>基于</a:t>
            </a:r>
            <a:r>
              <a:rPr lang="en-US" altLang="zh-CN" dirty="0">
                <a:solidFill>
                  <a:srgbClr val="FF0000"/>
                </a:solidFill>
              </a:rPr>
              <a:t>RL</a:t>
            </a:r>
            <a:r>
              <a:rPr lang="zh-CN" altLang="en-US" dirty="0">
                <a:solidFill>
                  <a:srgbClr val="FF0000"/>
                </a:solidFill>
              </a:rPr>
              <a:t>的方法</a:t>
            </a:r>
            <a:r>
              <a:rPr lang="zh-CN" altLang="en-US" dirty="0"/>
              <a:t>优于传统</a:t>
            </a:r>
            <a:r>
              <a:rPr lang="en-US" altLang="zh-CN" dirty="0"/>
              <a:t>TSC</a:t>
            </a:r>
            <a:r>
              <a:rPr lang="zh-CN" altLang="en-US" dirty="0"/>
              <a:t>方法</a:t>
            </a:r>
          </a:p>
          <a:p>
            <a:pPr marL="285750" indent="-285750" algn="l">
              <a:lnSpc>
                <a:spcPct val="200000"/>
              </a:lnSpc>
              <a:buFont typeface="Arial" panose="020B0604020202090204" pitchFamily="34" charset="0"/>
              <a:buChar char="•"/>
            </a:pPr>
            <a:r>
              <a:rPr lang="zh-CN" altLang="en-US" dirty="0">
                <a:solidFill>
                  <a:srgbClr val="FF0000"/>
                </a:solidFill>
              </a:rPr>
              <a:t>MonitorLight-r</a:t>
            </a:r>
            <a:r>
              <a:rPr lang="zh-CN" altLang="en-US" dirty="0"/>
              <a:t> 和</a:t>
            </a:r>
            <a:r>
              <a:rPr lang="zh-CN" altLang="en-US" dirty="0">
                <a:solidFill>
                  <a:srgbClr val="FF0000"/>
                </a:solidFill>
              </a:rPr>
              <a:t> MonitorLight-p </a:t>
            </a:r>
            <a:r>
              <a:rPr lang="zh-CN" altLang="en-US" dirty="0"/>
              <a:t>的表现都优于其他</a:t>
            </a:r>
            <a:r>
              <a:rPr lang="en-US" altLang="zh-CN" dirty="0"/>
              <a:t>Baseline</a:t>
            </a:r>
          </a:p>
        </p:txBody>
      </p:sp>
      <p:pic>
        <p:nvPicPr>
          <p:cNvPr id="3" name="图片 2" descr="reseult1"/>
          <p:cNvPicPr>
            <a:picLocks noChangeAspect="1"/>
          </p:cNvPicPr>
          <p:nvPr/>
        </p:nvPicPr>
        <p:blipFill>
          <a:blip r:embed="rId5"/>
          <a:srcRect t="1278" r="4001"/>
          <a:stretch>
            <a:fillRect/>
          </a:stretch>
        </p:blipFill>
        <p:spPr>
          <a:xfrm>
            <a:off x="276225" y="1097915"/>
            <a:ext cx="8592185" cy="2696845"/>
          </a:xfrm>
          <a:prstGeom prst="rect">
            <a:avLst/>
          </a:prstGeom>
        </p:spPr>
      </p:pic>
      <p:sp>
        <p:nvSpPr>
          <p:cNvPr id="4" name="文本框 3"/>
          <p:cNvSpPr txBox="1"/>
          <p:nvPr>
            <p:custDataLst>
              <p:tags r:id="rId1"/>
            </p:custDataLst>
          </p:nvPr>
        </p:nvSpPr>
        <p:spPr>
          <a:xfrm>
            <a:off x="3466465" y="3794760"/>
            <a:ext cx="2211070" cy="415290"/>
          </a:xfrm>
          <a:prstGeom prst="rect">
            <a:avLst/>
          </a:prstGeom>
          <a:noFill/>
        </p:spPr>
        <p:txBody>
          <a:bodyPr wrap="none" rtlCol="0">
            <a:noAutofit/>
          </a:bodyPr>
          <a:lstStyle/>
          <a:p>
            <a:r>
              <a:rPr lang="en-US" altLang="zh-CN" sz="1400" b="1" dirty="0">
                <a:solidFill>
                  <a:schemeClr val="tx1"/>
                </a:solidFill>
                <a:latin typeface="等线" panose="02010600030101010101" charset="-122"/>
                <a:ea typeface="等线" panose="02010600030101010101" charset="-122"/>
              </a:rPr>
              <a:t>Performance comparison</a:t>
            </a:r>
          </a:p>
        </p:txBody>
      </p:sp>
      <p:sp>
        <p:nvSpPr>
          <p:cNvPr id="5" name="矩形 4"/>
          <p:cNvSpPr/>
          <p:nvPr>
            <p:custDataLst>
              <p:tags r:id="rId2"/>
            </p:custDataLst>
          </p:nvPr>
        </p:nvSpPr>
        <p:spPr>
          <a:xfrm>
            <a:off x="1866900" y="2978785"/>
            <a:ext cx="6798310" cy="45021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custDataLst>
              <p:tags r:id="rId1"/>
            </p:custDataLst>
          </p:nvPr>
        </p:nvSpPr>
        <p:spPr>
          <a:xfrm>
            <a:off x="2861945" y="3143250"/>
            <a:ext cx="3467100" cy="415290"/>
          </a:xfrm>
          <a:prstGeom prst="rect">
            <a:avLst/>
          </a:prstGeom>
          <a:noFill/>
        </p:spPr>
        <p:txBody>
          <a:bodyPr wrap="none" rtlCol="0">
            <a:noAutofit/>
          </a:bodyPr>
          <a:lstStyle/>
          <a:p>
            <a:pPr algn="l"/>
            <a:r>
              <a:rPr lang="en-US" altLang="zh-CN" sz="1400" b="1" dirty="0">
                <a:solidFill>
                  <a:schemeClr val="tx1"/>
                </a:solidFill>
                <a:latin typeface="等线" panose="02010600030101010101" charset="-122"/>
                <a:ea typeface="等线" panose="02010600030101010101" charset="-122"/>
              </a:rPr>
              <a:t>Learning Convergence Rate Comparison</a:t>
            </a:r>
          </a:p>
        </p:txBody>
      </p:sp>
      <p:sp>
        <p:nvSpPr>
          <p:cNvPr id="2" name="灯片编号占位符 1"/>
          <p:cNvSpPr>
            <a:spLocks noGrp="1"/>
          </p:cNvSpPr>
          <p:nvPr>
            <p:ph type="sldNum" sz="quarter" idx="12"/>
          </p:nvPr>
        </p:nvSpPr>
        <p:spPr/>
        <p:txBody>
          <a:bodyPr/>
          <a:lstStyle/>
          <a:p>
            <a:fld id="{72A5E12F-523A-4D75-95A2-779F57F5D9E2}" type="slidenum">
              <a:rPr lang="zh-CN" altLang="en-US" smtClean="0"/>
              <a:t>23</a:t>
            </a:fld>
            <a:endParaRPr lang="zh-CN" altLang="en-US"/>
          </a:p>
        </p:txBody>
      </p:sp>
      <p:sp>
        <p:nvSpPr>
          <p:cNvPr id="9" name="文本框 8"/>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7020304040A0204" pitchFamily="34" charset="0"/>
                <a:ea typeface="微软雅黑" panose="020B0503020204020204" pitchFamily="34" charset="-122"/>
              </a:rPr>
              <a:t>实验结果</a:t>
            </a:r>
            <a:endParaRPr lang="en-US" altLang="zh-CN" sz="2800" b="1" spc="200" dirty="0">
              <a:solidFill>
                <a:schemeClr val="bg1"/>
              </a:solidFill>
              <a:latin typeface="Calibri" panose="020F07020304040A0204" pitchFamily="34" charset="0"/>
              <a:ea typeface="微软雅黑" panose="020B0503020204020204" pitchFamily="34" charset="-122"/>
            </a:endParaRPr>
          </a:p>
        </p:txBody>
      </p:sp>
      <p:pic>
        <p:nvPicPr>
          <p:cNvPr id="4" name="图片 3" descr="result2"/>
          <p:cNvPicPr>
            <a:picLocks noChangeAspect="1"/>
          </p:cNvPicPr>
          <p:nvPr/>
        </p:nvPicPr>
        <p:blipFill>
          <a:blip r:embed="rId7"/>
          <a:srcRect l="1000" r="1882"/>
          <a:stretch>
            <a:fillRect/>
          </a:stretch>
        </p:blipFill>
        <p:spPr>
          <a:xfrm>
            <a:off x="237490" y="1062990"/>
            <a:ext cx="8715375" cy="2080260"/>
          </a:xfrm>
          <a:prstGeom prst="rect">
            <a:avLst/>
          </a:prstGeom>
        </p:spPr>
      </p:pic>
      <p:sp>
        <p:nvSpPr>
          <p:cNvPr id="7" name="矩形 6"/>
          <p:cNvSpPr/>
          <p:nvPr>
            <p:custDataLst>
              <p:tags r:id="rId2"/>
            </p:custDataLst>
          </p:nvPr>
        </p:nvSpPr>
        <p:spPr>
          <a:xfrm>
            <a:off x="1951609" y="2532949"/>
            <a:ext cx="406400" cy="22497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3"/>
            </p:custDataLst>
          </p:nvPr>
        </p:nvSpPr>
        <p:spPr>
          <a:xfrm>
            <a:off x="4267454" y="2532949"/>
            <a:ext cx="406400" cy="22497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4"/>
            </p:custDataLst>
          </p:nvPr>
        </p:nvSpPr>
        <p:spPr>
          <a:xfrm>
            <a:off x="6671564" y="2532949"/>
            <a:ext cx="406400" cy="22497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result3"/>
          <p:cNvPicPr>
            <a:picLocks noChangeAspect="1"/>
          </p:cNvPicPr>
          <p:nvPr/>
        </p:nvPicPr>
        <p:blipFill>
          <a:blip r:embed="rId8"/>
          <a:stretch>
            <a:fillRect/>
          </a:stretch>
        </p:blipFill>
        <p:spPr>
          <a:xfrm>
            <a:off x="1187450" y="3512185"/>
            <a:ext cx="6661150" cy="271970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24</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总结展望</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sp>
        <p:nvSpPr>
          <p:cNvPr id="19" name="文本框 18">
            <a:extLst>
              <a:ext uri="{FF2B5EF4-FFF2-40B4-BE49-F238E27FC236}">
                <a16:creationId xmlns:a16="http://schemas.microsoft.com/office/drawing/2014/main" id="{9E2A219E-F533-4E7B-81A5-11D556354CFB}"/>
              </a:ext>
            </a:extLst>
          </p:cNvPr>
          <p:cNvSpPr txBox="1"/>
          <p:nvPr/>
        </p:nvSpPr>
        <p:spPr>
          <a:xfrm>
            <a:off x="428281" y="1276957"/>
            <a:ext cx="2636466" cy="461665"/>
          </a:xfrm>
          <a:prstGeom prst="rect">
            <a:avLst/>
          </a:prstGeom>
          <a:noFill/>
        </p:spPr>
        <p:txBody>
          <a:bodyPr wrap="square" rtlCol="0">
            <a:spAutoFit/>
          </a:bodyPr>
          <a:lstStyle/>
          <a:p>
            <a:r>
              <a:rPr lang="zh-CN" altLang="en-US" sz="2400" b="1" dirty="0">
                <a:latin typeface="Calibri" panose="020F0502020204030204" pitchFamily="34" charset="0"/>
                <a:ea typeface="微软雅黑" panose="020B0503020204020204" pitchFamily="34" charset="-122"/>
              </a:rPr>
              <a:t>总结</a:t>
            </a:r>
            <a:endParaRPr lang="en-US" altLang="zh-CN" sz="2400" b="1" dirty="0">
              <a:latin typeface="Calibri" panose="020F0502020204030204" pitchFamily="34" charset="0"/>
              <a:ea typeface="微软雅黑" panose="020B0503020204020204" pitchFamily="34" charset="-122"/>
            </a:endParaRPr>
          </a:p>
        </p:txBody>
      </p:sp>
      <p:sp>
        <p:nvSpPr>
          <p:cNvPr id="20" name="矩形 19">
            <a:extLst>
              <a:ext uri="{FF2B5EF4-FFF2-40B4-BE49-F238E27FC236}">
                <a16:creationId xmlns:a16="http://schemas.microsoft.com/office/drawing/2014/main" id="{6CD9BF09-CD35-4A4A-B37D-99355F4389A6}"/>
              </a:ext>
            </a:extLst>
          </p:cNvPr>
          <p:cNvSpPr/>
          <p:nvPr/>
        </p:nvSpPr>
        <p:spPr>
          <a:xfrm>
            <a:off x="521212" y="1988788"/>
            <a:ext cx="8272143" cy="2140586"/>
          </a:xfrm>
          <a:prstGeom prst="rect">
            <a:avLst/>
          </a:prstGeom>
        </p:spPr>
        <p:txBody>
          <a:bodyPr wrap="square">
            <a:spAutoFit/>
          </a:bodyPr>
          <a:lstStyle/>
          <a:p>
            <a:pPr>
              <a:lnSpc>
                <a:spcPct val="130000"/>
              </a:lnSpc>
            </a:pPr>
            <a:endParaRPr lang="en-US" altLang="zh-CN" sz="2400" b="1" dirty="0"/>
          </a:p>
          <a:p>
            <a:pPr marL="342900" indent="-342900">
              <a:lnSpc>
                <a:spcPct val="130000"/>
              </a:lnSpc>
              <a:buFont typeface="Arial" panose="020B0604020202020204" pitchFamily="34" charset="0"/>
              <a:buChar char="•"/>
            </a:pPr>
            <a:r>
              <a:rPr lang="zh-CN" altLang="en-US" sz="2000" dirty="0"/>
              <a:t>基于</a:t>
            </a:r>
            <a:r>
              <a:rPr lang="en-US" altLang="zh-CN" sz="2000" dirty="0"/>
              <a:t>Mixed pressure</a:t>
            </a:r>
            <a:r>
              <a:rPr lang="zh-CN" altLang="en-US" sz="2000" dirty="0"/>
              <a:t>的新</a:t>
            </a:r>
            <a:r>
              <a:rPr lang="en-US" altLang="zh-CN" sz="2000" dirty="0"/>
              <a:t>Agent</a:t>
            </a:r>
            <a:r>
              <a:rPr lang="zh-CN" altLang="en-US" sz="2000" dirty="0"/>
              <a:t>定义</a:t>
            </a:r>
            <a:endParaRPr lang="en-US" altLang="zh-CN" sz="2000" dirty="0"/>
          </a:p>
          <a:p>
            <a:pPr marL="342900" indent="-342900">
              <a:lnSpc>
                <a:spcPct val="130000"/>
              </a:lnSpc>
              <a:buFont typeface="Arial" panose="020B0604020202020204" pitchFamily="34" charset="0"/>
              <a:buChar char="•"/>
            </a:pPr>
            <a:endParaRPr lang="en-US" altLang="zh-CN" sz="2000" dirty="0"/>
          </a:p>
          <a:p>
            <a:pPr marL="342900" indent="-342900">
              <a:lnSpc>
                <a:spcPct val="130000"/>
              </a:lnSpc>
              <a:buFont typeface="Arial" panose="020B0604020202020204" pitchFamily="34" charset="0"/>
              <a:buChar char="•"/>
            </a:pPr>
            <a:r>
              <a:rPr lang="zh-CN" altLang="en-US" sz="2000" dirty="0"/>
              <a:t>对于相位持续时间的研究</a:t>
            </a:r>
            <a:endParaRPr lang="en-US" altLang="zh-CN" sz="2000" dirty="0"/>
          </a:p>
          <a:p>
            <a:pPr marL="342900" indent="-342900">
              <a:lnSpc>
                <a:spcPct val="130000"/>
              </a:lnSpc>
              <a:buFont typeface="Arial" panose="020B0604020202020204" pitchFamily="34" charset="0"/>
              <a:buChar char="•"/>
            </a:pPr>
            <a:endParaRPr lang="en-US" altLang="zh-CN" sz="2000" dirty="0"/>
          </a:p>
        </p:txBody>
      </p:sp>
    </p:spTree>
    <p:extLst>
      <p:ext uri="{BB962C8B-B14F-4D97-AF65-F5344CB8AC3E}">
        <p14:creationId xmlns:p14="http://schemas.microsoft.com/office/powerpoint/2010/main" val="2963833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25</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3</a:t>
            </a:fld>
            <a:endParaRPr lang="zh-CN" altLang="en-US"/>
          </a:p>
        </p:txBody>
      </p:sp>
      <p:sp>
        <p:nvSpPr>
          <p:cNvPr id="37" name="文本框 36"/>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a:solidFill>
                  <a:schemeClr val="bg1"/>
                </a:solidFill>
                <a:latin typeface="Calibri" panose="020F07020304040A0204" pitchFamily="34" charset="0"/>
                <a:ea typeface="微软雅黑" panose="020B0503020204020204" pitchFamily="34" charset="-122"/>
              </a:rPr>
              <a:t>提纲</a:t>
            </a:r>
          </a:p>
        </p:txBody>
      </p:sp>
      <p:grpSp>
        <p:nvGrpSpPr>
          <p:cNvPr id="38" name="组合 37"/>
          <p:cNvGrpSpPr/>
          <p:nvPr/>
        </p:nvGrpSpPr>
        <p:grpSpPr>
          <a:xfrm>
            <a:off x="2057928" y="2312043"/>
            <a:ext cx="5374643" cy="2233913"/>
            <a:chOff x="1549246" y="2295061"/>
            <a:chExt cx="5374643" cy="2233913"/>
          </a:xfrm>
        </p:grpSpPr>
        <p:grpSp>
          <p:nvGrpSpPr>
            <p:cNvPr id="39" name="组合 38"/>
            <p:cNvGrpSpPr/>
            <p:nvPr/>
          </p:nvGrpSpPr>
          <p:grpSpPr>
            <a:xfrm>
              <a:off x="1549246" y="3167389"/>
              <a:ext cx="2323652" cy="523220"/>
              <a:chOff x="1104898" y="1549242"/>
              <a:chExt cx="2323652" cy="523220"/>
            </a:xfrm>
          </p:grpSpPr>
          <p:sp>
            <p:nvSpPr>
              <p:cNvPr id="44" name="文本框 43"/>
              <p:cNvSpPr txBox="1"/>
              <p:nvPr/>
            </p:nvSpPr>
            <p:spPr>
              <a:xfrm>
                <a:off x="1463657" y="1549242"/>
                <a:ext cx="1964893" cy="523220"/>
              </a:xfrm>
              <a:prstGeom prst="rect">
                <a:avLst/>
              </a:prstGeom>
              <a:noFill/>
            </p:spPr>
            <p:txBody>
              <a:bodyPr wrap="square" rtlCol="0">
                <a:spAutoFit/>
              </a:bodyPr>
              <a:lstStyle/>
              <a:p>
                <a:r>
                  <a:rPr lang="zh-CN" altLang="en-US" sz="2800" b="1" spc="200" dirty="0">
                    <a:latin typeface="微软雅黑" panose="020B0503020204020204" pitchFamily="34" charset="-122"/>
                    <a:ea typeface="微软雅黑" panose="020B0503020204020204" pitchFamily="34" charset="-122"/>
                  </a:rPr>
                  <a:t>研究背景</a:t>
                </a:r>
              </a:p>
            </p:txBody>
          </p:sp>
          <p:grpSp>
            <p:nvGrpSpPr>
              <p:cNvPr id="45" name="Google Shape;1483;p78"/>
              <p:cNvGrpSpPr/>
              <p:nvPr/>
            </p:nvGrpSpPr>
            <p:grpSpPr>
              <a:xfrm>
                <a:off x="1104898" y="1661974"/>
                <a:ext cx="206582" cy="297757"/>
                <a:chOff x="5083925" y="2066350"/>
                <a:chExt cx="28825" cy="41550"/>
              </a:xfrm>
            </p:grpSpPr>
            <p:sp>
              <p:nvSpPr>
                <p:cNvPr id="46" name="Google Shape;1484;p78"/>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024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485;p78"/>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0" name="文本框 39"/>
            <p:cNvSpPr txBox="1"/>
            <p:nvPr/>
          </p:nvSpPr>
          <p:spPr>
            <a:xfrm>
              <a:off x="4426843" y="3578043"/>
              <a:ext cx="2270457" cy="461665"/>
            </a:xfrm>
            <a:prstGeom prst="rect">
              <a:avLst/>
            </a:prstGeom>
            <a:noFill/>
          </p:spPr>
          <p:txBody>
            <a:bodyPr wrap="square" rtlCol="0">
              <a:spAutoFit/>
            </a:bodyPr>
            <a:lstStyle/>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研究现状</a:t>
              </a:r>
            </a:p>
          </p:txBody>
        </p:sp>
        <p:sp>
          <p:nvSpPr>
            <p:cNvPr id="42" name="文本框 41"/>
            <p:cNvSpPr txBox="1"/>
            <p:nvPr/>
          </p:nvSpPr>
          <p:spPr>
            <a:xfrm>
              <a:off x="4426842" y="2705589"/>
              <a:ext cx="2497047" cy="461665"/>
            </a:xfrm>
            <a:prstGeom prst="rect">
              <a:avLst/>
            </a:prstGeom>
            <a:noFill/>
          </p:spPr>
          <p:txBody>
            <a:bodyPr wrap="square" rtlCol="0">
              <a:spAutoFit/>
            </a:bodyPr>
            <a:lstStyle/>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背景介绍</a:t>
              </a:r>
            </a:p>
          </p:txBody>
        </p:sp>
        <p:cxnSp>
          <p:nvCxnSpPr>
            <p:cNvPr id="43" name="直接连接符 42"/>
            <p:cNvCxnSpPr/>
            <p:nvPr/>
          </p:nvCxnSpPr>
          <p:spPr>
            <a:xfrm>
              <a:off x="4009131" y="2295061"/>
              <a:ext cx="0" cy="2233913"/>
            </a:xfrm>
            <a:prstGeom prst="line">
              <a:avLst/>
            </a:prstGeom>
            <a:ln w="19050">
              <a:solidFill>
                <a:srgbClr val="02409A"/>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4</a:t>
            </a:fld>
            <a:endParaRPr lang="zh-CN" altLang="en-US"/>
          </a:p>
        </p:txBody>
      </p:sp>
      <p:sp>
        <p:nvSpPr>
          <p:cNvPr id="9" name="文本框 8"/>
          <p:cNvSpPr txBox="1"/>
          <p:nvPr/>
        </p:nvSpPr>
        <p:spPr>
          <a:xfrm>
            <a:off x="428281" y="199434"/>
            <a:ext cx="3259295"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7020304040A0204" pitchFamily="34" charset="0"/>
                <a:ea typeface="微软雅黑" panose="020B0503020204020204" pitchFamily="34" charset="-122"/>
              </a:rPr>
              <a:t>背景介绍</a:t>
            </a:r>
          </a:p>
        </p:txBody>
      </p:sp>
      <p:pic>
        <p:nvPicPr>
          <p:cNvPr id="100" name="图片 99"/>
          <p:cNvPicPr/>
          <p:nvPr/>
        </p:nvPicPr>
        <p:blipFill>
          <a:blip r:embed="rId6"/>
          <a:stretch>
            <a:fillRect/>
          </a:stretch>
        </p:blipFill>
        <p:spPr>
          <a:xfrm>
            <a:off x="301625" y="1904365"/>
            <a:ext cx="4315460" cy="2377440"/>
          </a:xfrm>
          <a:prstGeom prst="rect">
            <a:avLst/>
          </a:prstGeom>
          <a:noFill/>
          <a:ln w="9525">
            <a:noFill/>
          </a:ln>
        </p:spPr>
      </p:pic>
      <p:sp>
        <p:nvSpPr>
          <p:cNvPr id="4" name="文本框 3"/>
          <p:cNvSpPr txBox="1"/>
          <p:nvPr>
            <p:custDataLst>
              <p:tags r:id="rId1"/>
            </p:custDataLst>
          </p:nvPr>
        </p:nvSpPr>
        <p:spPr>
          <a:xfrm>
            <a:off x="428281" y="1082726"/>
            <a:ext cx="5093978" cy="460375"/>
          </a:xfrm>
          <a:prstGeom prst="rect">
            <a:avLst/>
          </a:prstGeom>
          <a:noFill/>
        </p:spPr>
        <p:txBody>
          <a:bodyPr wrap="square" rtlCol="0">
            <a:spAutoFit/>
          </a:bodyPr>
          <a:lstStyle/>
          <a:p>
            <a:r>
              <a:rPr lang="zh-CN" altLang="en-US" sz="2400" b="1" dirty="0">
                <a:latin typeface="Calibri" panose="020F07020304040A0204" pitchFamily="34" charset="0"/>
                <a:ea typeface="微软雅黑" panose="020B0503020204020204" pitchFamily="34" charset="-122"/>
              </a:rPr>
              <a:t>交通拥堵问题</a:t>
            </a:r>
          </a:p>
        </p:txBody>
      </p:sp>
      <p:sp>
        <p:nvSpPr>
          <p:cNvPr id="87" name="矩形 86"/>
          <p:cNvSpPr/>
          <p:nvPr>
            <p:custDataLst>
              <p:tags r:id="rId2"/>
            </p:custDataLst>
          </p:nvPr>
        </p:nvSpPr>
        <p:spPr>
          <a:xfrm>
            <a:off x="566711" y="4822923"/>
            <a:ext cx="8071981" cy="1245235"/>
          </a:xfrm>
          <a:prstGeom prst="rect">
            <a:avLst/>
          </a:prstGeom>
        </p:spPr>
        <p:txBody>
          <a:bodyPr wrap="square">
            <a:spAutoFit/>
          </a:bodyPr>
          <a:lstStyle/>
          <a:p>
            <a:pPr marL="342900" indent="-342900">
              <a:lnSpc>
                <a:spcPct val="125000"/>
              </a:lnSpc>
              <a:buFont typeface="Wingdings" panose="05000000000000000000" charset="0"/>
              <a:buChar char="Ø"/>
            </a:pPr>
            <a:r>
              <a:rPr lang="zh-CN" sz="2000" dirty="0">
                <a:ea typeface="黑体" panose="02010609060101010101" charset="-122"/>
              </a:rPr>
              <a:t>城市</a:t>
            </a:r>
            <a:r>
              <a:rPr sz="2000" dirty="0">
                <a:solidFill>
                  <a:srgbClr val="FF0000"/>
                </a:solidFill>
                <a:ea typeface="黑体" panose="02010609060101010101" charset="-122"/>
              </a:rPr>
              <a:t>交通</a:t>
            </a:r>
            <a:r>
              <a:rPr lang="zh-CN" sz="2000" dirty="0">
                <a:solidFill>
                  <a:srgbClr val="FF0000"/>
                </a:solidFill>
                <a:ea typeface="黑体" panose="02010609060101010101" charset="-122"/>
              </a:rPr>
              <a:t>拥堵</a:t>
            </a:r>
            <a:r>
              <a:rPr lang="zh-CN" sz="2000" dirty="0">
                <a:ea typeface="黑体" panose="02010609060101010101" charset="-122"/>
              </a:rPr>
              <a:t>情况越来越严重</a:t>
            </a:r>
            <a:r>
              <a:rPr sz="2000" dirty="0">
                <a:ea typeface="黑体" panose="02010609060101010101" charset="-122"/>
              </a:rPr>
              <a:t>。</a:t>
            </a:r>
            <a:r>
              <a:rPr lang="zh-CN" altLang="en-US" sz="2000" dirty="0">
                <a:latin typeface="黑体" panose="02010609060101010101" charset="-122"/>
                <a:ea typeface="黑体" panose="02010609060101010101" charset="-122"/>
              </a:rPr>
              <a:t>交通拥堵会导致经济、环境、生活上的诸多问题。</a:t>
            </a:r>
          </a:p>
          <a:p>
            <a:pPr marL="342900" indent="-342900">
              <a:lnSpc>
                <a:spcPct val="125000"/>
              </a:lnSpc>
              <a:buFont typeface="Wingdings" panose="05000000000000000000" charset="0"/>
              <a:buChar char="Ø"/>
            </a:pPr>
            <a:r>
              <a:rPr lang="zh-CN" altLang="en-US" sz="2000" dirty="0">
                <a:latin typeface="黑体" panose="02010609060101010101" charset="-122"/>
                <a:ea typeface="黑体" panose="02010609060101010101" charset="-122"/>
              </a:rPr>
              <a:t>如何缓解交通拥堵？</a:t>
            </a:r>
          </a:p>
        </p:txBody>
      </p:sp>
      <p:pic>
        <p:nvPicPr>
          <p:cNvPr id="1028" name="Picture 4" descr="汽车尾气排放造成的污染和危害，比你想象的更可怕！-新浪汽车"/>
          <p:cNvPicPr>
            <a:picLocks noChangeArrowheads="1"/>
          </p:cNvPicPr>
          <p:nvPr>
            <p:custDataLst>
              <p:tags r:id="rId3"/>
            </p:custDataLst>
          </p:nvPr>
        </p:nvPicPr>
        <p:blipFill>
          <a:blip r:embed="rId7">
            <a:extLst>
              <a:ext uri="{28A0092B-C50C-407E-A947-70E740481C1C}">
                <a14:useLocalDpi xmlns:a14="http://schemas.microsoft.com/office/drawing/2010/main" val="0"/>
              </a:ext>
            </a:extLst>
          </a:blip>
          <a:srcRect/>
          <a:stretch>
            <a:fillRect/>
          </a:stretch>
        </p:blipFill>
        <p:spPr bwMode="auto">
          <a:xfrm>
            <a:off x="4708525" y="1904365"/>
            <a:ext cx="4187825" cy="23761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5</a:t>
            </a:fld>
            <a:endParaRPr lang="zh-CN" altLang="en-US"/>
          </a:p>
        </p:txBody>
      </p:sp>
      <p:sp>
        <p:nvSpPr>
          <p:cNvPr id="9" name="文本框 8"/>
          <p:cNvSpPr txBox="1"/>
          <p:nvPr/>
        </p:nvSpPr>
        <p:spPr>
          <a:xfrm>
            <a:off x="428281" y="199434"/>
            <a:ext cx="3259295"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7020304040A0204" pitchFamily="34" charset="0"/>
                <a:ea typeface="微软雅黑" panose="020B0503020204020204" pitchFamily="34" charset="-122"/>
              </a:rPr>
              <a:t>背景介绍</a:t>
            </a:r>
          </a:p>
        </p:txBody>
      </p:sp>
      <p:pic>
        <p:nvPicPr>
          <p:cNvPr id="101" name="图片 100"/>
          <p:cNvPicPr/>
          <p:nvPr>
            <p:custDataLst>
              <p:tags r:id="rId1"/>
            </p:custDataLst>
          </p:nvPr>
        </p:nvPicPr>
        <p:blipFill>
          <a:blip r:embed="rId5"/>
          <a:srcRect l="2031" t="1939" r="2271" b="5690"/>
          <a:stretch>
            <a:fillRect/>
          </a:stretch>
        </p:blipFill>
        <p:spPr>
          <a:xfrm>
            <a:off x="5424805" y="2039620"/>
            <a:ext cx="3377565" cy="2778760"/>
          </a:xfrm>
          <a:prstGeom prst="rect">
            <a:avLst/>
          </a:prstGeom>
          <a:noFill/>
          <a:ln w="9525">
            <a:noFill/>
          </a:ln>
        </p:spPr>
      </p:pic>
      <p:sp>
        <p:nvSpPr>
          <p:cNvPr id="4" name="文本框 3"/>
          <p:cNvSpPr txBox="1"/>
          <p:nvPr>
            <p:custDataLst>
              <p:tags r:id="rId2"/>
            </p:custDataLst>
          </p:nvPr>
        </p:nvSpPr>
        <p:spPr>
          <a:xfrm>
            <a:off x="427990" y="1082675"/>
            <a:ext cx="5668645" cy="460375"/>
          </a:xfrm>
          <a:prstGeom prst="rect">
            <a:avLst/>
          </a:prstGeom>
          <a:noFill/>
        </p:spPr>
        <p:txBody>
          <a:bodyPr wrap="square" rtlCol="0">
            <a:spAutoFit/>
          </a:bodyPr>
          <a:lstStyle/>
          <a:p>
            <a:r>
              <a:rPr lang="zh-CN" altLang="en-US" sz="2400" b="1" dirty="0">
                <a:latin typeface="Calibri" panose="020F07020304040A0204" pitchFamily="34" charset="0"/>
                <a:ea typeface="微软雅黑" panose="020B0503020204020204" pitchFamily="34" charset="-122"/>
              </a:rPr>
              <a:t>交通信号控制</a:t>
            </a:r>
            <a:r>
              <a:rPr lang="en-US" altLang="zh-CN" sz="2400" b="1" dirty="0">
                <a:latin typeface="Calibri" panose="020F07020304040A0204" pitchFamily="34" charset="0"/>
                <a:ea typeface="微软雅黑" panose="020B0503020204020204" pitchFamily="34" charset="-122"/>
              </a:rPr>
              <a:t> </a:t>
            </a:r>
            <a:r>
              <a:rPr lang="zh-CN" altLang="en-US" sz="2400" b="1" dirty="0">
                <a:latin typeface="Calibri" panose="020F07020304040A0204" pitchFamily="34" charset="0"/>
                <a:ea typeface="微软雅黑" panose="020B0503020204020204" pitchFamily="34" charset="-122"/>
              </a:rPr>
              <a:t>Traffic Signal Control (TSC)</a:t>
            </a:r>
          </a:p>
        </p:txBody>
      </p:sp>
      <p:pic>
        <p:nvPicPr>
          <p:cNvPr id="103" name="图片 102"/>
          <p:cNvPicPr/>
          <p:nvPr/>
        </p:nvPicPr>
        <p:blipFill>
          <a:blip r:embed="rId6"/>
          <a:stretch>
            <a:fillRect/>
          </a:stretch>
        </p:blipFill>
        <p:spPr>
          <a:xfrm>
            <a:off x="241300" y="2039620"/>
            <a:ext cx="5106670" cy="2779395"/>
          </a:xfrm>
          <a:prstGeom prst="rect">
            <a:avLst/>
          </a:prstGeom>
          <a:noFill/>
          <a:ln w="9525">
            <a:noFill/>
          </a:ln>
        </p:spPr>
      </p:pic>
      <p:sp>
        <p:nvSpPr>
          <p:cNvPr id="3" name="文本框 2"/>
          <p:cNvSpPr txBox="1"/>
          <p:nvPr/>
        </p:nvSpPr>
        <p:spPr>
          <a:xfrm>
            <a:off x="810260" y="5314950"/>
            <a:ext cx="7522845" cy="398780"/>
          </a:xfrm>
          <a:prstGeom prst="rect">
            <a:avLst/>
          </a:prstGeom>
          <a:noFill/>
        </p:spPr>
        <p:txBody>
          <a:bodyPr wrap="square" rtlCol="0" anchor="t">
            <a:spAutoFit/>
          </a:bodyPr>
          <a:lstStyle/>
          <a:p>
            <a:r>
              <a:rPr sz="2000" dirty="0">
                <a:ea typeface="黑体" panose="02010609060101010101" charset="-122"/>
                <a:sym typeface="+mn-ea"/>
              </a:rPr>
              <a:t>合理的</a:t>
            </a:r>
            <a:r>
              <a:rPr lang="zh-CN" sz="2000" dirty="0">
                <a:solidFill>
                  <a:srgbClr val="FF0000"/>
                </a:solidFill>
                <a:ea typeface="黑体" panose="02010609060101010101" charset="-122"/>
                <a:sym typeface="+mn-ea"/>
              </a:rPr>
              <a:t>交通信号控制</a:t>
            </a:r>
            <a:r>
              <a:rPr sz="2000" dirty="0">
                <a:solidFill>
                  <a:srgbClr val="FF0000"/>
                </a:solidFill>
                <a:ea typeface="黑体" panose="02010609060101010101" charset="-122"/>
                <a:sym typeface="+mn-ea"/>
              </a:rPr>
              <a:t>策略</a:t>
            </a:r>
            <a:r>
              <a:rPr sz="2000" dirty="0">
                <a:ea typeface="黑体" panose="02010609060101010101" charset="-122"/>
                <a:sym typeface="+mn-ea"/>
              </a:rPr>
              <a:t>可以最大化交通流，有效缓解道路拥堵</a:t>
            </a:r>
            <a:r>
              <a:rPr lang="zh-CN" altLang="en-US" dirty="0">
                <a:sym typeface="+mn-ea"/>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6</a:t>
            </a:fld>
            <a:endParaRPr lang="zh-CN" altLang="en-US"/>
          </a:p>
        </p:txBody>
      </p:sp>
      <p:sp>
        <p:nvSpPr>
          <p:cNvPr id="9" name="文本框 8"/>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7020304040A0204" pitchFamily="34" charset="0"/>
                <a:ea typeface="微软雅黑" panose="020B0503020204020204" pitchFamily="34" charset="-122"/>
              </a:rPr>
              <a:t>研究现状</a:t>
            </a:r>
            <a:endParaRPr lang="en-US" altLang="zh-CN" sz="2800" b="1" spc="200" dirty="0">
              <a:solidFill>
                <a:schemeClr val="bg1"/>
              </a:solidFill>
              <a:latin typeface="Calibri" panose="020F07020304040A0204" pitchFamily="34" charset="0"/>
              <a:ea typeface="微软雅黑" panose="020B0503020204020204" pitchFamily="34" charset="-122"/>
            </a:endParaRPr>
          </a:p>
        </p:txBody>
      </p:sp>
      <p:grpSp>
        <p:nvGrpSpPr>
          <p:cNvPr id="8" name="组合 7"/>
          <p:cNvGrpSpPr/>
          <p:nvPr/>
        </p:nvGrpSpPr>
        <p:grpSpPr>
          <a:xfrm>
            <a:off x="367849" y="1416843"/>
            <a:ext cx="8402955" cy="2301240"/>
            <a:chOff x="370389" y="1000294"/>
            <a:chExt cx="8402955" cy="2455668"/>
          </a:xfrm>
        </p:grpSpPr>
        <p:sp>
          <p:nvSpPr>
            <p:cNvPr id="11" name="矩形 10"/>
            <p:cNvSpPr/>
            <p:nvPr/>
          </p:nvSpPr>
          <p:spPr>
            <a:xfrm>
              <a:off x="370389" y="1523411"/>
              <a:ext cx="8402955" cy="1932551"/>
            </a:xfrm>
            <a:prstGeom prst="rect">
              <a:avLst/>
            </a:prstGeom>
            <a:noFill/>
            <a:ln w="19050">
              <a:solidFill>
                <a:srgbClr val="024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ct val="135000"/>
                </a:lnSpc>
              </a:pPr>
              <a:endParaRPr lang="en-US" altLang="zh-CN" dirty="0">
                <a:solidFill>
                  <a:schemeClr val="tx1"/>
                </a:solidFill>
              </a:endParaRPr>
            </a:p>
            <a:p>
              <a:pPr fontAlgn="ctr">
                <a:lnSpc>
                  <a:spcPct val="135000"/>
                </a:lnSpc>
              </a:pPr>
              <a:r>
                <a:rPr lang="en-US" altLang="zh-CN" dirty="0">
                  <a:solidFill>
                    <a:schemeClr val="tx1"/>
                  </a:solidFill>
                </a:rPr>
                <a:t>【</a:t>
              </a:r>
              <a:r>
                <a:rPr lang="en-US" altLang="zh-CN" dirty="0">
                  <a:solidFill>
                    <a:schemeClr val="tx1"/>
                  </a:solidFill>
                  <a:latin typeface="Times New Roman" panose="02020503050405090304" pitchFamily="18" charset="0"/>
                  <a:cs typeface="Times New Roman" panose="02020503050405090304" pitchFamily="18" charset="0"/>
                </a:rPr>
                <a:t>1</a:t>
              </a:r>
              <a:r>
                <a:rPr lang="en-US" altLang="zh-CN" dirty="0">
                  <a:solidFill>
                    <a:schemeClr val="tx1"/>
                  </a:solidFill>
                </a:rPr>
                <a:t>】</a:t>
              </a:r>
              <a:r>
                <a:rPr lang="en-US" altLang="zh-CN" dirty="0">
                  <a:solidFill>
                    <a:schemeClr val="tx1"/>
                  </a:solidFill>
                  <a:latin typeface="Times New Roman" panose="02020503050405090304" pitchFamily="18" charset="0"/>
                  <a:cs typeface="Times New Roman" panose="02020503050405090304" pitchFamily="18" charset="0"/>
                </a:rPr>
                <a:t>Seung-Bae Cools et al. </a:t>
              </a:r>
              <a:r>
                <a:rPr lang="en-US" altLang="zh-CN" b="1" dirty="0">
                  <a:solidFill>
                    <a:srgbClr val="02409A"/>
                  </a:solidFill>
                  <a:latin typeface="Times New Roman" panose="02020503050405090304" pitchFamily="18" charset="0"/>
                  <a:cs typeface="Times New Roman" panose="02020503050405090304" pitchFamily="18" charset="0"/>
                </a:rPr>
                <a:t>. Self-organizing traffic lights: A realistic simulation.</a:t>
              </a:r>
              <a:r>
                <a:rPr lang="en-US" altLang="zh-CN" dirty="0">
                  <a:solidFill>
                    <a:schemeClr val="tx1"/>
                  </a:solidFill>
                  <a:latin typeface="Times New Roman" panose="02020503050405090304" pitchFamily="18" charset="0"/>
                  <a:cs typeface="Times New Roman" panose="02020503050405090304" pitchFamily="18" charset="0"/>
                </a:rPr>
                <a:t>. Advances in applied self-organizing systems, 2013.</a:t>
              </a:r>
            </a:p>
            <a:p>
              <a:pPr fontAlgn="ctr">
                <a:lnSpc>
                  <a:spcPct val="135000"/>
                </a:lnSpc>
              </a:pPr>
              <a:r>
                <a:rPr lang="en-US" altLang="zh-CN" dirty="0">
                  <a:solidFill>
                    <a:schemeClr val="tx1"/>
                  </a:solidFill>
                  <a:latin typeface="Times New Roman" panose="02020503050405090304" pitchFamily="18" charset="0"/>
                  <a:cs typeface="Times New Roman" panose="02020503050405090304" pitchFamily="18" charset="0"/>
                </a:rPr>
                <a:t>【2】</a:t>
              </a:r>
              <a:r>
                <a:rPr lang="en-US" altLang="zh-CN">
                  <a:solidFill>
                    <a:schemeClr val="tx1"/>
                  </a:solidFill>
                  <a:latin typeface="Times New Roman" panose="02020503050405090304" pitchFamily="18" charset="0"/>
                  <a:cs typeface="Times New Roman" panose="02020503050405090304" pitchFamily="18" charset="0"/>
                </a:rPr>
                <a:t>Peter Koonce and Lee Rodegerdts.</a:t>
              </a:r>
              <a:r>
                <a:rPr lang="en-US" altLang="zh-CN" dirty="0">
                  <a:solidFill>
                    <a:schemeClr val="tx1"/>
                  </a:solidFill>
                  <a:latin typeface="Times New Roman" panose="02020503050405090304" pitchFamily="18" charset="0"/>
                  <a:cs typeface="Times New Roman" panose="02020503050405090304" pitchFamily="18" charset="0"/>
                </a:rPr>
                <a:t> </a:t>
              </a:r>
              <a:r>
                <a:rPr lang="en-US" altLang="zh-CN" b="1" dirty="0">
                  <a:solidFill>
                    <a:srgbClr val="02409A"/>
                  </a:solidFill>
                  <a:latin typeface="Times New Roman" panose="02020503050405090304" pitchFamily="18" charset="0"/>
                  <a:cs typeface="Times New Roman" panose="02020503050405090304" pitchFamily="18" charset="0"/>
                </a:rPr>
                <a:t>Traffic signal timing manual</a:t>
              </a:r>
              <a:r>
                <a:rPr lang="en-US" altLang="zh-CN" dirty="0">
                  <a:solidFill>
                    <a:schemeClr val="tx1"/>
                  </a:solidFill>
                  <a:latin typeface="Times New Roman" panose="02020503050405090304" pitchFamily="18" charset="0"/>
                  <a:cs typeface="Times New Roman" panose="02020503050405090304" pitchFamily="18" charset="0"/>
                </a:rPr>
                <a:t>. Technical report,</a:t>
              </a:r>
              <a:r>
                <a:rPr lang="zh-CN" altLang="en-US" dirty="0">
                  <a:solidFill>
                    <a:schemeClr val="tx1"/>
                  </a:solidFill>
                  <a:latin typeface="Times New Roman" panose="02020503050405090304" pitchFamily="18" charset="0"/>
                  <a:cs typeface="Times New Roman" panose="02020503050405090304" pitchFamily="18" charset="0"/>
                </a:rPr>
                <a:t> </a:t>
              </a:r>
              <a:r>
                <a:rPr lang="en-US" altLang="zh-CN" dirty="0">
                  <a:solidFill>
                    <a:schemeClr val="tx1"/>
                  </a:solidFill>
                  <a:latin typeface="Times New Roman" panose="02020503050405090304" pitchFamily="18" charset="0"/>
                  <a:cs typeface="Times New Roman" panose="02020503050405090304" pitchFamily="18" charset="0"/>
                </a:rPr>
                <a:t>2008.</a:t>
              </a:r>
            </a:p>
            <a:p>
              <a:pPr>
                <a:lnSpc>
                  <a:spcPct val="125000"/>
                </a:lnSpc>
              </a:pPr>
              <a:endParaRPr lang="en-US" altLang="zh-CN" dirty="0">
                <a:solidFill>
                  <a:schemeClr val="tx1"/>
                </a:solidFill>
                <a:latin typeface="Times New Roman" panose="02020503050405090304" pitchFamily="18" charset="0"/>
                <a:cs typeface="Times New Roman" panose="02020503050405090304" pitchFamily="18" charset="0"/>
              </a:endParaRPr>
            </a:p>
          </p:txBody>
        </p:sp>
        <p:sp>
          <p:nvSpPr>
            <p:cNvPr id="12" name="矩形 11"/>
            <p:cNvSpPr/>
            <p:nvPr/>
          </p:nvSpPr>
          <p:spPr>
            <a:xfrm>
              <a:off x="370389" y="1000294"/>
              <a:ext cx="3060700" cy="523117"/>
            </a:xfrm>
            <a:prstGeom prst="rect">
              <a:avLst/>
            </a:prstGeom>
            <a:solidFill>
              <a:srgbClr val="02409A"/>
            </a:solidFill>
            <a:ln w="19050">
              <a:solidFill>
                <a:srgbClr val="024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Times New Roman" panose="02020503050405090304" pitchFamily="18" charset="0"/>
                  <a:cs typeface="Times New Roman" panose="02020503050405090304" pitchFamily="18" charset="0"/>
                </a:rPr>
                <a:t>Conventional TSC methods</a:t>
              </a:r>
            </a:p>
          </p:txBody>
        </p:sp>
      </p:grpSp>
      <p:grpSp>
        <p:nvGrpSpPr>
          <p:cNvPr id="6" name="组合 5"/>
          <p:cNvGrpSpPr/>
          <p:nvPr/>
        </p:nvGrpSpPr>
        <p:grpSpPr>
          <a:xfrm>
            <a:off x="443865" y="4265930"/>
            <a:ext cx="8326755" cy="1460500"/>
            <a:chOff x="582914" y="5511835"/>
            <a:chExt cx="7862520" cy="1049655"/>
          </a:xfrm>
        </p:grpSpPr>
        <p:sp>
          <p:nvSpPr>
            <p:cNvPr id="15" name="矩形 14"/>
            <p:cNvSpPr/>
            <p:nvPr>
              <p:custDataLst>
                <p:tags r:id="rId1"/>
              </p:custDataLst>
            </p:nvPr>
          </p:nvSpPr>
          <p:spPr>
            <a:xfrm>
              <a:off x="1180713" y="5511835"/>
              <a:ext cx="7264721" cy="1049655"/>
            </a:xfrm>
            <a:prstGeom prst="rect">
              <a:avLst/>
            </a:prstGeom>
            <a:solidFill>
              <a:schemeClr val="bg1"/>
            </a:solidFill>
            <a:ln w="28575">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25000"/>
                </a:lnSpc>
                <a:buFont typeface="Arial" panose="020B060402020209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sym typeface="+mn-ea"/>
                </a:rPr>
                <a:t>在交通领域经典算法的基础上，设定</a:t>
              </a:r>
              <a:r>
                <a:rPr lang="zh-CN" altLang="en-US" dirty="0">
                  <a:solidFill>
                    <a:srgbClr val="FF0000"/>
                  </a:solidFill>
                  <a:latin typeface="微软雅黑" panose="020B0503020204020204" pitchFamily="34" charset="-122"/>
                  <a:ea typeface="微软雅黑" panose="020B0503020204020204" pitchFamily="34" charset="-122"/>
                  <a:sym typeface="+mn-ea"/>
                </a:rPr>
                <a:t>固定的总周期和信号变化顺序</a:t>
              </a:r>
              <a:r>
                <a:rPr lang="zh-CN" altLang="en-US" dirty="0">
                  <a:solidFill>
                    <a:schemeClr val="tx1"/>
                  </a:solidFill>
                  <a:latin typeface="微软雅黑" panose="020B0503020204020204" pitchFamily="34" charset="-122"/>
                  <a:ea typeface="微软雅黑" panose="020B0503020204020204" pitchFamily="34" charset="-122"/>
                  <a:sym typeface="+mn-ea"/>
                </a:rPr>
                <a:t>，优化各相位的绿灯持续时间和交叉口之间的相位偏移。</a:t>
              </a:r>
            </a:p>
            <a:p>
              <a:pPr marL="285750" indent="-285750">
                <a:lnSpc>
                  <a:spcPct val="125000"/>
                </a:lnSpc>
                <a:buFont typeface="Arial" panose="020B060402020209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sym typeface="+mn-ea"/>
                </a:rPr>
                <a:t>不适用于</a:t>
              </a:r>
              <a:r>
                <a:rPr lang="zh-CN" altLang="en-US" dirty="0">
                  <a:solidFill>
                    <a:srgbClr val="FF0000"/>
                  </a:solidFill>
                  <a:latin typeface="微软雅黑" panose="020B0503020204020204" pitchFamily="34" charset="-122"/>
                  <a:ea typeface="微软雅黑" panose="020B0503020204020204" pitchFamily="34" charset="-122"/>
                  <a:sym typeface="+mn-ea"/>
                </a:rPr>
                <a:t>复杂动态</a:t>
              </a:r>
              <a:r>
                <a:rPr lang="zh-CN" altLang="en-US" dirty="0">
                  <a:solidFill>
                    <a:schemeClr val="tx1"/>
                  </a:solidFill>
                  <a:latin typeface="微软雅黑" panose="020B0503020204020204" pitchFamily="34" charset="-122"/>
                  <a:ea typeface="微软雅黑" panose="020B0503020204020204" pitchFamily="34" charset="-122"/>
                  <a:sym typeface="+mn-ea"/>
                </a:rPr>
                <a:t>的交通环境。</a:t>
              </a:r>
              <a:endParaRPr lang="en-US" altLang="zh-CN" dirty="0">
                <a:solidFill>
                  <a:schemeClr val="tx1"/>
                </a:solidFill>
                <a:latin typeface="微软雅黑" panose="020B0503020204020204" pitchFamily="34" charset="-122"/>
                <a:ea typeface="微软雅黑" panose="020B0503020204020204" pitchFamily="34" charset="-122"/>
                <a:sym typeface="+mn-ea"/>
              </a:endParaRPr>
            </a:p>
          </p:txBody>
        </p:sp>
        <p:sp>
          <p:nvSpPr>
            <p:cNvPr id="16" name="矩形 15"/>
            <p:cNvSpPr/>
            <p:nvPr>
              <p:custDataLst>
                <p:tags r:id="rId2"/>
              </p:custDataLst>
            </p:nvPr>
          </p:nvSpPr>
          <p:spPr>
            <a:xfrm>
              <a:off x="582914" y="5513879"/>
              <a:ext cx="598372" cy="1047203"/>
            </a:xfrm>
            <a:prstGeom prst="rect">
              <a:avLst/>
            </a:prstGeom>
            <a:solidFill>
              <a:srgbClr val="0070C0"/>
            </a:solidFill>
            <a:ln w="28575">
              <a:solidFill>
                <a:srgbClr val="0070C0"/>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b="1">
                <a:ln w="0"/>
                <a:solidFill>
                  <a:schemeClr val="bg1"/>
                </a:solidFill>
                <a:latin typeface="微软雅黑" panose="020B0503020204020204" pitchFamily="34" charset="-122"/>
                <a:ea typeface="微软雅黑" panose="020B0503020204020204" pitchFamily="34" charset="-122"/>
                <a:cs typeface="Times New Roman" panose="02020503050405090304" pitchFamily="18" charset="0"/>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7</a:t>
            </a:fld>
            <a:endParaRPr lang="zh-CN" altLang="en-US"/>
          </a:p>
        </p:txBody>
      </p:sp>
      <p:sp>
        <p:nvSpPr>
          <p:cNvPr id="9" name="文本框 8"/>
          <p:cNvSpPr txBox="1"/>
          <p:nvPr/>
        </p:nvSpPr>
        <p:spPr>
          <a:xfrm>
            <a:off x="428281" y="199434"/>
            <a:ext cx="3259295"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7020304040A0204" pitchFamily="34" charset="0"/>
                <a:ea typeface="微软雅黑" panose="020B0503020204020204" pitchFamily="34" charset="-122"/>
              </a:rPr>
              <a:t>背景介绍</a:t>
            </a:r>
          </a:p>
        </p:txBody>
      </p:sp>
      <p:pic>
        <p:nvPicPr>
          <p:cNvPr id="104" name="图片 103"/>
          <p:cNvPicPr/>
          <p:nvPr/>
        </p:nvPicPr>
        <p:blipFill>
          <a:blip r:embed="rId4"/>
          <a:stretch>
            <a:fillRect/>
          </a:stretch>
        </p:blipFill>
        <p:spPr>
          <a:xfrm>
            <a:off x="462915" y="3914775"/>
            <a:ext cx="3617595" cy="2058035"/>
          </a:xfrm>
          <a:prstGeom prst="rect">
            <a:avLst/>
          </a:prstGeom>
          <a:noFill/>
          <a:ln w="9525">
            <a:noFill/>
          </a:ln>
        </p:spPr>
      </p:pic>
      <p:pic>
        <p:nvPicPr>
          <p:cNvPr id="105" name="图片 104"/>
          <p:cNvPicPr/>
          <p:nvPr/>
        </p:nvPicPr>
        <p:blipFill>
          <a:blip r:embed="rId5"/>
          <a:srcRect l="8541" r="6847"/>
          <a:stretch>
            <a:fillRect/>
          </a:stretch>
        </p:blipFill>
        <p:spPr>
          <a:xfrm>
            <a:off x="462915" y="1207135"/>
            <a:ext cx="3632200" cy="2221865"/>
          </a:xfrm>
          <a:prstGeom prst="rect">
            <a:avLst/>
          </a:prstGeom>
          <a:noFill/>
          <a:ln w="9525">
            <a:noFill/>
          </a:ln>
        </p:spPr>
      </p:pic>
      <p:pic>
        <p:nvPicPr>
          <p:cNvPr id="106" name="图片 105"/>
          <p:cNvPicPr/>
          <p:nvPr/>
        </p:nvPicPr>
        <p:blipFill>
          <a:blip r:embed="rId6"/>
          <a:stretch>
            <a:fillRect/>
          </a:stretch>
        </p:blipFill>
        <p:spPr>
          <a:xfrm>
            <a:off x="4697730" y="1207135"/>
            <a:ext cx="3606165" cy="2221865"/>
          </a:xfrm>
          <a:prstGeom prst="rect">
            <a:avLst/>
          </a:prstGeom>
          <a:noFill/>
          <a:ln w="9525">
            <a:noFill/>
          </a:ln>
        </p:spPr>
      </p:pic>
      <p:sp>
        <p:nvSpPr>
          <p:cNvPr id="5" name="文本框 4"/>
          <p:cNvSpPr txBox="1"/>
          <p:nvPr>
            <p:custDataLst>
              <p:tags r:id="rId1"/>
            </p:custDataLst>
          </p:nvPr>
        </p:nvSpPr>
        <p:spPr>
          <a:xfrm>
            <a:off x="4572000" y="3914775"/>
            <a:ext cx="4088130" cy="1938020"/>
          </a:xfrm>
          <a:prstGeom prst="rect">
            <a:avLst/>
          </a:prstGeom>
          <a:noFill/>
        </p:spPr>
        <p:txBody>
          <a:bodyPr wrap="square" rtlCol="0" anchor="t">
            <a:spAutoFit/>
          </a:bodyPr>
          <a:lstStyle/>
          <a:p>
            <a:pPr marL="342900" indent="-342900">
              <a:lnSpc>
                <a:spcPct val="150000"/>
              </a:lnSpc>
              <a:buFont typeface="Arial" panose="020B0604020202090204" pitchFamily="34" charset="0"/>
              <a:buChar char="•"/>
            </a:pPr>
            <a:r>
              <a:rPr lang="en-US" sz="2000" dirty="0">
                <a:solidFill>
                  <a:srgbClr val="0070C0"/>
                </a:solidFill>
                <a:ea typeface="黑体" panose="02010609060101010101" charset="-122"/>
                <a:sym typeface="+mn-ea"/>
              </a:rPr>
              <a:t>Road Side Units (RSU) </a:t>
            </a:r>
          </a:p>
          <a:p>
            <a:pPr marL="342900" indent="-342900">
              <a:lnSpc>
                <a:spcPct val="150000"/>
              </a:lnSpc>
              <a:buFont typeface="Arial" panose="020B0604020202090204" pitchFamily="34" charset="0"/>
              <a:buChar char="•"/>
            </a:pPr>
            <a:r>
              <a:rPr lang="en-US" sz="2000" dirty="0">
                <a:solidFill>
                  <a:srgbClr val="FF0000"/>
                </a:solidFill>
                <a:ea typeface="黑体" panose="02010609060101010101" charset="-122"/>
                <a:sym typeface="+mn-ea"/>
              </a:rPr>
              <a:t>Artificial Intelligence (AI)</a:t>
            </a:r>
          </a:p>
          <a:p>
            <a:pPr marL="342900" indent="-342900">
              <a:lnSpc>
                <a:spcPct val="150000"/>
              </a:lnSpc>
              <a:buFont typeface="Arial" panose="020B0604020202090204" pitchFamily="34" charset="0"/>
              <a:buChar char="•"/>
            </a:pPr>
            <a:r>
              <a:rPr lang="en-US" sz="2000" dirty="0">
                <a:solidFill>
                  <a:schemeClr val="tx1"/>
                </a:solidFill>
                <a:ea typeface="黑体" panose="02010609060101010101" charset="-122"/>
                <a:sym typeface="+mn-ea"/>
              </a:rPr>
              <a:t>Traffic-oriented Cyber-Physical Systems(CPS)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8</a:t>
            </a:fld>
            <a:endParaRPr lang="zh-CN" altLang="en-US"/>
          </a:p>
        </p:txBody>
      </p:sp>
      <p:sp>
        <p:nvSpPr>
          <p:cNvPr id="9" name="文本框 8"/>
          <p:cNvSpPr txBox="1"/>
          <p:nvPr/>
        </p:nvSpPr>
        <p:spPr>
          <a:xfrm>
            <a:off x="428281" y="199434"/>
            <a:ext cx="3259295"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7020304040A0204" pitchFamily="34" charset="0"/>
                <a:ea typeface="微软雅黑" panose="020B0503020204020204" pitchFamily="34" charset="-122"/>
              </a:rPr>
              <a:t>背景介绍</a:t>
            </a:r>
          </a:p>
        </p:txBody>
      </p:sp>
      <p:pic>
        <p:nvPicPr>
          <p:cNvPr id="3" name="图片 2"/>
          <p:cNvPicPr>
            <a:picLocks noChangeAspect="1"/>
          </p:cNvPicPr>
          <p:nvPr/>
        </p:nvPicPr>
        <p:blipFill>
          <a:blip r:embed="rId5"/>
          <a:stretch>
            <a:fillRect/>
          </a:stretch>
        </p:blipFill>
        <p:spPr>
          <a:xfrm>
            <a:off x="428281" y="1698281"/>
            <a:ext cx="8110855" cy="3319145"/>
          </a:xfrm>
          <a:prstGeom prst="rect">
            <a:avLst/>
          </a:prstGeom>
        </p:spPr>
      </p:pic>
      <p:sp>
        <p:nvSpPr>
          <p:cNvPr id="4" name="文本框 3"/>
          <p:cNvSpPr txBox="1"/>
          <p:nvPr>
            <p:custDataLst>
              <p:tags r:id="rId1"/>
            </p:custDataLst>
          </p:nvPr>
        </p:nvSpPr>
        <p:spPr>
          <a:xfrm>
            <a:off x="428281" y="979655"/>
            <a:ext cx="5093978" cy="460375"/>
          </a:xfrm>
          <a:prstGeom prst="rect">
            <a:avLst/>
          </a:prstGeom>
          <a:noFill/>
        </p:spPr>
        <p:txBody>
          <a:bodyPr wrap="square" rtlCol="0">
            <a:spAutoFit/>
          </a:bodyPr>
          <a:lstStyle/>
          <a:p>
            <a:r>
              <a:rPr lang="en-US" altLang="zh-CN" sz="2400" b="1" dirty="0">
                <a:latin typeface="Calibri" panose="020F07020304040A0204" pitchFamily="34" charset="0"/>
                <a:ea typeface="微软雅黑" panose="020B0503020204020204" pitchFamily="34" charset="-122"/>
              </a:rPr>
              <a:t>RL-Based Traffic Signal Control (TSC)</a:t>
            </a:r>
            <a:r>
              <a:rPr lang="zh-CN" altLang="en-US" sz="2400" b="1" dirty="0">
                <a:latin typeface="Calibri" panose="020F07020304040A0204" pitchFamily="34" charset="0"/>
                <a:ea typeface="微软雅黑" panose="020B0503020204020204" pitchFamily="34" charset="-122"/>
              </a:rPr>
              <a:t>：</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4841F1CF-2C7E-FFE9-5AB8-49ECB260BB37}"/>
                  </a:ext>
                </a:extLst>
              </p:cNvPr>
              <p:cNvSpPr txBox="1"/>
              <p:nvPr>
                <p:custDataLst>
                  <p:tags r:id="rId2"/>
                </p:custDataLst>
              </p:nvPr>
            </p:nvSpPr>
            <p:spPr>
              <a:xfrm>
                <a:off x="842840" y="5338967"/>
                <a:ext cx="5240020" cy="539378"/>
              </a:xfrm>
              <a:prstGeom prst="rect">
                <a:avLst/>
              </a:prstGeom>
              <a:noFill/>
            </p:spPr>
            <p:txBody>
              <a:bodyPr wrap="square" rtlCol="0">
                <a:spAutoFit/>
              </a:bodyPr>
              <a:lstStyle/>
              <a:p>
                <a:pPr>
                  <a:lnSpc>
                    <a:spcPct val="150000"/>
                  </a:lnSpc>
                </a:pPr>
                <a:r>
                  <a:rPr lang="en-US" altLang="zh-CN" sz="2200" b="1" dirty="0">
                    <a:latin typeface="Times New Roman" panose="02020503050405090304" pitchFamily="18" charset="0"/>
                    <a:cs typeface="Times New Roman" panose="02020503050405090304" pitchFamily="18" charset="0"/>
                    <a:sym typeface="+mn-ea"/>
                  </a:rPr>
                  <a:t>Transition</a:t>
                </a:r>
                <a:r>
                  <a:rPr lang="zh-CN" altLang="en-US" sz="2200" b="1" dirty="0">
                    <a:latin typeface="Times New Roman" panose="02020503050405090304" pitchFamily="18" charset="0"/>
                    <a:cs typeface="Times New Roman" panose="02020503050405090304" pitchFamily="18" charset="0"/>
                    <a:sym typeface="+mn-ea"/>
                  </a:rPr>
                  <a:t>：</a:t>
                </a:r>
                <a14:m>
                  <m:oMath xmlns:m="http://schemas.openxmlformats.org/officeDocument/2006/math">
                    <m:r>
                      <a:rPr lang="en-US" altLang="zh-CN" sz="2200" b="1" i="1" dirty="0" smtClean="0">
                        <a:latin typeface="Cambria Math" panose="02040503050406030204" pitchFamily="18" charset="0"/>
                        <a:cs typeface="Times New Roman" panose="02020503050405090304" pitchFamily="18" charset="0"/>
                        <a:sym typeface="+mn-ea"/>
                      </a:rPr>
                      <m:t>&lt;</m:t>
                    </m:r>
                    <m:r>
                      <a:rPr lang="en-US" altLang="zh-CN" sz="2200" b="1" i="1" dirty="0" smtClean="0">
                        <a:latin typeface="Cambria Math" panose="02040503050406030204" pitchFamily="18" charset="0"/>
                        <a:cs typeface="Times New Roman" panose="02020503050405090304" pitchFamily="18" charset="0"/>
                        <a:sym typeface="+mn-ea"/>
                      </a:rPr>
                      <m:t>𝑺</m:t>
                    </m:r>
                    <m:r>
                      <a:rPr lang="en-US" altLang="zh-CN" sz="2200" b="1" i="1" dirty="0" smtClean="0">
                        <a:latin typeface="Cambria Math" panose="02040503050406030204" pitchFamily="18" charset="0"/>
                        <a:cs typeface="Times New Roman" panose="02020503050405090304" pitchFamily="18" charset="0"/>
                        <a:sym typeface="+mn-ea"/>
                      </a:rPr>
                      <m:t> , </m:t>
                    </m:r>
                    <m:r>
                      <a:rPr lang="en-US" altLang="zh-CN" sz="2200" b="1" i="1" dirty="0" smtClean="0">
                        <a:latin typeface="Cambria Math" panose="02040503050406030204" pitchFamily="18" charset="0"/>
                        <a:cs typeface="Times New Roman" panose="02020503050405090304" pitchFamily="18" charset="0"/>
                        <a:sym typeface="+mn-ea"/>
                      </a:rPr>
                      <m:t>𝑨</m:t>
                    </m:r>
                    <m:r>
                      <a:rPr lang="en-US" altLang="zh-CN" sz="2200" b="1" i="1" dirty="0" smtClean="0">
                        <a:latin typeface="Cambria Math" panose="02040503050406030204" pitchFamily="18" charset="0"/>
                        <a:cs typeface="Times New Roman" panose="02020503050405090304" pitchFamily="18" charset="0"/>
                        <a:sym typeface="+mn-ea"/>
                      </a:rPr>
                      <m:t> , </m:t>
                    </m:r>
                    <m:r>
                      <a:rPr lang="en-US" altLang="zh-CN" sz="2200" b="1" i="1" dirty="0" smtClean="0">
                        <a:latin typeface="Cambria Math" panose="02040503050406030204" pitchFamily="18" charset="0"/>
                        <a:cs typeface="Times New Roman" panose="02020503050405090304" pitchFamily="18" charset="0"/>
                        <a:sym typeface="+mn-ea"/>
                      </a:rPr>
                      <m:t>𝑺</m:t>
                    </m:r>
                    <m:r>
                      <a:rPr lang="en-US" altLang="zh-CN" sz="2200" b="1" i="1" dirty="0" smtClean="0">
                        <a:latin typeface="Cambria Math" panose="02040503050406030204" pitchFamily="18" charset="0"/>
                        <a:cs typeface="Times New Roman" panose="02020503050405090304" pitchFamily="18" charset="0"/>
                        <a:sym typeface="+mn-ea"/>
                      </a:rPr>
                      <m:t>’&gt;</m:t>
                    </m:r>
                  </m:oMath>
                </a14:m>
                <a:endParaRPr lang="en-US" altLang="zh-CN" sz="2000" dirty="0">
                  <a:latin typeface="Times New Roman" panose="02020503050405090304" pitchFamily="18" charset="0"/>
                  <a:cs typeface="Times New Roman" panose="02020503050405090304" pitchFamily="18" charset="0"/>
                </a:endParaRPr>
              </a:p>
            </p:txBody>
          </p:sp>
        </mc:Choice>
        <mc:Fallback xmlns="">
          <p:sp>
            <p:nvSpPr>
              <p:cNvPr id="5" name="文本框 4">
                <a:extLst>
                  <a:ext uri="{FF2B5EF4-FFF2-40B4-BE49-F238E27FC236}">
                    <a16:creationId xmlns:a16="http://schemas.microsoft.com/office/drawing/2014/main" id="{4841F1CF-2C7E-FFE9-5AB8-49ECB260BB37}"/>
                  </a:ext>
                </a:extLst>
              </p:cNvPr>
              <p:cNvSpPr txBox="1">
                <a:spLocks noRot="1" noChangeAspect="1" noMove="1" noResize="1" noEditPoints="1" noAdjustHandles="1" noChangeArrowheads="1" noChangeShapeType="1" noTextEdit="1"/>
              </p:cNvSpPr>
              <p:nvPr>
                <p:custDataLst>
                  <p:tags r:id="rId6"/>
                </p:custDataLst>
              </p:nvPr>
            </p:nvSpPr>
            <p:spPr>
              <a:xfrm>
                <a:off x="842840" y="5338967"/>
                <a:ext cx="5240020" cy="539378"/>
              </a:xfrm>
              <a:prstGeom prst="rect">
                <a:avLst/>
              </a:prstGeom>
              <a:blipFill>
                <a:blip r:embed="rId7"/>
                <a:stretch>
                  <a:fillRect l="-1512" b="-22727"/>
                </a:stretch>
              </a:blipFill>
            </p:spPr>
            <p:txBody>
              <a:bodyPr/>
              <a:lstStyle/>
              <a:p>
                <a:r>
                  <a:rPr lang="zh-CN" alt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9</a:t>
            </a:fld>
            <a:endParaRPr lang="zh-CN" altLang="en-US"/>
          </a:p>
        </p:txBody>
      </p:sp>
      <p:sp>
        <p:nvSpPr>
          <p:cNvPr id="9" name="文本框 8"/>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7020304040A0204" pitchFamily="34" charset="0"/>
                <a:ea typeface="微软雅黑" panose="020B0503020204020204" pitchFamily="34" charset="-122"/>
              </a:rPr>
              <a:t>研究现状</a:t>
            </a:r>
            <a:endParaRPr lang="en-US" altLang="zh-CN" sz="2800" b="1" spc="200" dirty="0">
              <a:solidFill>
                <a:schemeClr val="bg1"/>
              </a:solidFill>
              <a:latin typeface="Calibri" panose="020F07020304040A0204" pitchFamily="34" charset="0"/>
              <a:ea typeface="微软雅黑" panose="020B0503020204020204" pitchFamily="34" charset="-122"/>
            </a:endParaRPr>
          </a:p>
        </p:txBody>
      </p:sp>
      <p:grpSp>
        <p:nvGrpSpPr>
          <p:cNvPr id="8" name="组合 7"/>
          <p:cNvGrpSpPr/>
          <p:nvPr/>
        </p:nvGrpSpPr>
        <p:grpSpPr>
          <a:xfrm>
            <a:off x="370390" y="1000283"/>
            <a:ext cx="8403220" cy="3629585"/>
            <a:chOff x="370390" y="1000294"/>
            <a:chExt cx="8403220" cy="3873153"/>
          </a:xfrm>
        </p:grpSpPr>
        <p:sp>
          <p:nvSpPr>
            <p:cNvPr id="11" name="矩形 10"/>
            <p:cNvSpPr/>
            <p:nvPr/>
          </p:nvSpPr>
          <p:spPr>
            <a:xfrm>
              <a:off x="370390" y="1523509"/>
              <a:ext cx="8403220" cy="3349938"/>
            </a:xfrm>
            <a:prstGeom prst="rect">
              <a:avLst/>
            </a:prstGeom>
            <a:noFill/>
            <a:ln w="19050">
              <a:solidFill>
                <a:srgbClr val="024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ct val="135000"/>
                </a:lnSpc>
              </a:pPr>
              <a:endParaRPr lang="en-US" altLang="zh-CN" dirty="0">
                <a:solidFill>
                  <a:schemeClr val="tx1"/>
                </a:solidFill>
                <a:latin typeface="Times New Roman" panose="02020503050405090304" pitchFamily="18" charset="0"/>
                <a:cs typeface="Times New Roman" panose="02020503050405090304" pitchFamily="18" charset="0"/>
              </a:endParaRPr>
            </a:p>
            <a:p>
              <a:pPr fontAlgn="ctr">
                <a:lnSpc>
                  <a:spcPct val="135000"/>
                </a:lnSpc>
              </a:pPr>
              <a:r>
                <a:rPr lang="en-US" altLang="zh-CN" dirty="0">
                  <a:solidFill>
                    <a:schemeClr val="tx1"/>
                  </a:solidFill>
                  <a:latin typeface="Times New Roman" panose="02020503050405090304" pitchFamily="18" charset="0"/>
                  <a:cs typeface="Times New Roman" panose="02020503050405090304" pitchFamily="18" charset="0"/>
                </a:rPr>
                <a:t>【1】Hua Wei et al. </a:t>
              </a:r>
              <a:r>
                <a:rPr lang="en-US" altLang="zh-CN" b="1" dirty="0">
                  <a:solidFill>
                    <a:srgbClr val="02409A"/>
                  </a:solidFill>
                  <a:latin typeface="Times New Roman" panose="02020503050405090304" pitchFamily="18" charset="0"/>
                  <a:cs typeface="Times New Roman" panose="02020503050405090304" pitchFamily="18" charset="0"/>
                </a:rPr>
                <a:t>Colight: Learning network-level cooperation for traffic signal control.</a:t>
              </a:r>
              <a:r>
                <a:rPr lang="en-US" altLang="zh-CN" dirty="0">
                  <a:solidFill>
                    <a:schemeClr val="tx1"/>
                  </a:solidFill>
                  <a:latin typeface="Times New Roman" panose="02020503050405090304" pitchFamily="18" charset="0"/>
                  <a:cs typeface="Times New Roman" panose="02020503050405090304" pitchFamily="18" charset="0"/>
                </a:rPr>
                <a:t> CIKM  2019.</a:t>
              </a:r>
            </a:p>
            <a:p>
              <a:pPr fontAlgn="ctr">
                <a:lnSpc>
                  <a:spcPct val="135000"/>
                </a:lnSpc>
              </a:pPr>
              <a:r>
                <a:rPr lang="en-US" altLang="zh-CN" dirty="0">
                  <a:solidFill>
                    <a:schemeClr val="tx1"/>
                  </a:solidFill>
                  <a:latin typeface="Times New Roman" panose="02020503050405090304" pitchFamily="18" charset="0"/>
                  <a:cs typeface="Times New Roman" panose="02020503050405090304" pitchFamily="18" charset="0"/>
                </a:rPr>
                <a:t>【2】 Chang Liu et al. </a:t>
              </a:r>
              <a:r>
                <a:rPr lang="en-US" altLang="zh-CN" b="1" dirty="0">
                  <a:solidFill>
                    <a:srgbClr val="02409A"/>
                  </a:solidFill>
                  <a:latin typeface="Times New Roman" panose="02020503050405090304" pitchFamily="18" charset="0"/>
                  <a:cs typeface="Times New Roman" panose="02020503050405090304" pitchFamily="18" charset="0"/>
                </a:rPr>
                <a:t>Generalight: Improving environment generalization of traffic signal control via meta reinforcement learning. </a:t>
              </a:r>
              <a:r>
                <a:rPr lang="en-US" altLang="zh-CN" dirty="0">
                  <a:solidFill>
                    <a:schemeClr val="tx1"/>
                  </a:solidFill>
                  <a:latin typeface="Times New Roman" panose="02020503050405090304" pitchFamily="18" charset="0"/>
                  <a:cs typeface="Times New Roman" panose="02020503050405090304" pitchFamily="18" charset="0"/>
                </a:rPr>
                <a:t>CIKM 2020.</a:t>
              </a:r>
            </a:p>
            <a:p>
              <a:pPr fontAlgn="ctr">
                <a:lnSpc>
                  <a:spcPct val="135000"/>
                </a:lnSpc>
              </a:pPr>
              <a:r>
                <a:rPr lang="en-US" altLang="zh-CN" dirty="0">
                  <a:solidFill>
                    <a:schemeClr val="tx1"/>
                  </a:solidFill>
                  <a:latin typeface="Times New Roman" panose="02020503050405090304" pitchFamily="18" charset="0"/>
                  <a:cs typeface="Times New Roman" panose="02020503050405090304" pitchFamily="18" charset="0"/>
                </a:rPr>
                <a:t>【3】Yutong Ye et al. </a:t>
              </a:r>
              <a:r>
                <a:rPr lang="en-US" altLang="zh-CN" b="1" dirty="0">
                  <a:solidFill>
                    <a:srgbClr val="02409A"/>
                  </a:solidFill>
                  <a:latin typeface="Times New Roman" panose="02020503050405090304" pitchFamily="18" charset="0"/>
                  <a:cs typeface="Times New Roman" panose="02020503050405090304" pitchFamily="18" charset="0"/>
                </a:rPr>
                <a:t>Fedlight: Federated reinforcement learning for autonomous multi-intersection traffic signal control</a:t>
              </a:r>
              <a:r>
                <a:rPr lang="en-US" altLang="zh-CN" dirty="0">
                  <a:solidFill>
                    <a:schemeClr val="tx1"/>
                  </a:solidFill>
                  <a:latin typeface="Times New Roman" panose="02020503050405090304" pitchFamily="18" charset="0"/>
                  <a:cs typeface="Times New Roman" panose="02020503050405090304" pitchFamily="18" charset="0"/>
                </a:rPr>
                <a:t>. DAC 2021.</a:t>
              </a:r>
            </a:p>
            <a:p>
              <a:pPr fontAlgn="ctr">
                <a:lnSpc>
                  <a:spcPct val="135000"/>
                </a:lnSpc>
              </a:pPr>
              <a:r>
                <a:rPr lang="en-US" altLang="zh-CN" dirty="0">
                  <a:solidFill>
                    <a:schemeClr val="tx1"/>
                  </a:solidFill>
                  <a:latin typeface="Times New Roman" panose="02020503050405090304" pitchFamily="18" charset="0"/>
                  <a:cs typeface="Times New Roman" panose="02020503050405090304" pitchFamily="18" charset="0"/>
                  <a:sym typeface="+mn-ea"/>
                </a:rPr>
                <a:t>【4】Hua Wei et al. </a:t>
              </a:r>
              <a:r>
                <a:rPr lang="en-US" altLang="zh-CN" b="1" dirty="0">
                  <a:solidFill>
                    <a:srgbClr val="02409A"/>
                  </a:solidFill>
                  <a:latin typeface="Times New Roman" panose="02020503050405090304" pitchFamily="18" charset="0"/>
                  <a:cs typeface="Times New Roman" panose="02020503050405090304" pitchFamily="18" charset="0"/>
                  <a:sym typeface="+mn-ea"/>
                </a:rPr>
                <a:t>Presslight: Learning max pressure control to coordinate traffic</a:t>
              </a:r>
            </a:p>
            <a:p>
              <a:pPr fontAlgn="ctr">
                <a:lnSpc>
                  <a:spcPct val="135000"/>
                </a:lnSpc>
              </a:pPr>
              <a:r>
                <a:rPr lang="en-US" altLang="zh-CN" b="1" dirty="0">
                  <a:solidFill>
                    <a:srgbClr val="02409A"/>
                  </a:solidFill>
                  <a:latin typeface="Times New Roman" panose="02020503050405090304" pitchFamily="18" charset="0"/>
                  <a:cs typeface="Times New Roman" panose="02020503050405090304" pitchFamily="18" charset="0"/>
                  <a:sym typeface="+mn-ea"/>
                </a:rPr>
                <a:t>signals in arterial network</a:t>
              </a:r>
              <a:r>
                <a:rPr lang="en-US" altLang="zh-CN" dirty="0">
                  <a:solidFill>
                    <a:schemeClr val="tx1"/>
                  </a:solidFill>
                  <a:latin typeface="Times New Roman" panose="02020503050405090304" pitchFamily="18" charset="0"/>
                  <a:cs typeface="Times New Roman" panose="02020503050405090304" pitchFamily="18" charset="0"/>
                  <a:sym typeface="+mn-ea"/>
                </a:rPr>
                <a:t>. SIGKDD 2019.</a:t>
              </a:r>
              <a:endParaRPr lang="en-US" altLang="zh-CN" dirty="0">
                <a:solidFill>
                  <a:schemeClr val="tx1"/>
                </a:solidFill>
                <a:latin typeface="Times New Roman" panose="02020503050405090304" pitchFamily="18" charset="0"/>
                <a:cs typeface="Times New Roman" panose="02020503050405090304" pitchFamily="18" charset="0"/>
              </a:endParaRPr>
            </a:p>
            <a:p>
              <a:pPr>
                <a:lnSpc>
                  <a:spcPct val="125000"/>
                </a:lnSpc>
              </a:pPr>
              <a:endParaRPr lang="en-US" altLang="zh-CN" dirty="0">
                <a:solidFill>
                  <a:schemeClr val="tx1"/>
                </a:solidFill>
                <a:latin typeface="Times New Roman" panose="02020503050405090304" pitchFamily="18" charset="0"/>
                <a:cs typeface="Times New Roman" panose="02020503050405090304" pitchFamily="18" charset="0"/>
              </a:endParaRPr>
            </a:p>
          </p:txBody>
        </p:sp>
        <p:sp>
          <p:nvSpPr>
            <p:cNvPr id="12" name="矩形 11"/>
            <p:cNvSpPr/>
            <p:nvPr/>
          </p:nvSpPr>
          <p:spPr>
            <a:xfrm>
              <a:off x="370390" y="1000294"/>
              <a:ext cx="2527935" cy="523117"/>
            </a:xfrm>
            <a:prstGeom prst="rect">
              <a:avLst/>
            </a:prstGeom>
            <a:solidFill>
              <a:srgbClr val="02409A"/>
            </a:solidFill>
            <a:ln w="19050">
              <a:solidFill>
                <a:srgbClr val="024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Times New Roman" panose="02020503050405090304" pitchFamily="18" charset="0"/>
                  <a:cs typeface="Times New Roman" panose="02020503050405090304" pitchFamily="18" charset="0"/>
                </a:rPr>
                <a:t>RL-based TSC methods</a:t>
              </a:r>
            </a:p>
          </p:txBody>
        </p:sp>
      </p:grpSp>
      <p:grpSp>
        <p:nvGrpSpPr>
          <p:cNvPr id="14" name="组合 13"/>
          <p:cNvGrpSpPr/>
          <p:nvPr/>
        </p:nvGrpSpPr>
        <p:grpSpPr>
          <a:xfrm>
            <a:off x="370205" y="4841875"/>
            <a:ext cx="8326755" cy="1353185"/>
            <a:chOff x="582914" y="5511835"/>
            <a:chExt cx="7862520" cy="1049655"/>
          </a:xfrm>
        </p:grpSpPr>
        <p:sp>
          <p:nvSpPr>
            <p:cNvPr id="15" name="矩形 14"/>
            <p:cNvSpPr/>
            <p:nvPr>
              <p:custDataLst>
                <p:tags r:id="rId1"/>
              </p:custDataLst>
            </p:nvPr>
          </p:nvSpPr>
          <p:spPr>
            <a:xfrm>
              <a:off x="1180713" y="5511835"/>
              <a:ext cx="7264721" cy="1049655"/>
            </a:xfrm>
            <a:prstGeom prst="rect">
              <a:avLst/>
            </a:prstGeom>
            <a:solidFill>
              <a:schemeClr val="bg1"/>
            </a:solidFill>
            <a:ln w="28575">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25000"/>
                </a:lnSpc>
                <a:buFont typeface="Arial" panose="020B060402020209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sym typeface="+mn-ea"/>
                </a:rPr>
                <a:t>在复杂交通流条件下，与</a:t>
              </a:r>
              <a:r>
                <a:rPr lang="zh-CN" altLang="en-US" dirty="0">
                  <a:solidFill>
                    <a:srgbClr val="FF0000"/>
                  </a:solidFill>
                  <a:latin typeface="微软雅黑" panose="020B0503020204020204" pitchFamily="34" charset="-122"/>
                  <a:ea typeface="微软雅黑" panose="020B0503020204020204" pitchFamily="34" charset="-122"/>
                  <a:sym typeface="+mn-ea"/>
                </a:rPr>
                <a:t>环境交互</a:t>
              </a:r>
              <a:r>
                <a:rPr lang="zh-CN" altLang="en-US" dirty="0">
                  <a:solidFill>
                    <a:schemeClr val="tx1"/>
                  </a:solidFill>
                  <a:latin typeface="微软雅黑" panose="020B0503020204020204" pitchFamily="34" charset="-122"/>
                  <a:ea typeface="微软雅黑" panose="020B0503020204020204" pitchFamily="34" charset="-122"/>
                  <a:sym typeface="+mn-ea"/>
                </a:rPr>
                <a:t>来自主优化信号策略。</a:t>
              </a:r>
            </a:p>
            <a:p>
              <a:pPr marL="285750" indent="-285750">
                <a:lnSpc>
                  <a:spcPct val="125000"/>
                </a:lnSpc>
                <a:buFont typeface="Arial" panose="020B060402020209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sym typeface="+mn-ea"/>
                </a:rPr>
                <a:t>只考虑相位的选择，忽略了</a:t>
              </a:r>
              <a:r>
                <a:rPr lang="zh-CN" altLang="en-US" dirty="0">
                  <a:solidFill>
                    <a:srgbClr val="FF0000"/>
                  </a:solidFill>
                  <a:latin typeface="微软雅黑" panose="020B0503020204020204" pitchFamily="34" charset="-122"/>
                  <a:ea typeface="微软雅黑" panose="020B0503020204020204" pitchFamily="34" charset="-122"/>
                  <a:sym typeface="+mn-ea"/>
                </a:rPr>
                <a:t>相位的持续时间</a:t>
              </a:r>
              <a:r>
                <a:rPr lang="zh-CN" altLang="en-US" dirty="0">
                  <a:solidFill>
                    <a:schemeClr val="tx1"/>
                  </a:solidFill>
                  <a:latin typeface="微软雅黑" panose="020B0503020204020204" pitchFamily="34" charset="-122"/>
                  <a:ea typeface="微软雅黑" panose="020B0503020204020204" pitchFamily="34" charset="-122"/>
                  <a:sym typeface="+mn-ea"/>
                </a:rPr>
                <a:t>。可能会降低样本效率，导致</a:t>
              </a:r>
              <a:r>
                <a:rPr lang="zh-CN" altLang="en-US" dirty="0">
                  <a:solidFill>
                    <a:srgbClr val="FF0000"/>
                  </a:solidFill>
                  <a:latin typeface="微软雅黑" panose="020B0503020204020204" pitchFamily="34" charset="-122"/>
                  <a:ea typeface="微软雅黑" panose="020B0503020204020204" pitchFamily="34" charset="-122"/>
                  <a:sym typeface="+mn-ea"/>
                </a:rPr>
                <a:t>收敛缓慢</a:t>
              </a:r>
              <a:r>
                <a:rPr lang="zh-CN" altLang="en-US" dirty="0">
                  <a:solidFill>
                    <a:schemeClr val="tx1"/>
                  </a:solidFill>
                  <a:latin typeface="微软雅黑" panose="020B0503020204020204" pitchFamily="34" charset="-122"/>
                  <a:ea typeface="微软雅黑" panose="020B0503020204020204" pitchFamily="34" charset="-122"/>
                  <a:sym typeface="+mn-ea"/>
                </a:rPr>
                <a:t>。</a:t>
              </a:r>
            </a:p>
          </p:txBody>
        </p:sp>
        <p:sp>
          <p:nvSpPr>
            <p:cNvPr id="16" name="矩形 15"/>
            <p:cNvSpPr/>
            <p:nvPr>
              <p:custDataLst>
                <p:tags r:id="rId2"/>
              </p:custDataLst>
            </p:nvPr>
          </p:nvSpPr>
          <p:spPr>
            <a:xfrm>
              <a:off x="582914" y="5513879"/>
              <a:ext cx="598372" cy="1047203"/>
            </a:xfrm>
            <a:prstGeom prst="rect">
              <a:avLst/>
            </a:prstGeom>
            <a:solidFill>
              <a:srgbClr val="0070C0"/>
            </a:solidFill>
            <a:ln w="28575">
              <a:solidFill>
                <a:srgbClr val="0070C0"/>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b="1">
                <a:ln w="0"/>
                <a:solidFill>
                  <a:schemeClr val="bg1"/>
                </a:solidFill>
                <a:latin typeface="微软雅黑" panose="020B0503020204020204" pitchFamily="34" charset="-122"/>
                <a:ea typeface="微软雅黑" panose="020B0503020204020204" pitchFamily="34" charset="-122"/>
                <a:cs typeface="Times New Roman" panose="02020503050405090304" pitchFamily="18" charset="0"/>
              </a:endParaRPr>
            </a:p>
          </p:txBody>
        </p:sp>
      </p:gr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5b8bc3e9-b156-4146-8830-2e04b44bea6b"/>
  <p:tag name="COMMONDATA" val="eyJoZGlkIjoiYzM3MzhjNzhhZGQ5MjAwYTQ1ZGIyMWU4YjE3OGI2NWQ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ISLIDE.ICON" val="#398882;#68666;#393597;"/>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ISLIDE.ICON" val="#398882;#68666;#393597;"/>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ISLIDE.ICON" val="#398882;#68666;#393597;"/>
</p:tagLst>
</file>

<file path=ppt/tags/tag210.xml><?xml version="1.0" encoding="utf-8"?>
<p:tagLst xmlns:p="http://schemas.openxmlformats.org/presentationml/2006/main">
  <p:tag name="KSO_WM_UNIT_TABLE_BEAUTIFY" val="smartTable{fba08371-c18a-4053-a1ca-d60ee3509cf0}"/>
  <p:tag name="TABLE_ENDDRAG_ORIGIN_RECT" val="641*185"/>
  <p:tag name="TABLE_ENDDRAG_RECT" val="30*107*641*185"/>
</p:tagLst>
</file>

<file path=ppt/tags/tag22.xml><?xml version="1.0" encoding="utf-8"?>
<p:tagLst xmlns:a="http://schemas.openxmlformats.org/drawingml/2006/main" xmlns:r="http://schemas.openxmlformats.org/officeDocument/2006/relationships" xmlns:p="http://schemas.openxmlformats.org/presentationml/2006/main">
  <p:tag name="KSO_WM_UNIT_TABLE_BEAUTIFY" val="smartTable{fba08371-c18a-4053-a1ca-d60ee3509cf0}"/>
  <p:tag name="TABLE_ENDDRAG_ORIGIN_RECT" val="641*185"/>
  <p:tag name="TABLE_ENDDRAG_RECT" val="30*107*641*185"/>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ISLIDE.ICON" val="#398882;#68666;#393597;"/>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组会字体">
      <a:majorFont>
        <a:latin typeface="Calibri"/>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TotalTime>
  <Words>2771</Words>
  <Application>Microsoft Office PowerPoint</Application>
  <PresentationFormat>全屏显示(4:3)</PresentationFormat>
  <Paragraphs>258</Paragraphs>
  <Slides>25</Slides>
  <Notes>23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25</vt:i4>
      </vt:variant>
    </vt:vector>
  </HeadingPairs>
  <TitlesOfParts>
    <vt:vector size="37" baseType="lpstr">
      <vt:lpstr>-apple-system</vt:lpstr>
      <vt:lpstr>Times New Roman Regular</vt:lpstr>
      <vt:lpstr>等线</vt:lpstr>
      <vt:lpstr>黑体</vt:lpstr>
      <vt:lpstr>思源黑体 CN</vt:lpstr>
      <vt:lpstr>微软雅黑</vt:lpstr>
      <vt:lpstr>Arial</vt:lpstr>
      <vt:lpstr>Calibri</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王宇晨</dc:creator>
  <cp:lastModifiedBy>369348603@qq.com</cp:lastModifiedBy>
  <cp:revision>1745</cp:revision>
  <dcterms:created xsi:type="dcterms:W3CDTF">2023-05-11T02:51:38Z</dcterms:created>
  <dcterms:modified xsi:type="dcterms:W3CDTF">2023-05-12T01:47:34Z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C9F39C21DFB04408953BE307E5B422BC_12</vt:lpwstr>
  </property>
  <property fmtid="{D5CDD505-2E9C-101B-9397-08002B2CF9AE}" pid="3" name="KSOProductBuildVer">
    <vt:lpwstr>2052-4.1.2.6545</vt:lpwstr>
  </property>
</Properties>
</file>