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17.svg" ContentType="image/svg+xml"/>
  <Override PartName="/ppt/media/image1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58" r:id="rId6"/>
    <p:sldId id="257" r:id="rId7"/>
    <p:sldId id="260" r:id="rId8"/>
    <p:sldId id="261" r:id="rId9"/>
    <p:sldId id="265"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62" r:id="rId25"/>
    <p:sldId id="286" r:id="rId26"/>
    <p:sldId id="284" r:id="rId27"/>
    <p:sldId id="287" r:id="rId28"/>
    <p:sldId id="285" r:id="rId29"/>
    <p:sldId id="263" r:id="rId30"/>
    <p:sldId id="289" r:id="rId31"/>
    <p:sldId id="288" r:id="rId32"/>
    <p:sldId id="290" r:id="rId33"/>
    <p:sldId id="291" r:id="rId34"/>
    <p:sldId id="264" r:id="rId35"/>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chao"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9231" autoAdjust="0"/>
  </p:normalViewPr>
  <p:slideViewPr>
    <p:cSldViewPr snapToGrid="0">
      <p:cViewPr varScale="1">
        <p:scale>
          <a:sx n="78" d="100"/>
          <a:sy n="78" d="100"/>
        </p:scale>
        <p:origin x="15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2.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1F93BD-48AF-4810-90C3-76420603A4A8}"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6C35CBB6-D3C4-4C1D-AC51-974843E5EF15}">
      <dgm:prSet phldrT="[文本]"/>
      <dgm:spPr>
        <a:solidFill>
          <a:schemeClr val="accent6">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高效</a:t>
          </a:r>
        </a:p>
      </dgm:t>
    </dgm:pt>
    <dgm:pt modelId="{B131C9AB-553A-44E7-9659-E0D5978604C4}" cxnId="{FB046948-8948-43CB-9ABF-C836FE485DD7}" type="parTrans">
      <dgm:prSet/>
      <dgm:spPr/>
      <dgm:t>
        <a:bodyPr/>
        <a:lstStyle/>
        <a:p>
          <a:endParaRPr lang="zh-CN" altLang="en-US"/>
        </a:p>
      </dgm:t>
    </dgm:pt>
    <dgm:pt modelId="{DB757973-D952-41BD-92F2-FA282CB9D9D0}" cxnId="{FB046948-8948-43CB-9ABF-C836FE485DD7}" type="sibTrans">
      <dgm:prSet/>
      <dgm:spPr/>
      <dgm:t>
        <a:bodyPr/>
        <a:lstStyle/>
        <a:p>
          <a:endParaRPr lang="zh-CN" altLang="en-US"/>
        </a:p>
      </dgm:t>
    </dgm:pt>
    <dgm:pt modelId="{4D08220B-A88D-4FE1-9069-E1A28C2C51AA}">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并行</a:t>
          </a:r>
        </a:p>
      </dgm:t>
    </dgm:pt>
    <dgm:pt modelId="{14F96CD3-0539-4EC0-B3F1-090011472753}" cxnId="{872C54AC-76BB-4843-B931-EAE994CD20F6}" type="parTrans">
      <dgm:prSet/>
      <dgm:spPr/>
      <dgm:t>
        <a:bodyPr/>
        <a:lstStyle/>
        <a:p>
          <a:endParaRPr lang="zh-CN" altLang="en-US"/>
        </a:p>
      </dgm:t>
    </dgm:pt>
    <dgm:pt modelId="{C2508412-9EBE-4646-9D71-E0B839833A57}" cxnId="{872C54AC-76BB-4843-B931-EAE994CD20F6}" type="sibTrans">
      <dgm:prSet/>
      <dgm:spPr/>
      <dgm:t>
        <a:bodyPr/>
        <a:lstStyle/>
        <a:p>
          <a:endParaRPr lang="zh-CN" altLang="en-US"/>
        </a:p>
      </dgm:t>
    </dgm:pt>
    <dgm:pt modelId="{6B673BB6-5E8B-4E02-AA0F-E929D152290F}">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en-US" altLang="zh-CN" dirty="0">
              <a:latin typeface="微软雅黑" panose="020B0503020204020204" pitchFamily="34" charset="-122"/>
              <a:ea typeface="微软雅黑" panose="020B0503020204020204" pitchFamily="34" charset="-122"/>
            </a:rPr>
            <a:t>I/O</a:t>
          </a:r>
          <a:endParaRPr lang="zh-CN" altLang="en-US" dirty="0">
            <a:latin typeface="微软雅黑" panose="020B0503020204020204" pitchFamily="34" charset="-122"/>
            <a:ea typeface="微软雅黑" panose="020B0503020204020204" pitchFamily="34" charset="-122"/>
          </a:endParaRPr>
        </a:p>
      </dgm:t>
    </dgm:pt>
    <dgm:pt modelId="{1707D777-291C-4D90-BCAB-98F23D4A72A6}" cxnId="{C8F74E8E-9AF3-4EC8-80C9-87FD35F6DDD8}" type="parTrans">
      <dgm:prSet/>
      <dgm:spPr/>
      <dgm:t>
        <a:bodyPr/>
        <a:lstStyle/>
        <a:p>
          <a:endParaRPr lang="zh-CN" altLang="en-US"/>
        </a:p>
      </dgm:t>
    </dgm:pt>
    <dgm:pt modelId="{8B5EBB28-CD17-48D2-866A-2CCEED91EB07}" cxnId="{C8F74E8E-9AF3-4EC8-80C9-87FD35F6DDD8}" type="sibTrans">
      <dgm:prSet/>
      <dgm:spPr/>
      <dgm:t>
        <a:bodyPr/>
        <a:lstStyle/>
        <a:p>
          <a:endParaRPr lang="zh-CN" altLang="en-US"/>
        </a:p>
      </dgm:t>
    </dgm:pt>
    <dgm:pt modelId="{71850E2B-1D18-4B07-A592-F04291FF1B83}">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同步</a:t>
          </a:r>
        </a:p>
      </dgm:t>
    </dgm:pt>
    <dgm:pt modelId="{9AB5FDF0-4595-44CB-9A55-BD164CE20F04}" cxnId="{D516E49B-E615-41F2-BD95-A3A986054FB2}" type="parTrans">
      <dgm:prSet/>
      <dgm:spPr/>
      <dgm:t>
        <a:bodyPr/>
        <a:lstStyle/>
        <a:p>
          <a:endParaRPr lang="zh-CN" altLang="en-US"/>
        </a:p>
      </dgm:t>
    </dgm:pt>
    <dgm:pt modelId="{CA2F4983-DF0D-4F1C-8A65-43C8CC37A018}" cxnId="{D516E49B-E615-41F2-BD95-A3A986054FB2}" type="sibTrans">
      <dgm:prSet/>
      <dgm:spPr/>
      <dgm:t>
        <a:bodyPr/>
        <a:lstStyle/>
        <a:p>
          <a:endParaRPr lang="zh-CN" altLang="en-US"/>
        </a:p>
      </dgm:t>
    </dgm:pt>
    <dgm:pt modelId="{55F3403B-8CFC-4D34-BF48-EA001813827E}" type="pres">
      <dgm:prSet presAssocID="{0E1F93BD-48AF-4810-90C3-76420603A4A8}" presName="Name0" presStyleCnt="0">
        <dgm:presLayoutVars>
          <dgm:chMax val="1"/>
          <dgm:dir/>
          <dgm:animLvl val="ctr"/>
          <dgm:resizeHandles val="exact"/>
        </dgm:presLayoutVars>
      </dgm:prSet>
      <dgm:spPr/>
    </dgm:pt>
    <dgm:pt modelId="{879205C8-6108-4A50-8702-0AC9EE9776A1}" type="pres">
      <dgm:prSet presAssocID="{6C35CBB6-D3C4-4C1D-AC51-974843E5EF15}" presName="centerShape" presStyleLbl="node0" presStyleIdx="0" presStyleCnt="1"/>
      <dgm:spPr/>
    </dgm:pt>
    <dgm:pt modelId="{7C095786-474B-4F84-B3E6-14B85213C3C7}" type="pres">
      <dgm:prSet presAssocID="{4D08220B-A88D-4FE1-9069-E1A28C2C51AA}" presName="node" presStyleLbl="node1" presStyleIdx="0" presStyleCnt="3">
        <dgm:presLayoutVars>
          <dgm:bulletEnabled val="1"/>
        </dgm:presLayoutVars>
      </dgm:prSet>
      <dgm:spPr/>
    </dgm:pt>
    <dgm:pt modelId="{5FB51C74-6D5D-47A3-9CA4-018BADAD278B}" type="pres">
      <dgm:prSet presAssocID="{4D08220B-A88D-4FE1-9069-E1A28C2C51AA}" presName="dummy" presStyleCnt="0"/>
      <dgm:spPr/>
    </dgm:pt>
    <dgm:pt modelId="{134BD4EF-4186-4718-9B2B-6558ADD4255F}" type="pres">
      <dgm:prSet presAssocID="{C2508412-9EBE-4646-9D71-E0B839833A57}" presName="sibTrans" presStyleLbl="sibTrans2D1" presStyleIdx="0" presStyleCnt="3"/>
      <dgm:spPr/>
    </dgm:pt>
    <dgm:pt modelId="{FE6505FE-3CB9-4A7D-BC1A-87FA4F551EDE}" type="pres">
      <dgm:prSet presAssocID="{6B673BB6-5E8B-4E02-AA0F-E929D152290F}" presName="node" presStyleLbl="node1" presStyleIdx="1" presStyleCnt="3">
        <dgm:presLayoutVars>
          <dgm:bulletEnabled val="1"/>
        </dgm:presLayoutVars>
      </dgm:prSet>
      <dgm:spPr/>
    </dgm:pt>
    <dgm:pt modelId="{60B224C2-73CD-42B7-95BB-FD9D331D28E6}" type="pres">
      <dgm:prSet presAssocID="{6B673BB6-5E8B-4E02-AA0F-E929D152290F}" presName="dummy" presStyleCnt="0"/>
      <dgm:spPr/>
    </dgm:pt>
    <dgm:pt modelId="{DB2EE973-DBE0-49F8-96DA-4E83ECCD9BF6}" type="pres">
      <dgm:prSet presAssocID="{8B5EBB28-CD17-48D2-866A-2CCEED91EB07}" presName="sibTrans" presStyleLbl="sibTrans2D1" presStyleIdx="1" presStyleCnt="3"/>
      <dgm:spPr/>
    </dgm:pt>
    <dgm:pt modelId="{F319991C-AD4E-446E-AD15-08AF199FF89F}" type="pres">
      <dgm:prSet presAssocID="{71850E2B-1D18-4B07-A592-F04291FF1B83}" presName="node" presStyleLbl="node1" presStyleIdx="2" presStyleCnt="3">
        <dgm:presLayoutVars>
          <dgm:bulletEnabled val="1"/>
        </dgm:presLayoutVars>
      </dgm:prSet>
      <dgm:spPr/>
    </dgm:pt>
    <dgm:pt modelId="{35FE58AA-8B04-4E08-AC6D-56B9AA89E244}" type="pres">
      <dgm:prSet presAssocID="{71850E2B-1D18-4B07-A592-F04291FF1B83}" presName="dummy" presStyleCnt="0"/>
      <dgm:spPr/>
    </dgm:pt>
    <dgm:pt modelId="{2AD135F4-15FC-4866-9AB7-736670B1AB6C}" type="pres">
      <dgm:prSet presAssocID="{CA2F4983-DF0D-4F1C-8A65-43C8CC37A018}" presName="sibTrans" presStyleLbl="sibTrans2D1" presStyleIdx="2" presStyleCnt="3"/>
      <dgm:spPr/>
    </dgm:pt>
  </dgm:ptLst>
  <dgm:cxnLst>
    <dgm:cxn modelId="{AF8F7B17-DCA8-40CA-9562-496A682822A0}" type="presOf" srcId="{6C35CBB6-D3C4-4C1D-AC51-974843E5EF15}" destId="{879205C8-6108-4A50-8702-0AC9EE9776A1}" srcOrd="0" destOrd="0" presId="urn:microsoft.com/office/officeart/2005/8/layout/radial6"/>
    <dgm:cxn modelId="{F02A6435-DBFD-49DA-957F-D5EBEFAA44C4}" type="presOf" srcId="{4D08220B-A88D-4FE1-9069-E1A28C2C51AA}" destId="{7C095786-474B-4F84-B3E6-14B85213C3C7}" srcOrd="0" destOrd="0" presId="urn:microsoft.com/office/officeart/2005/8/layout/radial6"/>
    <dgm:cxn modelId="{9EBD2E3A-208D-4588-BE27-3A90825407E5}" type="presOf" srcId="{C2508412-9EBE-4646-9D71-E0B839833A57}" destId="{134BD4EF-4186-4718-9B2B-6558ADD4255F}" srcOrd="0" destOrd="0" presId="urn:microsoft.com/office/officeart/2005/8/layout/radial6"/>
    <dgm:cxn modelId="{FB046948-8948-43CB-9ABF-C836FE485DD7}" srcId="{0E1F93BD-48AF-4810-90C3-76420603A4A8}" destId="{6C35CBB6-D3C4-4C1D-AC51-974843E5EF15}" srcOrd="0" destOrd="0" parTransId="{B131C9AB-553A-44E7-9659-E0D5978604C4}" sibTransId="{DB757973-D952-41BD-92F2-FA282CB9D9D0}"/>
    <dgm:cxn modelId="{1174524A-0A68-4FBA-B26B-6679DAC0BA11}" type="presOf" srcId="{6B673BB6-5E8B-4E02-AA0F-E929D152290F}" destId="{FE6505FE-3CB9-4A7D-BC1A-87FA4F551EDE}" srcOrd="0" destOrd="0" presId="urn:microsoft.com/office/officeart/2005/8/layout/radial6"/>
    <dgm:cxn modelId="{C8F74E8E-9AF3-4EC8-80C9-87FD35F6DDD8}" srcId="{6C35CBB6-D3C4-4C1D-AC51-974843E5EF15}" destId="{6B673BB6-5E8B-4E02-AA0F-E929D152290F}" srcOrd="1" destOrd="0" parTransId="{1707D777-291C-4D90-BCAB-98F23D4A72A6}" sibTransId="{8B5EBB28-CD17-48D2-866A-2CCEED91EB07}"/>
    <dgm:cxn modelId="{69824E93-1CA1-4027-9E24-687BCCB3FAAD}" type="presOf" srcId="{0E1F93BD-48AF-4810-90C3-76420603A4A8}" destId="{55F3403B-8CFC-4D34-BF48-EA001813827E}" srcOrd="0" destOrd="0" presId="urn:microsoft.com/office/officeart/2005/8/layout/radial6"/>
    <dgm:cxn modelId="{D516E49B-E615-41F2-BD95-A3A986054FB2}" srcId="{6C35CBB6-D3C4-4C1D-AC51-974843E5EF15}" destId="{71850E2B-1D18-4B07-A592-F04291FF1B83}" srcOrd="2" destOrd="0" parTransId="{9AB5FDF0-4595-44CB-9A55-BD164CE20F04}" sibTransId="{CA2F4983-DF0D-4F1C-8A65-43C8CC37A018}"/>
    <dgm:cxn modelId="{872C54AC-76BB-4843-B931-EAE994CD20F6}" srcId="{6C35CBB6-D3C4-4C1D-AC51-974843E5EF15}" destId="{4D08220B-A88D-4FE1-9069-E1A28C2C51AA}" srcOrd="0" destOrd="0" parTransId="{14F96CD3-0539-4EC0-B3F1-090011472753}" sibTransId="{C2508412-9EBE-4646-9D71-E0B839833A57}"/>
    <dgm:cxn modelId="{6D6DCEB1-030B-4C45-A7E2-C07DCAF7AE09}" type="presOf" srcId="{71850E2B-1D18-4B07-A592-F04291FF1B83}" destId="{F319991C-AD4E-446E-AD15-08AF199FF89F}" srcOrd="0" destOrd="0" presId="urn:microsoft.com/office/officeart/2005/8/layout/radial6"/>
    <dgm:cxn modelId="{C8F335BD-7319-4441-BC86-9AA3C3468ED5}" type="presOf" srcId="{8B5EBB28-CD17-48D2-866A-2CCEED91EB07}" destId="{DB2EE973-DBE0-49F8-96DA-4E83ECCD9BF6}" srcOrd="0" destOrd="0" presId="urn:microsoft.com/office/officeart/2005/8/layout/radial6"/>
    <dgm:cxn modelId="{C0E426CD-9516-4E22-A408-4789AF0E5537}" type="presOf" srcId="{CA2F4983-DF0D-4F1C-8A65-43C8CC37A018}" destId="{2AD135F4-15FC-4866-9AB7-736670B1AB6C}" srcOrd="0" destOrd="0" presId="urn:microsoft.com/office/officeart/2005/8/layout/radial6"/>
    <dgm:cxn modelId="{91969F55-C7D7-4286-8D83-9A61AF059E6D}" type="presParOf" srcId="{55F3403B-8CFC-4D34-BF48-EA001813827E}" destId="{879205C8-6108-4A50-8702-0AC9EE9776A1}" srcOrd="0" destOrd="0" presId="urn:microsoft.com/office/officeart/2005/8/layout/radial6"/>
    <dgm:cxn modelId="{03DC3DEC-6AA2-4FE4-89AF-EBB05E46642A}" type="presParOf" srcId="{55F3403B-8CFC-4D34-BF48-EA001813827E}" destId="{7C095786-474B-4F84-B3E6-14B85213C3C7}" srcOrd="1" destOrd="0" presId="urn:microsoft.com/office/officeart/2005/8/layout/radial6"/>
    <dgm:cxn modelId="{056292E8-8F01-4466-9515-824E300F3477}" type="presParOf" srcId="{55F3403B-8CFC-4D34-BF48-EA001813827E}" destId="{5FB51C74-6D5D-47A3-9CA4-018BADAD278B}" srcOrd="2" destOrd="0" presId="urn:microsoft.com/office/officeart/2005/8/layout/radial6"/>
    <dgm:cxn modelId="{74105986-52B6-4963-B258-F53AB6FC11BA}" type="presParOf" srcId="{55F3403B-8CFC-4D34-BF48-EA001813827E}" destId="{134BD4EF-4186-4718-9B2B-6558ADD4255F}" srcOrd="3" destOrd="0" presId="urn:microsoft.com/office/officeart/2005/8/layout/radial6"/>
    <dgm:cxn modelId="{46FF2686-B88E-44FE-A2D1-11ED8932F5CD}" type="presParOf" srcId="{55F3403B-8CFC-4D34-BF48-EA001813827E}" destId="{FE6505FE-3CB9-4A7D-BC1A-87FA4F551EDE}" srcOrd="4" destOrd="0" presId="urn:microsoft.com/office/officeart/2005/8/layout/radial6"/>
    <dgm:cxn modelId="{5F24E167-BA9B-431B-9273-6400C3FC670E}" type="presParOf" srcId="{55F3403B-8CFC-4D34-BF48-EA001813827E}" destId="{60B224C2-73CD-42B7-95BB-FD9D331D28E6}" srcOrd="5" destOrd="0" presId="urn:microsoft.com/office/officeart/2005/8/layout/radial6"/>
    <dgm:cxn modelId="{927F580E-0C4D-4BF0-A75A-E25B251DDCF7}" type="presParOf" srcId="{55F3403B-8CFC-4D34-BF48-EA001813827E}" destId="{DB2EE973-DBE0-49F8-96DA-4E83ECCD9BF6}" srcOrd="6" destOrd="0" presId="urn:microsoft.com/office/officeart/2005/8/layout/radial6"/>
    <dgm:cxn modelId="{6285C859-E87F-4CB6-A0BB-080983549C3E}" type="presParOf" srcId="{55F3403B-8CFC-4D34-BF48-EA001813827E}" destId="{F319991C-AD4E-446E-AD15-08AF199FF89F}" srcOrd="7" destOrd="0" presId="urn:microsoft.com/office/officeart/2005/8/layout/radial6"/>
    <dgm:cxn modelId="{82F7E5E1-46A3-435B-AD7E-93183E0A8D6D}" type="presParOf" srcId="{55F3403B-8CFC-4D34-BF48-EA001813827E}" destId="{35FE58AA-8B04-4E08-AC6D-56B9AA89E244}" srcOrd="8" destOrd="0" presId="urn:microsoft.com/office/officeart/2005/8/layout/radial6"/>
    <dgm:cxn modelId="{63A8DA28-8E2B-4ED2-B900-9EA6642879BC}" type="presParOf" srcId="{55F3403B-8CFC-4D34-BF48-EA001813827E}" destId="{2AD135F4-15FC-4866-9AB7-736670B1AB6C}" srcOrd="9"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667"/>
        <a:chOff x="0" y="0"/>
        <a:chExt cx="8128000" cy="5418667"/>
      </a:xfrm>
    </dsp:grpSpPr>
    <dsp:sp modelId="{134BD4EF-4186-4718-9B2B-6558ADD4255F}">
      <dsp:nvSpPr>
        <dsp:cNvPr id="5" name="空心弧 4"/>
        <dsp:cNvSpPr/>
      </dsp:nvSpPr>
      <dsp:spPr bwMode="white">
        <a:xfrm>
          <a:off x="1556550" y="583026"/>
          <a:ext cx="5014901" cy="5014901"/>
        </a:xfrm>
        <a:prstGeom prst="blockArc">
          <a:avLst>
            <a:gd name="adj1" fmla="val 16199999"/>
            <a:gd name="adj2" fmla="val 18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556550" y="583026"/>
        <a:ext cx="5014901" cy="5014901"/>
      </dsp:txXfrm>
    </dsp:sp>
    <dsp:sp modelId="{DB2EE973-DBE0-49F8-96DA-4E83ECCD9BF6}">
      <dsp:nvSpPr>
        <dsp:cNvPr id="7" name="空心弧 6"/>
        <dsp:cNvSpPr/>
      </dsp:nvSpPr>
      <dsp:spPr bwMode="white">
        <a:xfrm>
          <a:off x="1556550" y="583026"/>
          <a:ext cx="5014901" cy="5014901"/>
        </a:xfrm>
        <a:prstGeom prst="blockArc">
          <a:avLst>
            <a:gd name="adj1" fmla="val 1800000"/>
            <a:gd name="adj2" fmla="val 90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556550" y="583026"/>
        <a:ext cx="5014901" cy="5014901"/>
      </dsp:txXfrm>
    </dsp:sp>
    <dsp:sp modelId="{2AD135F4-15FC-4866-9AB7-736670B1AB6C}">
      <dsp:nvSpPr>
        <dsp:cNvPr id="9" name="空心弧 8"/>
        <dsp:cNvSpPr/>
      </dsp:nvSpPr>
      <dsp:spPr bwMode="white">
        <a:xfrm>
          <a:off x="1556550" y="583026"/>
          <a:ext cx="5014901" cy="5014901"/>
        </a:xfrm>
        <a:prstGeom prst="blockArc">
          <a:avLst>
            <a:gd name="adj1" fmla="val 9000000"/>
            <a:gd name="adj2" fmla="val 16199999"/>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556550" y="583026"/>
        <a:ext cx="5014901" cy="5014901"/>
      </dsp:txXfrm>
    </dsp:sp>
    <dsp:sp modelId="{879205C8-6108-4A50-8702-0AC9EE9776A1}">
      <dsp:nvSpPr>
        <dsp:cNvPr id="3" name="椭圆 2"/>
        <dsp:cNvSpPr/>
      </dsp:nvSpPr>
      <dsp:spPr bwMode="white">
        <a:xfrm>
          <a:off x="2968086" y="1994563"/>
          <a:ext cx="2191827" cy="2191827"/>
        </a:xfrm>
        <a:prstGeom prst="ellipse">
          <a:avLst/>
        </a:prstGeom>
        <a:solidFill>
          <a:schemeClr val="accent6">
            <a:lumMod val="60000"/>
            <a:lumOff val="40000"/>
          </a:schemeClr>
        </a:solidFill>
        <a:ln>
          <a:noFill/>
        </a:ln>
        <a:effectLst>
          <a:outerShdw blurRad="107950" dist="12700" dir="5400000" algn="ctr">
            <a:srgbClr val="000000"/>
          </a:outerShdw>
        </a:effectLst>
      </dsp:spPr>
      <dsp:style>
        <a:lnRef idx="2">
          <a:schemeClr val="lt1"/>
        </a:lnRef>
        <a:fillRef idx="1">
          <a:schemeClr val="accent1"/>
        </a:fillRef>
        <a:effectRef idx="0">
          <a:scrgbClr r="0" g="0" b="0"/>
        </a:effectRef>
        <a:fontRef idx="minor">
          <a:schemeClr val="lt1"/>
        </a:fontRef>
      </dsp:style>
      <dsp:txBody>
        <a:bodyPr lIns="69850" tIns="69850" rIns="69850" bIns="6985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r>
            <a:rPr lang="zh-CN" altLang="en-US" dirty="0">
              <a:latin typeface="微软雅黑" panose="020B0503020204020204" pitchFamily="34" charset="-122"/>
              <a:ea typeface="微软雅黑" panose="020B0503020204020204" pitchFamily="34" charset="-122"/>
            </a:rPr>
            <a:t>高效</a:t>
          </a:r>
        </a:p>
      </dsp:txBody>
      <dsp:txXfrm>
        <a:off x="2968086" y="1994563"/>
        <a:ext cx="2191827" cy="2191827"/>
      </dsp:txXfrm>
    </dsp:sp>
    <dsp:sp modelId="{7C095786-474B-4F84-B3E6-14B85213C3C7}">
      <dsp:nvSpPr>
        <dsp:cNvPr id="4" name="椭圆 3"/>
        <dsp:cNvSpPr/>
      </dsp:nvSpPr>
      <dsp:spPr bwMode="white">
        <a:xfrm>
          <a:off x="3296860" y="0"/>
          <a:ext cx="1534279" cy="1534279"/>
        </a:xfrm>
        <a:prstGeom prst="ellipse">
          <a:avLst/>
        </a:prstGeom>
        <a:solidFill>
          <a:schemeClr val="accent2">
            <a:lumMod val="60000"/>
            <a:lumOff val="40000"/>
          </a:schemeClr>
        </a:solidFill>
        <a:ln>
          <a:noFill/>
        </a:ln>
        <a:effectLst>
          <a:outerShdw blurRad="107950" dist="12700" dir="5400000" algn="ctr">
            <a:srgbClr val="000000"/>
          </a:outerShdw>
        </a:effectLst>
      </dsp:spPr>
      <dsp:style>
        <a:lnRef idx="2">
          <a:schemeClr val="lt1"/>
        </a:lnRef>
        <a:fillRef idx="1">
          <a:schemeClr val="accent1"/>
        </a:fillRef>
        <a:effectRef idx="0">
          <a:scrgbClr r="0" g="0" b="0"/>
        </a:effectRef>
        <a:fontRef idx="minor">
          <a:schemeClr val="lt1"/>
        </a:fontRef>
      </dsp:style>
      <dsp:txBody>
        <a:bodyPr lIns="48260" tIns="48260" rIns="48260" bIns="4826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zh-CN" altLang="en-US" dirty="0">
              <a:latin typeface="微软雅黑" panose="020B0503020204020204" pitchFamily="34" charset="-122"/>
              <a:ea typeface="微软雅黑" panose="020B0503020204020204" pitchFamily="34" charset="-122"/>
            </a:rPr>
            <a:t>并行</a:t>
          </a:r>
        </a:p>
      </dsp:txBody>
      <dsp:txXfrm>
        <a:off x="3296860" y="0"/>
        <a:ext cx="1534279" cy="1534279"/>
      </dsp:txXfrm>
    </dsp:sp>
    <dsp:sp modelId="{FE6505FE-3CB9-4A7D-BC1A-87FA4F551EDE}">
      <dsp:nvSpPr>
        <dsp:cNvPr id="6" name="椭圆 5"/>
        <dsp:cNvSpPr/>
      </dsp:nvSpPr>
      <dsp:spPr bwMode="white">
        <a:xfrm>
          <a:off x="5308929" y="3485005"/>
          <a:ext cx="1534279" cy="1534279"/>
        </a:xfrm>
        <a:prstGeom prst="ellipse">
          <a:avLst/>
        </a:prstGeom>
        <a:solidFill>
          <a:schemeClr val="accent2">
            <a:lumMod val="60000"/>
            <a:lumOff val="40000"/>
          </a:schemeClr>
        </a:solidFill>
        <a:ln>
          <a:noFill/>
        </a:ln>
        <a:effectLst>
          <a:outerShdw blurRad="107950" dist="12700" dir="5400000" algn="ctr">
            <a:srgbClr val="000000"/>
          </a:outerShdw>
        </a:effectLst>
      </dsp:spPr>
      <dsp:style>
        <a:lnRef idx="2">
          <a:schemeClr val="lt1"/>
        </a:lnRef>
        <a:fillRef idx="1">
          <a:schemeClr val="accent1"/>
        </a:fillRef>
        <a:effectRef idx="0">
          <a:scrgbClr r="0" g="0" b="0"/>
        </a:effectRef>
        <a:fontRef idx="minor">
          <a:schemeClr val="lt1"/>
        </a:fontRef>
      </dsp:style>
      <dsp:txBody>
        <a:bodyPr lIns="48260" tIns="48260" rIns="48260" bIns="4826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US" altLang="zh-CN" dirty="0">
              <a:latin typeface="微软雅黑" panose="020B0503020204020204" pitchFamily="34" charset="-122"/>
              <a:ea typeface="微软雅黑" panose="020B0503020204020204" pitchFamily="34" charset="-122"/>
            </a:rPr>
            <a:t>I/O</a:t>
          </a:r>
          <a:endParaRPr lang="zh-CN" altLang="en-US" dirty="0">
            <a:latin typeface="微软雅黑" panose="020B0503020204020204" pitchFamily="34" charset="-122"/>
            <a:ea typeface="微软雅黑" panose="020B0503020204020204" pitchFamily="34" charset="-122"/>
          </a:endParaRPr>
        </a:p>
      </dsp:txBody>
      <dsp:txXfrm>
        <a:off x="5308929" y="3485005"/>
        <a:ext cx="1534279" cy="1534279"/>
      </dsp:txXfrm>
    </dsp:sp>
    <dsp:sp modelId="{F319991C-AD4E-446E-AD15-08AF199FF89F}">
      <dsp:nvSpPr>
        <dsp:cNvPr id="8" name="椭圆 7"/>
        <dsp:cNvSpPr/>
      </dsp:nvSpPr>
      <dsp:spPr bwMode="white">
        <a:xfrm>
          <a:off x="1284792" y="3485005"/>
          <a:ext cx="1534279" cy="1534279"/>
        </a:xfrm>
        <a:prstGeom prst="ellipse">
          <a:avLst/>
        </a:prstGeom>
        <a:solidFill>
          <a:schemeClr val="accent2">
            <a:lumMod val="60000"/>
            <a:lumOff val="40000"/>
          </a:schemeClr>
        </a:solidFill>
        <a:ln>
          <a:noFill/>
        </a:ln>
        <a:effectLst>
          <a:outerShdw blurRad="107950" dist="12700" dir="5400000" algn="ctr">
            <a:srgbClr val="000000"/>
          </a:outerShdw>
        </a:effectLst>
      </dsp:spPr>
      <dsp:style>
        <a:lnRef idx="2">
          <a:schemeClr val="lt1"/>
        </a:lnRef>
        <a:fillRef idx="1">
          <a:schemeClr val="accent1"/>
        </a:fillRef>
        <a:effectRef idx="0">
          <a:scrgbClr r="0" g="0" b="0"/>
        </a:effectRef>
        <a:fontRef idx="minor">
          <a:schemeClr val="lt1"/>
        </a:fontRef>
      </dsp:style>
      <dsp:txBody>
        <a:bodyPr lIns="48260" tIns="48260" rIns="48260" bIns="4826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zh-CN" altLang="en-US" dirty="0">
              <a:latin typeface="微软雅黑" panose="020B0503020204020204" pitchFamily="34" charset="-122"/>
              <a:ea typeface="微软雅黑" panose="020B0503020204020204" pitchFamily="34" charset="-122"/>
            </a:rPr>
            <a:t>同步</a:t>
          </a:r>
        </a:p>
      </dsp:txBody>
      <dsp:txXfrm>
        <a:off x="1284792" y="3485005"/>
        <a:ext cx="1534279" cy="1534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9F892-DB35-42DA-8E38-304D998E7A39}"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896D6-D915-4F46-B5E4-AEFF08A381D1}"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老师们，同学们，大家上午好，今天我来介绍一下发表于</a:t>
            </a:r>
            <a:r>
              <a:rPr lang="en-US" altLang="zh-CN" dirty="0">
                <a:ea typeface="等线" panose="02010600030101010101" charset="-122"/>
                <a:cs typeface="Calibri" panose="020F0502020204030204"/>
              </a:rPr>
              <a:t>VLDB</a:t>
            </a:r>
            <a:r>
              <a:rPr lang="zh-CN" altLang="en-US" dirty="0">
                <a:ea typeface="等线" panose="02010600030101010101" charset="-122"/>
                <a:cs typeface="Calibri" panose="020F0502020204030204"/>
              </a:rPr>
              <a:t>的</a:t>
            </a:r>
            <a:r>
              <a:rPr lang="en-US" altLang="zh-CN" dirty="0" err="1">
                <a:ea typeface="等线" panose="02010600030101010101" charset="-122"/>
                <a:cs typeface="Calibri" panose="020F0502020204030204"/>
              </a:rPr>
              <a:t>MiniGraph</a:t>
            </a:r>
            <a:r>
              <a:rPr lang="zh-CN" altLang="en-US" dirty="0">
                <a:ea typeface="等线" panose="02010600030101010101" charset="-122"/>
                <a:cs typeface="Calibri" panose="020F0502020204030204"/>
              </a:rPr>
              <a:t>，通过这篇文章来简单聊一下单机图计算系统最新的进展。</a:t>
            </a:r>
            <a:endParaRPr lang="zh-CN" altLang="en-US" dirty="0">
              <a:ea typeface="等线" panose="02010600030101010101" charset="-122"/>
              <a:cs typeface="Calibri" panose="020F0502020204030204"/>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接下来我介绍一下</a:t>
            </a:r>
            <a:r>
              <a:rPr lang="en-US" altLang="zh-CN" dirty="0"/>
              <a:t>graph-centric</a:t>
            </a:r>
            <a:r>
              <a:rPr lang="zh-CN" altLang="en-US" dirty="0"/>
              <a:t>计算模式。</a:t>
            </a:r>
            <a:endParaRPr lang="en-US" altLang="zh-CN" dirty="0"/>
          </a:p>
          <a:p>
            <a:endParaRPr lang="en-US" altLang="zh-CN" dirty="0"/>
          </a:p>
          <a:p>
            <a:r>
              <a:rPr lang="en-US" altLang="zh-CN" dirty="0"/>
              <a:t>Graph-centric</a:t>
            </a:r>
            <a:r>
              <a:rPr lang="zh-CN" altLang="en-US" dirty="0"/>
              <a:t>算法主要思想就是数据并行，简而言之就是将大图分割成子图并使用分发到多个处理器上执行。</a:t>
            </a:r>
            <a:endParaRPr lang="en-US" altLang="zh-CN" dirty="0"/>
          </a:p>
          <a:p>
            <a:endParaRPr lang="en-US" altLang="zh-CN" dirty="0"/>
          </a:p>
          <a:p>
            <a:r>
              <a:rPr lang="zh-CN" altLang="en-US" dirty="0"/>
              <a:t>为了保证能够简单的将串行图算法并行化，</a:t>
            </a:r>
            <a:r>
              <a:rPr lang="en-US" altLang="zh-CN" dirty="0"/>
              <a:t>Graph-Centric</a:t>
            </a:r>
            <a:r>
              <a:rPr lang="zh-CN" altLang="en-US" dirty="0"/>
              <a:t>的并行粒度是子图级别的，子图内部还是串行算法。</a:t>
            </a:r>
            <a:endParaRPr lang="en-US" altLang="zh-CN" dirty="0"/>
          </a:p>
          <a:p>
            <a:endParaRPr lang="en-US" altLang="zh-CN" dirty="0"/>
          </a:p>
          <a:p>
            <a:r>
              <a:rPr lang="zh-CN" altLang="en-US" dirty="0"/>
              <a:t>在</a:t>
            </a:r>
            <a:r>
              <a:rPr lang="en-US" altLang="zh-CN" dirty="0"/>
              <a:t>graph-centric</a:t>
            </a:r>
            <a:r>
              <a:rPr lang="zh-CN" altLang="en-US" dirty="0"/>
              <a:t>模式中，一共存在两类节点，存在跨子图边的节点称为边界节点，反之就是内部节点。</a:t>
            </a:r>
            <a:endParaRPr lang="en-US" altLang="zh-CN" dirty="0"/>
          </a:p>
          <a:p>
            <a:endParaRPr lang="en-US" altLang="zh-CN" dirty="0"/>
          </a:p>
          <a:p>
            <a:r>
              <a:rPr lang="zh-CN" altLang="en-US" dirty="0"/>
              <a:t>还是以弱连通分量算法为例，</a:t>
            </a:r>
            <a:r>
              <a:rPr lang="en-US" altLang="zh-CN" dirty="0"/>
              <a:t>graph-centric</a:t>
            </a:r>
            <a:r>
              <a:rPr lang="zh-CN" altLang="en-US" dirty="0"/>
              <a:t>模型首先会在每个子图中计算弱连通分量，由于是串行执行的，因此模型会首先找到标签值最小的节点，随后以做子图遍历，此时消息传递方向是单向的。</a:t>
            </a:r>
            <a:endParaRPr lang="en-US" altLang="zh-CN" dirty="0"/>
          </a:p>
          <a:p>
            <a:endParaRPr lang="en-US" altLang="zh-CN" dirty="0"/>
          </a:p>
          <a:p>
            <a:r>
              <a:rPr lang="zh-CN" altLang="en-US" dirty="0"/>
              <a:t>在结束子图算法以后，边界节点会向其他子图中的节点更新信息，由于全局信息的存在，此时的信息传播也是单向的。</a:t>
            </a:r>
            <a:endParaRPr lang="en-US" altLang="zh-CN" dirty="0"/>
          </a:p>
          <a:p>
            <a:endParaRPr lang="en-US" altLang="zh-CN" dirty="0"/>
          </a:p>
          <a:p>
            <a:r>
              <a:rPr lang="zh-CN" altLang="en-US" dirty="0"/>
              <a:t>此处消息的聚合与</a:t>
            </a:r>
            <a:r>
              <a:rPr lang="en-US" altLang="zh-CN" dirty="0"/>
              <a:t>vertex-centric</a:t>
            </a:r>
            <a:r>
              <a:rPr lang="zh-CN" altLang="en-US" dirty="0"/>
              <a:t>模型一致。</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接下来我们看一下具体的算法运行流程。</a:t>
            </a:r>
            <a:endParaRPr lang="en-US" altLang="zh-CN" dirty="0"/>
          </a:p>
          <a:p>
            <a:endParaRPr lang="en-US" altLang="zh-CN" dirty="0"/>
          </a:p>
          <a:p>
            <a:r>
              <a:rPr lang="zh-CN" altLang="en-US" dirty="0"/>
              <a:t>首先第一轮迭代会计算出每个子图的部分连通分量。</a:t>
            </a:r>
            <a:endParaRPr lang="en-US" altLang="zh-CN" dirty="0"/>
          </a:p>
          <a:p>
            <a:endParaRPr lang="en-US" altLang="zh-CN" dirty="0"/>
          </a:p>
          <a:p>
            <a:r>
              <a:rPr lang="zh-CN" altLang="en-US" dirty="0"/>
              <a:t>由于消息是单向传播的，因此这一轮迭代产生了</a:t>
            </a:r>
            <a:r>
              <a:rPr lang="en-US" altLang="zh-CN" dirty="0"/>
              <a:t>16</a:t>
            </a:r>
            <a:r>
              <a:rPr lang="zh-CN" altLang="en-US" dirty="0"/>
              <a:t>条信息。</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第二轮迭代一开始，边界节点就会更新其标签值，随后进行子图内部的增量更新。</a:t>
            </a:r>
            <a:endParaRPr lang="en-US" altLang="zh-CN" dirty="0"/>
          </a:p>
          <a:p>
            <a:endParaRPr lang="en-US" altLang="zh-CN" dirty="0"/>
          </a:p>
          <a:p>
            <a:r>
              <a:rPr lang="zh-CN" altLang="en-US" dirty="0"/>
              <a:t>这一轮一共产生了</a:t>
            </a:r>
            <a:r>
              <a:rPr lang="en-US" altLang="zh-CN" dirty="0"/>
              <a:t>12</a:t>
            </a:r>
            <a:r>
              <a:rPr lang="zh-CN" altLang="en-US" dirty="0"/>
              <a:t>条消息。</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经过第二轮的消息更新，</a:t>
            </a:r>
            <a:r>
              <a:rPr lang="en-US" altLang="zh-CN" dirty="0"/>
              <a:t>Graph-centric</a:t>
            </a:r>
            <a:r>
              <a:rPr lang="zh-CN" altLang="en-US" dirty="0"/>
              <a:t>模型仅需</a:t>
            </a:r>
            <a:r>
              <a:rPr lang="en-US" altLang="zh-CN" dirty="0"/>
              <a:t>3</a:t>
            </a:r>
            <a:r>
              <a:rPr lang="zh-CN" altLang="en-US" dirty="0"/>
              <a:t>轮迭代就可以返回正确结果。同时消息传递相比</a:t>
            </a:r>
            <a:r>
              <a:rPr lang="en-US" altLang="zh-CN" dirty="0"/>
              <a:t>vertex-centric</a:t>
            </a:r>
            <a:r>
              <a:rPr lang="zh-CN" altLang="en-US" dirty="0"/>
              <a:t>也更少</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根据刚才的算法演示，我们认识到</a:t>
            </a:r>
            <a:r>
              <a:rPr lang="en-US" altLang="zh-CN" dirty="0"/>
              <a:t>vertex-centric</a:t>
            </a:r>
            <a:r>
              <a:rPr lang="zh-CN" altLang="en-US" dirty="0"/>
              <a:t>模型有着更细粒度的并行度，而</a:t>
            </a:r>
            <a:r>
              <a:rPr lang="en-US" altLang="zh-CN" dirty="0"/>
              <a:t>graph-centric</a:t>
            </a:r>
            <a:r>
              <a:rPr lang="zh-CN" altLang="en-US" dirty="0"/>
              <a:t>模型可以减少消息通信与迭代次数。</a:t>
            </a:r>
            <a:endParaRPr lang="en-US" altLang="zh-CN" dirty="0"/>
          </a:p>
          <a:p>
            <a:endParaRPr lang="en-US" altLang="zh-CN" dirty="0"/>
          </a:p>
          <a:p>
            <a:r>
              <a:rPr lang="zh-CN" altLang="en-US" dirty="0"/>
              <a:t>受此启发，</a:t>
            </a:r>
            <a:r>
              <a:rPr lang="en-US" altLang="zh-CN" dirty="0" err="1"/>
              <a:t>Minigraph</a:t>
            </a:r>
            <a:r>
              <a:rPr lang="zh-CN" altLang="en-US" dirty="0"/>
              <a:t>提出了基于</a:t>
            </a:r>
            <a:r>
              <a:rPr lang="en-US" altLang="zh-CN" dirty="0"/>
              <a:t>VC</a:t>
            </a:r>
            <a:r>
              <a:rPr lang="zh-CN" altLang="en-US" dirty="0"/>
              <a:t>与</a:t>
            </a:r>
            <a:r>
              <a:rPr lang="en-US" altLang="zh-CN" dirty="0"/>
              <a:t>GC</a:t>
            </a:r>
            <a:r>
              <a:rPr lang="zh-CN" altLang="en-US" dirty="0"/>
              <a:t>的双层混合并行模型，其框架如图所示。</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接下来我介绍一下消息同步结构的设计。</a:t>
            </a:r>
            <a:endParaRPr lang="en-US" altLang="zh-CN" dirty="0"/>
          </a:p>
          <a:p>
            <a:endParaRPr lang="en-US" altLang="zh-CN" dirty="0"/>
          </a:p>
          <a:p>
            <a:r>
              <a:rPr lang="zh-CN" altLang="en-US" dirty="0"/>
              <a:t>由于我们是单机系统，内存与</a:t>
            </a:r>
            <a:r>
              <a:rPr lang="en-US" altLang="zh-CN" dirty="0"/>
              <a:t>CPU</a:t>
            </a:r>
            <a:r>
              <a:rPr lang="zh-CN" altLang="en-US" dirty="0"/>
              <a:t>一样都是非常重要的系统资源，因此我们希望设计一种消息存储结构，既能支持消息的随机访问，也能最大限度地节省内存资源。</a:t>
            </a:r>
            <a:endParaRPr lang="en-US" altLang="zh-CN" dirty="0"/>
          </a:p>
          <a:p>
            <a:endParaRPr lang="en-US" altLang="zh-CN" dirty="0"/>
          </a:p>
          <a:p>
            <a:r>
              <a:rPr lang="zh-CN" altLang="en-US" dirty="0"/>
              <a:t>常规地消息往往是存储与</a:t>
            </a:r>
            <a:r>
              <a:rPr lang="en-US" altLang="zh-CN" dirty="0"/>
              <a:t>K-V</a:t>
            </a:r>
            <a:r>
              <a:rPr lang="zh-CN" altLang="en-US" dirty="0"/>
              <a:t>结构，例如哈希表。这样会带来三个问题，</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考虑到分割后的图中，边缘节点占大多数，因此</a:t>
            </a:r>
            <a:r>
              <a:rPr lang="en-US" altLang="zh-CN" dirty="0" err="1"/>
              <a:t>MiniGraph</a:t>
            </a:r>
            <a:r>
              <a:rPr lang="zh-CN" altLang="en-US" dirty="0"/>
              <a:t>直接采用数组的结构，给所有节点都提供了消息存储空间。此时我们可以通过下标访问对应节点的消息，因此不用开辟额外空间来存储键，</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我的介绍将围绕研究背景，系统设计，系统优化以及实验总结四个部分展开</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首先，图数据分析是一项非常重要的企业级应用。例如基于知识图谱的推理与挖掘，基于社交网络的推荐应用，以及基于蛋白质交互网络的药物研发等等。</a:t>
            </a:r>
            <a:endParaRPr lang="zh-CN" altLang="en-US" dirty="0">
              <a:ea typeface="等线" panose="02010600030101010101" charset="-122"/>
              <a:cs typeface="Calibri" panose="020F0502020204030204"/>
            </a:endParaRP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企业级的图计算系统有必要考虑对大型图的可扩展性。以推特为例，推特的每月活跃用户数为3.5亿，其对应的社交网络就有3.5亿个节点，如果进一步考虑节点间的交互信息，那整个社交网络的规模是相当大的。</a:t>
            </a:r>
            <a:endParaRPr lang="zh-CN" altLang="en-US" dirty="0">
              <a:ea typeface="等线" panose="02010600030101010101" charset="-122"/>
              <a:cs typeface="Calibri" panose="020F0502020204030204"/>
            </a:endParaRP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目前学术界对大型图规模的要求有10亿级别的节点，万亿级别的边，因此如何为大型图设计有效且高效的图计算系统是近十几年来的热门话题。</a:t>
            </a:r>
            <a:endParaRPr lang="zh-CN" altLang="en-US" dirty="0">
              <a:ea typeface="等线" panose="02010600030101010101" charset="-122"/>
              <a:cs typeface="Calibri" panose="020F0502020204030204"/>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目前主流的图计算系统可以简单的归为三类：</a:t>
            </a:r>
            <a:endParaRPr lang="zh-CN" altLang="en-US" dirty="0">
              <a:ea typeface="等线" panose="02010600030101010101" charset="-122"/>
              <a:cs typeface="Calibri" panose="020F0502020204030204"/>
            </a:endParaRP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第一类是</a:t>
            </a:r>
            <a:r>
              <a:rPr lang="zh-CN" altLang="en-US" b="1" dirty="0">
                <a:ea typeface="等线" panose="02010600030101010101" charset="-122"/>
                <a:cs typeface="Calibri" panose="020F0502020204030204"/>
              </a:rPr>
              <a:t>单机共享内存系统</a:t>
            </a:r>
            <a:r>
              <a:rPr lang="zh-CN" altLang="en-US" dirty="0">
                <a:ea typeface="等线" panose="02010600030101010101" charset="-122"/>
                <a:cs typeface="Calibri" panose="020F0502020204030204"/>
              </a:rPr>
              <a:t>。</a:t>
            </a:r>
            <a:endParaRPr lang="zh-CN" altLang="en-US" dirty="0">
              <a:ea typeface="等线" panose="02010600030101010101" charset="-122"/>
            </a:endParaRPr>
          </a:p>
          <a:p>
            <a:pPr marL="171450" indent="-171450">
              <a:buFont typeface="Calibri" panose="020F0502020204030204"/>
              <a:buChar char="-"/>
            </a:pPr>
            <a:r>
              <a:rPr lang="zh-CN" altLang="en-US" dirty="0">
                <a:ea typeface="等线" panose="02010600030101010101" charset="-122"/>
              </a:rPr>
              <a:t>在这类系统下，多个处理器共享同一个内存</a:t>
            </a:r>
            <a:r>
              <a:rPr lang="zh-CN" dirty="0">
                <a:ea typeface="等线" panose="02010600030101010101" charset="-122"/>
              </a:rPr>
              <a:t>。</a:t>
            </a:r>
            <a:r>
              <a:rPr lang="zh-CN" altLang="en-US" dirty="0">
                <a:ea typeface="等线" panose="02010600030101010101" charset="-122"/>
              </a:rPr>
              <a:t>这样做的好处是处理器之间的通信</a:t>
            </a:r>
            <a:r>
              <a:rPr lang="zh-CN" dirty="0">
                <a:ea typeface="等线" panose="02010600030101010101" charset="-122"/>
              </a:rPr>
              <a:t>无需进行数据复制或数据传输操作</a:t>
            </a:r>
            <a:r>
              <a:rPr lang="zh-CN" altLang="en-US" dirty="0">
                <a:ea typeface="等线" panose="02010600030101010101" charset="-122"/>
              </a:rPr>
              <a:t>。</a:t>
            </a:r>
            <a:endParaRPr lang="en-US" altLang="zh-CN" dirty="0">
              <a:ea typeface="等线" panose="02010600030101010101" charset="-122"/>
            </a:endParaRPr>
          </a:p>
          <a:p>
            <a:pPr marL="171450" indent="-171450">
              <a:buFont typeface="Calibri" panose="020F0502020204030204"/>
              <a:buChar char="-"/>
            </a:pPr>
            <a:r>
              <a:rPr lang="zh-CN" altLang="en-US" dirty="0">
                <a:ea typeface="等线" panose="02010600030101010101" charset="-122"/>
                <a:cs typeface="Calibri" panose="020F0502020204030204"/>
              </a:rPr>
              <a:t>然而这类系统需要将整张图加载进内存，这对于大型图的可扩展性是比较差的。例如，考虑十亿节点，万亿边的图，假设更新消息通过图中的边传递，此时如果每条边保存1个4字节的单精度浮点数，一万亿条边就会消耗4TB的内存，大部分服务器显然是无法运行这种规模的应用的。</a:t>
            </a:r>
            <a:endParaRPr lang="zh-CN" altLang="en-US" dirty="0">
              <a:ea typeface="等线" panose="02010600030101010101" charset="-122"/>
              <a:cs typeface="Calibri" panose="020F0502020204030204"/>
            </a:endParaRP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第二类是</a:t>
            </a:r>
            <a:r>
              <a:rPr lang="zh-CN" altLang="en-US" b="1" dirty="0">
                <a:ea typeface="等线" panose="02010600030101010101" charset="-122"/>
                <a:cs typeface="Calibri" panose="020F0502020204030204"/>
              </a:rPr>
              <a:t>分布式内存系统</a:t>
            </a:r>
            <a:r>
              <a:rPr lang="zh-CN" altLang="en-US" dirty="0">
                <a:ea typeface="等线" panose="02010600030101010101" charset="-122"/>
                <a:cs typeface="Calibri" panose="020F0502020204030204"/>
              </a:rPr>
              <a:t>。</a:t>
            </a:r>
            <a:endParaRPr lang="zh-CN" altLang="en-US" dirty="0">
              <a:ea typeface="等线" panose="02010600030101010101" charset="-122"/>
              <a:cs typeface="Calibri" panose="020F0502020204030204"/>
            </a:endParaRPr>
          </a:p>
          <a:p>
            <a:pPr marL="171450" indent="-171450">
              <a:buFont typeface="Calibri" panose="020F0502020204030204"/>
              <a:buChar char="-"/>
            </a:pPr>
            <a:r>
              <a:rPr lang="zh-CN" altLang="en-US" dirty="0">
                <a:ea typeface="等线" panose="02010600030101010101" charset="-122"/>
                <a:cs typeface="Calibri" panose="020F0502020204030204"/>
              </a:rPr>
              <a:t>分布式通过集群扩展了单机有限的内存。</a:t>
            </a:r>
            <a:r>
              <a:rPr lang="zh-CN" altLang="en-US" dirty="0">
                <a:ea typeface="等线" panose="02010600030101010101" charset="-122"/>
              </a:rPr>
              <a:t>许多大型企业就将自己的图分析业务部署在大规模计算机集群中。例如谷歌的图计算系统就部署在1000个计算节点，包括12000个处理器以及128TB的分布式内存的集群上。</a:t>
            </a:r>
            <a:endParaRPr lang="zh-CN" altLang="en-US" dirty="0">
              <a:ea typeface="等线" panose="02010600030101010101" charset="-122"/>
            </a:endParaRPr>
          </a:p>
          <a:p>
            <a:pPr marL="171450" indent="-171450">
              <a:buFont typeface="Calibri" panose="020F0502020204030204"/>
              <a:buChar char="-"/>
            </a:pPr>
            <a:r>
              <a:rPr lang="zh-CN" altLang="en-US" dirty="0">
                <a:ea typeface="等线" panose="02010600030101010101" charset="-122"/>
              </a:rPr>
              <a:t>然而，这类系统无论是硬件成本还是分布式集群的操作以及运维成本都是十分高昂的，并且随着节点数量的增加，计算节点间的通信开销会逐渐成为系统的性能瓶颈，导致均摊到每个节点的计算效率不断下降。因此对于一些规模不大的公司，这类系统是难以负担的。</a:t>
            </a:r>
            <a:endParaRPr lang="zh-CN" altLang="en-US" dirty="0">
              <a:ea typeface="等线" panose="02010600030101010101" charset="-122"/>
            </a:endParaRP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第三类是</a:t>
            </a:r>
            <a:r>
              <a:rPr lang="zh-CN" altLang="en-US" b="1" dirty="0">
                <a:ea typeface="等线" panose="02010600030101010101" charset="-122"/>
                <a:cs typeface="Calibri" panose="020F0502020204030204"/>
              </a:rPr>
              <a:t>单机外部存储系统</a:t>
            </a:r>
            <a:r>
              <a:rPr lang="zh-CN" altLang="en-US" dirty="0">
                <a:ea typeface="等线" panose="02010600030101010101" charset="-122"/>
                <a:cs typeface="Calibri" panose="020F0502020204030204"/>
              </a:rPr>
              <a:t>。</a:t>
            </a:r>
            <a:endParaRPr lang="zh-CN" altLang="en-US" dirty="0">
              <a:ea typeface="等线" panose="02010600030101010101" charset="-122"/>
              <a:cs typeface="Calibri" panose="020F0502020204030204"/>
            </a:endParaRPr>
          </a:p>
          <a:p>
            <a:pPr marL="171450" indent="-171450">
              <a:buFont typeface="Calibri" panose="020F0502020204030204"/>
              <a:buChar char="-"/>
            </a:pPr>
            <a:r>
              <a:rPr lang="zh-CN" dirty="0">
                <a:ea typeface="等线" panose="02010600030101010101" charset="-122"/>
              </a:rPr>
              <a:t>外部存储是指将数据存储在磁盘等外部存储设备中，通过分批次读取和处理数据来完成任务。</a:t>
            </a:r>
            <a:endParaRPr lang="zh-CN" dirty="0">
              <a:ea typeface="等线" panose="02010600030101010101" charset="-122"/>
            </a:endParaRPr>
          </a:p>
          <a:p>
            <a:pPr marL="171450" indent="-171450">
              <a:buFont typeface="Calibri" panose="020F0502020204030204"/>
              <a:buChar char="-"/>
            </a:pPr>
            <a:r>
              <a:rPr lang="zh-CN" dirty="0">
                <a:ea typeface="等线" panose="02010600030101010101" charset="-122"/>
                <a:cs typeface="Calibri" panose="020F0502020204030204"/>
              </a:rPr>
              <a:t>这类系统可以视为上述两种图计算系统的权衡，一方面通过外部存储设备扩展的单机有限的内存，另一方面又避免了</a:t>
            </a:r>
            <a:r>
              <a:rPr lang="zh-CN" altLang="en-US" dirty="0">
                <a:ea typeface="等线" panose="02010600030101010101" charset="-122"/>
                <a:cs typeface="Calibri" panose="020F0502020204030204"/>
              </a:rPr>
              <a:t>分布式系统高昂的成本以及通信开销，因此是中小规模公司的首选。</a:t>
            </a:r>
            <a:endParaRPr lang="zh-CN" altLang="en-US" dirty="0">
              <a:ea typeface="等线" panose="02010600030101010101" charset="-122"/>
              <a:cs typeface="Calibri" panose="020F0502020204030204"/>
            </a:endParaRP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今天我们介绍的图计算系统就属于第三类：单机外部存储式图计算系统。</a:t>
            </a:r>
            <a:endParaRPr lang="zh-CN" altLang="en-US" dirty="0">
              <a:ea typeface="等线" panose="02010600030101010101" charset="-122"/>
              <a:cs typeface="Calibri" panose="020F0502020204030204"/>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本篇文章中的设计愿景围绕“高效”展开，具体而言就是如何用有限的内存快速完成图算法的执行。</a:t>
            </a:r>
            <a:endParaRPr lang="en-US" altLang="zh-CN" dirty="0"/>
          </a:p>
          <a:p>
            <a:endParaRPr lang="en-US" altLang="zh-CN" dirty="0"/>
          </a:p>
          <a:p>
            <a:r>
              <a:rPr lang="zh-CN" altLang="en-US" dirty="0"/>
              <a:t>本文提出的</a:t>
            </a:r>
            <a:r>
              <a:rPr lang="en-US" altLang="zh-CN" dirty="0" err="1"/>
              <a:t>MiniGraph</a:t>
            </a:r>
            <a:r>
              <a:rPr lang="zh-CN" altLang="en-US" dirty="0"/>
              <a:t>主要围绕并行，同步与</a:t>
            </a:r>
            <a:r>
              <a:rPr lang="en-US" altLang="zh-CN" dirty="0"/>
              <a:t>I/O</a:t>
            </a:r>
            <a:r>
              <a:rPr lang="zh-CN" altLang="en-US" dirty="0"/>
              <a:t>三个部分的设计来提高系统执行效率。</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在介绍并行机制设计之前，我先简单介绍一下目前流行的两种计算模式，分别是节点为中心的计算模式，以及以子图为中心的计算模式。</a:t>
            </a:r>
            <a:endParaRPr lang="en-US" altLang="zh-CN" dirty="0"/>
          </a:p>
          <a:p>
            <a:endParaRPr lang="en-US" altLang="zh-CN" dirty="0"/>
          </a:p>
          <a:p>
            <a:r>
              <a:rPr lang="zh-CN" altLang="en-US" dirty="0"/>
              <a:t>首先，我介绍一下</a:t>
            </a:r>
            <a:r>
              <a:rPr lang="en-US" altLang="zh-CN" dirty="0"/>
              <a:t>vertex-centric</a:t>
            </a:r>
            <a:r>
              <a:rPr lang="zh-CN" altLang="en-US" dirty="0"/>
              <a:t>计算模式，以弱连通分量算法为例，首先系统会给每个节点分配唯一的标签；在每一轮迭代中，每个节点都会向邻居节点广播自己的标签，随后每个节点会将邻居信息与自己的标签进行聚合操作并更新自己的标签，这些动作都是并行执行的。</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接下来我们看一下整体的运行流程。</a:t>
            </a:r>
            <a:endParaRPr lang="en-US" altLang="zh-CN" dirty="0"/>
          </a:p>
          <a:p>
            <a:endParaRPr lang="en-US" altLang="zh-CN" dirty="0"/>
          </a:p>
          <a:p>
            <a:r>
              <a:rPr lang="zh-CN" altLang="en-US" dirty="0"/>
              <a:t>第一轮迭代，每个节点都向邻居传递了节点信息，考虑到图中一共</a:t>
            </a:r>
            <a:r>
              <a:rPr lang="en-US" altLang="zh-CN" dirty="0"/>
              <a:t>16</a:t>
            </a:r>
            <a:r>
              <a:rPr lang="zh-CN" altLang="en-US" dirty="0"/>
              <a:t>条边，因此总共传递了</a:t>
            </a:r>
            <a:r>
              <a:rPr lang="en-US" altLang="zh-CN" dirty="0"/>
              <a:t>32</a:t>
            </a:r>
            <a:r>
              <a:rPr lang="zh-CN" altLang="en-US" dirty="0"/>
              <a:t>条信息</a:t>
            </a:r>
            <a:endParaRPr lang="en-US" altLang="zh-CN" dirty="0"/>
          </a:p>
          <a:p>
            <a:endParaRPr lang="en-US" altLang="zh-CN" dirty="0"/>
          </a:p>
          <a:p>
            <a:r>
              <a:rPr lang="zh-CN" altLang="en-US" dirty="0"/>
              <a:t>由于左上角的节点标签值最小，因此其仅需向邻居节点更新一次信息。</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由于左上角的节点不需要更新信息了，因此第二轮总共涉及到</a:t>
            </a:r>
            <a:r>
              <a:rPr lang="en-US" altLang="zh-CN" dirty="0"/>
              <a:t>14</a:t>
            </a:r>
            <a:r>
              <a:rPr lang="zh-CN" altLang="en-US" dirty="0"/>
              <a:t>条边的信息传递，此轮总共传递了</a:t>
            </a:r>
            <a:r>
              <a:rPr lang="en-US" altLang="zh-CN" dirty="0"/>
              <a:t>28</a:t>
            </a:r>
            <a:r>
              <a:rPr lang="zh-CN" altLang="en-US" dirty="0"/>
              <a:t>条消息</a:t>
            </a:r>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11238829" y="6407033"/>
            <a:ext cx="723472" cy="365125"/>
          </a:xfrm>
        </p:spPr>
        <p:txBody>
          <a:bodyPr/>
          <a:lstStyle>
            <a:lvl1pPr>
              <a:defRPr b="0">
                <a:solidFill>
                  <a:schemeClr val="tx1"/>
                </a:solidFill>
              </a:defRPr>
            </a:lvl1pPr>
          </a:lstStyle>
          <a:p>
            <a:fld id="{72A5E12F-523A-4D75-95A2-779F57F5D9E2}" type="slidenum">
              <a:rPr lang="zh-CN" altLang="en-US" smtClean="0"/>
            </a:fld>
            <a:endParaRPr lang="zh-CN" altLang="en-US"/>
          </a:p>
        </p:txBody>
      </p:sp>
      <p:grpSp>
        <p:nvGrpSpPr>
          <p:cNvPr id="4" name="组合 3"/>
          <p:cNvGrpSpPr/>
          <p:nvPr userDrawn="1"/>
        </p:nvGrpSpPr>
        <p:grpSpPr>
          <a:xfrm>
            <a:off x="1955092" y="1369609"/>
            <a:ext cx="8291568" cy="3363240"/>
            <a:chOff x="2412000" y="1481369"/>
            <a:chExt cx="4320000" cy="3363240"/>
          </a:xfrm>
        </p:grpSpPr>
        <p:sp>
          <p:nvSpPr>
            <p:cNvPr id="6" name="Google Shape;10;p2"/>
            <p:cNvSpPr/>
            <p:nvPr/>
          </p:nvSpPr>
          <p:spPr>
            <a:xfrm>
              <a:off x="2412000" y="1481369"/>
              <a:ext cx="4320000" cy="2700000"/>
            </a:xfrm>
            <a:prstGeom prst="rect">
              <a:avLst/>
            </a:prstGeom>
            <a:noFill/>
            <a:ln w="28575" cap="flat" cmpd="sng">
              <a:solidFill>
                <a:srgbClr val="6E83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 name="矩形 7"/>
            <p:cNvSpPr/>
            <p:nvPr/>
          </p:nvSpPr>
          <p:spPr>
            <a:xfrm>
              <a:off x="2412000" y="4196609"/>
              <a:ext cx="4320000" cy="648000"/>
            </a:xfrm>
            <a:prstGeom prst="rect">
              <a:avLst/>
            </a:prstGeom>
            <a:solidFill>
              <a:srgbClr val="6E8360"/>
            </a:solidFill>
            <a:ln w="28575">
              <a:solidFill>
                <a:srgbClr val="6E83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p:nvSpPr>
          <p:spPr>
            <a:xfrm>
              <a:off x="2794805" y="2046539"/>
              <a:ext cx="3549311" cy="1569660"/>
            </a:xfrm>
            <a:prstGeom prst="rect">
              <a:avLst/>
            </a:prstGeom>
            <a:noFill/>
          </p:spPr>
          <p:txBody>
            <a:bodyPr wrap="square" rtlCol="0">
              <a:spAutoFit/>
            </a:bodyPr>
            <a:lstStyle/>
            <a:p>
              <a:pPr lvl="0" algn="ctr">
                <a:defRPr/>
              </a:pPr>
              <a:r>
                <a:rPr lang="zh-CN" altLang="en-US" sz="4800" b="1" dirty="0">
                  <a:solidFill>
                    <a:srgbClr val="385723"/>
                  </a:solidFill>
                  <a:latin typeface="微软雅黑" panose="020B0503020204020204" pitchFamily="34" charset="-122"/>
                  <a:ea typeface="微软雅黑" panose="020B0503020204020204" pitchFamily="34" charset="-122"/>
                  <a:cs typeface="+mn-ea"/>
                </a:rPr>
                <a:t> 感谢各位老师和同学！</a:t>
              </a:r>
              <a:endParaRPr lang="zh-CN" altLang="en-US" sz="4800" b="1" dirty="0">
                <a:solidFill>
                  <a:srgbClr val="385723"/>
                </a:solidFill>
                <a:latin typeface="微软雅黑" panose="020B0503020204020204" pitchFamily="34" charset="-122"/>
                <a:ea typeface="微软雅黑" panose="020B0503020204020204" pitchFamily="34" charset="-122"/>
                <a:cs typeface="+mn-ea"/>
              </a:endParaRPr>
            </a:p>
            <a:p>
              <a:pPr lvl="0" algn="ctr">
                <a:defRPr/>
              </a:pPr>
              <a:r>
                <a:rPr lang="zh-CN" altLang="en-US" sz="4800" b="1" dirty="0">
                  <a:solidFill>
                    <a:srgbClr val="385723"/>
                  </a:solidFill>
                  <a:latin typeface="微软雅黑" panose="020B0503020204020204" pitchFamily="34" charset="-122"/>
                  <a:ea typeface="微软雅黑" panose="020B0503020204020204" pitchFamily="34" charset="-122"/>
                  <a:cs typeface="+mn-ea"/>
                </a:rPr>
                <a:t> 请大家提出宝贵意见！</a:t>
              </a:r>
              <a:endParaRPr lang="zh-CN" altLang="en-US" sz="4800" b="1" dirty="0">
                <a:solidFill>
                  <a:srgbClr val="385723"/>
                </a:solidFill>
                <a:latin typeface="微软雅黑" panose="020B0503020204020204" pitchFamily="34" charset="-122"/>
                <a:ea typeface="微软雅黑" panose="020B0503020204020204" pitchFamily="34" charset="-122"/>
                <a:cs typeface="+mn-ea"/>
              </a:endParaRPr>
            </a:p>
          </p:txBody>
        </p:sp>
        <p:cxnSp>
          <p:nvCxnSpPr>
            <p:cNvPr id="10" name="直接连接符 9"/>
            <p:cNvCxnSpPr/>
            <p:nvPr/>
          </p:nvCxnSpPr>
          <p:spPr>
            <a:xfrm>
              <a:off x="3621324" y="3849858"/>
              <a:ext cx="1800000" cy="0"/>
            </a:xfrm>
            <a:prstGeom prst="line">
              <a:avLst/>
            </a:prstGeom>
            <a:ln w="25400" cap="rnd">
              <a:solidFill>
                <a:srgbClr val="6E836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wbai@seu.edu.cn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
        <p:nvSpPr>
          <p:cNvPr id="12"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13"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a:solidFill>
                <a:schemeClr val="tx1"/>
              </a:solidFill>
              <a:latin typeface="+mn-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1" Type="http://schemas.openxmlformats.org/officeDocument/2006/relationships/notesSlide" Target="../notesSlides/notesSlide19.xml"/><Relationship Id="rId10" Type="http://schemas.openxmlformats.org/officeDocument/2006/relationships/slideLayout" Target="../slideLayouts/slideLayout13.xml"/><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3.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4.png"/><Relationship Id="rId1" Type="http://schemas.openxmlformats.org/officeDocument/2006/relationships/image" Target="../media/image53.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3.xml"/><Relationship Id="rId7" Type="http://schemas.openxmlformats.org/officeDocument/2006/relationships/image" Target="../media/image19.sv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1227599" y="2641140"/>
            <a:ext cx="9736802" cy="662361"/>
          </a:xfrm>
          <a:prstGeom prst="rect">
            <a:avLst/>
          </a:prstGeom>
          <a:noFill/>
        </p:spPr>
        <p:txBody>
          <a:bodyPr wrap="square" lIns="91440" tIns="45720" rIns="91440" bIns="45720" rtlCol="0" anchor="t">
            <a:spAutoFit/>
          </a:bodyPr>
          <a:lstStyle/>
          <a:p>
            <a:pPr algn="ctr" defTabSz="457200">
              <a:lnSpc>
                <a:spcPct val="125000"/>
              </a:lnSpc>
              <a:spcBef>
                <a:spcPts val="1200"/>
              </a:spcBef>
              <a:spcAft>
                <a:spcPts val="1200"/>
              </a:spcAft>
              <a:defRPr/>
            </a:pPr>
            <a:r>
              <a:rPr lang="en-US" altLang="zh-CN" sz="3200" b="1" kern="0" dirty="0" err="1">
                <a:solidFill>
                  <a:schemeClr val="accent6">
                    <a:lumMod val="50000"/>
                  </a:schemeClr>
                </a:solidFill>
                <a:latin typeface="Calibri" panose="020F0502020204030204"/>
                <a:ea typeface="等线" panose="02010600030101010101" charset="-122"/>
                <a:cs typeface="Calibri" panose="020F0502020204030204"/>
              </a:rPr>
              <a:t>MiniGraph</a:t>
            </a:r>
            <a:r>
              <a:rPr lang="en-US" altLang="zh-CN" sz="3200" b="1" kern="0" dirty="0">
                <a:solidFill>
                  <a:schemeClr val="accent6">
                    <a:lumMod val="50000"/>
                  </a:schemeClr>
                </a:solidFill>
                <a:latin typeface="Calibri" panose="020F0502020204030204"/>
                <a:ea typeface="等线" panose="02010600030101010101" charset="-122"/>
                <a:cs typeface="Calibri" panose="020F0502020204030204"/>
              </a:rPr>
              <a:t>: Querying </a:t>
            </a:r>
            <a:r>
              <a:rPr lang="en-US" altLang="zh-CN" sz="3200" b="1" kern="0" dirty="0">
                <a:solidFill>
                  <a:schemeClr val="accent2">
                    <a:lumMod val="60000"/>
                    <a:lumOff val="40000"/>
                  </a:schemeClr>
                </a:solidFill>
                <a:latin typeface="Calibri" panose="020F0502020204030204"/>
                <a:ea typeface="等线" panose="02010600030101010101" charset="-122"/>
                <a:cs typeface="Calibri" panose="020F0502020204030204"/>
              </a:rPr>
              <a:t>Big Graphs</a:t>
            </a:r>
            <a:r>
              <a:rPr lang="en-US" altLang="zh-CN" sz="3200" b="1" kern="0" dirty="0">
                <a:solidFill>
                  <a:schemeClr val="accent6">
                    <a:lumMod val="50000"/>
                  </a:schemeClr>
                </a:solidFill>
                <a:latin typeface="Calibri" panose="020F0502020204030204"/>
                <a:ea typeface="等线" panose="02010600030101010101" charset="-122"/>
                <a:cs typeface="Calibri" panose="020F0502020204030204"/>
              </a:rPr>
              <a:t> with a </a:t>
            </a:r>
            <a:r>
              <a:rPr lang="en-US" altLang="zh-CN" sz="3200" b="1" kern="0" dirty="0">
                <a:solidFill>
                  <a:schemeClr val="accent2">
                    <a:lumMod val="60000"/>
                    <a:lumOff val="40000"/>
                  </a:schemeClr>
                </a:solidFill>
                <a:latin typeface="Calibri" panose="020F0502020204030204"/>
                <a:ea typeface="等线" panose="02010600030101010101" charset="-122"/>
                <a:cs typeface="Calibri" panose="020F0502020204030204"/>
              </a:rPr>
              <a:t>Single Machine</a:t>
            </a:r>
            <a:endParaRPr lang="en-US" dirty="0">
              <a:solidFill>
                <a:schemeClr val="accent2">
                  <a:lumMod val="60000"/>
                  <a:lumOff val="40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27599" y="4321700"/>
            <a:ext cx="9736802" cy="1260345"/>
          </a:xfrm>
          <a:prstGeom prst="rect">
            <a:avLst/>
          </a:prstGeom>
          <a:noFill/>
        </p:spPr>
        <p:txBody>
          <a:bodyPr wrap="square" lIns="91440" tIns="45720" rIns="91440" bIns="45720" rtlCol="0" anchor="t">
            <a:spAutoFit/>
          </a:bodyPr>
          <a:lstStyle/>
          <a:p>
            <a:pPr algn="ctr">
              <a:lnSpc>
                <a:spcPct val="130000"/>
              </a:lnSpc>
            </a:pPr>
            <a:r>
              <a:rPr lang="en-US" altLang="zh-CN" sz="2000" b="1" i="1" dirty="0">
                <a:solidFill>
                  <a:srgbClr val="6B2D0B"/>
                </a:solidFill>
                <a:ea typeface="微软雅黑" panose="020B0503020204020204" pitchFamily="34" charset="-122"/>
                <a:cs typeface="Calibri" panose="020F0502020204030204"/>
              </a:rPr>
              <a:t>PVLDB-2023</a:t>
            </a:r>
            <a:endParaRPr lang="en-US" altLang="zh-CN" sz="2000" b="1" i="1" dirty="0">
              <a:solidFill>
                <a:srgbClr val="6B2D0B"/>
              </a:solidFill>
              <a:ea typeface="微软雅黑" panose="020B0503020204020204" pitchFamily="34" charset="-122"/>
              <a:cs typeface="Calibri" panose="020F0502020204030204"/>
            </a:endParaRPr>
          </a:p>
          <a:p>
            <a:pPr algn="ctr">
              <a:lnSpc>
                <a:spcPct val="130000"/>
              </a:lnSpc>
            </a:pPr>
            <a:r>
              <a:rPr lang="en-US" altLang="zh-CN" sz="2000" b="1" i="1" dirty="0">
                <a:solidFill>
                  <a:srgbClr val="6B2D0B"/>
                </a:solidFill>
                <a:ea typeface="微软雅黑" panose="020B0503020204020204" pitchFamily="34" charset="-122"/>
              </a:rPr>
              <a:t>Xiaoke Zhu</a:t>
            </a:r>
            <a:r>
              <a:rPr lang="en-US" altLang="zh-CN" sz="2000" b="1" i="1" baseline="30000" dirty="0">
                <a:solidFill>
                  <a:srgbClr val="6B2D0B"/>
                </a:solidFill>
                <a:ea typeface="微软雅黑" panose="020B0503020204020204" pitchFamily="34" charset="-122"/>
              </a:rPr>
              <a:t>1,2 </a:t>
            </a:r>
            <a:r>
              <a:rPr lang="en-US" altLang="zh-CN" sz="2000" b="1" i="1" dirty="0">
                <a:solidFill>
                  <a:srgbClr val="6B2D0B"/>
                </a:solidFill>
                <a:ea typeface="微软雅黑" panose="020B0503020204020204" pitchFamily="34" charset="-122"/>
              </a:rPr>
              <a:t>, Yang Liu</a:t>
            </a:r>
            <a:r>
              <a:rPr lang="en-US" altLang="zh-CN" sz="2000" b="1" i="1" baseline="30000" dirty="0">
                <a:solidFill>
                  <a:srgbClr val="6B2D0B"/>
                </a:solidFill>
                <a:ea typeface="微软雅黑" panose="020B0503020204020204" pitchFamily="34" charset="-122"/>
              </a:rPr>
              <a:t>1,2</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Shuhao</a:t>
            </a:r>
            <a:r>
              <a:rPr lang="en-US" altLang="zh-CN" sz="2000" b="1" i="1" dirty="0">
                <a:solidFill>
                  <a:srgbClr val="6B2D0B"/>
                </a:solidFill>
                <a:ea typeface="微软雅黑" panose="020B0503020204020204" pitchFamily="34" charset="-122"/>
              </a:rPr>
              <a:t> Liu</a:t>
            </a:r>
            <a:r>
              <a:rPr lang="en-US" altLang="zh-CN" sz="2000" b="1" i="1" baseline="30000" dirty="0">
                <a:solidFill>
                  <a:srgbClr val="6B2D0B"/>
                </a:solidFill>
                <a:ea typeface="微软雅黑" panose="020B0503020204020204" pitchFamily="34" charset="-122"/>
              </a:rPr>
              <a:t>2 </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Wenfei</a:t>
            </a:r>
            <a:r>
              <a:rPr lang="en-US" altLang="zh-CN" sz="2000" b="1" i="1" dirty="0">
                <a:solidFill>
                  <a:srgbClr val="6B2D0B"/>
                </a:solidFill>
                <a:ea typeface="微软雅黑" panose="020B0503020204020204" pitchFamily="34" charset="-122"/>
              </a:rPr>
              <a:t> Fan</a:t>
            </a:r>
            <a:r>
              <a:rPr lang="en-US" altLang="zh-CN" sz="2000" b="1" i="1" baseline="30000" dirty="0">
                <a:solidFill>
                  <a:srgbClr val="6B2D0B"/>
                </a:solidFill>
                <a:ea typeface="微软雅黑" panose="020B0503020204020204" pitchFamily="34" charset="-122"/>
              </a:rPr>
              <a:t>2,3,1</a:t>
            </a:r>
            <a:endParaRPr lang="en-US" altLang="zh-CN" sz="2000" b="1" i="1" baseline="30000" dirty="0">
              <a:solidFill>
                <a:srgbClr val="6B2D0B"/>
              </a:solidFill>
              <a:ea typeface="微软雅黑" panose="020B0503020204020204" pitchFamily="34" charset="-122"/>
              <a:cs typeface="Calibri" panose="020F0502020204030204"/>
            </a:endParaRPr>
          </a:p>
          <a:p>
            <a:pPr algn="ctr">
              <a:lnSpc>
                <a:spcPct val="130000"/>
              </a:lnSpc>
            </a:pP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Beihang</a:t>
            </a:r>
            <a:r>
              <a:rPr lang="en-US" altLang="zh-CN" sz="2000" b="1" i="1" dirty="0">
                <a:solidFill>
                  <a:srgbClr val="6B2D0B"/>
                </a:solidFill>
                <a:ea typeface="微软雅黑" panose="020B0503020204020204" pitchFamily="34" charset="-122"/>
              </a:rPr>
              <a:t> University, </a:t>
            </a:r>
            <a:r>
              <a:rPr lang="en-US" altLang="zh-CN" sz="2000" b="1" i="1" baseline="30000" dirty="0">
                <a:solidFill>
                  <a:srgbClr val="6B2D0B"/>
                </a:solidFill>
                <a:ea typeface="微软雅黑" panose="020B0503020204020204" pitchFamily="34" charset="-122"/>
              </a:rPr>
              <a:t>2</a:t>
            </a:r>
            <a:r>
              <a:rPr lang="en-US" altLang="zh-CN" sz="2000" b="1" i="1" dirty="0">
                <a:solidFill>
                  <a:srgbClr val="6B2D0B"/>
                </a:solidFill>
                <a:ea typeface="微软雅黑" panose="020B0503020204020204" pitchFamily="34" charset="-122"/>
              </a:rPr>
              <a:t> Shenzhen Institute of Computing Science,</a:t>
            </a:r>
            <a:r>
              <a:rPr lang="en-US" sz="2000" b="1" i="1" dirty="0">
                <a:solidFill>
                  <a:srgbClr val="6B2D0B"/>
                </a:solidFill>
                <a:ea typeface="微软雅黑" panose="020B0503020204020204" pitchFamily="34" charset="-122"/>
              </a:rPr>
              <a:t> </a:t>
            </a:r>
            <a:r>
              <a:rPr lang="en-US" sz="2000" b="1" i="1" baseline="30000" dirty="0">
                <a:solidFill>
                  <a:srgbClr val="6B2D0B"/>
                </a:solidFill>
                <a:ea typeface="微软雅黑" panose="020B0503020204020204" pitchFamily="34" charset="-122"/>
              </a:rPr>
              <a:t>3 </a:t>
            </a:r>
            <a:r>
              <a:rPr lang="en-US" sz="2000" b="1" i="1" dirty="0">
                <a:solidFill>
                  <a:srgbClr val="6B2D0B"/>
                </a:solidFill>
                <a:ea typeface="微软雅黑" panose="020B0503020204020204" pitchFamily="34" charset="-122"/>
              </a:rPr>
              <a:t>University of Edinburgh</a:t>
            </a:r>
            <a:endParaRPr lang="en-US" sz="2000" b="1" i="1" dirty="0">
              <a:solidFill>
                <a:srgbClr val="6B2D0B"/>
              </a:solidFill>
              <a:ea typeface="微软雅黑" panose="020B0503020204020204" pitchFamily="34" charset="-122"/>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3</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20</a:t>
                </a:r>
                <a:endParaRPr lang="en-US" altLang="zh-CN" sz="2400" dirty="0"/>
              </a:p>
            </p:txBody>
          </p:sp>
        </mc:Choice>
        <mc:Fallback>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1"/>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36" name="连接符: 曲线 135"/>
          <p:cNvCxnSpPr/>
          <p:nvPr>
            <p:custDataLst>
              <p:tags r:id="rId2"/>
            </p:custDataLst>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9" name="椭圆 8"/>
          <p:cNvSpPr/>
          <p:nvPr/>
        </p:nvSpPr>
        <p:spPr>
          <a:xfrm>
            <a:off x="6058976" y="2246441"/>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7" name="椭圆 16"/>
          <p:cNvSpPr/>
          <p:nvPr/>
        </p:nvSpPr>
        <p:spPr>
          <a:xfrm>
            <a:off x="6859172" y="536255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9" name="椭圆 18"/>
          <p:cNvSpPr/>
          <p:nvPr/>
        </p:nvSpPr>
        <p:spPr>
          <a:xfrm>
            <a:off x="5388800" y="420034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4</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8</a:t>
                </a:r>
                <a:endParaRPr lang="en-US" altLang="zh-CN" sz="2400" dirty="0"/>
              </a:p>
            </p:txBody>
          </p:sp>
        </mc:Choice>
        <mc:Fallback>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1"/>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9" name="椭圆 8"/>
          <p:cNvSpPr/>
          <p:nvPr/>
        </p:nvSpPr>
        <p:spPr>
          <a:xfrm>
            <a:off x="6058976" y="2246441"/>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7" name="椭圆 16"/>
          <p:cNvSpPr/>
          <p:nvPr/>
        </p:nvSpPr>
        <p:spPr>
          <a:xfrm>
            <a:off x="6859172" y="536255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9" name="椭圆 18"/>
          <p:cNvSpPr/>
          <p:nvPr/>
        </p:nvSpPr>
        <p:spPr>
          <a:xfrm>
            <a:off x="5388800" y="420034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5</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4</a:t>
                </a:r>
                <a:endParaRPr lang="en-US" altLang="zh-CN" sz="2400" dirty="0"/>
              </a:p>
            </p:txBody>
          </p:sp>
        </mc:Choice>
        <mc:Fallback>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1"/>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p:sp>
        <p:nvSpPr>
          <p:cNvPr id="4" name="椭圆 3"/>
          <p:cNvSpPr/>
          <p:nvPr/>
        </p:nvSpPr>
        <p:spPr>
          <a:xfrm>
            <a:off x="1804416" y="1468550"/>
            <a:ext cx="569912" cy="569912"/>
          </a:xfrm>
          <a:prstGeom prst="ellipse">
            <a:avLst/>
          </a:prstGeom>
          <a:solidFill>
            <a:schemeClr val="accent4">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5360068" y="1472466"/>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6859172" y="1468550"/>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en-US" altLang="zh-CN" dirty="0"/>
          </a:p>
        </p:txBody>
      </p:sp>
      <p:sp>
        <p:nvSpPr>
          <p:cNvPr id="9" name="椭圆 8"/>
          <p:cNvSpPr/>
          <p:nvPr/>
        </p:nvSpPr>
        <p:spPr>
          <a:xfrm>
            <a:off x="6109620" y="2596609"/>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 name="椭圆 9"/>
          <p:cNvSpPr/>
          <p:nvPr/>
        </p:nvSpPr>
        <p:spPr>
          <a:xfrm>
            <a:off x="6859172" y="3806206"/>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1" name="椭圆 10"/>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en-US" altLang="zh-CN" dirty="0"/>
          </a:p>
        </p:txBody>
      </p:sp>
      <p:sp>
        <p:nvSpPr>
          <p:cNvPr id="13" name="椭圆 12"/>
          <p:cNvSpPr/>
          <p:nvPr/>
        </p:nvSpPr>
        <p:spPr>
          <a:xfrm>
            <a:off x="1797405" y="3946078"/>
            <a:ext cx="569912" cy="569912"/>
          </a:xfrm>
          <a:prstGeom prst="ellipse">
            <a:avLst/>
          </a:prstGeom>
          <a:solidFill>
            <a:schemeClr val="accent4">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endParaRPr lang="en-US" altLang="zh-CN" dirty="0"/>
          </a:p>
        </p:txBody>
      </p:sp>
      <p:sp>
        <p:nvSpPr>
          <p:cNvPr id="16" name="椭圆 15"/>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en-US" altLang="zh-CN" dirty="0"/>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15</a:t>
            </a:r>
            <a:endParaRPr lang="en-US" altLang="zh-CN" dirty="0"/>
          </a:p>
        </p:txBody>
      </p:sp>
      <p:sp>
        <p:nvSpPr>
          <p:cNvPr id="18" name="椭圆 17"/>
          <p:cNvSpPr/>
          <p:nvPr/>
        </p:nvSpPr>
        <p:spPr>
          <a:xfrm>
            <a:off x="5379912" y="5376288"/>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19" name="椭圆 18"/>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14</a:t>
            </a:r>
            <a:endParaRPr lang="en-US" altLang="zh-CN" dirty="0"/>
          </a:p>
        </p:txBody>
      </p:sp>
      <p:sp>
        <p:nvSpPr>
          <p:cNvPr id="20" name="椭圆 19"/>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1797404" y="1753506"/>
            <a:ext cx="7011" cy="2477528"/>
          </a:xfrm>
          <a:prstGeom prst="curvedConnector3">
            <a:avLst>
              <a:gd name="adj1" fmla="val -326059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2708116" y="849806"/>
            <a:ext cx="12700" cy="123748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接连接符 3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47" name="文本框 46"/>
              <p:cNvSpPr txBox="1"/>
              <p:nvPr/>
            </p:nvSpPr>
            <p:spPr>
              <a:xfrm>
                <a:off x="240217" y="1968407"/>
                <a:ext cx="1221488" cy="773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sub>
                      </m:sSub>
                      <m:r>
                        <a:rPr lang="en-US" altLang="zh-CN" sz="2400" i="1" smtClean="0">
                          <a:latin typeface="Cambria Math" panose="02040503050406030204" pitchFamily="18" charset="0"/>
                        </a:rPr>
                        <m:t>=</m:t>
                      </m:r>
                    </m:oMath>
                  </m:oMathPara>
                </a14:m>
                <a:endParaRPr lang="en-US" altLang="zh-CN" sz="24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m:t>
                      </m:r>
                    </m:oMath>
                  </m:oMathPara>
                </a14:m>
                <a:endParaRPr lang="zh-CN" altLang="en-US" sz="2400" dirty="0"/>
              </a:p>
            </p:txBody>
          </p:sp>
        </mc:Choice>
        <mc:Fallback>
          <p:sp>
            <p:nvSpPr>
              <p:cNvPr id="47" name="文本框 46"/>
              <p:cNvSpPr txBox="1">
                <a:spLocks noRot="1" noChangeAspect="1" noMove="1" noResize="1" noEditPoints="1" noAdjustHandles="1" noChangeArrowheads="1" noChangeShapeType="1" noTextEdit="1"/>
              </p:cNvSpPr>
              <p:nvPr/>
            </p:nvSpPr>
            <p:spPr>
              <a:xfrm>
                <a:off x="240217" y="1968407"/>
                <a:ext cx="1221488" cy="773545"/>
              </a:xfrm>
              <a:prstGeom prst="rect">
                <a:avLst/>
              </a:prstGeom>
              <a:blipFill rotWithShape="1">
                <a:blip r:embed="rId1"/>
                <a:stretch>
                  <a:fillRect l="-15" t="-70" r="-2501" b="3"/>
                </a:stretch>
              </a:blipFill>
            </p:spPr>
            <p:txBody>
              <a:bodyPr/>
              <a:lstStyle/>
              <a:p>
                <a:r>
                  <a:rPr lang="zh-CN" altLang="en-US">
                    <a:noFill/>
                  </a:rPr>
                  <a:t> </a:t>
                </a:r>
              </a:p>
            </p:txBody>
          </p:sp>
        </mc:Fallback>
      </mc:AlternateContent>
      <p:sp>
        <p:nvSpPr>
          <p:cNvPr id="50" name="矩形: 圆角 49"/>
          <p:cNvSpPr/>
          <p:nvPr/>
        </p:nvSpPr>
        <p:spPr>
          <a:xfrm>
            <a:off x="1529696" y="1301267"/>
            <a:ext cx="1217803" cy="8163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p:cNvSpPr/>
          <p:nvPr/>
        </p:nvSpPr>
        <p:spPr>
          <a:xfrm>
            <a:off x="5029232" y="1356290"/>
            <a:ext cx="1217803" cy="8163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3" name="文本框 52"/>
              <p:cNvSpPr txBox="1"/>
              <p:nvPr/>
            </p:nvSpPr>
            <p:spPr>
              <a:xfrm>
                <a:off x="4075552" y="2110981"/>
                <a:ext cx="1823491" cy="7735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sub>
                      </m:sSub>
                      <m:r>
                        <a:rPr lang="en-US" altLang="zh-CN" sz="2400" i="1" smtClean="0">
                          <a:latin typeface="Cambria Math" panose="02040503050406030204" pitchFamily="18" charset="0"/>
                        </a:rPr>
                        <m:t>=</m:t>
                      </m:r>
                    </m:oMath>
                  </m:oMathPara>
                </a14:m>
                <a:endParaRPr lang="en-US" altLang="zh-CN" sz="24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5</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6</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7</m:t>
                      </m:r>
                      <m:r>
                        <a:rPr lang="en-US" altLang="zh-CN" sz="2400" b="0" i="1" smtClean="0">
                          <a:latin typeface="Cambria Math" panose="02040503050406030204" pitchFamily="18" charset="0"/>
                        </a:rPr>
                        <m:t>}</m:t>
                      </m:r>
                    </m:oMath>
                  </m:oMathPara>
                </a14:m>
                <a:endParaRPr lang="zh-CN" altLang="en-US" sz="2400" dirty="0"/>
              </a:p>
            </p:txBody>
          </p:sp>
        </mc:Choice>
        <mc:Fallback>
          <p:sp>
            <p:nvSpPr>
              <p:cNvPr id="53" name="文本框 52"/>
              <p:cNvSpPr txBox="1">
                <a:spLocks noRot="1" noChangeAspect="1" noMove="1" noResize="1" noEditPoints="1" noAdjustHandles="1" noChangeArrowheads="1" noChangeShapeType="1" noTextEdit="1"/>
              </p:cNvSpPr>
              <p:nvPr/>
            </p:nvSpPr>
            <p:spPr>
              <a:xfrm>
                <a:off x="4075552" y="2110981"/>
                <a:ext cx="1823491" cy="773545"/>
              </a:xfrm>
              <a:prstGeom prst="rect">
                <a:avLst/>
              </a:prstGeom>
              <a:blipFill rotWithShape="1">
                <a:blip r:embed="rId2"/>
                <a:stretch>
                  <a:fillRect l="-7" t="-31" r="29" b="46"/>
                </a:stretch>
              </a:blipFill>
            </p:spPr>
            <p:txBody>
              <a:bodyPr/>
              <a:lstStyle/>
              <a:p>
                <a:r>
                  <a:rPr lang="zh-CN" altLang="en-US">
                    <a:noFill/>
                  </a:rPr>
                  <a:t> </a:t>
                </a:r>
              </a:p>
            </p:txBody>
          </p:sp>
        </mc:Fallback>
      </mc:AlternateContent>
      <p:sp>
        <p:nvSpPr>
          <p:cNvPr id="56" name="椭圆 55"/>
          <p:cNvSpPr/>
          <p:nvPr/>
        </p:nvSpPr>
        <p:spPr>
          <a:xfrm>
            <a:off x="9260047" y="2187863"/>
            <a:ext cx="569912" cy="56991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9260047" y="3134089"/>
            <a:ext cx="569912" cy="5699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60" name="直接箭头连接符 59"/>
          <p:cNvCxnSpPr/>
          <p:nvPr/>
        </p:nvCxnSpPr>
        <p:spPr>
          <a:xfrm>
            <a:off x="9121670" y="5058326"/>
            <a:ext cx="846666" cy="0"/>
          </a:xfrm>
          <a:prstGeom prst="straightConnector1">
            <a:avLst/>
          </a:prstGeom>
          <a:ln>
            <a:prstDash val="lg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9121670" y="4310618"/>
            <a:ext cx="846666" cy="0"/>
          </a:xfrm>
          <a:prstGeom prst="straightConnector1">
            <a:avLst/>
          </a:prstGeom>
          <a:ln>
            <a:solidFill>
              <a:schemeClr val="accent2">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168404" y="2257918"/>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边界节点</a:t>
            </a:r>
            <a:endParaRPr lang="zh-CN" altLang="en-US" sz="2400"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10168404" y="315514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内部节点</a:t>
            </a:r>
            <a:endParaRPr lang="zh-CN" altLang="en-US" sz="2400"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10168404" y="403532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跨区消息</a:t>
            </a:r>
            <a:endParaRPr lang="zh-CN" altLang="en-US" sz="24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10168404" y="4932547"/>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内部消息</a:t>
            </a:r>
            <a:endParaRPr lang="zh-CN" altLang="en-US" sz="2400" dirty="0">
              <a:latin typeface="微软雅黑" panose="020B0503020204020204" pitchFamily="34" charset="-122"/>
              <a:ea typeface="微软雅黑" panose="020B0503020204020204" pitchFamily="34" charset="-122"/>
            </a:endParaRPr>
          </a:p>
        </p:txBody>
      </p:sp>
      <p:sp>
        <p:nvSpPr>
          <p:cNvPr id="12" name="矩形: 圆角 11"/>
          <p:cNvSpPr/>
          <p:nvPr/>
        </p:nvSpPr>
        <p:spPr>
          <a:xfrm>
            <a:off x="4946695" y="3695839"/>
            <a:ext cx="2949095" cy="2711193"/>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895790" y="6016670"/>
            <a:ext cx="2787045" cy="369332"/>
          </a:xfrm>
          <a:prstGeom prst="rect">
            <a:avLst/>
          </a:prstGeom>
          <a:noFill/>
        </p:spPr>
        <p:txBody>
          <a:bodyPr wrap="none" rtlCol="0">
            <a:spAutoFit/>
          </a:bodyPr>
          <a:lstStyle/>
          <a:p>
            <a:r>
              <a:rPr lang="en-US" altLang="zh-CN" dirty="0">
                <a:solidFill>
                  <a:schemeClr val="accent4">
                    <a:lumMod val="75000"/>
                  </a:schemeClr>
                </a:solidFill>
                <a:latin typeface="微软雅黑" panose="020B0503020204020204" pitchFamily="34" charset="-122"/>
                <a:ea typeface="微软雅黑" panose="020B0503020204020204" pitchFamily="34" charset="-122"/>
              </a:rPr>
              <a:t>Single-threaded worker</a:t>
            </a:r>
            <a:endParaRPr lang="zh-CN" altLang="en-US" dirty="0">
              <a:solidFill>
                <a:schemeClr val="accent4">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Graph-Centric Model</a:t>
            </a:r>
            <a:endParaRPr lang="zh-CN" altLang="en-US" dirty="0"/>
          </a:p>
        </p:txBody>
      </p:sp>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6" name="椭圆 2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9" name="椭圆 28"/>
          <p:cNvSpPr/>
          <p:nvPr/>
        </p:nvSpPr>
        <p:spPr>
          <a:xfrm>
            <a:off x="6859172"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sp>
        <p:nvSpPr>
          <p:cNvPr id="30" name="椭圆 29"/>
          <p:cNvSpPr/>
          <p:nvPr/>
        </p:nvSpPr>
        <p:spPr>
          <a:xfrm>
            <a:off x="6109620" y="259660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en-US" altLang="zh-CN" dirty="0"/>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6" name="椭圆 35"/>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38" name="椭圆 37"/>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en-US" altLang="zh-CN" dirty="0"/>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68" name="连接符: 曲线 67"/>
          <p:cNvCxnSpPr>
            <a:stCxn id="34" idx="2"/>
            <a:endCxn id="21" idx="2"/>
          </p:cNvCxnSpPr>
          <p:nvPr/>
        </p:nvCxnSpPr>
        <p:spPr>
          <a:xfrm rot="10800000" flipH="1">
            <a:off x="1797404" y="1753506"/>
            <a:ext cx="7011" cy="2477528"/>
          </a:xfrm>
          <a:prstGeom prst="curvedConnector3">
            <a:avLst>
              <a:gd name="adj1" fmla="val -326059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69" name="连接符: 曲线 68"/>
          <p:cNvCxnSpPr>
            <a:stCxn id="21" idx="0"/>
            <a:endCxn id="23" idx="0"/>
          </p:cNvCxnSpPr>
          <p:nvPr/>
        </p:nvCxnSpPr>
        <p:spPr>
          <a:xfrm rot="5400000" flipH="1" flipV="1">
            <a:off x="2708116" y="849806"/>
            <a:ext cx="12700" cy="123748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1" name="连接符: 曲线 70"/>
          <p:cNvCxnSpPr>
            <a:stCxn id="23" idx="6"/>
            <a:endCxn id="26" idx="6"/>
          </p:cNvCxnSpPr>
          <p:nvPr/>
        </p:nvCxnSpPr>
        <p:spPr>
          <a:xfrm>
            <a:off x="3611816" y="1753506"/>
            <a:ext cx="12700" cy="120765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2" name="连接符: 曲线 71"/>
          <p:cNvCxnSpPr>
            <a:stCxn id="27" idx="0"/>
            <a:endCxn id="23" idx="0"/>
          </p:cNvCxnSpPr>
          <p:nvPr/>
        </p:nvCxnSpPr>
        <p:spPr>
          <a:xfrm rot="16200000" flipV="1">
            <a:off x="4483984" y="311426"/>
            <a:ext cx="3916" cy="2318164"/>
          </a:xfrm>
          <a:prstGeom prst="curvedConnector3">
            <a:avLst>
              <a:gd name="adj1" fmla="val 5937589"/>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3" name="连接符: 曲线 72"/>
          <p:cNvCxnSpPr>
            <a:stCxn id="29" idx="0"/>
            <a:endCxn id="2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4" name="连接符: 曲线 73"/>
          <p:cNvCxnSpPr>
            <a:stCxn id="31" idx="6"/>
            <a:endCxn id="29"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5" name="连接符: 曲线 74"/>
          <p:cNvCxnSpPr>
            <a:stCxn id="27" idx="4"/>
            <a:endCxn id="30"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6" name="连接符: 曲线 75"/>
          <p:cNvCxnSpPr>
            <a:stCxn id="31" idx="2"/>
            <a:endCxn id="30"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7" name="连接符: 曲线 76"/>
          <p:cNvCxnSpPr>
            <a:stCxn id="34" idx="5"/>
            <a:endCxn id="38"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8" name="连接符: 曲线 77"/>
          <p:cNvCxnSpPr>
            <a:stCxn id="36" idx="4"/>
            <a:endCxn id="38"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9" name="连接符: 曲线 78"/>
          <p:cNvCxnSpPr>
            <a:stCxn id="34" idx="6"/>
            <a:endCxn id="41"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6" name="连接符: 曲线 85"/>
          <p:cNvCxnSpPr>
            <a:stCxn id="38" idx="5"/>
            <a:endCxn id="41"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99" name="矩形 98"/>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1</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PEval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16</a:t>
                </a:r>
                <a:endParaRPr lang="en-US" altLang="zh-CN" sz="2400" dirty="0"/>
              </a:p>
            </p:txBody>
          </p:sp>
        </mc:Choice>
        <mc:Fallback>
          <p:sp>
            <p:nvSpPr>
              <p:cNvPr id="99" name="矩形 98"/>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1"/>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mc:AlternateContent xmlns:mc="http://schemas.openxmlformats.org/markup-compatibility/2006">
        <mc:Choice xmlns:a14="http://schemas.microsoft.com/office/drawing/2010/main" Requires="a14">
          <p:sp>
            <p:nvSpPr>
              <p:cNvPr id="12" name="矩形 11"/>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2</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IncEval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12</a:t>
                </a:r>
                <a:endParaRPr lang="en-US" altLang="zh-CN" sz="2400" dirty="0"/>
              </a:p>
            </p:txBody>
          </p:sp>
        </mc:Choice>
        <mc:Fallback>
          <p:sp>
            <p:nvSpPr>
              <p:cNvPr id="12" name="矩形 11"/>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1"/>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6" name="椭圆 25"/>
          <p:cNvSpPr/>
          <p:nvPr/>
        </p:nvSpPr>
        <p:spPr>
          <a:xfrm>
            <a:off x="3041904" y="2676208"/>
            <a:ext cx="569912"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p:cNvSpPr/>
          <p:nvPr/>
        </p:nvSpPr>
        <p:spPr>
          <a:xfrm>
            <a:off x="6859172"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30" name="椭圆 29"/>
          <p:cNvSpPr/>
          <p:nvPr/>
        </p:nvSpPr>
        <p:spPr>
          <a:xfrm>
            <a:off x="6109620" y="259660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38" name="椭圆 37"/>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73" name="连接符: 曲线 72"/>
          <p:cNvCxnSpPr>
            <a:stCxn id="29" idx="0"/>
            <a:endCxn id="2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4" name="连接符: 曲线 73"/>
          <p:cNvCxnSpPr>
            <a:stCxn id="31" idx="6"/>
            <a:endCxn id="29"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5" name="连接符: 曲线 74"/>
          <p:cNvCxnSpPr>
            <a:stCxn id="27" idx="4"/>
            <a:endCxn id="30"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6" name="连接符: 曲线 75"/>
          <p:cNvCxnSpPr>
            <a:stCxn id="31" idx="2"/>
            <a:endCxn id="30"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7" name="连接符: 曲线 76"/>
          <p:cNvCxnSpPr>
            <a:stCxn id="34" idx="5"/>
            <a:endCxn id="38"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8" name="连接符: 曲线 77"/>
          <p:cNvCxnSpPr>
            <a:stCxn id="36" idx="4"/>
            <a:endCxn id="38"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9" name="连接符: 曲线 78"/>
          <p:cNvCxnSpPr>
            <a:stCxn id="34" idx="6"/>
            <a:endCxn id="41"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6" name="连接符: 曲线 85"/>
          <p:cNvCxnSpPr>
            <a:stCxn id="38" idx="5"/>
            <a:endCxn id="41"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mc:AlternateContent xmlns:mc="http://schemas.openxmlformats.org/markup-compatibility/2006">
        <mc:Choice xmlns:a14="http://schemas.microsoft.com/office/drawing/2010/main" Requires="a14">
          <p:sp>
            <p:nvSpPr>
              <p:cNvPr id="12" name="矩形 11"/>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3</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IncEval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4</a:t>
                </a:r>
                <a:endParaRPr lang="en-US" altLang="zh-CN" sz="2400" dirty="0"/>
              </a:p>
            </p:txBody>
          </p:sp>
        </mc:Choice>
        <mc:Fallback>
          <p:sp>
            <p:nvSpPr>
              <p:cNvPr id="12" name="矩形 11"/>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1"/>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26" name="椭圆 25"/>
          <p:cNvSpPr/>
          <p:nvPr/>
        </p:nvSpPr>
        <p:spPr>
          <a:xfrm>
            <a:off x="3041904" y="2676208"/>
            <a:ext cx="569912"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p:cNvSpPr/>
          <p:nvPr/>
        </p:nvSpPr>
        <p:spPr>
          <a:xfrm>
            <a:off x="6859172"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30" name="椭圆 29"/>
          <p:cNvSpPr/>
          <p:nvPr/>
        </p:nvSpPr>
        <p:spPr>
          <a:xfrm>
            <a:off x="6109620" y="2596609"/>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p:cNvSpPr/>
          <p:nvPr/>
        </p:nvSpPr>
        <p:spPr>
          <a:xfrm>
            <a:off x="1797405" y="5369366"/>
            <a:ext cx="615440"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38" name="椭圆 37"/>
          <p:cNvSpPr/>
          <p:nvPr/>
        </p:nvSpPr>
        <p:spPr>
          <a:xfrm>
            <a:off x="3034893" y="5369366"/>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混合并行模型</a:t>
            </a:r>
            <a:endParaRPr lang="zh-CN" altLang="en-US" dirty="0"/>
          </a:p>
        </p:txBody>
      </p:sp>
      <p:sp>
        <p:nvSpPr>
          <p:cNvPr id="4" name="椭圆 3"/>
          <p:cNvSpPr/>
          <p:nvPr/>
        </p:nvSpPr>
        <p:spPr>
          <a:xfrm>
            <a:off x="6860256" y="3164381"/>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715124" y="3170264"/>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6" name="椭圆 5"/>
          <p:cNvSpPr/>
          <p:nvPr/>
        </p:nvSpPr>
        <p:spPr>
          <a:xfrm>
            <a:off x="7715124" y="398565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9374736" y="3215379"/>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0268059" y="3214531"/>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9" name="椭圆 8"/>
          <p:cNvSpPr/>
          <p:nvPr/>
        </p:nvSpPr>
        <p:spPr>
          <a:xfrm>
            <a:off x="9944648" y="3931843"/>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5443643" y="3118377"/>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4663161" y="3116037"/>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椭圆 12"/>
          <p:cNvSpPr/>
          <p:nvPr/>
        </p:nvSpPr>
        <p:spPr>
          <a:xfrm>
            <a:off x="1927522" y="3149128"/>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1501961" y="3956459"/>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椭圆 14"/>
          <p:cNvSpPr/>
          <p:nvPr/>
        </p:nvSpPr>
        <p:spPr>
          <a:xfrm>
            <a:off x="2494087" y="3964580"/>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椭圆 15"/>
          <p:cNvSpPr/>
          <p:nvPr/>
        </p:nvSpPr>
        <p:spPr>
          <a:xfrm>
            <a:off x="4677743" y="396460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椭圆 16"/>
          <p:cNvSpPr/>
          <p:nvPr/>
        </p:nvSpPr>
        <p:spPr>
          <a:xfrm>
            <a:off x="3853893" y="3970350"/>
            <a:ext cx="615440"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椭圆 17"/>
          <p:cNvSpPr/>
          <p:nvPr/>
        </p:nvSpPr>
        <p:spPr>
          <a:xfrm>
            <a:off x="3861363" y="309901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椭圆 18"/>
          <p:cNvSpPr/>
          <p:nvPr/>
        </p:nvSpPr>
        <p:spPr>
          <a:xfrm>
            <a:off x="5420879" y="3970350"/>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20" name="直接连接符 19"/>
          <p:cNvCxnSpPr>
            <a:stCxn id="4" idx="6"/>
            <a:endCxn id="5" idx="2"/>
          </p:cNvCxnSpPr>
          <p:nvPr/>
        </p:nvCxnSpPr>
        <p:spPr>
          <a:xfrm>
            <a:off x="7430168" y="3449337"/>
            <a:ext cx="284956" cy="5883"/>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5" idx="4"/>
            <a:endCxn id="6" idx="0"/>
          </p:cNvCxnSpPr>
          <p:nvPr/>
        </p:nvCxnSpPr>
        <p:spPr>
          <a:xfrm>
            <a:off x="8000080" y="3740176"/>
            <a:ext cx="0" cy="24548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13" idx="5"/>
            <a:endCxn id="15" idx="1"/>
          </p:cNvCxnSpPr>
          <p:nvPr/>
        </p:nvCxnSpPr>
        <p:spPr>
          <a:xfrm>
            <a:off x="2413972" y="3635578"/>
            <a:ext cx="170244" cy="412464"/>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4" idx="6"/>
            <a:endCxn id="15" idx="2"/>
          </p:cNvCxnSpPr>
          <p:nvPr/>
        </p:nvCxnSpPr>
        <p:spPr>
          <a:xfrm>
            <a:off x="2117401" y="4241415"/>
            <a:ext cx="376686" cy="8121"/>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p:cNvCxnSpPr>
            <a:stCxn id="17" idx="0"/>
            <a:endCxn id="18" idx="4"/>
          </p:cNvCxnSpPr>
          <p:nvPr/>
        </p:nvCxnSpPr>
        <p:spPr>
          <a:xfrm flipV="1">
            <a:off x="4161613" y="3668930"/>
            <a:ext cx="7470" cy="301420"/>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6" idx="2"/>
            <a:endCxn id="17" idx="6"/>
          </p:cNvCxnSpPr>
          <p:nvPr/>
        </p:nvCxnSpPr>
        <p:spPr>
          <a:xfrm flipH="1">
            <a:off x="4469333" y="4249560"/>
            <a:ext cx="208410" cy="5746"/>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0" idx="2"/>
            <a:endCxn id="11" idx="6"/>
          </p:cNvCxnSpPr>
          <p:nvPr/>
        </p:nvCxnSpPr>
        <p:spPr>
          <a:xfrm flipH="1" flipV="1">
            <a:off x="5233073" y="3400993"/>
            <a:ext cx="210570" cy="234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0" idx="4"/>
            <a:endCxn id="19" idx="0"/>
          </p:cNvCxnSpPr>
          <p:nvPr/>
        </p:nvCxnSpPr>
        <p:spPr>
          <a:xfrm>
            <a:off x="5728599" y="3688289"/>
            <a:ext cx="0" cy="282061"/>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8" idx="2"/>
            <a:endCxn id="7" idx="6"/>
          </p:cNvCxnSpPr>
          <p:nvPr/>
        </p:nvCxnSpPr>
        <p:spPr>
          <a:xfrm flipH="1">
            <a:off x="9944648" y="3499487"/>
            <a:ext cx="323411" cy="848"/>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7" idx="5"/>
            <a:endCxn id="9" idx="1"/>
          </p:cNvCxnSpPr>
          <p:nvPr/>
        </p:nvCxnSpPr>
        <p:spPr>
          <a:xfrm>
            <a:off x="9861186" y="3701829"/>
            <a:ext cx="166924" cy="313476"/>
          </a:xfrm>
          <a:prstGeom prst="line">
            <a:avLst/>
          </a:prstGeom>
        </p:spPr>
        <p:style>
          <a:lnRef idx="3">
            <a:schemeClr val="dk1"/>
          </a:lnRef>
          <a:fillRef idx="0">
            <a:schemeClr val="dk1"/>
          </a:fillRef>
          <a:effectRef idx="2">
            <a:schemeClr val="dk1"/>
          </a:effectRef>
          <a:fontRef idx="minor">
            <a:schemeClr val="tx1"/>
          </a:fontRef>
        </p:style>
      </p:cxnSp>
      <p:sp>
        <p:nvSpPr>
          <p:cNvPr id="90" name="矩形: 圆角 89"/>
          <p:cNvSpPr/>
          <p:nvPr/>
        </p:nvSpPr>
        <p:spPr>
          <a:xfrm>
            <a:off x="6631268" y="2688705"/>
            <a:ext cx="1934578" cy="204179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6924366" y="2789470"/>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97" name="矩形: 圆角 96"/>
          <p:cNvSpPr/>
          <p:nvPr/>
        </p:nvSpPr>
        <p:spPr>
          <a:xfrm>
            <a:off x="9135758" y="2688705"/>
            <a:ext cx="1934578" cy="204179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9428855" y="2838596"/>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101" name="矩形: 圆角 100"/>
          <p:cNvSpPr/>
          <p:nvPr/>
        </p:nvSpPr>
        <p:spPr>
          <a:xfrm>
            <a:off x="1312944" y="2679874"/>
            <a:ext cx="1934578" cy="205062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2" name="文本框 101"/>
          <p:cNvSpPr txBox="1"/>
          <p:nvPr/>
        </p:nvSpPr>
        <p:spPr>
          <a:xfrm>
            <a:off x="1579455" y="2738062"/>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126" name="矩形: 圆角 125"/>
          <p:cNvSpPr/>
          <p:nvPr/>
        </p:nvSpPr>
        <p:spPr>
          <a:xfrm>
            <a:off x="3690182" y="2679874"/>
            <a:ext cx="2440375" cy="205062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p:cNvSpPr txBox="1"/>
          <p:nvPr/>
        </p:nvSpPr>
        <p:spPr>
          <a:xfrm>
            <a:off x="4173389" y="2763680"/>
            <a:ext cx="1659763"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204" name="矩形: 圆角 203"/>
          <p:cNvSpPr/>
          <p:nvPr/>
        </p:nvSpPr>
        <p:spPr>
          <a:xfrm>
            <a:off x="2725373" y="1112764"/>
            <a:ext cx="6885551" cy="69980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05" name="文本框 204"/>
          <p:cNvSpPr txBox="1"/>
          <p:nvPr/>
        </p:nvSpPr>
        <p:spPr>
          <a:xfrm>
            <a:off x="5013187" y="1231474"/>
            <a:ext cx="216562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Thread</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Pool</a:t>
            </a:r>
            <a:endParaRPr lang="zh-CN" altLang="en-US" sz="2400" b="1" dirty="0">
              <a:latin typeface="微软雅黑" panose="020B0503020204020204" pitchFamily="34" charset="-122"/>
              <a:ea typeface="微软雅黑" panose="020B0503020204020204" pitchFamily="34" charset="-122"/>
            </a:endParaRPr>
          </a:p>
        </p:txBody>
      </p:sp>
      <p:sp>
        <p:nvSpPr>
          <p:cNvPr id="206" name="箭头: 上下 205"/>
          <p:cNvSpPr/>
          <p:nvPr/>
        </p:nvSpPr>
        <p:spPr>
          <a:xfrm rot="3330649">
            <a:off x="2115241" y="1723399"/>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箭头: 上下 206"/>
          <p:cNvSpPr/>
          <p:nvPr/>
        </p:nvSpPr>
        <p:spPr>
          <a:xfrm>
            <a:off x="4732294" y="1896319"/>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箭头: 上下 207"/>
          <p:cNvSpPr/>
          <p:nvPr/>
        </p:nvSpPr>
        <p:spPr>
          <a:xfrm>
            <a:off x="7445754" y="1925799"/>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箭头: 上下 209"/>
          <p:cNvSpPr/>
          <p:nvPr/>
        </p:nvSpPr>
        <p:spPr>
          <a:xfrm rot="18511000">
            <a:off x="9871014" y="1744014"/>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p:cNvSpPr/>
          <p:nvPr/>
        </p:nvSpPr>
        <p:spPr>
          <a:xfrm>
            <a:off x="2725373" y="5665300"/>
            <a:ext cx="6885551" cy="69980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12" name="文本框 211"/>
          <p:cNvSpPr txBox="1"/>
          <p:nvPr/>
        </p:nvSpPr>
        <p:spPr>
          <a:xfrm>
            <a:off x="4410941" y="5784369"/>
            <a:ext cx="360345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Communication Layer</a:t>
            </a:r>
            <a:endParaRPr lang="zh-CN" altLang="en-US" sz="2400" b="1" dirty="0">
              <a:latin typeface="微软雅黑" panose="020B0503020204020204" pitchFamily="34" charset="-122"/>
              <a:ea typeface="微软雅黑" panose="020B0503020204020204" pitchFamily="34" charset="-122"/>
            </a:endParaRPr>
          </a:p>
        </p:txBody>
      </p:sp>
      <p:sp>
        <p:nvSpPr>
          <p:cNvPr id="213" name="箭头: 上下 212"/>
          <p:cNvSpPr/>
          <p:nvPr/>
        </p:nvSpPr>
        <p:spPr>
          <a:xfrm>
            <a:off x="4736844" y="4875275"/>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箭头: 上下 213"/>
          <p:cNvSpPr/>
          <p:nvPr/>
        </p:nvSpPr>
        <p:spPr>
          <a:xfrm>
            <a:off x="7450304" y="4904755"/>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箭头: 上下 214"/>
          <p:cNvSpPr/>
          <p:nvPr/>
        </p:nvSpPr>
        <p:spPr>
          <a:xfrm rot="3330649">
            <a:off x="9883079" y="4780800"/>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箭头: 上下 215"/>
          <p:cNvSpPr/>
          <p:nvPr/>
        </p:nvSpPr>
        <p:spPr>
          <a:xfrm rot="18511000">
            <a:off x="2166842" y="4759699"/>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消息同步：基于哈希表的实现</a:t>
            </a:r>
            <a:endParaRPr lang="zh-CN" altLang="en-US" dirty="0"/>
          </a:p>
        </p:txBody>
      </p:sp>
      <p:sp>
        <p:nvSpPr>
          <p:cNvPr id="4" name="椭圆 3"/>
          <p:cNvSpPr/>
          <p:nvPr/>
        </p:nvSpPr>
        <p:spPr>
          <a:xfrm>
            <a:off x="5440465" y="2294541"/>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5" name="椭圆 4"/>
          <p:cNvSpPr/>
          <p:nvPr/>
        </p:nvSpPr>
        <p:spPr>
          <a:xfrm>
            <a:off x="5435200" y="113245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6" name="直接连接符 5"/>
          <p:cNvCxnSpPr>
            <a:stCxn id="4" idx="0"/>
            <a:endCxn id="5" idx="4"/>
          </p:cNvCxnSpPr>
          <p:nvPr/>
        </p:nvCxnSpPr>
        <p:spPr>
          <a:xfrm flipH="1" flipV="1">
            <a:off x="5720156" y="1702371"/>
            <a:ext cx="5265" cy="592170"/>
          </a:xfrm>
          <a:prstGeom prst="line">
            <a:avLst/>
          </a:prstGeom>
        </p:spPr>
        <p:style>
          <a:lnRef idx="3">
            <a:schemeClr val="dk1"/>
          </a:lnRef>
          <a:fillRef idx="0">
            <a:schemeClr val="dk1"/>
          </a:fillRef>
          <a:effectRef idx="2">
            <a:schemeClr val="dk1"/>
          </a:effectRef>
          <a:fontRef idx="minor">
            <a:schemeClr val="tx1"/>
          </a:fontRef>
        </p:style>
      </p:cxnSp>
      <p:sp>
        <p:nvSpPr>
          <p:cNvPr id="11" name="椭圆 10"/>
          <p:cNvSpPr/>
          <p:nvPr/>
        </p:nvSpPr>
        <p:spPr>
          <a:xfrm>
            <a:off x="2063465" y="2328205"/>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2" name="椭圆 11"/>
          <p:cNvSpPr/>
          <p:nvPr/>
        </p:nvSpPr>
        <p:spPr>
          <a:xfrm>
            <a:off x="2063465" y="1132047"/>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13" name="直接连接符 12"/>
          <p:cNvCxnSpPr>
            <a:stCxn id="11" idx="0"/>
            <a:endCxn id="12" idx="4"/>
          </p:cNvCxnSpPr>
          <p:nvPr/>
        </p:nvCxnSpPr>
        <p:spPr>
          <a:xfrm flipV="1">
            <a:off x="2348421" y="1701959"/>
            <a:ext cx="0" cy="6262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2"/>
            <a:endCxn id="11" idx="6"/>
          </p:cNvCxnSpPr>
          <p:nvPr/>
        </p:nvCxnSpPr>
        <p:spPr>
          <a:xfrm flipH="1">
            <a:off x="2633377" y="2579497"/>
            <a:ext cx="2807088" cy="33664"/>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31" name="直接连接符 30"/>
          <p:cNvCxnSpPr/>
          <p:nvPr/>
        </p:nvCxnSpPr>
        <p:spPr>
          <a:xfrm>
            <a:off x="3957275" y="1143601"/>
            <a:ext cx="34982" cy="19280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9" name="文本框 38"/>
              <p:cNvSpPr txBox="1"/>
              <p:nvPr/>
            </p:nvSpPr>
            <p:spPr>
              <a:xfrm>
                <a:off x="2753717" y="2624251"/>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2</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ub>
                      </m:sSub>
                    </m:oMath>
                  </m:oMathPara>
                </a14:m>
                <a:endParaRPr lang="zh-CN" altLang="en-US" dirty="0"/>
              </a:p>
            </p:txBody>
          </p:sp>
        </mc:Choice>
        <mc:Fallback>
          <p:sp>
            <p:nvSpPr>
              <p:cNvPr id="39" name="文本框 38"/>
              <p:cNvSpPr txBox="1">
                <a:spLocks noRot="1" noChangeAspect="1" noMove="1" noResize="1" noEditPoints="1" noAdjustHandles="1" noChangeArrowheads="1" noChangeShapeType="1" noTextEdit="1"/>
              </p:cNvSpPr>
              <p:nvPr/>
            </p:nvSpPr>
            <p:spPr>
              <a:xfrm>
                <a:off x="2753717" y="2624251"/>
                <a:ext cx="902208" cy="381515"/>
              </a:xfrm>
              <a:prstGeom prst="rect">
                <a:avLst/>
              </a:prstGeom>
              <a:blipFill rotWithShape="1">
                <a:blip r:embed="rId1"/>
                <a:stretch>
                  <a:fillRect l="-40" t="-113" r="25"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2753717" y="1804298"/>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ub>
                      </m:sSub>
                    </m:oMath>
                  </m:oMathPara>
                </a14:m>
                <a:endParaRPr lang="zh-CN" altLang="en-US" dirty="0"/>
              </a:p>
            </p:txBody>
          </p:sp>
        </mc:Choice>
        <mc:Fallback>
          <p:sp>
            <p:nvSpPr>
              <p:cNvPr id="40" name="文本框 39"/>
              <p:cNvSpPr txBox="1">
                <a:spLocks noRot="1" noChangeAspect="1" noMove="1" noResize="1" noEditPoints="1" noAdjustHandles="1" noChangeArrowheads="1" noChangeShapeType="1" noTextEdit="1"/>
              </p:cNvSpPr>
              <p:nvPr/>
            </p:nvSpPr>
            <p:spPr>
              <a:xfrm>
                <a:off x="2753717" y="1804298"/>
                <a:ext cx="902208" cy="381515"/>
              </a:xfrm>
              <a:prstGeom prst="rect">
                <a:avLst/>
              </a:prstGeom>
              <a:blipFill rotWithShape="1">
                <a:blip r:embed="rId2"/>
                <a:stretch>
                  <a:fillRect l="-40" t="-69" r="25" b="37"/>
                </a:stretch>
              </a:blipFill>
            </p:spPr>
            <p:txBody>
              <a:bodyPr/>
              <a:lstStyle/>
              <a:p>
                <a:r>
                  <a:rPr lang="zh-CN" altLang="en-US">
                    <a:noFill/>
                  </a:rPr>
                  <a:t> </a:t>
                </a:r>
              </a:p>
            </p:txBody>
          </p:sp>
        </mc:Fallback>
      </mc:AlternateContent>
      <p:sp>
        <p:nvSpPr>
          <p:cNvPr id="43" name="矩形 42"/>
          <p:cNvSpPr/>
          <p:nvPr/>
        </p:nvSpPr>
        <p:spPr>
          <a:xfrm>
            <a:off x="737423" y="3360189"/>
            <a:ext cx="6758325" cy="6797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3830" y="3469207"/>
            <a:ext cx="95868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Keys</a:t>
            </a:r>
            <a:endParaRPr lang="zh-CN" altLang="en-US" sz="2400" b="1" dirty="0">
              <a:latin typeface="微软雅黑" panose="020B0503020204020204" pitchFamily="34" charset="-122"/>
              <a:ea typeface="微软雅黑" panose="020B0503020204020204" pitchFamily="34" charset="-122"/>
            </a:endParaRPr>
          </a:p>
        </p:txBody>
      </p:sp>
      <p:sp>
        <p:nvSpPr>
          <p:cNvPr id="45" name="矩形: 圆角 44"/>
          <p:cNvSpPr/>
          <p:nvPr/>
        </p:nvSpPr>
        <p:spPr>
          <a:xfrm>
            <a:off x="2250628" y="3469207"/>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a:t>
            </a:r>
            <a:endParaRPr lang="zh-CN" altLang="en-US" sz="2400" dirty="0"/>
          </a:p>
        </p:txBody>
      </p:sp>
      <p:sp>
        <p:nvSpPr>
          <p:cNvPr id="46" name="矩形: 圆角 45"/>
          <p:cNvSpPr/>
          <p:nvPr/>
        </p:nvSpPr>
        <p:spPr>
          <a:xfrm>
            <a:off x="3446025" y="3469206"/>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47" name="矩形 46"/>
          <p:cNvSpPr/>
          <p:nvPr/>
        </p:nvSpPr>
        <p:spPr>
          <a:xfrm>
            <a:off x="729870" y="4555739"/>
            <a:ext cx="6758325" cy="16334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20720" y="5177314"/>
            <a:ext cx="1232744"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Values</a:t>
            </a:r>
            <a:endParaRPr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1" name="矩形: 圆角 50"/>
              <p:cNvSpPr/>
              <p:nvPr/>
            </p:nvSpPr>
            <p:spPr>
              <a:xfrm>
                <a:off x="2250628" y="4748812"/>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0</m:t>
                          </m:r>
                        </m:sub>
                      </m:sSub>
                    </m:oMath>
                  </m:oMathPara>
                </a14:m>
                <a:endParaRPr lang="zh-CN" altLang="en-US" sz="2000" dirty="0"/>
              </a:p>
            </p:txBody>
          </p:sp>
        </mc:Choice>
        <mc:Fallback>
          <p:sp>
            <p:nvSpPr>
              <p:cNvPr id="51" name="矩形: 圆角 50"/>
              <p:cNvSpPr>
                <a:spLocks noRot="1" noChangeAspect="1" noMove="1" noResize="1" noEditPoints="1" noAdjustHandles="1" noChangeArrowheads="1" noChangeShapeType="1" noTextEdit="1"/>
              </p:cNvSpPr>
              <p:nvPr/>
            </p:nvSpPr>
            <p:spPr>
              <a:xfrm>
                <a:off x="2250628" y="4748812"/>
                <a:ext cx="883984" cy="461665"/>
              </a:xfrm>
              <a:prstGeom prst="roundRect">
                <a:avLst/>
              </a:prstGeom>
              <a:blipFill rotWithShape="1">
                <a:blip r:embed="rId3"/>
                <a:stretch>
                  <a:fillRect l="-740" t="-1437" r="-690" b="-131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67" name="直接连接符 66"/>
          <p:cNvCxnSpPr>
            <a:stCxn id="5" idx="3"/>
            <a:endCxn id="11" idx="7"/>
          </p:cNvCxnSpPr>
          <p:nvPr/>
        </p:nvCxnSpPr>
        <p:spPr>
          <a:xfrm flipH="1">
            <a:off x="2549915" y="1618909"/>
            <a:ext cx="2968747" cy="792758"/>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3" name="文本框 82"/>
              <p:cNvSpPr txBox="1"/>
              <p:nvPr/>
            </p:nvSpPr>
            <p:spPr>
              <a:xfrm>
                <a:off x="2784700" y="1007743"/>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0</m:t>
                          </m:r>
                        </m:sub>
                      </m:sSub>
                    </m:oMath>
                  </m:oMathPara>
                </a14:m>
                <a:endParaRPr lang="zh-CN" altLang="en-US" dirty="0"/>
              </a:p>
            </p:txBody>
          </p:sp>
        </mc:Choice>
        <mc:Fallback>
          <p:sp>
            <p:nvSpPr>
              <p:cNvPr id="83" name="文本框 82"/>
              <p:cNvSpPr txBox="1">
                <a:spLocks noRot="1" noChangeAspect="1" noMove="1" noResize="1" noEditPoints="1" noAdjustHandles="1" noChangeArrowheads="1" noChangeShapeType="1" noTextEdit="1"/>
              </p:cNvSpPr>
              <p:nvPr/>
            </p:nvSpPr>
            <p:spPr>
              <a:xfrm>
                <a:off x="2784700" y="1007743"/>
                <a:ext cx="902208" cy="381515"/>
              </a:xfrm>
              <a:prstGeom prst="rect">
                <a:avLst/>
              </a:prstGeom>
              <a:blipFill rotWithShape="1">
                <a:blip r:embed="rId4"/>
                <a:stretch>
                  <a:fillRect l="-25" t="-166" r="11" b="134"/>
                </a:stretch>
              </a:blipFill>
            </p:spPr>
            <p:txBody>
              <a:bodyPr/>
              <a:lstStyle/>
              <a:p>
                <a:r>
                  <a:rPr lang="zh-CN" altLang="en-US">
                    <a:noFill/>
                  </a:rPr>
                  <a:t> </a:t>
                </a:r>
              </a:p>
            </p:txBody>
          </p:sp>
        </mc:Fallback>
      </mc:AlternateContent>
      <p:cxnSp>
        <p:nvCxnSpPr>
          <p:cNvPr id="84" name="直接连接符 83"/>
          <p:cNvCxnSpPr>
            <a:stCxn id="5" idx="2"/>
            <a:endCxn id="12" idx="6"/>
          </p:cNvCxnSpPr>
          <p:nvPr/>
        </p:nvCxnSpPr>
        <p:spPr>
          <a:xfrm flipH="1" flipV="1">
            <a:off x="2633377" y="1417003"/>
            <a:ext cx="2801823" cy="412"/>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7" name="矩形: 圆角 86"/>
              <p:cNvSpPr/>
              <p:nvPr/>
            </p:nvSpPr>
            <p:spPr>
              <a:xfrm>
                <a:off x="4821256" y="4780479"/>
                <a:ext cx="88295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2</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1</m:t>
                          </m:r>
                        </m:sub>
                      </m:sSub>
                    </m:oMath>
                  </m:oMathPara>
                </a14:m>
                <a:endParaRPr lang="zh-CN" altLang="en-US" sz="2000" dirty="0"/>
              </a:p>
            </p:txBody>
          </p:sp>
        </mc:Choice>
        <mc:Fallback>
          <p:sp>
            <p:nvSpPr>
              <p:cNvPr id="87" name="矩形: 圆角 86"/>
              <p:cNvSpPr>
                <a:spLocks noRot="1" noChangeAspect="1" noMove="1" noResize="1" noEditPoints="1" noAdjustHandles="1" noChangeArrowheads="1" noChangeShapeType="1" noTextEdit="1"/>
              </p:cNvSpPr>
              <p:nvPr/>
            </p:nvSpPr>
            <p:spPr>
              <a:xfrm>
                <a:off x="4821256" y="4780479"/>
                <a:ext cx="882950" cy="461665"/>
              </a:xfrm>
              <a:prstGeom prst="roundRect">
                <a:avLst/>
              </a:prstGeom>
              <a:blipFill rotWithShape="1">
                <a:blip r:embed="rId5"/>
                <a:stretch>
                  <a:fillRect l="-757" t="-1419" r="-719" b="-132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 name="矩形: 圆角 87"/>
              <p:cNvSpPr/>
              <p:nvPr/>
            </p:nvSpPr>
            <p:spPr>
              <a:xfrm>
                <a:off x="4821256" y="5466884"/>
                <a:ext cx="88295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1</m:t>
                          </m:r>
                        </m:sub>
                      </m:sSub>
                    </m:oMath>
                  </m:oMathPara>
                </a14:m>
                <a:endParaRPr lang="zh-CN" altLang="en-US" sz="2000" dirty="0"/>
              </a:p>
            </p:txBody>
          </p:sp>
        </mc:Choice>
        <mc:Fallback>
          <p:sp>
            <p:nvSpPr>
              <p:cNvPr id="88" name="矩形: 圆角 87"/>
              <p:cNvSpPr>
                <a:spLocks noRot="1" noChangeAspect="1" noMove="1" noResize="1" noEditPoints="1" noAdjustHandles="1" noChangeArrowheads="1" noChangeShapeType="1" noTextEdit="1"/>
              </p:cNvSpPr>
              <p:nvPr/>
            </p:nvSpPr>
            <p:spPr>
              <a:xfrm>
                <a:off x="4821256" y="5466884"/>
                <a:ext cx="882950" cy="461665"/>
              </a:xfrm>
              <a:prstGeom prst="roundRect">
                <a:avLst/>
              </a:prstGeom>
              <a:blipFill rotWithShape="1">
                <a:blip r:embed="rId6"/>
                <a:stretch>
                  <a:fillRect l="-757" t="-1412" r="-719" b="-1335"/>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92" name="矩形: 圆角 91"/>
          <p:cNvSpPr/>
          <p:nvPr/>
        </p:nvSpPr>
        <p:spPr>
          <a:xfrm>
            <a:off x="2083505" y="4652967"/>
            <a:ext cx="1232744" cy="1404259"/>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p:cNvSpPr/>
          <p:nvPr/>
        </p:nvSpPr>
        <p:spPr>
          <a:xfrm>
            <a:off x="4609076" y="4652967"/>
            <a:ext cx="1232744" cy="1404259"/>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a:stCxn id="45" idx="2"/>
            <a:endCxn id="92" idx="0"/>
          </p:cNvCxnSpPr>
          <p:nvPr/>
        </p:nvCxnSpPr>
        <p:spPr>
          <a:xfrm>
            <a:off x="2692620" y="3930872"/>
            <a:ext cx="7257" cy="722095"/>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97" name="直接连接符 96"/>
          <p:cNvCxnSpPr>
            <a:stCxn id="46" idx="2"/>
            <a:endCxn id="93" idx="0"/>
          </p:cNvCxnSpPr>
          <p:nvPr/>
        </p:nvCxnSpPr>
        <p:spPr>
          <a:xfrm>
            <a:off x="3888017" y="3930871"/>
            <a:ext cx="1337431" cy="722096"/>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100" name="矩形: 圆角 99"/>
          <p:cNvSpPr/>
          <p:nvPr/>
        </p:nvSpPr>
        <p:spPr>
          <a:xfrm>
            <a:off x="3433901" y="4656552"/>
            <a:ext cx="1037561" cy="1404259"/>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p:cNvSpPr/>
          <p:nvPr/>
        </p:nvSpPr>
        <p:spPr>
          <a:xfrm>
            <a:off x="5999494" y="4652966"/>
            <a:ext cx="1337431" cy="1404259"/>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8106700" y="1621057"/>
            <a:ext cx="3423109"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边缘节点的键会占用额外的内存空间</a:t>
            </a:r>
            <a:endParaRPr lang="en-US" altLang="zh-CN" sz="2400" dirty="0">
              <a:latin typeface="微软雅黑" panose="020B0503020204020204" pitchFamily="34" charset="-122"/>
              <a:ea typeface="微软雅黑" panose="020B0503020204020204" pitchFamily="34" charset="-122"/>
            </a:endParaRPr>
          </a:p>
        </p:txBody>
      </p:sp>
      <p:sp>
        <p:nvSpPr>
          <p:cNvPr id="104" name="矩形 103"/>
          <p:cNvSpPr/>
          <p:nvPr/>
        </p:nvSpPr>
        <p:spPr>
          <a:xfrm>
            <a:off x="8106699" y="5051883"/>
            <a:ext cx="3423108"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哈希表自带的内存浪费</a:t>
            </a:r>
            <a:endParaRPr lang="en-US" altLang="zh-CN" sz="2400" dirty="0">
              <a:latin typeface="微软雅黑" panose="020B0503020204020204" pitchFamily="34" charset="-122"/>
              <a:ea typeface="微软雅黑" panose="020B0503020204020204" pitchFamily="34" charset="-122"/>
            </a:endParaRPr>
          </a:p>
        </p:txBody>
      </p:sp>
      <p:sp>
        <p:nvSpPr>
          <p:cNvPr id="105" name="矩形 104"/>
          <p:cNvSpPr/>
          <p:nvPr/>
        </p:nvSpPr>
        <p:spPr>
          <a:xfrm>
            <a:off x="8106699" y="3336470"/>
            <a:ext cx="3423109"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边缘节点的需要存储多条消息</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消息同步：基于数组的实现</a:t>
            </a:r>
            <a:endParaRPr lang="zh-CN" altLang="en-US" dirty="0"/>
          </a:p>
        </p:txBody>
      </p:sp>
      <p:sp>
        <p:nvSpPr>
          <p:cNvPr id="17" name="矩形 16"/>
          <p:cNvSpPr/>
          <p:nvPr/>
        </p:nvSpPr>
        <p:spPr>
          <a:xfrm>
            <a:off x="2142776" y="3205334"/>
            <a:ext cx="3801720" cy="340467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99347" y="3253378"/>
            <a:ext cx="3200120"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Message Store</a:t>
            </a:r>
            <a:endParaRPr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9" name="矩形: 圆角 18"/>
              <p:cNvSpPr/>
              <p:nvPr/>
            </p:nvSpPr>
            <p:spPr>
              <a:xfrm>
                <a:off x="2753153" y="3745630"/>
                <a:ext cx="2860336" cy="529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0</m:t>
                          </m:r>
                        </m:sub>
                      </m:sSub>
                    </m:oMath>
                  </m:oMathPara>
                </a14:m>
                <a:endParaRPr lang="zh-CN" altLang="en-US" sz="2000" dirty="0"/>
              </a:p>
            </p:txBody>
          </p:sp>
        </mc:Choice>
        <mc:Fallback>
          <p:sp>
            <p:nvSpPr>
              <p:cNvPr id="19" name="矩形: 圆角 18"/>
              <p:cNvSpPr>
                <a:spLocks noRot="1" noChangeAspect="1" noMove="1" noResize="1" noEditPoints="1" noAdjustHandles="1" noChangeArrowheads="1" noChangeShapeType="1" noTextEdit="1"/>
              </p:cNvSpPr>
              <p:nvPr/>
            </p:nvSpPr>
            <p:spPr>
              <a:xfrm>
                <a:off x="2753153" y="3745630"/>
                <a:ext cx="2860336" cy="529098"/>
              </a:xfrm>
              <a:prstGeom prst="roundRect">
                <a:avLst/>
              </a:prstGeom>
              <a:blipFill rotWithShape="1">
                <a:blip r:embed="rId1"/>
                <a:stretch>
                  <a:fillRect l="-237" t="-1276" r="-219" b="-109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圆角 19"/>
              <p:cNvSpPr/>
              <p:nvPr/>
            </p:nvSpPr>
            <p:spPr>
              <a:xfrm>
                <a:off x="2758005" y="4452637"/>
                <a:ext cx="2860336" cy="529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a:solidFill>
                      <a:schemeClr val="bg1"/>
                    </a:solidFill>
                  </a:rPr>
                  <a:t>AGGR</a:t>
                </a:r>
                <a14:m>
                  <m:oMath xmlns:m="http://schemas.openxmlformats.org/officeDocument/2006/math">
                    <m:r>
                      <a:rPr lang="en-US" altLang="zh-CN" sz="2000" b="0" i="1" smtClean="0">
                        <a:solidFill>
                          <a:schemeClr val="bg1"/>
                        </a:solidFill>
                        <a:latin typeface="Cambria Math" panose="02040503050406030204" pitchFamily="18" charset="0"/>
                      </a:rPr>
                      <m:t>(</m:t>
                    </m:r>
                    <m:sSub>
                      <m:sSubPr>
                        <m:ctrlPr>
                          <a:rPr lang="en-US" altLang="zh-CN" sz="2000" b="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2</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1</m:t>
                        </m:r>
                      </m:sub>
                    </m:sSub>
                    <m:r>
                      <a:rPr lang="en-US" altLang="zh-CN" sz="2000" b="0" i="1" smtClean="0">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1</m:t>
                        </m:r>
                      </m:sub>
                    </m:sSub>
                    <m:r>
                      <a:rPr lang="en-US" altLang="zh-CN" sz="2000" b="0" i="1" smtClean="0">
                        <a:solidFill>
                          <a:schemeClr val="bg1"/>
                        </a:solidFill>
                        <a:latin typeface="Cambria Math" panose="02040503050406030204" pitchFamily="18" charset="0"/>
                      </a:rPr>
                      <m:t>)</m:t>
                    </m:r>
                  </m:oMath>
                </a14:m>
                <a:endParaRPr lang="zh-CN" altLang="en-US" sz="2000" dirty="0"/>
              </a:p>
            </p:txBody>
          </p:sp>
        </mc:Choice>
        <mc:Fallback>
          <p:sp>
            <p:nvSpPr>
              <p:cNvPr id="20" name="矩形: 圆角 19"/>
              <p:cNvSpPr>
                <a:spLocks noRot="1" noChangeAspect="1" noMove="1" noResize="1" noEditPoints="1" noAdjustHandles="1" noChangeArrowheads="1" noChangeShapeType="1" noTextEdit="1"/>
              </p:cNvSpPr>
              <p:nvPr/>
            </p:nvSpPr>
            <p:spPr>
              <a:xfrm>
                <a:off x="2758005" y="4452637"/>
                <a:ext cx="2860336" cy="529098"/>
              </a:xfrm>
              <a:prstGeom prst="roundRect">
                <a:avLst/>
              </a:prstGeom>
              <a:blipFill rotWithShape="1">
                <a:blip r:embed="rId2"/>
                <a:stretch>
                  <a:fillRect l="-229" t="-1203" r="-205" b="-11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6" name="矩形: 圆角 25"/>
          <p:cNvSpPr/>
          <p:nvPr/>
        </p:nvSpPr>
        <p:spPr>
          <a:xfrm>
            <a:off x="2753153" y="5183582"/>
            <a:ext cx="2860336" cy="529098"/>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文本框 27"/>
              <p:cNvSpPr txBox="1"/>
              <p:nvPr/>
            </p:nvSpPr>
            <p:spPr>
              <a:xfrm>
                <a:off x="2263397" y="3825513"/>
                <a:ext cx="420129"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0</m:t>
                          </m:r>
                        </m:sub>
                      </m:sSub>
                    </m:oMath>
                  </m:oMathPara>
                </a14:m>
                <a:endParaRPr lang="zh-CN" altLang="en-US" dirty="0">
                  <a:solidFill>
                    <a:schemeClr val="tx1"/>
                  </a:solidFill>
                </a:endParaRPr>
              </a:p>
            </p:txBody>
          </p:sp>
        </mc:Choice>
        <mc:Fallback>
          <p:sp>
            <p:nvSpPr>
              <p:cNvPr id="28" name="文本框 27"/>
              <p:cNvSpPr txBox="1">
                <a:spLocks noRot="1" noChangeAspect="1" noMove="1" noResize="1" noEditPoints="1" noAdjustHandles="1" noChangeArrowheads="1" noChangeShapeType="1" noTextEdit="1"/>
              </p:cNvSpPr>
              <p:nvPr/>
            </p:nvSpPr>
            <p:spPr>
              <a:xfrm>
                <a:off x="2263397" y="3825513"/>
                <a:ext cx="420129" cy="369332"/>
              </a:xfrm>
              <a:prstGeom prst="rect">
                <a:avLst/>
              </a:prstGeom>
              <a:blipFill rotWithShape="1">
                <a:blip r:embed="rId3"/>
                <a:stretch>
                  <a:fillRect l="-61" t="-74" r="4"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2262984" y="4529114"/>
                <a:ext cx="420129"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1</m:t>
                          </m:r>
                        </m:sub>
                      </m:sSub>
                    </m:oMath>
                  </m:oMathPara>
                </a14:m>
                <a:endParaRPr lang="zh-CN" altLang="en-US" dirty="0">
                  <a:solidFill>
                    <a:schemeClr val="tx1"/>
                  </a:solidFill>
                </a:endParaRPr>
              </a:p>
            </p:txBody>
          </p:sp>
        </mc:Choice>
        <mc:Fallback>
          <p:sp>
            <p:nvSpPr>
              <p:cNvPr id="29" name="文本框 28"/>
              <p:cNvSpPr txBox="1">
                <a:spLocks noRot="1" noChangeAspect="1" noMove="1" noResize="1" noEditPoints="1" noAdjustHandles="1" noChangeArrowheads="1" noChangeShapeType="1" noTextEdit="1"/>
              </p:cNvSpPr>
              <p:nvPr/>
            </p:nvSpPr>
            <p:spPr>
              <a:xfrm>
                <a:off x="2262984" y="4529114"/>
                <a:ext cx="420129" cy="369332"/>
              </a:xfrm>
              <a:prstGeom prst="rect">
                <a:avLst/>
              </a:prstGeom>
              <a:blipFill rotWithShape="1">
                <a:blip r:embed="rId4"/>
                <a:stretch>
                  <a:fillRect l="-114" t="-80" r="57"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2262984" y="5238585"/>
                <a:ext cx="420129"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p:sp>
            <p:nvSpPr>
              <p:cNvPr id="30" name="文本框 29"/>
              <p:cNvSpPr txBox="1">
                <a:spLocks noRot="1" noChangeAspect="1" noMove="1" noResize="1" noEditPoints="1" noAdjustHandles="1" noChangeArrowheads="1" noChangeShapeType="1" noTextEdit="1"/>
              </p:cNvSpPr>
              <p:nvPr/>
            </p:nvSpPr>
            <p:spPr>
              <a:xfrm>
                <a:off x="2262984" y="5238585"/>
                <a:ext cx="420129" cy="369332"/>
              </a:xfrm>
              <a:prstGeom prst="rect">
                <a:avLst/>
              </a:prstGeom>
              <a:blipFill rotWithShape="1">
                <a:blip r:embed="rId5"/>
                <a:stretch>
                  <a:fillRect l="-114" t="-127" r="57"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2262984" y="5974818"/>
                <a:ext cx="420129"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p:sp>
            <p:nvSpPr>
              <p:cNvPr id="31" name="文本框 30"/>
              <p:cNvSpPr txBox="1">
                <a:spLocks noRot="1" noChangeAspect="1" noMove="1" noResize="1" noEditPoints="1" noAdjustHandles="1" noChangeArrowheads="1" noChangeShapeType="1" noTextEdit="1"/>
              </p:cNvSpPr>
              <p:nvPr/>
            </p:nvSpPr>
            <p:spPr>
              <a:xfrm>
                <a:off x="2262984" y="5974818"/>
                <a:ext cx="420129" cy="369332"/>
              </a:xfrm>
              <a:prstGeom prst="rect">
                <a:avLst/>
              </a:prstGeom>
              <a:blipFill rotWithShape="1">
                <a:blip r:embed="rId6"/>
                <a:stretch>
                  <a:fillRect l="-114" t="-28" r="57" b="135"/>
                </a:stretch>
              </a:blipFill>
            </p:spPr>
            <p:txBody>
              <a:bodyPr/>
              <a:lstStyle/>
              <a:p>
                <a:r>
                  <a:rPr lang="zh-CN" altLang="en-US">
                    <a:noFill/>
                  </a:rPr>
                  <a:t> </a:t>
                </a:r>
              </a:p>
            </p:txBody>
          </p:sp>
        </mc:Fallback>
      </mc:AlternateContent>
      <p:sp>
        <p:nvSpPr>
          <p:cNvPr id="32" name="矩形: 圆角 31"/>
          <p:cNvSpPr/>
          <p:nvPr/>
        </p:nvSpPr>
        <p:spPr>
          <a:xfrm>
            <a:off x="2753153" y="5894935"/>
            <a:ext cx="2860336" cy="529098"/>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087574" y="1607819"/>
            <a:ext cx="3423109"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直接用节点下标访问消息，不用额外存键</a:t>
            </a:r>
            <a:endParaRPr lang="en-US" altLang="zh-CN" sz="2400" dirty="0">
              <a:latin typeface="微软雅黑" panose="020B0503020204020204" pitchFamily="34" charset="-122"/>
              <a:ea typeface="微软雅黑" panose="020B0503020204020204" pitchFamily="34" charset="-122"/>
            </a:endParaRPr>
          </a:p>
        </p:txBody>
      </p:sp>
      <p:sp>
        <p:nvSpPr>
          <p:cNvPr id="47" name="矩形 46"/>
          <p:cNvSpPr/>
          <p:nvPr/>
        </p:nvSpPr>
        <p:spPr>
          <a:xfrm>
            <a:off x="8087573" y="5038645"/>
            <a:ext cx="3423108"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使用数组结构避免哈希表天然的内存浪费</a:t>
            </a:r>
            <a:endParaRPr lang="en-US" altLang="zh-CN" sz="2400" dirty="0">
              <a:latin typeface="微软雅黑" panose="020B0503020204020204" pitchFamily="34" charset="-122"/>
              <a:ea typeface="微软雅黑" panose="020B0503020204020204" pitchFamily="34" charset="-122"/>
            </a:endParaRPr>
          </a:p>
        </p:txBody>
      </p:sp>
      <p:sp>
        <p:nvSpPr>
          <p:cNvPr id="48" name="矩形 47"/>
          <p:cNvSpPr/>
          <p:nvPr/>
        </p:nvSpPr>
        <p:spPr>
          <a:xfrm>
            <a:off x="8087573" y="3323232"/>
            <a:ext cx="3423109"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通过聚合函数聚合单个节点的多个消息</a:t>
            </a:r>
            <a:endParaRPr lang="en-US" altLang="zh-CN" sz="2400" dirty="0">
              <a:latin typeface="微软雅黑" panose="020B0503020204020204" pitchFamily="34" charset="-122"/>
              <a:ea typeface="微软雅黑" panose="020B0503020204020204" pitchFamily="34" charset="-122"/>
            </a:endParaRPr>
          </a:p>
        </p:txBody>
      </p:sp>
      <p:sp>
        <p:nvSpPr>
          <p:cNvPr id="49" name="椭圆 48"/>
          <p:cNvSpPr/>
          <p:nvPr/>
        </p:nvSpPr>
        <p:spPr>
          <a:xfrm>
            <a:off x="5440465" y="2294541"/>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50" name="椭圆 49"/>
          <p:cNvSpPr/>
          <p:nvPr/>
        </p:nvSpPr>
        <p:spPr>
          <a:xfrm>
            <a:off x="5435200" y="113245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51" name="直接连接符 50"/>
          <p:cNvCxnSpPr>
            <a:stCxn id="49" idx="0"/>
            <a:endCxn id="50" idx="4"/>
          </p:cNvCxnSpPr>
          <p:nvPr/>
        </p:nvCxnSpPr>
        <p:spPr>
          <a:xfrm flipH="1" flipV="1">
            <a:off x="5720156" y="1702371"/>
            <a:ext cx="5265" cy="592170"/>
          </a:xfrm>
          <a:prstGeom prst="line">
            <a:avLst/>
          </a:prstGeom>
        </p:spPr>
        <p:style>
          <a:lnRef idx="3">
            <a:schemeClr val="dk1"/>
          </a:lnRef>
          <a:fillRef idx="0">
            <a:schemeClr val="dk1"/>
          </a:fillRef>
          <a:effectRef idx="2">
            <a:schemeClr val="dk1"/>
          </a:effectRef>
          <a:fontRef idx="minor">
            <a:schemeClr val="tx1"/>
          </a:fontRef>
        </p:style>
      </p:cxnSp>
      <p:sp>
        <p:nvSpPr>
          <p:cNvPr id="52" name="椭圆 51"/>
          <p:cNvSpPr/>
          <p:nvPr/>
        </p:nvSpPr>
        <p:spPr>
          <a:xfrm>
            <a:off x="2063465" y="2328205"/>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53" name="椭圆 52"/>
          <p:cNvSpPr/>
          <p:nvPr/>
        </p:nvSpPr>
        <p:spPr>
          <a:xfrm>
            <a:off x="2063465" y="1132047"/>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54" name="直接连接符 53"/>
          <p:cNvCxnSpPr>
            <a:stCxn id="52" idx="0"/>
            <a:endCxn id="53" idx="4"/>
          </p:cNvCxnSpPr>
          <p:nvPr/>
        </p:nvCxnSpPr>
        <p:spPr>
          <a:xfrm flipV="1">
            <a:off x="2348421" y="1701959"/>
            <a:ext cx="0" cy="626246"/>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49" idx="2"/>
            <a:endCxn id="52" idx="6"/>
          </p:cNvCxnSpPr>
          <p:nvPr/>
        </p:nvCxnSpPr>
        <p:spPr>
          <a:xfrm flipH="1">
            <a:off x="2633377" y="2579497"/>
            <a:ext cx="2807088" cy="33664"/>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56" name="直接连接符 55"/>
          <p:cNvCxnSpPr/>
          <p:nvPr/>
        </p:nvCxnSpPr>
        <p:spPr>
          <a:xfrm>
            <a:off x="3957275" y="1143601"/>
            <a:ext cx="34982" cy="19280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57" name="文本框 56"/>
              <p:cNvSpPr txBox="1"/>
              <p:nvPr/>
            </p:nvSpPr>
            <p:spPr>
              <a:xfrm>
                <a:off x="2753717" y="2624251"/>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2</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ub>
                      </m:sSub>
                    </m:oMath>
                  </m:oMathPara>
                </a14:m>
                <a:endParaRPr lang="zh-CN" altLang="en-US" dirty="0"/>
              </a:p>
            </p:txBody>
          </p:sp>
        </mc:Choice>
        <mc:Fallback>
          <p:sp>
            <p:nvSpPr>
              <p:cNvPr id="57" name="文本框 56"/>
              <p:cNvSpPr txBox="1">
                <a:spLocks noRot="1" noChangeAspect="1" noMove="1" noResize="1" noEditPoints="1" noAdjustHandles="1" noChangeArrowheads="1" noChangeShapeType="1" noTextEdit="1"/>
              </p:cNvSpPr>
              <p:nvPr/>
            </p:nvSpPr>
            <p:spPr>
              <a:xfrm>
                <a:off x="2753717" y="2624251"/>
                <a:ext cx="902208" cy="381515"/>
              </a:xfrm>
              <a:prstGeom prst="rect">
                <a:avLst/>
              </a:prstGeom>
              <a:blipFill rotWithShape="1">
                <a:blip r:embed="rId7"/>
                <a:stretch>
                  <a:fillRect l="-40" t="-113" r="25"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文本框 57"/>
              <p:cNvSpPr txBox="1"/>
              <p:nvPr/>
            </p:nvSpPr>
            <p:spPr>
              <a:xfrm>
                <a:off x="2753717" y="1804298"/>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ub>
                      </m:sSub>
                    </m:oMath>
                  </m:oMathPara>
                </a14:m>
                <a:endParaRPr lang="zh-CN" altLang="en-US" dirty="0"/>
              </a:p>
            </p:txBody>
          </p:sp>
        </mc:Choice>
        <mc:Fallback>
          <p:sp>
            <p:nvSpPr>
              <p:cNvPr id="58" name="文本框 57"/>
              <p:cNvSpPr txBox="1">
                <a:spLocks noRot="1" noChangeAspect="1" noMove="1" noResize="1" noEditPoints="1" noAdjustHandles="1" noChangeArrowheads="1" noChangeShapeType="1" noTextEdit="1"/>
              </p:cNvSpPr>
              <p:nvPr/>
            </p:nvSpPr>
            <p:spPr>
              <a:xfrm>
                <a:off x="2753717" y="1804298"/>
                <a:ext cx="902208" cy="381515"/>
              </a:xfrm>
              <a:prstGeom prst="rect">
                <a:avLst/>
              </a:prstGeom>
              <a:blipFill rotWithShape="1">
                <a:blip r:embed="rId8"/>
                <a:stretch>
                  <a:fillRect l="-40" t="-69" r="25" b="37"/>
                </a:stretch>
              </a:blipFill>
            </p:spPr>
            <p:txBody>
              <a:bodyPr/>
              <a:lstStyle/>
              <a:p>
                <a:r>
                  <a:rPr lang="zh-CN" altLang="en-US">
                    <a:noFill/>
                  </a:rPr>
                  <a:t> </a:t>
                </a:r>
              </a:p>
            </p:txBody>
          </p:sp>
        </mc:Fallback>
      </mc:AlternateContent>
      <p:cxnSp>
        <p:nvCxnSpPr>
          <p:cNvPr id="59" name="直接连接符 58"/>
          <p:cNvCxnSpPr>
            <a:stCxn id="50" idx="3"/>
            <a:endCxn id="52" idx="7"/>
          </p:cNvCxnSpPr>
          <p:nvPr/>
        </p:nvCxnSpPr>
        <p:spPr>
          <a:xfrm flipH="1">
            <a:off x="2549915" y="1618909"/>
            <a:ext cx="2968747" cy="792758"/>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60" name="文本框 59"/>
              <p:cNvSpPr txBox="1"/>
              <p:nvPr/>
            </p:nvSpPr>
            <p:spPr>
              <a:xfrm>
                <a:off x="2784700" y="1007743"/>
                <a:ext cx="902208"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0</m:t>
                          </m:r>
                        </m:sub>
                      </m:sSub>
                    </m:oMath>
                  </m:oMathPara>
                </a14:m>
                <a:endParaRPr lang="zh-CN" altLang="en-US" dirty="0"/>
              </a:p>
            </p:txBody>
          </p:sp>
        </mc:Choice>
        <mc:Fallback>
          <p:sp>
            <p:nvSpPr>
              <p:cNvPr id="60" name="文本框 59"/>
              <p:cNvSpPr txBox="1">
                <a:spLocks noRot="1" noChangeAspect="1" noMove="1" noResize="1" noEditPoints="1" noAdjustHandles="1" noChangeArrowheads="1" noChangeShapeType="1" noTextEdit="1"/>
              </p:cNvSpPr>
              <p:nvPr/>
            </p:nvSpPr>
            <p:spPr>
              <a:xfrm>
                <a:off x="2784700" y="1007743"/>
                <a:ext cx="902208" cy="381515"/>
              </a:xfrm>
              <a:prstGeom prst="rect">
                <a:avLst/>
              </a:prstGeom>
              <a:blipFill rotWithShape="1">
                <a:blip r:embed="rId9"/>
                <a:stretch>
                  <a:fillRect l="-25" t="-166" r="11" b="134"/>
                </a:stretch>
              </a:blipFill>
            </p:spPr>
            <p:txBody>
              <a:bodyPr/>
              <a:lstStyle/>
              <a:p>
                <a:r>
                  <a:rPr lang="zh-CN" altLang="en-US">
                    <a:noFill/>
                  </a:rPr>
                  <a:t> </a:t>
                </a:r>
              </a:p>
            </p:txBody>
          </p:sp>
        </mc:Fallback>
      </mc:AlternateContent>
      <p:cxnSp>
        <p:nvCxnSpPr>
          <p:cNvPr id="61" name="直接连接符 60"/>
          <p:cNvCxnSpPr>
            <a:stCxn id="50" idx="2"/>
            <a:endCxn id="53" idx="6"/>
          </p:cNvCxnSpPr>
          <p:nvPr/>
        </p:nvCxnSpPr>
        <p:spPr>
          <a:xfrm flipH="1" flipV="1">
            <a:off x="2633377" y="1417003"/>
            <a:ext cx="2801823" cy="412"/>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sp>
            <p:nvSpPr>
              <p:cNvPr id="2" name="矩形: 圆角 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研究背</a:t>
                </a:r>
                <a:r>
                  <a:rPr lang="zh-CN" altLang="en-US" sz="2800" b="1">
                    <a:solidFill>
                      <a:srgbClr val="384331"/>
                    </a:solidFill>
                    <a:latin typeface="微软雅黑" panose="020B0503020204020204" pitchFamily="34" charset="-122"/>
                    <a:ea typeface="微软雅黑" panose="020B0503020204020204" pitchFamily="34" charset="-122"/>
                    <a:cs typeface="+mn-ea"/>
                  </a:rPr>
                  <a:t>景</a:t>
                </a:r>
                <a:endParaRPr lang="zh-CN" altLang="en-US" sz="2800" b="1">
                  <a:solidFill>
                    <a:srgbClr val="384331"/>
                  </a:solidFill>
                  <a:latin typeface="微软雅黑" panose="020B0503020204020204" pitchFamily="34" charset="-122"/>
                  <a:ea typeface="微软雅黑" panose="020B0503020204020204" pitchFamily="34" charset="-122"/>
                  <a:cs typeface="+mn-ea"/>
                </a:endParaRP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en-US" altLang="zh-CN" dirty="0"/>
              <a:t>I/O</a:t>
            </a:r>
            <a:r>
              <a:rPr lang="zh-CN" altLang="en-US" dirty="0"/>
              <a:t>设计：流水线架构</a:t>
            </a:r>
            <a:endParaRPr lang="zh-CN" altLang="en-US" dirty="0"/>
          </a:p>
        </p:txBody>
      </p:sp>
      <p:pic>
        <p:nvPicPr>
          <p:cNvPr id="5" name="图片 4"/>
          <p:cNvPicPr>
            <a:picLocks noChangeAspect="1"/>
          </p:cNvPicPr>
          <p:nvPr/>
        </p:nvPicPr>
        <p:blipFill>
          <a:blip r:embed="rId1"/>
          <a:stretch>
            <a:fillRect/>
          </a:stretch>
        </p:blipFill>
        <p:spPr>
          <a:xfrm>
            <a:off x="623117" y="1086590"/>
            <a:ext cx="6838095" cy="5333333"/>
          </a:xfrm>
          <a:prstGeom prst="rect">
            <a:avLst/>
          </a:prstGeom>
        </p:spPr>
      </p:pic>
      <p:sp>
        <p:nvSpPr>
          <p:cNvPr id="7" name="文本框 6"/>
          <p:cNvSpPr txBox="1"/>
          <p:nvPr/>
        </p:nvSpPr>
        <p:spPr>
          <a:xfrm>
            <a:off x="8175866" y="1341394"/>
            <a:ext cx="10499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Loader</a:t>
            </a:r>
            <a:endParaRPr lang="zh-CN" altLang="en-US"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25846" y="1320175"/>
            <a:ext cx="1313076"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Evaluator</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415621" y="1341394"/>
            <a:ext cx="15466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Discharger</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8296268" y="185392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2" name="矩形 11"/>
          <p:cNvSpPr/>
          <p:nvPr/>
        </p:nvSpPr>
        <p:spPr>
          <a:xfrm>
            <a:off x="9490153" y="2764325"/>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3" name="矩形 12"/>
          <p:cNvSpPr/>
          <p:nvPr/>
        </p:nvSpPr>
        <p:spPr>
          <a:xfrm>
            <a:off x="10697605" y="3753257"/>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4" name="矩形 13"/>
          <p:cNvSpPr/>
          <p:nvPr/>
        </p:nvSpPr>
        <p:spPr>
          <a:xfrm>
            <a:off x="8296268" y="229793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8296268" y="274510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16" name="矩形 15"/>
          <p:cNvSpPr/>
          <p:nvPr/>
        </p:nvSpPr>
        <p:spPr>
          <a:xfrm>
            <a:off x="9490153" y="3244334"/>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7" name="矩形 16"/>
          <p:cNvSpPr/>
          <p:nvPr/>
        </p:nvSpPr>
        <p:spPr>
          <a:xfrm>
            <a:off x="9490153" y="3724343"/>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18" name="矩形 17"/>
          <p:cNvSpPr/>
          <p:nvPr/>
        </p:nvSpPr>
        <p:spPr>
          <a:xfrm>
            <a:off x="9490153" y="420435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9490153" y="4688484"/>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20" name="矩形 19"/>
          <p:cNvSpPr/>
          <p:nvPr/>
        </p:nvSpPr>
        <p:spPr>
          <a:xfrm>
            <a:off x="9490153" y="5168493"/>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21" name="矩形 20"/>
          <p:cNvSpPr/>
          <p:nvPr/>
        </p:nvSpPr>
        <p:spPr>
          <a:xfrm>
            <a:off x="8296268" y="4190734"/>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22" name="矩形 21"/>
          <p:cNvSpPr/>
          <p:nvPr/>
        </p:nvSpPr>
        <p:spPr>
          <a:xfrm>
            <a:off x="10697605" y="4688484"/>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9490153" y="564850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24" name="矩形 23"/>
          <p:cNvSpPr/>
          <p:nvPr/>
        </p:nvSpPr>
        <p:spPr>
          <a:xfrm>
            <a:off x="10706018" y="5648502"/>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25" name="矩形 24"/>
          <p:cNvSpPr/>
          <p:nvPr/>
        </p:nvSpPr>
        <p:spPr>
          <a:xfrm>
            <a:off x="8296268" y="516849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endParaRPr lang="en-US" altLang="zh-CN"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H="1">
            <a:off x="7952869" y="1853923"/>
            <a:ext cx="33333" cy="4409913"/>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7506266" y="6266034"/>
            <a:ext cx="959872" cy="307777"/>
          </a:xfrm>
          <a:prstGeom prst="rect">
            <a:avLst/>
          </a:prstGeom>
          <a:noFill/>
        </p:spPr>
        <p:txBody>
          <a:bodyPr wrap="square">
            <a:spAutoFit/>
          </a:bodyPr>
          <a:lstStyle/>
          <a:p>
            <a:pPr algn="ctr"/>
            <a:r>
              <a:rPr lang="en-US" altLang="zh-CN" sz="1400" b="1" dirty="0">
                <a:latin typeface="微软雅黑" panose="020B0503020204020204" pitchFamily="34" charset="-122"/>
                <a:ea typeface="微软雅黑" panose="020B0503020204020204" pitchFamily="34" charset="-122"/>
              </a:rPr>
              <a:t>Timeline</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endPar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p:grpSpPr>
          <p:grpSp>
            <p:nvGrpSpPr>
              <p:cNvPr id="58" name="Google Shape;863;p65"/>
              <p:cNvGrpSpPr>
                <a:grpSpLocks noChangeAspect="1"/>
              </p:cNvGrpSpPr>
              <p:nvPr/>
            </p:nvGrpSpPr>
            <p:grpSpPr>
              <a:xfrm>
                <a:off x="3655902" y="1952115"/>
                <a:ext cx="190147" cy="180000"/>
                <a:chOff x="4660325" y="1866850"/>
                <a:chExt cx="68350" cy="58100"/>
              </a:xfrm>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grpSp>
            <p:nvGrpSpPr>
              <p:cNvPr id="59" name="Google Shape;863;p65"/>
              <p:cNvGrpSpPr>
                <a:grpSpLocks noChangeAspect="1"/>
              </p:cNvGrpSpPr>
              <p:nvPr/>
            </p:nvGrpSpPr>
            <p:grpSpPr>
              <a:xfrm flipH="1">
                <a:off x="8345950" y="1952115"/>
                <a:ext cx="190147" cy="180000"/>
                <a:chOff x="4660325" y="1866850"/>
                <a:chExt cx="68350" cy="58100"/>
              </a:xfrm>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sp>
            <p:nvSpPr>
              <p:cNvPr id="60" name="矩形: 圆角 59"/>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rgbClr val="384331"/>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资源调度优化</a:t>
            </a:r>
            <a:endParaRPr lang="zh-CN" altLang="en-US" dirty="0"/>
          </a:p>
        </p:txBody>
      </p:sp>
      <p:sp>
        <p:nvSpPr>
          <p:cNvPr id="4" name="矩形 3"/>
          <p:cNvSpPr/>
          <p:nvPr/>
        </p:nvSpPr>
        <p:spPr>
          <a:xfrm>
            <a:off x="5537429" y="1286605"/>
            <a:ext cx="818482" cy="1421027"/>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t-2</a:t>
            </a:r>
            <a:endParaRPr lang="en-US" altLang="zh-CN"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91885" y="2806486"/>
            <a:ext cx="5511114" cy="0"/>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9" name="矩形 8"/>
          <p:cNvSpPr/>
          <p:nvPr/>
        </p:nvSpPr>
        <p:spPr>
          <a:xfrm>
            <a:off x="4417083" y="2137718"/>
            <a:ext cx="818482" cy="569913"/>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t-1</a:t>
            </a:r>
            <a:endParaRPr lang="en-US" altLang="zh-CN" sz="2000" dirty="0">
              <a:latin typeface="微软雅黑" panose="020B0503020204020204" pitchFamily="34" charset="-122"/>
              <a:ea typeface="微软雅黑" panose="020B0503020204020204" pitchFamily="34" charset="-122"/>
            </a:endParaRPr>
          </a:p>
        </p:txBody>
      </p:sp>
      <p:sp>
        <p:nvSpPr>
          <p:cNvPr id="10" name="矩形 9"/>
          <p:cNvSpPr/>
          <p:nvPr/>
        </p:nvSpPr>
        <p:spPr>
          <a:xfrm>
            <a:off x="3296737" y="1780876"/>
            <a:ext cx="818482" cy="926756"/>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p:txBody>
      </p:sp>
      <p:sp>
        <p:nvSpPr>
          <p:cNvPr id="11" name="矩形 10"/>
          <p:cNvSpPr/>
          <p:nvPr/>
        </p:nvSpPr>
        <p:spPr>
          <a:xfrm>
            <a:off x="2176391" y="1521383"/>
            <a:ext cx="818482" cy="1186249"/>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t+1</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1933374" y="4052053"/>
            <a:ext cx="4967417" cy="93911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147796" y="4321555"/>
            <a:ext cx="4395370"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Thread Pool</a:t>
            </a:r>
            <a:r>
              <a:rPr lang="en-US" altLang="zh-CN" sz="2000" dirty="0">
                <a:latin typeface="微软雅黑" panose="020B0503020204020204" pitchFamily="34" charset="-122"/>
                <a:ea typeface="微软雅黑" panose="020B0503020204020204" pitchFamily="34" charset="-122"/>
              </a:rPr>
              <a:t>: Remaining </a:t>
            </a:r>
            <a:r>
              <a:rPr lang="en-US" altLang="zh-CN" sz="2000" dirty="0">
                <a:solidFill>
                  <a:srgbClr val="FF0000"/>
                </a:solidFill>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 threads</a:t>
            </a:r>
            <a:endParaRPr lang="zh-CN" altLang="en-US" sz="2000" dirty="0">
              <a:latin typeface="微软雅黑" panose="020B0503020204020204" pitchFamily="34" charset="-122"/>
              <a:ea typeface="微软雅黑" panose="020B0503020204020204" pitchFamily="34" charset="-122"/>
            </a:endParaRPr>
          </a:p>
        </p:txBody>
      </p:sp>
      <p:cxnSp>
        <p:nvCxnSpPr>
          <p:cNvPr id="15" name="直接箭头连接符 14"/>
          <p:cNvCxnSpPr>
            <a:stCxn id="12" idx="0"/>
            <a:endCxn id="11" idx="2"/>
          </p:cNvCxnSpPr>
          <p:nvPr/>
        </p:nvCxnSpPr>
        <p:spPr>
          <a:xfrm flipH="1" flipV="1">
            <a:off x="2585632" y="2707632"/>
            <a:ext cx="1831451"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直接箭头连接符 18"/>
          <p:cNvCxnSpPr>
            <a:stCxn id="12" idx="0"/>
            <a:endCxn id="10" idx="2"/>
          </p:cNvCxnSpPr>
          <p:nvPr/>
        </p:nvCxnSpPr>
        <p:spPr>
          <a:xfrm flipH="1" flipV="1">
            <a:off x="3705978" y="2707632"/>
            <a:ext cx="711105"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12" idx="0"/>
            <a:endCxn id="9" idx="2"/>
          </p:cNvCxnSpPr>
          <p:nvPr/>
        </p:nvCxnSpPr>
        <p:spPr>
          <a:xfrm flipV="1">
            <a:off x="4417083" y="2707631"/>
            <a:ext cx="409241" cy="1344422"/>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直接箭头连接符 25"/>
          <p:cNvCxnSpPr>
            <a:endCxn id="4" idx="2"/>
          </p:cNvCxnSpPr>
          <p:nvPr/>
        </p:nvCxnSpPr>
        <p:spPr>
          <a:xfrm flipV="1">
            <a:off x="4417083" y="2707632"/>
            <a:ext cx="1529587"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82601" y="2958866"/>
            <a:ext cx="736346" cy="736346"/>
          </a:xfrm>
          <a:prstGeom prst="rect">
            <a:avLst/>
          </a:prstGeom>
        </p:spPr>
      </p:pic>
      <p:sp>
        <p:nvSpPr>
          <p:cNvPr id="32" name="矩形 31"/>
          <p:cNvSpPr/>
          <p:nvPr/>
        </p:nvSpPr>
        <p:spPr>
          <a:xfrm>
            <a:off x="8323001" y="2388954"/>
            <a:ext cx="1634445" cy="56991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Activated</a:t>
            </a:r>
            <a:endParaRPr lang="en-US" altLang="zh-CN" sz="2000" dirty="0">
              <a:latin typeface="微软雅黑" panose="020B0503020204020204" pitchFamily="34" charset="-122"/>
              <a:ea typeface="微软雅黑" panose="020B0503020204020204" pitchFamily="34" charset="-122"/>
            </a:endParaRPr>
          </a:p>
        </p:txBody>
      </p:sp>
      <p:sp>
        <p:nvSpPr>
          <p:cNvPr id="33" name="矩形 32"/>
          <p:cNvSpPr/>
          <p:nvPr/>
        </p:nvSpPr>
        <p:spPr>
          <a:xfrm>
            <a:off x="8323002" y="4026090"/>
            <a:ext cx="1634445" cy="56991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Pending</a:t>
            </a:r>
            <a:endParaRPr lang="en-US" altLang="zh-CN"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2147796" y="5680734"/>
            <a:ext cx="8227630" cy="523220"/>
          </a:xfrm>
          <a:prstGeom prst="rect">
            <a:avLst/>
          </a:prstGeom>
          <a:noFill/>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如何向子图合理</a:t>
            </a:r>
            <a:r>
              <a:rPr lang="zh-CN" altLang="en-US" sz="2800" b="1" dirty="0">
                <a:solidFill>
                  <a:srgbClr val="FF0000"/>
                </a:solidFill>
                <a:latin typeface="微软雅黑" panose="020B0503020204020204" pitchFamily="34" charset="-122"/>
                <a:ea typeface="微软雅黑" panose="020B0503020204020204" pitchFamily="34" charset="-122"/>
              </a:rPr>
              <a:t>分配线程</a:t>
            </a:r>
            <a:r>
              <a:rPr lang="zh-CN" altLang="en-US" sz="2800" b="1" dirty="0">
                <a:latin typeface="微软雅黑" panose="020B0503020204020204" pitchFamily="34" charset="-122"/>
                <a:ea typeface="微软雅黑" panose="020B0503020204020204" pitchFamily="34" charset="-122"/>
              </a:rPr>
              <a:t>以提升处理效率？</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资源调度优化：</a:t>
            </a:r>
            <a:r>
              <a:rPr lang="en-US" altLang="zh-CN" dirty="0"/>
              <a:t>DSP</a:t>
            </a:r>
            <a:r>
              <a:rPr lang="zh-CN" altLang="en-US" dirty="0"/>
              <a:t>问题定义</a:t>
            </a:r>
            <a:endParaRPr lang="zh-CN" altLang="en-US" dirty="0"/>
          </a:p>
        </p:txBody>
      </p:sp>
      <p:sp>
        <p:nvSpPr>
          <p:cNvPr id="9" name="矩形 8"/>
          <p:cNvSpPr/>
          <p:nvPr/>
        </p:nvSpPr>
        <p:spPr>
          <a:xfrm>
            <a:off x="860191" y="3320538"/>
            <a:ext cx="1348967" cy="569911"/>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输入</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860192" y="4540573"/>
            <a:ext cx="1348967" cy="569911"/>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输出</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p:cNvSpPr txBox="1"/>
              <p:nvPr/>
            </p:nvSpPr>
            <p:spPr>
              <a:xfrm>
                <a:off x="1534674" y="1382118"/>
                <a:ext cx="9474453" cy="147078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𝐷𝑆𝑃</m:t>
                      </m:r>
                      <m:r>
                        <a:rPr lang="en-US" altLang="zh-CN" sz="2800" b="0" i="1" smtClean="0">
                          <a:latin typeface="Cambria Math" panose="02040503050406030204" pitchFamily="18" charset="0"/>
                        </a:rPr>
                        <m:t>: </m:t>
                      </m:r>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1">
                                  <a:latin typeface="Cambria Math" panose="02040503050406030204" pitchFamily="18" charset="0"/>
                                </a:rPr>
                                <m:t>arg</m:t>
                              </m:r>
                              <m:r>
                                <a:rPr lang="en-US" altLang="zh-CN" sz="2800" b="0" i="0" smtClean="0">
                                  <a:latin typeface="Cambria Math" panose="02040503050406030204" pitchFamily="18" charset="0"/>
                                </a:rPr>
                                <m:t> </m:t>
                              </m:r>
                              <m:r>
                                <m:rPr>
                                  <m:sty m:val="p"/>
                                </m:rPr>
                                <a:rPr lang="en-US" altLang="zh-CN" sz="2800" i="0" smtClean="0">
                                  <a:latin typeface="Cambria Math" panose="02040503050406030204" pitchFamily="18" charset="0"/>
                                </a:rPr>
                                <m:t>m</m:t>
                              </m:r>
                              <m:r>
                                <m:rPr>
                                  <m:sty m:val="p"/>
                                </m:rPr>
                                <a:rPr lang="en-US" altLang="zh-CN" sz="2800" b="0" i="0" smtClean="0">
                                  <a:latin typeface="Cambria Math" panose="02040503050406030204" pitchFamily="18" charset="0"/>
                                </a:rPr>
                                <m:t>in</m:t>
                              </m:r>
                            </m:e>
                            <m:lim>
                              <m:r>
                                <a:rPr lang="en-US" altLang="zh-CN" sz="2800" b="0" i="1" smtClean="0">
                                  <a:latin typeface="Cambria Math" panose="02040503050406030204" pitchFamily="18" charset="0"/>
                                </a:rPr>
                                <m:t>𝑆</m:t>
                              </m:r>
                            </m:lim>
                          </m:limLow>
                        </m:fName>
                        <m:e>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max</m:t>
                                  </m:r>
                                </m:e>
                                <m:lim>
                                  <m:r>
                                    <a:rPr lang="en-US" altLang="zh-CN" sz="2800" b="0" i="1" smtClean="0">
                                      <a:latin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𝐴</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e>
                          </m:func>
                        </m:e>
                      </m:func>
                    </m:oMath>
                  </m:oMathPara>
                </a14:m>
                <a:endParaRPr lang="en-US" altLang="zh-CN" sz="2400" dirty="0"/>
              </a:p>
              <a:p>
                <a:endParaRPr lang="en-US" altLang="zh-CN" sz="2400" dirty="0"/>
              </a:p>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b="0" i="0" smtClean="0">
                          <a:latin typeface="Cambria Math" panose="02040503050406030204" pitchFamily="18" charset="0"/>
                        </a:rPr>
                        <m:t>    </m:t>
                      </m:r>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𝐴𝑐𝑡𝑖𝑣𝑒</m:t>
                          </m:r>
                        </m:sub>
                      </m:s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𝜂</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  </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Σ</m:t>
                          </m:r>
                        </m:e>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𝐴𝑐𝑡𝑖𝑣𝑒</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d>
                        <m:dPr>
                          <m:beg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en-US" altLang="zh-CN"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1534674" y="1382118"/>
                <a:ext cx="9474453" cy="1470787"/>
              </a:xfrm>
              <a:prstGeom prst="rect">
                <a:avLst/>
              </a:prstGeom>
              <a:blipFill rotWithShape="1">
                <a:blip r:embed="rId1"/>
                <a:stretch>
                  <a:fillRect l="-5" t="-24" r="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2428886" y="3368075"/>
                <a:ext cx="9171679"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子图</a:t>
                </a:r>
                <a14:m>
                  <m:oMath xmlns:m="http://schemas.openxmlformats.org/officeDocument/2006/math">
                    <m:sSub>
                      <m:sSubPr>
                        <m:ctrlPr>
                          <a:rPr lang="en-US" altLang="zh-CN" sz="2400" i="1" smtClean="0">
                            <a:solidFill>
                              <a:srgbClr val="FF0000"/>
                            </a:solidFill>
                            <a:latin typeface="Cambria Math" panose="02040503050406030204" pitchFamily="18" charset="0"/>
                            <a:ea typeface="微软雅黑" panose="020B0503020204020204" pitchFamily="34" charset="-122"/>
                          </a:rPr>
                        </m:ctrlPr>
                      </m:sSubPr>
                      <m:e>
                        <m:r>
                          <a:rPr lang="en-US" altLang="zh-CN" sz="2400" b="0" i="1" smtClean="0">
                            <a:solidFill>
                              <a:srgbClr val="FF0000"/>
                            </a:solidFill>
                            <a:latin typeface="Cambria Math" panose="02040503050406030204" pitchFamily="18" charset="0"/>
                            <a:ea typeface="微软雅黑" panose="020B0503020204020204" pitchFamily="34" charset="-122"/>
                          </a:rPr>
                          <m:t>𝐹</m:t>
                        </m:r>
                      </m:e>
                      <m:sub>
                        <m:r>
                          <a:rPr lang="en-US" altLang="zh-CN" sz="2400" b="0" i="1" smtClean="0">
                            <a:solidFill>
                              <a:srgbClr val="FF0000"/>
                            </a:solidFill>
                            <a:latin typeface="Cambria Math" panose="02040503050406030204" pitchFamily="18" charset="0"/>
                            <a:ea typeface="微软雅黑" panose="020B0503020204020204" pitchFamily="34" charset="-122"/>
                          </a:rPr>
                          <m:t>0</m:t>
                        </m:r>
                      </m:sub>
                    </m:sSub>
                    <m:r>
                      <a:rPr lang="en-US" altLang="zh-CN" sz="2400" b="0" i="1" smtClean="0">
                        <a:solidFill>
                          <a:srgbClr val="FF0000"/>
                        </a:solidFill>
                        <a:latin typeface="Cambria Math" panose="02040503050406030204" pitchFamily="18" charset="0"/>
                        <a:ea typeface="微软雅黑" panose="020B0503020204020204" pitchFamily="34" charset="-122"/>
                      </a:rPr>
                      <m:t>,…, </m:t>
                    </m:r>
                    <m:sSub>
                      <m:sSubPr>
                        <m:ctrlPr>
                          <a:rPr lang="en-US" altLang="zh-CN" sz="2400" i="1" smtClean="0">
                            <a:solidFill>
                              <a:srgbClr val="FF0000"/>
                            </a:solidFill>
                            <a:latin typeface="Cambria Math" panose="02040503050406030204" pitchFamily="18" charset="0"/>
                            <a:ea typeface="微软雅黑" panose="020B0503020204020204" pitchFamily="34" charset="-122"/>
                          </a:rPr>
                        </m:ctrlPr>
                      </m:sSubPr>
                      <m:e>
                        <m:r>
                          <a:rPr lang="en-US" altLang="zh-CN" sz="2400" b="0" i="1" smtClean="0">
                            <a:solidFill>
                              <a:srgbClr val="FF0000"/>
                            </a:solidFill>
                            <a:latin typeface="Cambria Math" panose="02040503050406030204" pitchFamily="18" charset="0"/>
                            <a:ea typeface="微软雅黑" panose="020B0503020204020204" pitchFamily="34" charset="-122"/>
                          </a:rPr>
                          <m:t>𝐹</m:t>
                        </m:r>
                      </m:e>
                      <m:sub>
                        <m:r>
                          <a:rPr lang="en-US" altLang="zh-CN" sz="2400" b="0" i="1" smtClean="0">
                            <a:solidFill>
                              <a:srgbClr val="FF0000"/>
                            </a:solidFill>
                            <a:latin typeface="Cambria Math" panose="02040503050406030204" pitchFamily="18" charset="0"/>
                            <a:ea typeface="微软雅黑" panose="020B0503020204020204" pitchFamily="34" charset="-122"/>
                          </a:rPr>
                          <m:t>𝑛</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dirty="0" smtClean="0">
                        <a:solidFill>
                          <a:srgbClr val="FF0000"/>
                        </a:solidFill>
                        <a:latin typeface="Cambria Math" panose="02040503050406030204" pitchFamily="18" charset="0"/>
                        <a:ea typeface="微软雅黑" panose="020B0503020204020204" pitchFamily="34" charset="-122"/>
                      </a:rPr>
                      <m:t>𝑚</m:t>
                    </m:r>
                  </m:oMath>
                </a14:m>
                <a:r>
                  <a:rPr lang="zh-CN" altLang="en-US" sz="2400" dirty="0">
                    <a:latin typeface="微软雅黑" panose="020B0503020204020204" pitchFamily="34" charset="-122"/>
                    <a:ea typeface="微软雅黑" panose="020B0503020204020204" pitchFamily="34" charset="-122"/>
                  </a:rPr>
                  <a:t>核，内存为</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𝜂</m:t>
                    </m:r>
                  </m:oMath>
                </a14:m>
                <a:r>
                  <a:rPr lang="zh-CN" altLang="en-US" sz="2400" dirty="0">
                    <a:latin typeface="微软雅黑" panose="020B0503020204020204" pitchFamily="34" charset="-122"/>
                    <a:ea typeface="微软雅黑" panose="020B0503020204020204" pitchFamily="34" charset="-122"/>
                  </a:rPr>
                  <a:t>的计算机；运行代价函数</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𝐶</m:t>
                        </m:r>
                      </m:e>
                      <m:sub>
                        <m:r>
                          <a:rPr lang="en-US" altLang="zh-CN" sz="2400" i="1">
                            <a:solidFill>
                              <a:srgbClr val="FF0000"/>
                            </a:solidFill>
                            <a:latin typeface="Cambria Math" panose="02040503050406030204" pitchFamily="18" charset="0"/>
                          </a:rPr>
                          <m:t>𝐴</m:t>
                        </m:r>
                      </m:sub>
                    </m:sSub>
                    <m:r>
                      <a:rPr lang="en-US" altLang="zh-CN" sz="2400" i="1">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𝐹</m:t>
                        </m:r>
                      </m:e>
                      <m:sub>
                        <m:r>
                          <a:rPr lang="en-US" altLang="zh-CN" sz="2400" i="1">
                            <a:solidFill>
                              <a:srgbClr val="FF0000"/>
                            </a:solidFill>
                            <a:latin typeface="Cambria Math" panose="02040503050406030204" pitchFamily="18" charset="0"/>
                          </a:rPr>
                          <m:t>𝑖</m:t>
                        </m:r>
                      </m:sub>
                    </m:sSub>
                    <m:r>
                      <a:rPr lang="en-US" altLang="zh-CN" sz="2400" i="1">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𝑝</m:t>
                        </m:r>
                      </m:e>
                      <m:sub>
                        <m:r>
                          <a:rPr lang="en-US" altLang="zh-CN" sz="2400" i="1">
                            <a:solidFill>
                              <a:srgbClr val="FF0000"/>
                            </a:solidFill>
                            <a:latin typeface="Cambria Math" panose="02040503050406030204" pitchFamily="18" charset="0"/>
                          </a:rPr>
                          <m:t>𝑖</m:t>
                        </m:r>
                      </m:sub>
                    </m:sSub>
                    <m:r>
                      <a:rPr lang="en-US" altLang="zh-CN" sz="2400" i="1">
                        <a:solidFill>
                          <a:srgbClr val="FF0000"/>
                        </a:solidFill>
                        <a:latin typeface="Cambria Math" panose="02040503050406030204" pitchFamily="18" charset="0"/>
                      </a:rPr>
                      <m:t>)</m:t>
                    </m:r>
                  </m:oMath>
                </a14:m>
                <a:endParaRPr lang="zh-CN" altLang="en-US" sz="2400" dirty="0">
                  <a:latin typeface="微软雅黑" panose="020B0503020204020204" pitchFamily="34" charset="-122"/>
                  <a:ea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2428886" y="3368075"/>
                <a:ext cx="9171679" cy="461665"/>
              </a:xfrm>
              <a:prstGeom prst="rect">
                <a:avLst/>
              </a:prstGeom>
              <a:blipFill rotWithShape="1">
                <a:blip r:embed="rId2"/>
                <a:stretch>
                  <a:fillRect t="-8" r="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2428885" y="4247051"/>
                <a:ext cx="9171679" cy="1141338"/>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最优调度策略</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𝑆</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𝑇</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𝑃</m:t>
                    </m:r>
                    <m:r>
                      <a:rPr lang="en-US" altLang="zh-CN" sz="2400" b="0" i="1" smtClean="0">
                        <a:solidFill>
                          <a:srgbClr val="FF0000"/>
                        </a:solidFill>
                        <a:latin typeface="Cambria Math" panose="02040503050406030204" pitchFamily="18" charset="0"/>
                        <a:ea typeface="微软雅黑" panose="020B0503020204020204" pitchFamily="34" charset="-122"/>
                      </a:rPr>
                      <m:t>)</m:t>
                    </m:r>
                  </m:oMath>
                </a14:m>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400" i="1">
                        <a:solidFill>
                          <a:srgbClr val="FF0000"/>
                        </a:solidFill>
                        <a:latin typeface="Cambria Math" panose="02040503050406030204" pitchFamily="18" charset="0"/>
                        <a:ea typeface="微软雅黑" panose="020B0503020204020204" pitchFamily="34" charset="-122"/>
                      </a:rPr>
                      <m:t>𝑇</m:t>
                    </m:r>
                  </m:oMath>
                </a14:m>
                <a:r>
                  <a:rPr lang="zh-CN" altLang="en-US" sz="2400" dirty="0">
                    <a:latin typeface="微软雅黑" panose="020B0503020204020204" pitchFamily="34" charset="-122"/>
                    <a:ea typeface="微软雅黑" panose="020B0503020204020204" pitchFamily="34" charset="-122"/>
                  </a:rPr>
                  <a:t>是子图执行时间序列，</a:t>
                </a:r>
                <a:r>
                  <a:rPr lang="en-US" altLang="zh-CN" sz="2400" dirty="0">
                    <a:solidFill>
                      <a:srgbClr val="FF0000"/>
                    </a:solidFill>
                    <a:ea typeface="微软雅黑" panose="020B0503020204020204" pitchFamily="34" charset="-122"/>
                  </a:rPr>
                  <a:t> </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𝑃</m:t>
                    </m:r>
                  </m:oMath>
                </a14:m>
                <a:r>
                  <a:rPr lang="zh-CN" altLang="en-US" sz="2400" dirty="0">
                    <a:latin typeface="微软雅黑" panose="020B0503020204020204" pitchFamily="34" charset="-122"/>
                    <a:ea typeface="微软雅黑" panose="020B0503020204020204" pitchFamily="34" charset="-122"/>
                  </a:rPr>
                  <a:t>是子图线程数序列</a:t>
                </a:r>
                <a:endParaRPr lang="zh-CN" altLang="en-US" sz="2400"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2428885" y="4247051"/>
                <a:ext cx="9171679" cy="1141338"/>
              </a:xfrm>
              <a:prstGeom prst="rect">
                <a:avLst/>
              </a:prstGeom>
              <a:blipFill rotWithShape="1">
                <a:blip r:embed="rId3"/>
                <a:stretch>
                  <a:fillRect t="-15" r="4" b="-131"/>
                </a:stretch>
              </a:blipFill>
            </p:spPr>
            <p:txBody>
              <a:bodyPr/>
              <a:lstStyle/>
              <a:p>
                <a:r>
                  <a:rPr lang="zh-CN" altLang="en-US">
                    <a:noFill/>
                  </a:rPr>
                  <a:t> </a:t>
                </a:r>
              </a:p>
            </p:txBody>
          </p:sp>
        </mc:Fallback>
      </mc:AlternateContent>
      <p:sp>
        <p:nvSpPr>
          <p:cNvPr id="14" name="矩形 13"/>
          <p:cNvSpPr/>
          <p:nvPr/>
        </p:nvSpPr>
        <p:spPr>
          <a:xfrm>
            <a:off x="860191" y="5796386"/>
            <a:ext cx="1348967" cy="569911"/>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latin typeface="微软雅黑" panose="020B0503020204020204" pitchFamily="34" charset="-122"/>
                <a:ea typeface="微软雅黑" panose="020B0503020204020204" pitchFamily="34" charset="-122"/>
              </a:rPr>
              <a:t>NP</a:t>
            </a:r>
            <a:r>
              <a:rPr lang="zh-CN" altLang="en-US" sz="2400" b="1" dirty="0">
                <a:latin typeface="微软雅黑" panose="020B0503020204020204" pitchFamily="34" charset="-122"/>
                <a:ea typeface="微软雅黑" panose="020B0503020204020204" pitchFamily="34" charset="-122"/>
              </a:rPr>
              <a:t>完全</a:t>
            </a:r>
            <a:endParaRPr lang="en-US" altLang="zh-CN" sz="24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428885" y="5850510"/>
            <a:ext cx="9171679"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DSP</a:t>
            </a:r>
            <a:r>
              <a:rPr lang="zh-CN" altLang="en-US" sz="2400" dirty="0">
                <a:latin typeface="微软雅黑" panose="020B0503020204020204" pitchFamily="34" charset="-122"/>
                <a:ea typeface="微软雅黑" panose="020B0503020204020204" pitchFamily="34" charset="-122"/>
              </a:rPr>
              <a:t>问题可被归约为划分问题（</a:t>
            </a:r>
            <a:r>
              <a:rPr lang="en-US" altLang="zh-CN" sz="2400" dirty="0">
                <a:latin typeface="微软雅黑" panose="020B0503020204020204" pitchFamily="34" charset="-122"/>
                <a:ea typeface="微软雅黑" panose="020B0503020204020204" pitchFamily="34" charset="-122"/>
              </a:rPr>
              <a:t>Set Partition Problem</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资源调度优化：启发式策略</a:t>
            </a:r>
            <a:endParaRPr lang="zh-CN" altLang="en-US" dirty="0"/>
          </a:p>
        </p:txBody>
      </p:sp>
      <p:sp>
        <p:nvSpPr>
          <p:cNvPr id="4" name="矩形 3"/>
          <p:cNvSpPr/>
          <p:nvPr/>
        </p:nvSpPr>
        <p:spPr>
          <a:xfrm>
            <a:off x="650126" y="2103201"/>
            <a:ext cx="2080717" cy="569911"/>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下界分配规则</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650126" y="3467880"/>
            <a:ext cx="2080716" cy="569911"/>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效率优先规则</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50126" y="4832559"/>
            <a:ext cx="2080716" cy="569911"/>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离群点规则</a:t>
            </a:r>
            <a:endParaRPr lang="en-US" altLang="zh-CN"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175866" y="1341394"/>
            <a:ext cx="10499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Loader</a:t>
            </a:r>
            <a:endParaRPr lang="zh-CN" altLang="en-US"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25846" y="1320175"/>
            <a:ext cx="1313076"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Evaluator</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9490153" y="2727845"/>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10782083" y="2708124"/>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6" name="矩形 15"/>
          <p:cNvSpPr/>
          <p:nvPr/>
        </p:nvSpPr>
        <p:spPr>
          <a:xfrm>
            <a:off x="9490153" y="3231850"/>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18" name="矩形 17"/>
          <p:cNvSpPr/>
          <p:nvPr/>
        </p:nvSpPr>
        <p:spPr>
          <a:xfrm>
            <a:off x="9490153" y="4498927"/>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21" name="矩形 20"/>
          <p:cNvSpPr/>
          <p:nvPr/>
        </p:nvSpPr>
        <p:spPr>
          <a:xfrm>
            <a:off x="9490153" y="4982459"/>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H="1">
            <a:off x="7952869" y="1853923"/>
            <a:ext cx="33333" cy="4409913"/>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28" name="矩形 27"/>
          <p:cNvSpPr/>
          <p:nvPr/>
        </p:nvSpPr>
        <p:spPr>
          <a:xfrm>
            <a:off x="8296268" y="185392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29" name="矩形 28"/>
          <p:cNvSpPr/>
          <p:nvPr/>
        </p:nvSpPr>
        <p:spPr>
          <a:xfrm>
            <a:off x="8296268" y="229793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30" name="矩形 29"/>
          <p:cNvSpPr/>
          <p:nvPr/>
        </p:nvSpPr>
        <p:spPr>
          <a:xfrm>
            <a:off x="8291865" y="274519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31" name="矩形 30"/>
          <p:cNvSpPr/>
          <p:nvPr/>
        </p:nvSpPr>
        <p:spPr>
          <a:xfrm>
            <a:off x="8291865" y="3189207"/>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32" name="矩形 31"/>
          <p:cNvSpPr/>
          <p:nvPr/>
        </p:nvSpPr>
        <p:spPr>
          <a:xfrm>
            <a:off x="10782083" y="3194779"/>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33" name="矩形 32"/>
          <p:cNvSpPr/>
          <p:nvPr/>
        </p:nvSpPr>
        <p:spPr>
          <a:xfrm>
            <a:off x="8291865" y="3633219"/>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34" name="矩形 33"/>
          <p:cNvSpPr/>
          <p:nvPr/>
        </p:nvSpPr>
        <p:spPr>
          <a:xfrm>
            <a:off x="8291865" y="4077231"/>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35" name="矩形 34"/>
          <p:cNvSpPr/>
          <p:nvPr/>
        </p:nvSpPr>
        <p:spPr>
          <a:xfrm>
            <a:off x="10782083" y="3656975"/>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36" name="矩形 35"/>
          <p:cNvSpPr/>
          <p:nvPr/>
        </p:nvSpPr>
        <p:spPr>
          <a:xfrm>
            <a:off x="10782083" y="4100987"/>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37" name="矩形 36"/>
          <p:cNvSpPr/>
          <p:nvPr/>
        </p:nvSpPr>
        <p:spPr>
          <a:xfrm>
            <a:off x="8291865" y="4518708"/>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38" name="矩形 37"/>
          <p:cNvSpPr/>
          <p:nvPr/>
        </p:nvSpPr>
        <p:spPr>
          <a:xfrm>
            <a:off x="8291865" y="4962720"/>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39" name="矩形 38"/>
          <p:cNvSpPr/>
          <p:nvPr/>
        </p:nvSpPr>
        <p:spPr>
          <a:xfrm>
            <a:off x="9490153" y="5465991"/>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40" name="矩形 39"/>
          <p:cNvSpPr/>
          <p:nvPr/>
        </p:nvSpPr>
        <p:spPr>
          <a:xfrm>
            <a:off x="9490153" y="591245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10415621" y="1341394"/>
            <a:ext cx="15466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Discharger</a:t>
            </a:r>
            <a:endParaRPr lang="zh-CN" altLang="en-US" b="1" dirty="0">
              <a:latin typeface="微软雅黑" panose="020B0503020204020204" pitchFamily="34" charset="-122"/>
              <a:ea typeface="微软雅黑" panose="020B0503020204020204" pitchFamily="34" charset="-122"/>
            </a:endParaRPr>
          </a:p>
        </p:txBody>
      </p:sp>
      <p:sp>
        <p:nvSpPr>
          <p:cNvPr id="42" name="矩形 41"/>
          <p:cNvSpPr/>
          <p:nvPr/>
        </p:nvSpPr>
        <p:spPr>
          <a:xfrm>
            <a:off x="8291865" y="5465991"/>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endParaRPr lang="en-US" altLang="zh-CN" dirty="0">
              <a:latin typeface="微软雅黑" panose="020B0503020204020204" pitchFamily="34" charset="-122"/>
              <a:ea typeface="微软雅黑" panose="020B0503020204020204" pitchFamily="34" charset="-122"/>
            </a:endParaRPr>
          </a:p>
        </p:txBody>
      </p:sp>
      <p:sp>
        <p:nvSpPr>
          <p:cNvPr id="43" name="矩形 42"/>
          <p:cNvSpPr/>
          <p:nvPr/>
        </p:nvSpPr>
        <p:spPr>
          <a:xfrm>
            <a:off x="8291865" y="591000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endParaRPr lang="en-US" altLang="zh-CN" dirty="0">
              <a:latin typeface="微软雅黑" panose="020B0503020204020204" pitchFamily="34" charset="-122"/>
              <a:ea typeface="微软雅黑" panose="020B0503020204020204" pitchFamily="34" charset="-122"/>
            </a:endParaRPr>
          </a:p>
        </p:txBody>
      </p:sp>
      <p:sp>
        <p:nvSpPr>
          <p:cNvPr id="44" name="矩形 43"/>
          <p:cNvSpPr/>
          <p:nvPr/>
        </p:nvSpPr>
        <p:spPr>
          <a:xfrm>
            <a:off x="10782083" y="5452596"/>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45" name="矩形 44"/>
          <p:cNvSpPr/>
          <p:nvPr/>
        </p:nvSpPr>
        <p:spPr>
          <a:xfrm>
            <a:off x="10782083" y="5896608"/>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7506266" y="6266034"/>
            <a:ext cx="959872" cy="307777"/>
          </a:xfrm>
          <a:prstGeom prst="rect">
            <a:avLst/>
          </a:prstGeom>
          <a:noFill/>
        </p:spPr>
        <p:txBody>
          <a:bodyPr wrap="square">
            <a:spAutoFit/>
          </a:bodyPr>
          <a:lstStyle/>
          <a:p>
            <a:pPr algn="ctr"/>
            <a:r>
              <a:rPr lang="en-US" altLang="zh-CN" sz="1400" b="1" dirty="0">
                <a:latin typeface="微软雅黑" panose="020B0503020204020204" pitchFamily="34" charset="-122"/>
                <a:ea typeface="微软雅黑" panose="020B0503020204020204" pitchFamily="34" charset="-122"/>
              </a:rPr>
              <a:t>Timeline</a:t>
            </a:r>
            <a:endParaRPr lang="zh-CN" altLang="en-US" sz="14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7" name="文本框 46"/>
              <p:cNvSpPr txBox="1"/>
              <p:nvPr/>
            </p:nvSpPr>
            <p:spPr>
              <a:xfrm>
                <a:off x="3177446" y="1924190"/>
                <a:ext cx="2101281" cy="8716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acc>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e>
                          </m:d>
                        </m:num>
                        <m:den>
                          <m:r>
                            <a:rPr lang="en-US" altLang="zh-CN" sz="2400" b="0" i="1" smtClean="0">
                              <a:latin typeface="Cambria Math" panose="02040503050406030204" pitchFamily="18" charset="0"/>
                            </a:rPr>
                            <m:t>𝜂</m:t>
                          </m:r>
                        </m:den>
                      </m:f>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m:oMathPara>
                </a14:m>
                <a:endParaRPr lang="zh-CN" altLang="en-US" sz="2400" dirty="0"/>
              </a:p>
            </p:txBody>
          </p:sp>
        </mc:Choice>
        <mc:Fallback>
          <p:sp>
            <p:nvSpPr>
              <p:cNvPr id="47" name="文本框 46"/>
              <p:cNvSpPr txBox="1">
                <a:spLocks noRot="1" noChangeAspect="1" noMove="1" noResize="1" noEditPoints="1" noAdjustHandles="1" noChangeArrowheads="1" noChangeShapeType="1" noTextEdit="1"/>
              </p:cNvSpPr>
              <p:nvPr/>
            </p:nvSpPr>
            <p:spPr>
              <a:xfrm>
                <a:off x="3177446" y="1924190"/>
                <a:ext cx="2101281" cy="871649"/>
              </a:xfrm>
              <a:prstGeom prst="rect">
                <a:avLst/>
              </a:prstGeom>
              <a:blipFill rotWithShape="1">
                <a:blip r:embed="rId1"/>
                <a:stretch>
                  <a:fillRect l="-26" t="-16" r="29"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p:cNvSpPr txBox="1"/>
              <p:nvPr/>
            </p:nvSpPr>
            <p:spPr>
              <a:xfrm>
                <a:off x="3026755" y="3520461"/>
                <a:ext cx="4862228" cy="64030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t>
                              </m:r>
                              <m:r>
                                <a:rPr lang="en-US" altLang="zh-CN" sz="2400" b="0" i="0" smtClean="0">
                                  <a:latin typeface="Cambria Math" panose="02040503050406030204" pitchFamily="18" charset="0"/>
                                </a:rPr>
                                <m:t> </m:t>
                              </m:r>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m:t>
                          </m:r>
                        </m:e>
                      </m:func>
                    </m:oMath>
                  </m:oMathPara>
                </a14:m>
                <a:endParaRPr lang="zh-CN" altLang="en-US" sz="2400" dirty="0"/>
              </a:p>
            </p:txBody>
          </p:sp>
        </mc:Choice>
        <mc:Fallback>
          <p:sp>
            <p:nvSpPr>
              <p:cNvPr id="48" name="文本框 47"/>
              <p:cNvSpPr txBox="1">
                <a:spLocks noRot="1" noChangeAspect="1" noMove="1" noResize="1" noEditPoints="1" noAdjustHandles="1" noChangeArrowheads="1" noChangeShapeType="1" noTextEdit="1"/>
              </p:cNvSpPr>
              <p:nvPr/>
            </p:nvSpPr>
            <p:spPr>
              <a:xfrm>
                <a:off x="3026755" y="3520461"/>
                <a:ext cx="4862228" cy="640303"/>
              </a:xfrm>
              <a:prstGeom prst="rect">
                <a:avLst/>
              </a:prstGeom>
              <a:blipFill rotWithShape="1">
                <a:blip r:embed="rId2"/>
                <a:stretch>
                  <a:fillRect l="-7" t="-3" r="-606"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3026755" y="4837027"/>
                <a:ext cx="3922356" cy="64030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t>
                              </m:r>
                              <m:r>
                                <a:rPr lang="en-US" altLang="zh-CN" sz="2400" b="0" i="0" smtClean="0">
                                  <a:latin typeface="Cambria Math" panose="02040503050406030204" pitchFamily="18" charset="0"/>
                                </a:rPr>
                                <m:t> </m:t>
                              </m:r>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acc>
                                <m:accPr>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acc>
                            </m:e>
                          </m:d>
                        </m:e>
                      </m:func>
                      <m:r>
                        <a:rPr lang="en-US" altLang="zh-CN" sz="2400" b="0" i="1" smtClean="0">
                          <a:latin typeface="Cambria Math" panose="02040503050406030204" pitchFamily="18" charset="0"/>
                        </a:rPr>
                        <m:t>∧(</m:t>
                      </m:r>
                      <m:acc>
                        <m:accPr>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acc>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m:oMathPara>
                </a14:m>
                <a:endParaRPr lang="zh-CN" altLang="en-US" sz="2400" dirty="0"/>
              </a:p>
            </p:txBody>
          </p:sp>
        </mc:Choice>
        <mc:Fallback>
          <p:sp>
            <p:nvSpPr>
              <p:cNvPr id="49" name="文本框 48"/>
              <p:cNvSpPr txBox="1">
                <a:spLocks noRot="1" noChangeAspect="1" noMove="1" noResize="1" noEditPoints="1" noAdjustHandles="1" noChangeArrowheads="1" noChangeShapeType="1" noTextEdit="1"/>
              </p:cNvSpPr>
              <p:nvPr/>
            </p:nvSpPr>
            <p:spPr>
              <a:xfrm>
                <a:off x="3026755" y="4837027"/>
                <a:ext cx="3922356" cy="640303"/>
              </a:xfrm>
              <a:prstGeom prst="rect">
                <a:avLst/>
              </a:prstGeom>
              <a:blipFill rotWithShape="1">
                <a:blip r:embed="rId3"/>
                <a:stretch>
                  <a:fillRect l="-9" t="-36" r="8" b="71"/>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执行流程优化</a:t>
            </a:r>
            <a:endParaRPr lang="zh-CN" altLang="en-US" dirty="0"/>
          </a:p>
        </p:txBody>
      </p:sp>
      <p:pic>
        <p:nvPicPr>
          <p:cNvPr id="5" name="图片 4"/>
          <p:cNvPicPr>
            <a:picLocks noChangeAspect="1"/>
          </p:cNvPicPr>
          <p:nvPr/>
        </p:nvPicPr>
        <p:blipFill>
          <a:blip r:embed="rId1"/>
          <a:stretch>
            <a:fillRect/>
          </a:stretch>
        </p:blipFill>
        <p:spPr>
          <a:xfrm>
            <a:off x="1359051" y="2093011"/>
            <a:ext cx="9276190" cy="3438095"/>
          </a:xfrm>
          <a:prstGeom prst="rect">
            <a:avLst/>
          </a:prstGeom>
        </p:spPr>
      </p:pic>
      <p:sp>
        <p:nvSpPr>
          <p:cNvPr id="6" name="矩形 5"/>
          <p:cNvSpPr/>
          <p:nvPr/>
        </p:nvSpPr>
        <p:spPr>
          <a:xfrm>
            <a:off x="6358277" y="5617603"/>
            <a:ext cx="2513874"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需要进入下一轮吗？</a:t>
            </a: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8892938" y="1529013"/>
            <a:ext cx="2396127"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有必要写入磁盘吗？</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3048745" y="3478428"/>
            <a:ext cx="1807459"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子图更新了吗？</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endPar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1" name="组合 40"/>
            <p:cNvGrpSpPr/>
            <p:nvPr/>
          </p:nvGrpSpPr>
          <p:grpSpPr>
            <a:xfrm>
              <a:off x="3655902" y="4833261"/>
              <a:ext cx="4880195" cy="553054"/>
              <a:chOff x="3655902" y="1765588"/>
              <a:chExt cx="4880195" cy="553054"/>
            </a:xfrm>
          </p:grpSpPr>
          <p:grpSp>
            <p:nvGrpSpPr>
              <p:cNvPr id="42" name="Google Shape;863;p65"/>
              <p:cNvGrpSpPr>
                <a:grpSpLocks noChangeAspect="1"/>
              </p:cNvGrpSpPr>
              <p:nvPr/>
            </p:nvGrpSpPr>
            <p:grpSpPr>
              <a:xfrm>
                <a:off x="3655902" y="1952115"/>
                <a:ext cx="190147" cy="180000"/>
                <a:chOff x="4660325" y="1866850"/>
                <a:chExt cx="68350" cy="58100"/>
              </a:xfrm>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grpSp>
            <p:nvGrpSpPr>
              <p:cNvPr id="43" name="Google Shape;863;p65"/>
              <p:cNvGrpSpPr>
                <a:grpSpLocks noChangeAspect="1"/>
              </p:cNvGrpSpPr>
              <p:nvPr/>
            </p:nvGrpSpPr>
            <p:grpSpPr>
              <a:xfrm flipH="1">
                <a:off x="8345950" y="1952115"/>
                <a:ext cx="190147" cy="180000"/>
                <a:chOff x="4660325" y="1866850"/>
                <a:chExt cx="68350" cy="58100"/>
              </a:xfrm>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sp>
            <p:nvSpPr>
              <p:cNvPr id="44" name="矩形: 圆角 43"/>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实验总结</a:t>
                </a:r>
                <a:endParaRPr lang="zh-CN" altLang="en-US" sz="2800" b="1" spc="800">
                  <a:solidFill>
                    <a:srgbClr val="384331"/>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endPar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实验：数据集与</a:t>
            </a:r>
            <a:r>
              <a:rPr lang="en-US" altLang="zh-CN" dirty="0"/>
              <a:t>baseline</a:t>
            </a:r>
            <a:endParaRPr lang="zh-CN" altLang="en-US" dirty="0"/>
          </a:p>
        </p:txBody>
      </p:sp>
      <p:sp>
        <p:nvSpPr>
          <p:cNvPr id="6" name="文本框 5"/>
          <p:cNvSpPr txBox="1"/>
          <p:nvPr/>
        </p:nvSpPr>
        <p:spPr>
          <a:xfrm>
            <a:off x="1510160" y="1139847"/>
            <a:ext cx="9171679" cy="5632311"/>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实验数据集</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对比系统</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GridGraph</a:t>
            </a:r>
            <a:r>
              <a:rPr lang="en-US" altLang="zh-CN" sz="2400" dirty="0">
                <a:latin typeface="微软雅黑" panose="020B0503020204020204" pitchFamily="34" charset="-122"/>
                <a:ea typeface="微软雅黑" panose="020B0503020204020204" pitchFamily="34" charset="-122"/>
              </a:rPr>
              <a:t> (USENIX-ATC-2015)</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GraphChi</a:t>
            </a:r>
            <a:r>
              <a:rPr lang="en-US" altLang="zh-CN" sz="2400" dirty="0">
                <a:latin typeface="微软雅黑" panose="020B0503020204020204" pitchFamily="34" charset="-122"/>
                <a:ea typeface="微软雅黑" panose="020B0503020204020204" pitchFamily="34" charset="-122"/>
              </a:rPr>
              <a:t> (OSDI-2012)</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XStream</a:t>
            </a:r>
            <a:r>
              <a:rPr lang="en-US" altLang="zh-CN" sz="2400" dirty="0">
                <a:latin typeface="微软雅黑" panose="020B0503020204020204" pitchFamily="34" charset="-122"/>
                <a:ea typeface="微软雅黑" panose="020B0503020204020204" pitchFamily="34" charset="-122"/>
              </a:rPr>
              <a:t> (SOSP-2013)</a:t>
            </a:r>
            <a:endParaRPr lang="en-US" altLang="zh-CN" sz="2400" dirty="0">
              <a:latin typeface="微软雅黑" panose="020B0503020204020204" pitchFamily="34" charset="-122"/>
              <a:ea typeface="微软雅黑" panose="020B0503020204020204" pitchFamily="34" charset="-122"/>
            </a:endParaRPr>
          </a:p>
          <a:p>
            <a:pPr lvl="1"/>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354609" y="1764721"/>
            <a:ext cx="5878198" cy="2191281"/>
          </a:xfrm>
          <a:prstGeom prst="rect">
            <a:avLst/>
          </a:prstGeom>
        </p:spPr>
      </p:pic>
      <p:sp>
        <p:nvSpPr>
          <p:cNvPr id="7" name="矩形 6"/>
          <p:cNvSpPr/>
          <p:nvPr/>
        </p:nvSpPr>
        <p:spPr>
          <a:xfrm>
            <a:off x="9483775" y="2109781"/>
            <a:ext cx="1755054"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In memory</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9483774" y="3018826"/>
            <a:ext cx="1755055"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Out-of-core</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实验一：</a:t>
            </a:r>
            <a:r>
              <a:rPr lang="en-US" altLang="zh-CN" dirty="0"/>
              <a:t>Efficiency</a:t>
            </a:r>
            <a:endParaRPr lang="zh-CN" altLang="en-US" dirty="0"/>
          </a:p>
        </p:txBody>
      </p:sp>
      <p:pic>
        <p:nvPicPr>
          <p:cNvPr id="5" name="图片 4"/>
          <p:cNvPicPr>
            <a:picLocks noChangeAspect="1"/>
          </p:cNvPicPr>
          <p:nvPr/>
        </p:nvPicPr>
        <p:blipFill>
          <a:blip r:embed="rId1"/>
          <a:stretch>
            <a:fillRect/>
          </a:stretch>
        </p:blipFill>
        <p:spPr>
          <a:xfrm>
            <a:off x="2364187" y="1351249"/>
            <a:ext cx="7128822" cy="2151889"/>
          </a:xfrm>
          <a:prstGeom prst="rect">
            <a:avLst/>
          </a:prstGeom>
        </p:spPr>
      </p:pic>
      <p:pic>
        <p:nvPicPr>
          <p:cNvPr id="7" name="图片 6"/>
          <p:cNvPicPr>
            <a:picLocks noChangeAspect="1"/>
          </p:cNvPicPr>
          <p:nvPr/>
        </p:nvPicPr>
        <p:blipFill>
          <a:blip r:embed="rId2"/>
          <a:stretch>
            <a:fillRect/>
          </a:stretch>
        </p:blipFill>
        <p:spPr>
          <a:xfrm>
            <a:off x="2211564" y="3828781"/>
            <a:ext cx="7768871" cy="215188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实验二：单机系统 </a:t>
            </a:r>
            <a:r>
              <a:rPr lang="en-US" altLang="zh-CN" dirty="0" err="1"/>
              <a:t>v.s</a:t>
            </a:r>
            <a:r>
              <a:rPr lang="en-US" altLang="zh-CN" dirty="0"/>
              <a:t>. </a:t>
            </a:r>
            <a:r>
              <a:rPr lang="zh-CN" altLang="en-US" dirty="0"/>
              <a:t>分布式系统</a:t>
            </a:r>
            <a:endParaRPr lang="zh-CN" altLang="en-US" dirty="0"/>
          </a:p>
        </p:txBody>
      </p:sp>
      <p:pic>
        <p:nvPicPr>
          <p:cNvPr id="5" name="图片 4"/>
          <p:cNvPicPr>
            <a:picLocks noChangeAspect="1"/>
          </p:cNvPicPr>
          <p:nvPr/>
        </p:nvPicPr>
        <p:blipFill>
          <a:blip r:embed="rId1"/>
          <a:stretch>
            <a:fillRect/>
          </a:stretch>
        </p:blipFill>
        <p:spPr>
          <a:xfrm>
            <a:off x="573805" y="1585417"/>
            <a:ext cx="9238095" cy="4428571"/>
          </a:xfrm>
          <a:prstGeom prst="rect">
            <a:avLst/>
          </a:prstGeom>
        </p:spPr>
      </p:pic>
      <p:pic>
        <p:nvPicPr>
          <p:cNvPr id="7" name="图片 6"/>
          <p:cNvPicPr>
            <a:picLocks noChangeAspect="1"/>
          </p:cNvPicPr>
          <p:nvPr/>
        </p:nvPicPr>
        <p:blipFill>
          <a:blip r:embed="rId2"/>
          <a:stretch>
            <a:fillRect/>
          </a:stretch>
        </p:blipFill>
        <p:spPr>
          <a:xfrm>
            <a:off x="9830436" y="2835391"/>
            <a:ext cx="2257143" cy="495238"/>
          </a:xfrm>
          <a:prstGeom prst="rect">
            <a:avLst/>
          </a:prstGeom>
        </p:spPr>
      </p:pic>
      <p:pic>
        <p:nvPicPr>
          <p:cNvPr id="13" name="图片 12"/>
          <p:cNvPicPr>
            <a:picLocks noChangeAspect="1"/>
          </p:cNvPicPr>
          <p:nvPr/>
        </p:nvPicPr>
        <p:blipFill>
          <a:blip r:embed="rId3"/>
          <a:stretch>
            <a:fillRect/>
          </a:stretch>
        </p:blipFill>
        <p:spPr>
          <a:xfrm>
            <a:off x="9847736" y="2478167"/>
            <a:ext cx="2304762" cy="380952"/>
          </a:xfrm>
          <a:prstGeom prst="rect">
            <a:avLst/>
          </a:prstGeom>
        </p:spPr>
      </p:pic>
      <p:pic>
        <p:nvPicPr>
          <p:cNvPr id="15" name="图片 14"/>
          <p:cNvPicPr>
            <a:picLocks noChangeAspect="1"/>
          </p:cNvPicPr>
          <p:nvPr/>
        </p:nvPicPr>
        <p:blipFill>
          <a:blip r:embed="rId4"/>
          <a:stretch>
            <a:fillRect/>
          </a:stretch>
        </p:blipFill>
        <p:spPr>
          <a:xfrm>
            <a:off x="9867507" y="3263799"/>
            <a:ext cx="2076190" cy="390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zh-CN" altLang="en-US">
                <a:latin typeface="+mn-lt"/>
                <a:ea typeface="微软雅黑" panose="020B0503020204020204" pitchFamily="34" charset="-122"/>
                <a:cs typeface="Calibri" panose="020F0502020204030204"/>
              </a:rPr>
              <a:t>图分析应用</a:t>
            </a:r>
            <a:endParaRPr lang="zh-CN" altLang="en-US" dirty="0">
              <a:latin typeface="+mn-lt"/>
              <a:cs typeface="Calibri" panose="020F0502020204030204"/>
            </a:endParaRPr>
          </a:p>
        </p:txBody>
      </p:sp>
      <p:sp>
        <p:nvSpPr>
          <p:cNvPr id="57" name="矩形 56"/>
          <p:cNvSpPr/>
          <p:nvPr/>
        </p:nvSpPr>
        <p:spPr>
          <a:xfrm>
            <a:off x="891972" y="1582102"/>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pitchFamily="2" charset="0"/>
              </a:rPr>
              <a:t>知识图谱</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8" name="矩形 57"/>
          <p:cNvSpPr/>
          <p:nvPr/>
        </p:nvSpPr>
        <p:spPr>
          <a:xfrm>
            <a:off x="4998246" y="1582102"/>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a:rPr>
              <a:t>社交网络</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sp>
        <p:nvSpPr>
          <p:cNvPr id="59" name="矩形 58"/>
          <p:cNvSpPr/>
          <p:nvPr/>
        </p:nvSpPr>
        <p:spPr>
          <a:xfrm>
            <a:off x="9221460" y="1582102"/>
            <a:ext cx="2385079"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a:rPr>
              <a:t>蛋白质交互网络</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pic>
        <p:nvPicPr>
          <p:cNvPr id="11" name="图片 11" descr="一群各种颜色的伞&#10;&#10;中度可信度描述已自动生成"/>
          <p:cNvPicPr>
            <a:picLocks noChangeAspect="1"/>
          </p:cNvPicPr>
          <p:nvPr/>
        </p:nvPicPr>
        <p:blipFill>
          <a:blip r:embed="rId1"/>
          <a:stretch>
            <a:fillRect/>
          </a:stretch>
        </p:blipFill>
        <p:spPr>
          <a:xfrm>
            <a:off x="4269058" y="2656825"/>
            <a:ext cx="4062760" cy="2752399"/>
          </a:xfrm>
          <a:prstGeom prst="rect">
            <a:avLst/>
          </a:prstGeom>
        </p:spPr>
      </p:pic>
      <p:pic>
        <p:nvPicPr>
          <p:cNvPr id="41" name="图片 41" descr="图示, 示意图&#10;&#10;已自动生成说明"/>
          <p:cNvPicPr>
            <a:picLocks noChangeAspect="1"/>
          </p:cNvPicPr>
          <p:nvPr/>
        </p:nvPicPr>
        <p:blipFill>
          <a:blip r:embed="rId2"/>
          <a:stretch>
            <a:fillRect/>
          </a:stretch>
        </p:blipFill>
        <p:spPr>
          <a:xfrm>
            <a:off x="310375" y="2367531"/>
            <a:ext cx="3700346" cy="2922108"/>
          </a:xfrm>
          <a:prstGeom prst="rect">
            <a:avLst/>
          </a:prstGeom>
        </p:spPr>
      </p:pic>
      <p:pic>
        <p:nvPicPr>
          <p:cNvPr id="42" name="图片 42" descr="图示&#10;&#10;已自动生成说明"/>
          <p:cNvPicPr>
            <a:picLocks noChangeAspect="1"/>
          </p:cNvPicPr>
          <p:nvPr/>
        </p:nvPicPr>
        <p:blipFill>
          <a:blip r:embed="rId3"/>
          <a:stretch>
            <a:fillRect/>
          </a:stretch>
        </p:blipFill>
        <p:spPr>
          <a:xfrm>
            <a:off x="8571571" y="2780706"/>
            <a:ext cx="3458736" cy="25046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实验总结</a:t>
            </a:r>
            <a:endParaRPr lang="zh-CN" altLang="en-US" dirty="0"/>
          </a:p>
        </p:txBody>
      </p:sp>
      <p:sp>
        <p:nvSpPr>
          <p:cNvPr id="4" name="文本框 3"/>
          <p:cNvSpPr txBox="1"/>
          <p:nvPr/>
        </p:nvSpPr>
        <p:spPr>
          <a:xfrm>
            <a:off x="1034557" y="1620565"/>
            <a:ext cx="10122886"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在效率上优于过去的单机图计算系统：比</a:t>
            </a:r>
            <a:r>
              <a:rPr lang="en-US" altLang="zh-CN" sz="2400" dirty="0" err="1">
                <a:latin typeface="微软雅黑" panose="020B0503020204020204" pitchFamily="34" charset="-122"/>
                <a:ea typeface="微软雅黑" panose="020B0503020204020204" pitchFamily="34" charset="-122"/>
              </a:rPr>
              <a:t>GridGraph</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6.5X</a:t>
            </a:r>
            <a:r>
              <a:rPr lang="zh-CN" altLang="en-US" sz="2400" dirty="0">
                <a:latin typeface="微软雅黑" panose="020B0503020204020204" pitchFamily="34" charset="-122"/>
                <a:ea typeface="微软雅黑" panose="020B0503020204020204" pitchFamily="34" charset="-122"/>
              </a:rPr>
              <a:t>，比</a:t>
            </a:r>
            <a:r>
              <a:rPr lang="en-US" altLang="zh-CN" sz="2400" dirty="0" err="1">
                <a:latin typeface="微软雅黑" panose="020B0503020204020204" pitchFamily="34" charset="-122"/>
                <a:ea typeface="微软雅黑" panose="020B0503020204020204" pitchFamily="34" charset="-122"/>
              </a:rPr>
              <a:t>GraphChi</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33.0X</a:t>
            </a:r>
            <a:r>
              <a:rPr lang="zh-CN" altLang="en-US" sz="2400" dirty="0">
                <a:latin typeface="微软雅黑" panose="020B0503020204020204" pitchFamily="34" charset="-122"/>
                <a:ea typeface="微软雅黑" panose="020B0503020204020204" pitchFamily="34" charset="-122"/>
              </a:rPr>
              <a:t>，比</a:t>
            </a:r>
            <a:r>
              <a:rPr lang="en-US" altLang="zh-CN" sz="2400" dirty="0" err="1">
                <a:latin typeface="微软雅黑" panose="020B0503020204020204" pitchFamily="34" charset="-122"/>
                <a:ea typeface="微软雅黑" panose="020B0503020204020204" pitchFamily="34" charset="-122"/>
              </a:rPr>
              <a:t>Xstream</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76.1X</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在可扩展性上优于过去的单机图计算系统：所有运行于</a:t>
            </a:r>
            <a:r>
              <a:rPr lang="en-US" altLang="zh-CN" sz="2400" dirty="0">
                <a:latin typeface="微软雅黑" panose="020B0503020204020204" pitchFamily="34" charset="-122"/>
                <a:ea typeface="微软雅黑" panose="020B0503020204020204" pitchFamily="34" charset="-122"/>
              </a:rPr>
              <a:t>hyperlink12</a:t>
            </a:r>
            <a:r>
              <a:rPr lang="zh-CN" altLang="en-US" sz="2400" dirty="0">
                <a:latin typeface="微软雅黑" panose="020B0503020204020204" pitchFamily="34" charset="-122"/>
                <a:ea typeface="微软雅黑" panose="020B0503020204020204" pitchFamily="34" charset="-122"/>
              </a:rPr>
              <a:t>数据集上的算法均可以在</a:t>
            </a:r>
            <a:r>
              <a:rPr lang="en-US" altLang="zh-CN" sz="2400" dirty="0">
                <a:solidFill>
                  <a:srgbClr val="FF0000"/>
                </a:solidFill>
                <a:latin typeface="微软雅黑" panose="020B0503020204020204" pitchFamily="34" charset="-122"/>
                <a:ea typeface="微软雅黑" panose="020B0503020204020204" pitchFamily="34" charset="-122"/>
              </a:rPr>
              <a:t>32</a:t>
            </a:r>
            <a:r>
              <a:rPr lang="zh-CN" altLang="en-US" sz="2400" dirty="0">
                <a:solidFill>
                  <a:srgbClr val="FF0000"/>
                </a:solidFill>
                <a:latin typeface="微软雅黑" panose="020B0503020204020204" pitchFamily="34" charset="-122"/>
                <a:ea typeface="微软雅黑" panose="020B0503020204020204" pitchFamily="34" charset="-122"/>
              </a:rPr>
              <a:t>分钟</a:t>
            </a:r>
            <a:r>
              <a:rPr lang="zh-CN" altLang="en-US" sz="2400" dirty="0">
                <a:latin typeface="微软雅黑" panose="020B0503020204020204" pitchFamily="34" charset="-122"/>
                <a:ea typeface="微软雅黑" panose="020B0503020204020204" pitchFamily="34" charset="-122"/>
              </a:rPr>
              <a:t>内结束运行，其余系统均无法在</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小时内结束</a:t>
            </a:r>
            <a:r>
              <a:rPr lang="en-US" altLang="zh-CN" sz="2400" dirty="0">
                <a:latin typeface="微软雅黑" panose="020B0503020204020204" pitchFamily="34" charset="-122"/>
                <a:ea typeface="微软雅黑" panose="020B0503020204020204" pitchFamily="34" charset="-122"/>
              </a:rPr>
              <a:t>WCC</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PR</a:t>
            </a:r>
            <a:r>
              <a:rPr lang="zh-CN" altLang="en-US" sz="2400" dirty="0">
                <a:latin typeface="微软雅黑" panose="020B0503020204020204" pitchFamily="34" charset="-122"/>
                <a:ea typeface="微软雅黑" panose="020B0503020204020204" pitchFamily="34" charset="-122"/>
              </a:rPr>
              <a:t>的运行</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与分布式系统相比，</a:t>
            </a: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的运行效率有一定的下降，但是</a:t>
            </a: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相比于分布式系统可以节省</a:t>
            </a:r>
            <a:r>
              <a:rPr lang="en-US" altLang="zh-CN" sz="2400" dirty="0">
                <a:solidFill>
                  <a:srgbClr val="FF0000"/>
                </a:solidFill>
                <a:latin typeface="微软雅黑" panose="020B0503020204020204" pitchFamily="34" charset="-122"/>
                <a:ea typeface="微软雅黑" panose="020B0503020204020204" pitchFamily="34" charset="-122"/>
              </a:rPr>
              <a:t>3.0X</a:t>
            </a:r>
            <a:r>
              <a:rPr lang="zh-CN" altLang="en-US" sz="2400" dirty="0">
                <a:latin typeface="微软雅黑" panose="020B0503020204020204" pitchFamily="34" charset="-122"/>
                <a:ea typeface="微软雅黑" panose="020B0503020204020204" pitchFamily="34" charset="-122"/>
              </a:rPr>
              <a:t>至</a:t>
            </a:r>
            <a:r>
              <a:rPr lang="en-US" altLang="zh-CN" sz="2400" dirty="0">
                <a:solidFill>
                  <a:srgbClr val="FF0000"/>
                </a:solidFill>
                <a:latin typeface="微软雅黑" panose="020B0503020204020204" pitchFamily="34" charset="-122"/>
                <a:ea typeface="微软雅黑" panose="020B0503020204020204" pitchFamily="34" charset="-122"/>
              </a:rPr>
              <a:t>13.9X</a:t>
            </a:r>
            <a:r>
              <a:rPr lang="zh-CN" altLang="en-US" sz="2400" dirty="0">
                <a:latin typeface="微软雅黑" panose="020B0503020204020204" pitchFamily="34" charset="-122"/>
                <a:ea typeface="微软雅黑" panose="020B0503020204020204" pitchFamily="34" charset="-122"/>
              </a:rPr>
              <a:t>的货币成本</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相比其他系统有着更好的硬件兼容性：从</a:t>
            </a:r>
            <a:r>
              <a:rPr lang="en-US" altLang="zh-CN" sz="2400" dirty="0">
                <a:latin typeface="微软雅黑" panose="020B0503020204020204" pitchFamily="34" charset="-122"/>
                <a:ea typeface="微软雅黑" panose="020B0503020204020204" pitchFamily="34" charset="-122"/>
              </a:rPr>
              <a:t>SSD</a:t>
            </a:r>
            <a:r>
              <a:rPr lang="zh-CN" altLang="en-US" sz="2400" dirty="0">
                <a:latin typeface="微软雅黑" panose="020B0503020204020204" pitchFamily="34" charset="-122"/>
                <a:ea typeface="微软雅黑" panose="020B0503020204020204" pitchFamily="34" charset="-122"/>
              </a:rPr>
              <a:t>迁移到</a:t>
            </a:r>
            <a:r>
              <a:rPr lang="en-US" altLang="zh-CN" sz="2400" dirty="0">
                <a:latin typeface="微软雅黑" panose="020B0503020204020204" pitchFamily="34" charset="-122"/>
                <a:ea typeface="微软雅黑" panose="020B0503020204020204" pitchFamily="34" charset="-122"/>
              </a:rPr>
              <a:t>HDD</a:t>
            </a:r>
            <a:r>
              <a:rPr lang="zh-CN" altLang="en-US" sz="2400" dirty="0">
                <a:latin typeface="微软雅黑" panose="020B0503020204020204" pitchFamily="34" charset="-122"/>
                <a:ea typeface="微软雅黑" panose="020B0503020204020204" pitchFamily="34" charset="-122"/>
              </a:rPr>
              <a:t>的性能退化最小</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zh-CN" altLang="en-US">
                <a:latin typeface="+mn-lt"/>
                <a:ea typeface="微软雅黑" panose="020B0503020204020204" pitchFamily="34" charset="-122"/>
                <a:cs typeface="Calibri" panose="020F0502020204030204"/>
              </a:rPr>
              <a:t>并行图计算系统</a:t>
            </a:r>
            <a:endParaRPr lang="zh-CN" altLang="en-US" dirty="0">
              <a:latin typeface="+mn-lt"/>
              <a:ea typeface="微软雅黑" panose="020B0503020204020204" pitchFamily="34" charset="-122"/>
              <a:cs typeface="Calibri" panose="020F0502020204030204"/>
            </a:endParaRPr>
          </a:p>
        </p:txBody>
      </p:sp>
      <p:sp>
        <p:nvSpPr>
          <p:cNvPr id="57" name="矩形 56"/>
          <p:cNvSpPr/>
          <p:nvPr/>
        </p:nvSpPr>
        <p:spPr>
          <a:xfrm>
            <a:off x="795881" y="1628182"/>
            <a:ext cx="2734483"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Shared-memory</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8" name="矩形 57"/>
          <p:cNvSpPr/>
          <p:nvPr/>
        </p:nvSpPr>
        <p:spPr>
          <a:xfrm>
            <a:off x="4535019" y="1637474"/>
            <a:ext cx="3375678" cy="51392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Distributed-memory</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sp>
        <p:nvSpPr>
          <p:cNvPr id="59" name="矩形 58"/>
          <p:cNvSpPr/>
          <p:nvPr/>
        </p:nvSpPr>
        <p:spPr>
          <a:xfrm>
            <a:off x="9131418" y="1632605"/>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Out-of-core</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pic>
        <p:nvPicPr>
          <p:cNvPr id="5"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49172" y="4036562"/>
            <a:ext cx="914400" cy="914400"/>
          </a:xfrm>
          <a:prstGeom prst="rect">
            <a:avLst/>
          </a:prstGeom>
        </p:spPr>
      </p:pic>
      <p:pic>
        <p:nvPicPr>
          <p:cNvPr id="12" name="图片 12" descr="图片包含 徽标&#10;&#10;已自动生成说明"/>
          <p:cNvPicPr>
            <a:picLocks noChangeAspect="1"/>
          </p:cNvPicPr>
          <p:nvPr/>
        </p:nvPicPr>
        <p:blipFill rotWithShape="1">
          <a:blip r:embed="rId3"/>
          <a:srcRect t="25288" r="-339" b="22034"/>
          <a:stretch>
            <a:fillRect/>
          </a:stretch>
        </p:blipFill>
        <p:spPr>
          <a:xfrm>
            <a:off x="771114" y="2830370"/>
            <a:ext cx="2929059" cy="692359"/>
          </a:xfrm>
          <a:prstGeom prst="rect">
            <a:avLst/>
          </a:prstGeom>
        </p:spPr>
      </p:pic>
      <p:pic>
        <p:nvPicPr>
          <p:cNvPr id="13"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87733" y="4036562"/>
            <a:ext cx="914400" cy="914400"/>
          </a:xfrm>
          <a:prstGeom prst="rect">
            <a:avLst/>
          </a:prstGeom>
        </p:spPr>
      </p:pic>
      <p:pic>
        <p:nvPicPr>
          <p:cNvPr id="14"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689123" y="4036561"/>
            <a:ext cx="914400" cy="914400"/>
          </a:xfrm>
          <a:prstGeom prst="rect">
            <a:avLst/>
          </a:prstGeom>
        </p:spPr>
      </p:pic>
      <p:sp>
        <p:nvSpPr>
          <p:cNvPr id="15" name="箭头: 上下 14"/>
          <p:cNvSpPr/>
          <p:nvPr/>
        </p:nvSpPr>
        <p:spPr>
          <a:xfrm>
            <a:off x="1222736" y="3564493"/>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下 15"/>
          <p:cNvSpPr/>
          <p:nvPr/>
        </p:nvSpPr>
        <p:spPr>
          <a:xfrm>
            <a:off x="2161297" y="3564493"/>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下 16"/>
          <p:cNvSpPr/>
          <p:nvPr/>
        </p:nvSpPr>
        <p:spPr>
          <a:xfrm>
            <a:off x="3062687" y="3564491"/>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云形 19"/>
          <p:cNvSpPr/>
          <p:nvPr/>
        </p:nvSpPr>
        <p:spPr>
          <a:xfrm>
            <a:off x="4469180" y="2406805"/>
            <a:ext cx="3475464" cy="2871438"/>
          </a:xfrm>
          <a:prstGeom prst="cloud">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上下 27"/>
          <p:cNvSpPr/>
          <p:nvPr/>
        </p:nvSpPr>
        <p:spPr>
          <a:xfrm rot="15480000">
            <a:off x="6121630" y="2913944"/>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上下 28"/>
          <p:cNvSpPr/>
          <p:nvPr/>
        </p:nvSpPr>
        <p:spPr>
          <a:xfrm rot="8580000">
            <a:off x="5480435" y="3787457"/>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下 30"/>
          <p:cNvSpPr/>
          <p:nvPr/>
        </p:nvSpPr>
        <p:spPr>
          <a:xfrm rot="12360000">
            <a:off x="6744240" y="3629481"/>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形 32" descr="Internet 纯色填充"/>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201" y="2916045"/>
            <a:ext cx="914400" cy="914400"/>
          </a:xfrm>
          <a:prstGeom prst="rect">
            <a:avLst/>
          </a:prstGeom>
        </p:spPr>
      </p:pic>
      <p:pic>
        <p:nvPicPr>
          <p:cNvPr id="33" name="图形 32" descr="Internet 纯色填充"/>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49713" y="3984703"/>
            <a:ext cx="914400" cy="914400"/>
          </a:xfrm>
          <a:prstGeom prst="rect">
            <a:avLst/>
          </a:prstGeom>
        </p:spPr>
      </p:pic>
      <p:pic>
        <p:nvPicPr>
          <p:cNvPr id="34" name="图形 32" descr="Internet 纯色填充"/>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3225" y="2776654"/>
            <a:ext cx="914400" cy="914400"/>
          </a:xfrm>
          <a:prstGeom prst="rect">
            <a:avLst/>
          </a:prstGeom>
        </p:spPr>
      </p:pic>
      <p:pic>
        <p:nvPicPr>
          <p:cNvPr id="35" name="图形 35" descr="数据库 纯色填充"/>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77934" y="2481986"/>
            <a:ext cx="1936595" cy="923692"/>
          </a:xfrm>
          <a:prstGeom prst="rect">
            <a:avLst/>
          </a:prstGeom>
        </p:spPr>
      </p:pic>
      <p:pic>
        <p:nvPicPr>
          <p:cNvPr id="36"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43398" y="5148984"/>
            <a:ext cx="914400" cy="914400"/>
          </a:xfrm>
          <a:prstGeom prst="rect">
            <a:avLst/>
          </a:prstGeom>
        </p:spPr>
      </p:pic>
      <p:pic>
        <p:nvPicPr>
          <p:cNvPr id="37" name="图片 12" descr="图片包含 徽标&#10;&#10;已自动生成说明"/>
          <p:cNvPicPr>
            <a:picLocks noChangeAspect="1"/>
          </p:cNvPicPr>
          <p:nvPr/>
        </p:nvPicPr>
        <p:blipFill rotWithShape="1">
          <a:blip r:embed="rId3"/>
          <a:srcRect t="25288" r="-339" b="22034"/>
          <a:stretch>
            <a:fillRect/>
          </a:stretch>
        </p:blipFill>
        <p:spPr>
          <a:xfrm>
            <a:off x="8837462" y="3905622"/>
            <a:ext cx="2929059" cy="692359"/>
          </a:xfrm>
          <a:prstGeom prst="rect">
            <a:avLst/>
          </a:prstGeom>
        </p:spPr>
      </p:pic>
      <p:pic>
        <p:nvPicPr>
          <p:cNvPr id="38"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844788" y="5148984"/>
            <a:ext cx="914400" cy="914400"/>
          </a:xfrm>
          <a:prstGeom prst="rect">
            <a:avLst/>
          </a:prstGeom>
        </p:spPr>
      </p:pic>
      <p:pic>
        <p:nvPicPr>
          <p:cNvPr id="39" name="图形 5" descr="处理器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09007" y="5148983"/>
            <a:ext cx="914400" cy="914400"/>
          </a:xfrm>
          <a:prstGeom prst="rect">
            <a:avLst/>
          </a:prstGeom>
        </p:spPr>
      </p:pic>
      <p:sp>
        <p:nvSpPr>
          <p:cNvPr id="40" name="箭头: 上下 39"/>
          <p:cNvSpPr/>
          <p:nvPr/>
        </p:nvSpPr>
        <p:spPr>
          <a:xfrm>
            <a:off x="9316962" y="4676915"/>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下 42"/>
          <p:cNvSpPr/>
          <p:nvPr/>
        </p:nvSpPr>
        <p:spPr>
          <a:xfrm>
            <a:off x="10218352" y="4676915"/>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下 43"/>
          <p:cNvSpPr/>
          <p:nvPr/>
        </p:nvSpPr>
        <p:spPr>
          <a:xfrm>
            <a:off x="11119742" y="4676914"/>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71114" y="5757730"/>
            <a:ext cx="2734483" cy="523220"/>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可扩展性差</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6" name="矩形 5"/>
          <p:cNvSpPr/>
          <p:nvPr/>
        </p:nvSpPr>
        <p:spPr>
          <a:xfrm>
            <a:off x="4863976" y="5757730"/>
            <a:ext cx="2734483" cy="523220"/>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pitchFamily="2" charset="0"/>
              </a:rPr>
              <a:t>成本高</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7" name="箭头: 上下 6"/>
          <p:cNvSpPr/>
          <p:nvPr/>
        </p:nvSpPr>
        <p:spPr>
          <a:xfrm>
            <a:off x="10194628" y="3354619"/>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endPar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p:grpSpPr>
          <p:grpSp>
            <p:nvGrpSpPr>
              <p:cNvPr id="50" name="Google Shape;863;p65"/>
              <p:cNvGrpSpPr>
                <a:grpSpLocks noChangeAspect="1"/>
              </p:cNvGrpSpPr>
              <p:nvPr/>
            </p:nvGrpSpPr>
            <p:grpSpPr>
              <a:xfrm>
                <a:off x="3655902" y="195211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grpSp>
            <p:nvGrpSpPr>
              <p:cNvPr id="51" name="Google Shape;863;p65"/>
              <p:cNvGrpSpPr>
                <a:grpSpLocks noChangeAspect="1"/>
              </p:cNvGrpSpPr>
              <p:nvPr/>
            </p:nvGrpSpPr>
            <p:grpSpPr>
              <a:xfrm flipH="1">
                <a:off x="8345950" y="1952115"/>
                <a:ext cx="190147" cy="180000"/>
                <a:chOff x="4660325" y="1866850"/>
                <a:chExt cx="68350" cy="58100"/>
              </a:xfrm>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p:txBody>
            </p:sp>
          </p:grpSp>
          <p:sp>
            <p:nvSpPr>
              <p:cNvPr id="52" name="矩形: 圆角 5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设计愿景</a:t>
            </a:r>
            <a:endParaRPr lang="zh-CN" altLang="en-US" dirty="0"/>
          </a:p>
        </p:txBody>
      </p:sp>
      <p:graphicFrame>
        <p:nvGraphicFramePr>
          <p:cNvPr id="6" name="图示 5"/>
          <p:cNvGraphicFramePr/>
          <p:nvPr/>
        </p:nvGraphicFramePr>
        <p:xfrm>
          <a:off x="2032000" y="1170928"/>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矩形 8"/>
          <p:cNvSpPr/>
          <p:nvPr/>
        </p:nvSpPr>
        <p:spPr>
          <a:xfrm>
            <a:off x="494069" y="4763631"/>
            <a:ext cx="273448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更少的内存占用</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更快的消息访问</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10" name="矩形 9"/>
          <p:cNvSpPr/>
          <p:nvPr/>
        </p:nvSpPr>
        <p:spPr>
          <a:xfrm>
            <a:off x="2176698" y="1170928"/>
            <a:ext cx="273448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更细粒度的并行</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更少的消息传递</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11" name="矩形 10"/>
          <p:cNvSpPr/>
          <p:nvPr/>
        </p:nvSpPr>
        <p:spPr>
          <a:xfrm>
            <a:off x="8929623" y="4705876"/>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a:t>
            </a: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空闲</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Vertex-Centric Model</a:t>
            </a:r>
            <a:endParaRPr lang="zh-CN" altLang="en-US" dirty="0"/>
          </a:p>
        </p:txBody>
      </p:sp>
      <p:sp>
        <p:nvSpPr>
          <p:cNvPr id="4" name="椭圆 3"/>
          <p:cNvSpPr/>
          <p:nvPr/>
        </p:nvSpPr>
        <p:spPr>
          <a:xfrm>
            <a:off x="3345354" y="1468550"/>
            <a:ext cx="569912"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458284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6" name="椭圆 5"/>
          <p:cNvSpPr/>
          <p:nvPr/>
        </p:nvSpPr>
        <p:spPr>
          <a:xfrm>
            <a:off x="4582842"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6901006"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8400110"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en-US" altLang="zh-CN" dirty="0"/>
          </a:p>
        </p:txBody>
      </p:sp>
      <p:sp>
        <p:nvSpPr>
          <p:cNvPr id="9" name="椭圆 8"/>
          <p:cNvSpPr/>
          <p:nvPr/>
        </p:nvSpPr>
        <p:spPr>
          <a:xfrm>
            <a:off x="7599914"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 name="椭圆 9"/>
          <p:cNvSpPr/>
          <p:nvPr/>
        </p:nvSpPr>
        <p:spPr>
          <a:xfrm>
            <a:off x="840011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1" name="椭圆 10"/>
          <p:cNvSpPr/>
          <p:nvPr/>
        </p:nvSpPr>
        <p:spPr>
          <a:xfrm>
            <a:off x="6929738"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en-US" altLang="zh-CN" dirty="0"/>
          </a:p>
        </p:txBody>
      </p:sp>
      <p:sp>
        <p:nvSpPr>
          <p:cNvPr id="13" name="椭圆 12"/>
          <p:cNvSpPr/>
          <p:nvPr/>
        </p:nvSpPr>
        <p:spPr>
          <a:xfrm>
            <a:off x="3338343" y="3946078"/>
            <a:ext cx="569912" cy="569912"/>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4" name="椭圆 13"/>
          <p:cNvSpPr/>
          <p:nvPr/>
        </p:nvSpPr>
        <p:spPr>
          <a:xfrm>
            <a:off x="3338343"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endParaRPr lang="en-US" altLang="zh-CN" dirty="0"/>
          </a:p>
        </p:txBody>
      </p:sp>
      <p:sp>
        <p:nvSpPr>
          <p:cNvPr id="16" name="椭圆 15"/>
          <p:cNvSpPr/>
          <p:nvPr/>
        </p:nvSpPr>
        <p:spPr>
          <a:xfrm>
            <a:off x="4575831" y="5369366"/>
            <a:ext cx="615440"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en-US" altLang="zh-CN" dirty="0"/>
          </a:p>
        </p:txBody>
      </p:sp>
      <p:sp>
        <p:nvSpPr>
          <p:cNvPr id="17" name="椭圆 16"/>
          <p:cNvSpPr/>
          <p:nvPr/>
        </p:nvSpPr>
        <p:spPr>
          <a:xfrm>
            <a:off x="8400110"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15</a:t>
            </a:r>
            <a:endParaRPr lang="en-US" altLang="zh-CN" dirty="0"/>
          </a:p>
        </p:txBody>
      </p:sp>
      <p:sp>
        <p:nvSpPr>
          <p:cNvPr id="18" name="椭圆 17"/>
          <p:cNvSpPr/>
          <p:nvPr/>
        </p:nvSpPr>
        <p:spPr>
          <a:xfrm>
            <a:off x="6920850" y="5376288"/>
            <a:ext cx="615440"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19" name="椭圆 18"/>
          <p:cNvSpPr/>
          <p:nvPr/>
        </p:nvSpPr>
        <p:spPr>
          <a:xfrm>
            <a:off x="6929738"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14</a:t>
            </a:r>
            <a:endParaRPr lang="en-US" altLang="zh-CN" dirty="0"/>
          </a:p>
        </p:txBody>
      </p:sp>
      <p:sp>
        <p:nvSpPr>
          <p:cNvPr id="20" name="椭圆 19"/>
          <p:cNvSpPr/>
          <p:nvPr/>
        </p:nvSpPr>
        <p:spPr>
          <a:xfrm>
            <a:off x="8377346"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en-US" altLang="zh-CN" dirty="0"/>
          </a:p>
        </p:txBody>
      </p:sp>
      <p:cxnSp>
        <p:nvCxnSpPr>
          <p:cNvPr id="22" name="直接连接符 21"/>
          <p:cNvCxnSpPr>
            <a:stCxn id="4" idx="6"/>
            <a:endCxn id="5" idx="2"/>
          </p:cNvCxnSpPr>
          <p:nvPr/>
        </p:nvCxnSpPr>
        <p:spPr>
          <a:xfrm>
            <a:off x="3915266"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4867798"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3623299"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3824793"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3824793"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5191271"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3953783"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7228570"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7536290"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7499650"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8685066"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5152754"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7470918"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8685066"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7387456"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8086364"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3338342" y="1753506"/>
            <a:ext cx="7011" cy="2477528"/>
          </a:xfrm>
          <a:prstGeom prst="curvedConnector3">
            <a:avLst>
              <a:gd name="adj1" fmla="val -326059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4249054" y="849806"/>
            <a:ext cx="12700" cy="123748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5152754"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6024922"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7933556"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8970022"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7148429"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7884870"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3589415"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4114280"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3908255"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7536290"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7949880"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8970022"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7961334"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6052599"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2" name="矩形: 圆角 11"/>
          <p:cNvSpPr/>
          <p:nvPr/>
        </p:nvSpPr>
        <p:spPr>
          <a:xfrm>
            <a:off x="2905141" y="3680398"/>
            <a:ext cx="1463037" cy="11012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4444735" y="3808172"/>
                <a:ext cx="297780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r>
                        <a:rPr lang="en-US" altLang="zh-CN" sz="2400" i="1" smtClean="0">
                          <a:latin typeface="Cambria Math" panose="02040503050406030204" pitchFamily="18" charset="0"/>
                        </a:rPr>
                        <m:t>=</m:t>
                      </m:r>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11</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r>
                        <a:rPr lang="en-US" altLang="zh-CN" sz="2400" b="0" i="1" smtClean="0">
                          <a:latin typeface="Cambria Math" panose="02040503050406030204" pitchFamily="18" charset="0"/>
                        </a:rPr>
                        <m:t>}</m:t>
                      </m:r>
                    </m:oMath>
                  </m:oMathPara>
                </a14:m>
                <a:endParaRPr lang="zh-CN" altLang="en-US" sz="2400" dirty="0"/>
              </a:p>
            </p:txBody>
          </p:sp>
        </mc:Choice>
        <mc:Fallback>
          <p:sp>
            <p:nvSpPr>
              <p:cNvPr id="15" name="文本框 14"/>
              <p:cNvSpPr txBox="1">
                <a:spLocks noRot="1" noChangeAspect="1" noMove="1" noResize="1" noEditPoints="1" noAdjustHandles="1" noChangeArrowheads="1" noChangeShapeType="1" noTextEdit="1"/>
              </p:cNvSpPr>
              <p:nvPr/>
            </p:nvSpPr>
            <p:spPr>
              <a:xfrm>
                <a:off x="4444735" y="3808172"/>
                <a:ext cx="2977803" cy="369332"/>
              </a:xfrm>
              <a:prstGeom prst="rect">
                <a:avLst/>
              </a:prstGeom>
              <a:blipFill rotWithShape="1">
                <a:blip r:embed="rId1"/>
                <a:stretch>
                  <a:fillRect l="-12" t="-21" r="-1961" b="128"/>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 name="椭圆 6"/>
          <p:cNvSpPr/>
          <p:nvPr/>
        </p:nvSpPr>
        <p:spPr>
          <a:xfrm>
            <a:off x="5360068"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en-US" altLang="zh-CN" dirty="0"/>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en-US" altLang="zh-CN" dirty="0"/>
          </a:p>
        </p:txBody>
      </p:sp>
      <p:sp>
        <p:nvSpPr>
          <p:cNvPr id="13" name="椭圆 12"/>
          <p:cNvSpPr/>
          <p:nvPr/>
        </p:nvSpPr>
        <p:spPr>
          <a:xfrm>
            <a:off x="1797405" y="3946078"/>
            <a:ext cx="569912"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en-US" altLang="zh-CN" dirty="0"/>
          </a:p>
        </p:txBody>
      </p:sp>
      <p:sp>
        <p:nvSpPr>
          <p:cNvPr id="16" name="椭圆 15"/>
          <p:cNvSpPr/>
          <p:nvPr/>
        </p:nvSpPr>
        <p:spPr>
          <a:xfrm>
            <a:off x="3034893" y="5369366"/>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18" name="椭圆 17"/>
          <p:cNvSpPr/>
          <p:nvPr/>
        </p:nvSpPr>
        <p:spPr>
          <a:xfrm>
            <a:off x="5379912" y="5376288"/>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en-US" altLang="zh-CN" dirty="0"/>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1797404" y="1753506"/>
            <a:ext cx="7011" cy="2477528"/>
          </a:xfrm>
          <a:prstGeom prst="curvedConnector3">
            <a:avLst>
              <a:gd name="adj1" fmla="val -326059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2708116" y="849806"/>
            <a:ext cx="12700" cy="123748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1</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32</a:t>
                </a:r>
                <a:endParaRPr lang="en-US" altLang="zh-CN" sz="2400" dirty="0"/>
              </a:p>
            </p:txBody>
          </p:sp>
        </mc:Choice>
        <mc:Fallback>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1"/>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altLang="zh-CN" dirty="0"/>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en-US" altLang="zh-CN" dirty="0"/>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16" name="椭圆 15"/>
          <p:cNvSpPr/>
          <p:nvPr/>
        </p:nvSpPr>
        <p:spPr>
          <a:xfrm>
            <a:off x="3034893" y="5369366"/>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18" name="椭圆 17"/>
          <p:cNvSpPr/>
          <p:nvPr/>
        </p:nvSpPr>
        <p:spPr>
          <a:xfrm>
            <a:off x="5379912" y="5376288"/>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altLang="zh-CN" dirty="0"/>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altLang="zh-CN" dirty="0"/>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en-US" altLang="zh-CN" dirty="0"/>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2</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28</a:t>
                </a:r>
                <a:endParaRPr lang="en-US" altLang="zh-CN" sz="2400" dirty="0"/>
              </a:p>
            </p:txBody>
          </p:sp>
        </mc:Choice>
        <mc:Fallback>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1"/>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5217470f-5f15-45ce-9454-2b308123b59a"/>
  <p:tag name="COMMONDATA" val="eyJoZGlkIjoiMzQwMWIyZGUzMDVjOTk0Nzk0YTMyMzZiYTAzZWM1ODM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2711</Words>
  <Application>WPS 演示</Application>
  <PresentationFormat>宽屏</PresentationFormat>
  <Paragraphs>761</Paragraphs>
  <Slides>31</Slides>
  <Notes>23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31</vt:i4>
      </vt:variant>
    </vt:vector>
  </HeadingPairs>
  <TitlesOfParts>
    <vt:vector size="48" baseType="lpstr">
      <vt:lpstr>Arial</vt:lpstr>
      <vt:lpstr>宋体</vt:lpstr>
      <vt:lpstr>Wingdings</vt:lpstr>
      <vt:lpstr>微软雅黑</vt:lpstr>
      <vt:lpstr>思源黑体 CN</vt:lpstr>
      <vt:lpstr>黑体</vt:lpstr>
      <vt:lpstr>Calibri</vt:lpstr>
      <vt:lpstr>等线</vt:lpstr>
      <vt:lpstr>Open Sans</vt:lpstr>
      <vt:lpstr>Segoe Print</vt:lpstr>
      <vt:lpstr>Open Sans</vt:lpstr>
      <vt:lpstr>Cambria Math</vt:lpstr>
      <vt:lpstr>Arial Unicode MS</vt:lpstr>
      <vt:lpstr>等线 Light</vt:lpstr>
      <vt:lpstr>Calibri Light</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bai</cp:lastModifiedBy>
  <cp:revision>601</cp:revision>
  <dcterms:created xsi:type="dcterms:W3CDTF">2023-05-05T06:37:00Z</dcterms:created>
  <dcterms:modified xsi:type="dcterms:W3CDTF">2023-05-12T00:47:46Z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3A4BBD38BD3B4BAEB1A2612990272867_12</vt:lpwstr>
  </property>
  <property fmtid="{D5CDD505-2E9C-101B-9397-08002B2CF9AE}" pid="3" name="KSOProductBuildVer">
    <vt:lpwstr>2052-11.1.0.14309</vt:lpwstr>
  </property>
</Properties>
</file>