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3" r:id="rId3"/>
    <p:sldId id="322" r:id="rId4"/>
    <p:sldId id="274" r:id="rId5"/>
    <p:sldId id="326" r:id="rId6"/>
    <p:sldId id="346" r:id="rId7"/>
    <p:sldId id="327" r:id="rId8"/>
    <p:sldId id="328" r:id="rId9"/>
    <p:sldId id="323" r:id="rId10"/>
    <p:sldId id="324" r:id="rId11"/>
    <p:sldId id="329" r:id="rId12"/>
    <p:sldId id="330" r:id="rId13"/>
    <p:sldId id="331" r:id="rId14"/>
    <p:sldId id="332" r:id="rId15"/>
    <p:sldId id="333" r:id="rId16"/>
    <p:sldId id="334" r:id="rId17"/>
    <p:sldId id="335" r:id="rId18"/>
    <p:sldId id="336" r:id="rId19"/>
    <p:sldId id="339" r:id="rId20"/>
    <p:sldId id="340" r:id="rId21"/>
    <p:sldId id="341" r:id="rId22"/>
    <p:sldId id="342" r:id="rId23"/>
    <p:sldId id="343" r:id="rId24"/>
    <p:sldId id="337" r:id="rId25"/>
    <p:sldId id="338" r:id="rId26"/>
    <p:sldId id="344" r:id="rId27"/>
    <p:sldId id="290"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C000"/>
    <a:srgbClr val="4B6251"/>
    <a:srgbClr val="FFCC00"/>
    <a:srgbClr val="445437"/>
    <a:srgbClr val="2C394C"/>
    <a:srgbClr val="3D8F00"/>
    <a:srgbClr val="000000"/>
    <a:srgbClr val="FDD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56" autoAdjust="0"/>
  </p:normalViewPr>
  <p:slideViewPr>
    <p:cSldViewPr snapToGrid="0">
      <p:cViewPr>
        <p:scale>
          <a:sx n="50" d="100"/>
          <a:sy n="50" d="100"/>
        </p:scale>
        <p:origin x="1301"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4C395-5237-4562-8016-87763928F261}" type="datetimeFigureOut">
              <a:rPr lang="zh-CN" altLang="en-US" smtClean="0"/>
              <a:t>2020/10/15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F3ACB-4D60-4231-9B67-A2493AB11B57}" type="slidenum">
              <a:rPr lang="zh-CN" altLang="en-US" smtClean="0"/>
              <a:t>‹#›</a:t>
            </a:fld>
            <a:endParaRPr lang="zh-CN" altLang="en-US"/>
          </a:p>
        </p:txBody>
      </p:sp>
    </p:spTree>
    <p:extLst>
      <p:ext uri="{BB962C8B-B14F-4D97-AF65-F5344CB8AC3E}">
        <p14:creationId xmlns:p14="http://schemas.microsoft.com/office/powerpoint/2010/main" val="2651019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大家好，我是张斌杰，我今天组会的</a:t>
            </a:r>
            <a:r>
              <a:rPr lang="zh-CN" altLang="en-US" sz="1200" kern="1200" dirty="0">
                <a:solidFill>
                  <a:schemeClr val="tx1"/>
                </a:solidFill>
                <a:latin typeface="+mn-lt"/>
                <a:ea typeface="+mn-ea"/>
                <a:cs typeface="+mn-cs"/>
              </a:rPr>
              <a:t>主题是知识图谱在推荐系统上的应用，接下来将以这篇文章为例，为大家进行介绍。</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sym typeface="+mn-lt"/>
              </a:rPr>
              <a:t>这篇文章是</a:t>
            </a:r>
            <a:r>
              <a:rPr lang="en-US" altLang="zh-CN" sz="1200" b="0" dirty="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KDD2019</a:t>
            </a:r>
            <a:r>
              <a:rPr lang="zh-CN" altLang="en-US" sz="1200" b="0" dirty="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年的文章，</a:t>
            </a:r>
            <a:r>
              <a:rPr lang="zh-CN" altLang="en-US" b="0" i="0" u="none" strike="noStrike" dirty="0">
                <a:effectLst/>
                <a:latin typeface="&amp;quot"/>
              </a:rPr>
              <a:t>作者是新加坡国立大学的王翔</a:t>
            </a:r>
            <a:r>
              <a:rPr lang="zh-CN" altLang="en-US" sz="1200" b="0" i="0" kern="1200" dirty="0">
                <a:solidFill>
                  <a:schemeClr val="tx1"/>
                </a:solidFill>
                <a:effectLst/>
                <a:latin typeface="+mn-lt"/>
                <a:ea typeface="+mn-ea"/>
                <a:cs typeface="+mn-cs"/>
              </a:rPr>
              <a:t>博士</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u="none" strike="noStrike" dirty="0">
              <a:effectLst/>
              <a:latin typeface="&amp;quo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dirty="0">
                <a:solidFill>
                  <a:schemeClr val="tx1"/>
                </a:solidFill>
                <a:effectLst/>
                <a:latin typeface="&amp;quot"/>
                <a:ea typeface="+mn-ea"/>
                <a:cs typeface="+mn-cs"/>
              </a:rPr>
              <a:t>文章标题可以拆成三部分来看</a:t>
            </a:r>
            <a:r>
              <a:rPr lang="zh-CN" altLang="en-US" sz="1200" b="0" dirty="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rPr>
              <a:t>：</a:t>
            </a:r>
            <a:r>
              <a:rPr lang="en-US" altLang="zh-CN" sz="1200" dirty="0">
                <a:solidFill>
                  <a:srgbClr val="FFCC00"/>
                </a:solidFill>
                <a:latin typeface="微软雅黑" panose="020B0503020204020204" pitchFamily="34" charset="-122"/>
                <a:ea typeface="微软雅黑" panose="020B0503020204020204" pitchFamily="34" charset="-122"/>
              </a:rPr>
              <a:t>Knowledge Graph </a:t>
            </a:r>
            <a:r>
              <a:rPr lang="zh-CN" altLang="en-US" sz="1200" b="0" dirty="0">
                <a:solidFill>
                  <a:schemeClr val="bg1"/>
                </a:solidFill>
                <a:latin typeface="微软雅黑 Light" panose="020B0502040204020203" charset="-122"/>
                <a:ea typeface="微软雅黑 Light" panose="020B0502040204020203" charset="-122"/>
                <a:cs typeface="+mn-ea"/>
                <a:sym typeface="+mn-lt"/>
              </a:rPr>
              <a:t>就是知识图谱</a:t>
            </a:r>
            <a:r>
              <a:rPr lang="zh-CN" altLang="en-US" sz="1200" b="1" dirty="0">
                <a:solidFill>
                  <a:schemeClr val="bg1"/>
                </a:solidFill>
                <a:latin typeface="微软雅黑 Light" panose="020B0502040204020203" charset="-122"/>
                <a:ea typeface="微软雅黑 Light" panose="020B0502040204020203" charset="-122"/>
                <a:cs typeface="+mn-ea"/>
                <a:sym typeface="+mn-lt"/>
              </a:rPr>
              <a:t>，</a:t>
            </a:r>
            <a:r>
              <a:rPr lang="en-US" altLang="zh-CN" sz="1200" dirty="0">
                <a:solidFill>
                  <a:srgbClr val="FFCC00"/>
                </a:solidFill>
                <a:latin typeface="微软雅黑" panose="020B0503020204020204" pitchFamily="34" charset="-122"/>
                <a:ea typeface="微软雅黑" panose="020B0503020204020204" pitchFamily="34" charset="-122"/>
              </a:rPr>
              <a:t>Graph Attention Network </a:t>
            </a:r>
            <a:r>
              <a:rPr lang="zh-CN" altLang="en-US" sz="1200" dirty="0">
                <a:solidFill>
                  <a:srgbClr val="FFCC00"/>
                </a:solidFill>
                <a:latin typeface="微软雅黑" panose="020B0503020204020204" pitchFamily="34" charset="-122"/>
                <a:ea typeface="微软雅黑" panose="020B0503020204020204" pitchFamily="34" charset="-122"/>
              </a:rPr>
              <a:t>就是</a:t>
            </a:r>
            <a:r>
              <a:rPr lang="zh-CN" altLang="en-US" b="0" i="0" u="none" strike="noStrike" dirty="0">
                <a:effectLst/>
                <a:latin typeface="Roboto"/>
              </a:rPr>
              <a:t>图注意力网络，</a:t>
            </a:r>
            <a:r>
              <a:rPr lang="en-US" altLang="zh-CN" sz="1200" dirty="0">
                <a:solidFill>
                  <a:srgbClr val="FFCC00"/>
                </a:solidFill>
                <a:latin typeface="微软雅黑" panose="020B0503020204020204" pitchFamily="34" charset="-122"/>
                <a:ea typeface="微软雅黑" panose="020B0503020204020204" pitchFamily="34" charset="-122"/>
              </a:rPr>
              <a:t>Recommendation </a:t>
            </a:r>
            <a:r>
              <a:rPr lang="zh-CN" altLang="en-US" sz="1200" dirty="0">
                <a:solidFill>
                  <a:srgbClr val="FFCC00"/>
                </a:solidFill>
                <a:latin typeface="微软雅黑" panose="020B0503020204020204" pitchFamily="34" charset="-122"/>
                <a:ea typeface="微软雅黑" panose="020B0503020204020204" pitchFamily="34" charset="-122"/>
              </a:rPr>
              <a:t>即推荐系统</a:t>
            </a:r>
            <a:r>
              <a:rPr lang="en-US" altLang="zh-CN" sz="1200" b="1" dirty="0">
                <a:solidFill>
                  <a:schemeClr val="bg1"/>
                </a:solidFill>
                <a:latin typeface="微软雅黑 Light" panose="020B0502040204020203" charset="-122"/>
                <a:ea typeface="微软雅黑 Light" panose="020B0502040204020203" charset="-122"/>
                <a:cs typeface="+mn-ea"/>
                <a:sym typeface="+mn-lt"/>
              </a:rPr>
              <a:t> </a:t>
            </a:r>
            <a:r>
              <a:rPr lang="zh-CN" altLang="en-US" sz="1200" b="1" dirty="0">
                <a:solidFill>
                  <a:schemeClr val="bg1"/>
                </a:solidFill>
                <a:latin typeface="微软雅黑 Light" panose="020B0502040204020203" charset="-122"/>
                <a:ea typeface="微软雅黑 Light" panose="020B0502040204020203" charset="-122"/>
                <a:cs typeface="+mn-ea"/>
                <a:sym typeface="+mn-lt"/>
              </a:rPr>
              <a:t> </a:t>
            </a:r>
            <a:endParaRPr lang="en-US" altLang="zh-CN" sz="1200" b="1" dirty="0">
              <a:solidFill>
                <a:schemeClr val="bg1"/>
              </a:solidFill>
              <a:latin typeface="微软雅黑 Light" panose="020B0502040204020203" charset="-122"/>
              <a:ea typeface="微软雅黑 Light" panose="020B0502040204020203"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a:solidFill>
                <a:prstClr val="white"/>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sym typeface="+mn-lt"/>
              </a:rPr>
              <a:t>接下来从以下几个方面为大家进行介绍</a:t>
            </a:r>
            <a:endParaRPr lang="en-US" altLang="zh-CN" dirty="0"/>
          </a:p>
        </p:txBody>
      </p:sp>
      <p:sp>
        <p:nvSpPr>
          <p:cNvPr id="4" name="灯片编号占位符 3"/>
          <p:cNvSpPr>
            <a:spLocks noGrp="1"/>
          </p:cNvSpPr>
          <p:nvPr>
            <p:ph type="sldNum" sz="quarter" idx="5"/>
          </p:nvPr>
        </p:nvSpPr>
        <p:spPr/>
        <p:txBody>
          <a:bodyPr/>
          <a:lstStyle/>
          <a:p>
            <a:fld id="{ED9F3ACB-4D60-4231-9B67-A2493AB11B57}" type="slidenum">
              <a:rPr lang="zh-CN" altLang="en-US" smtClean="0"/>
              <a:t>1</a:t>
            </a:fld>
            <a:endParaRPr lang="zh-CN" altLang="en-US"/>
          </a:p>
        </p:txBody>
      </p:sp>
    </p:spTree>
    <p:extLst>
      <p:ext uri="{BB962C8B-B14F-4D97-AF65-F5344CB8AC3E}">
        <p14:creationId xmlns:p14="http://schemas.microsoft.com/office/powerpoint/2010/main" val="4174586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知识图谱用于推荐系统一般有两种类别：</a:t>
            </a:r>
            <a:r>
              <a:rPr lang="en-US" altLang="zh-CN" dirty="0"/>
              <a:t>Embedding-based </a:t>
            </a:r>
            <a:r>
              <a:rPr lang="zh-CN" altLang="en-US" dirty="0"/>
              <a:t>和 </a:t>
            </a:r>
            <a:r>
              <a:rPr lang="en-US" altLang="zh-CN" dirty="0"/>
              <a:t>Path-based</a:t>
            </a:r>
            <a:r>
              <a:rPr lang="zh-CN" altLang="en-US" dirty="0"/>
              <a:t>。</a:t>
            </a:r>
            <a:endParaRPr lang="en-US" altLang="zh-CN" dirty="0"/>
          </a:p>
          <a:p>
            <a:endParaRPr lang="en-US" altLang="zh-CN" dirty="0"/>
          </a:p>
          <a:p>
            <a:r>
              <a:rPr lang="zh-CN" altLang="en-US" dirty="0"/>
              <a:t>首先是 </a:t>
            </a:r>
            <a:r>
              <a:rPr lang="en-US" altLang="zh-CN" dirty="0"/>
              <a:t>Embedding-based </a:t>
            </a:r>
            <a:r>
              <a:rPr lang="zh-CN" altLang="en-US" dirty="0"/>
              <a:t>方法。</a:t>
            </a:r>
            <a:r>
              <a:rPr lang="zh-CN" altLang="en-US" sz="1200" b="0" i="0" kern="1200" dirty="0">
                <a:solidFill>
                  <a:schemeClr val="tx1"/>
                </a:solidFill>
                <a:effectLst/>
                <a:latin typeface="+mn-lt"/>
                <a:ea typeface="+mn-ea"/>
                <a:cs typeface="+mn-cs"/>
              </a:rPr>
              <a:t>这种方法对图进行预处理，得到实体和关系的 </a:t>
            </a:r>
            <a:r>
              <a:rPr lang="en-US" altLang="zh-CN" sz="1200" b="0" i="0" kern="1200" dirty="0">
                <a:solidFill>
                  <a:schemeClr val="tx1"/>
                </a:solidFill>
                <a:effectLst/>
                <a:latin typeface="+mn-lt"/>
                <a:ea typeface="+mn-ea"/>
                <a:cs typeface="+mn-cs"/>
              </a:rPr>
              <a:t>embedding</a:t>
            </a:r>
            <a:r>
              <a:rPr lang="zh-CN" altLang="en-US" sz="1200" b="0" i="0" kern="1200" dirty="0">
                <a:solidFill>
                  <a:schemeClr val="tx1"/>
                </a:solidFill>
                <a:effectLst/>
                <a:latin typeface="+mn-lt"/>
                <a:ea typeface="+mn-ea"/>
                <a:cs typeface="+mn-cs"/>
              </a:rPr>
              <a:t>，并进一步集成到推荐框架中。</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此处以 </a:t>
            </a:r>
            <a:r>
              <a:rPr lang="en-US" altLang="zh-CN" sz="1200" b="0" i="0" kern="1200" dirty="0">
                <a:solidFill>
                  <a:schemeClr val="tx1"/>
                </a:solidFill>
                <a:effectLst/>
                <a:latin typeface="+mn-lt"/>
                <a:ea typeface="+mn-ea"/>
                <a:cs typeface="+mn-cs"/>
              </a:rPr>
              <a:t>Trans-E </a:t>
            </a:r>
            <a:r>
              <a:rPr lang="zh-CN" altLang="en-US" sz="1200" b="0" i="0" kern="1200" dirty="0">
                <a:solidFill>
                  <a:schemeClr val="tx1"/>
                </a:solidFill>
                <a:effectLst/>
                <a:latin typeface="+mn-lt"/>
                <a:ea typeface="+mn-ea"/>
                <a:cs typeface="+mn-cs"/>
              </a:rPr>
              <a:t>方法为例。刚刚已经介绍了，知识图谱可以看成是三元组的组合。每个三元组实例（</a:t>
            </a:r>
            <a:r>
              <a:rPr lang="en-US" altLang="zh-CN" sz="1200" b="0" i="0" kern="1200" dirty="0">
                <a:solidFill>
                  <a:schemeClr val="tx1"/>
                </a:solidFill>
                <a:effectLst/>
                <a:latin typeface="+mn-lt"/>
                <a:ea typeface="+mn-ea"/>
                <a:cs typeface="+mn-cs"/>
              </a:rPr>
              <a:t>head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relation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tail</a:t>
            </a:r>
            <a:r>
              <a:rPr lang="zh-CN" altLang="en-US" sz="1200" b="0" i="0" kern="1200" dirty="0">
                <a:solidFill>
                  <a:schemeClr val="tx1"/>
                </a:solidFill>
                <a:effectLst/>
                <a:latin typeface="+mn-lt"/>
                <a:ea typeface="+mn-ea"/>
                <a:cs typeface="+mn-cs"/>
              </a:rPr>
              <a:t>）中的 </a:t>
            </a:r>
            <a:r>
              <a:rPr lang="en-US" altLang="zh-CN" sz="1200" b="0" i="0" kern="1200" dirty="0">
                <a:solidFill>
                  <a:schemeClr val="tx1"/>
                </a:solidFill>
                <a:effectLst/>
                <a:latin typeface="+mn-lt"/>
                <a:ea typeface="+mn-ea"/>
                <a:cs typeface="+mn-cs"/>
              </a:rPr>
              <a:t>head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relation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tail</a:t>
            </a:r>
            <a:r>
              <a:rPr lang="zh-CN" altLang="en-US" sz="1200" b="0" i="0" kern="1200" dirty="0">
                <a:solidFill>
                  <a:schemeClr val="tx1"/>
                </a:solidFill>
                <a:effectLst/>
                <a:latin typeface="+mn-lt"/>
                <a:ea typeface="+mn-ea"/>
                <a:cs typeface="+mn-cs"/>
              </a:rPr>
              <a:t>都可以用一个向量表示。</a:t>
            </a:r>
            <a:r>
              <a:rPr lang="en-US" altLang="zh-CN" sz="1200" b="0" i="0" kern="1200" dirty="0" err="1">
                <a:solidFill>
                  <a:schemeClr val="tx1"/>
                </a:solidFill>
                <a:effectLst/>
                <a:latin typeface="+mn-lt"/>
                <a:ea typeface="+mn-ea"/>
                <a:cs typeface="+mn-cs"/>
              </a:rPr>
              <a:t>TransE</a:t>
            </a:r>
            <a:r>
              <a:rPr lang="zh-CN" altLang="en-US" sz="1200" b="0" i="0" kern="1200" dirty="0">
                <a:solidFill>
                  <a:schemeClr val="tx1"/>
                </a:solidFill>
                <a:effectLst/>
                <a:latin typeface="+mn-lt"/>
                <a:ea typeface="+mn-ea"/>
                <a:cs typeface="+mn-cs"/>
              </a:rPr>
              <a:t>方法认为一个正确的三元组的</a:t>
            </a:r>
            <a:r>
              <a:rPr lang="en-US" altLang="zh-CN" sz="1200" b="0" i="0" kern="1200" dirty="0">
                <a:solidFill>
                  <a:schemeClr val="tx1"/>
                </a:solidFill>
                <a:effectLst/>
                <a:latin typeface="+mn-lt"/>
                <a:ea typeface="+mn-ea"/>
                <a:cs typeface="+mn-cs"/>
              </a:rPr>
              <a:t>embedding</a:t>
            </a:r>
            <a:r>
              <a:rPr lang="zh-CN" altLang="en-US" sz="1200" b="0" i="0" kern="1200" dirty="0">
                <a:solidFill>
                  <a:schemeClr val="tx1"/>
                </a:solidFill>
                <a:effectLst/>
                <a:latin typeface="+mn-lt"/>
                <a:ea typeface="+mn-ea"/>
                <a:cs typeface="+mn-cs"/>
              </a:rPr>
              <a:t>会满足：</a:t>
            </a:r>
            <a:r>
              <a:rPr lang="en-US" altLang="zh-CN" sz="1200" b="0" i="0" kern="1200" dirty="0">
                <a:solidFill>
                  <a:schemeClr val="tx1"/>
                </a:solidFill>
                <a:effectLst/>
                <a:latin typeface="+mn-lt"/>
                <a:ea typeface="+mn-ea"/>
                <a:cs typeface="+mn-cs"/>
              </a:rPr>
              <a:t>head</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embedding</a:t>
            </a:r>
            <a:r>
              <a:rPr lang="zh-CN" altLang="en-US" sz="1200" b="0" i="0" kern="1200" dirty="0">
                <a:solidFill>
                  <a:schemeClr val="tx1"/>
                </a:solidFill>
                <a:effectLst/>
                <a:latin typeface="+mn-lt"/>
                <a:ea typeface="+mn-ea"/>
                <a:cs typeface="+mn-cs"/>
              </a:rPr>
              <a:t>加上</a:t>
            </a:r>
            <a:r>
              <a:rPr lang="en-US" altLang="zh-CN" sz="1200" b="0" i="0" kern="1200" dirty="0">
                <a:solidFill>
                  <a:schemeClr val="tx1"/>
                </a:solidFill>
                <a:effectLst/>
                <a:latin typeface="+mn-lt"/>
                <a:ea typeface="+mn-ea"/>
                <a:cs typeface="+mn-cs"/>
              </a:rPr>
              <a:t>relation</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embedding</a:t>
            </a:r>
            <a:r>
              <a:rPr lang="zh-CN" altLang="en-US" sz="1200" b="0" i="0" kern="1200" dirty="0">
                <a:solidFill>
                  <a:schemeClr val="tx1"/>
                </a:solidFill>
                <a:effectLst/>
                <a:latin typeface="+mn-lt"/>
                <a:ea typeface="+mn-ea"/>
                <a:cs typeface="+mn-cs"/>
              </a:rPr>
              <a:t>会等于</a:t>
            </a:r>
            <a:r>
              <a:rPr lang="en-US" altLang="zh-CN" sz="1200" b="0" i="0" kern="1200" dirty="0">
                <a:solidFill>
                  <a:schemeClr val="tx1"/>
                </a:solidFill>
                <a:effectLst/>
                <a:latin typeface="+mn-lt"/>
                <a:ea typeface="+mn-ea"/>
                <a:cs typeface="+mn-cs"/>
              </a:rPr>
              <a:t>tail</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embedding</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（讲一下 </a:t>
            </a:r>
            <a:r>
              <a:rPr lang="en-US" altLang="zh-CN" sz="1200" b="0" i="0" kern="1200" dirty="0">
                <a:solidFill>
                  <a:schemeClr val="tx1"/>
                </a:solidFill>
                <a:effectLst/>
                <a:latin typeface="+mn-lt"/>
                <a:ea typeface="+mn-ea"/>
                <a:cs typeface="+mn-cs"/>
              </a:rPr>
              <a:t>loss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dis</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全部训练好之后，可以计算一个用户在“观看电影”这个关系的转换下，和某部电影之间的距离。那么这个 </a:t>
            </a:r>
            <a:r>
              <a:rPr lang="en-US" altLang="zh-CN" sz="1200" b="0" i="0" kern="1200" dirty="0">
                <a:solidFill>
                  <a:schemeClr val="tx1"/>
                </a:solidFill>
                <a:effectLst/>
                <a:latin typeface="+mn-lt"/>
                <a:ea typeface="+mn-ea"/>
                <a:cs typeface="+mn-cs"/>
              </a:rPr>
              <a:t>dis </a:t>
            </a:r>
            <a:r>
              <a:rPr lang="zh-CN" altLang="en-US" sz="1200" b="0" i="0" kern="1200" dirty="0">
                <a:solidFill>
                  <a:schemeClr val="tx1"/>
                </a:solidFill>
                <a:effectLst/>
                <a:latin typeface="+mn-lt"/>
                <a:ea typeface="+mn-ea"/>
                <a:cs typeface="+mn-cs"/>
              </a:rPr>
              <a:t>越小，就推测用户更可能看这部电影。这样就可以推荐了。</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11</a:t>
            </a:fld>
            <a:endParaRPr lang="zh-CN" altLang="en-US"/>
          </a:p>
        </p:txBody>
      </p:sp>
    </p:spTree>
    <p:extLst>
      <p:ext uri="{BB962C8B-B14F-4D97-AF65-F5344CB8AC3E}">
        <p14:creationId xmlns:p14="http://schemas.microsoft.com/office/powerpoint/2010/main" val="3160772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知识图谱用于推荐系统的另外一种方法是：</a:t>
            </a:r>
            <a:r>
              <a:rPr lang="en-US" altLang="zh-CN" dirty="0"/>
              <a:t>Path-based</a:t>
            </a:r>
            <a:r>
              <a:rPr lang="zh-CN" altLang="en-US" dirty="0"/>
              <a:t>。这种方法可以利用路径连接来丰富</a:t>
            </a:r>
            <a:r>
              <a:rPr lang="en-US" altLang="zh-CN" dirty="0"/>
              <a:t> user </a:t>
            </a:r>
            <a:r>
              <a:rPr lang="zh-CN" altLang="en-US" dirty="0"/>
              <a:t>或 </a:t>
            </a:r>
            <a:r>
              <a:rPr lang="en-US" altLang="zh-CN" dirty="0"/>
              <a:t>item </a:t>
            </a:r>
            <a:r>
              <a:rPr lang="zh-CN" altLang="en-US" dirty="0"/>
              <a:t>的表示</a:t>
            </a:r>
            <a:endParaRPr lang="en-US" altLang="zh-CN" dirty="0"/>
          </a:p>
          <a:p>
            <a:endParaRPr lang="en-US" altLang="zh-CN" dirty="0"/>
          </a:p>
          <a:p>
            <a:r>
              <a:rPr lang="zh-CN" altLang="en-US" dirty="0"/>
              <a:t>此处以 </a:t>
            </a:r>
            <a:r>
              <a:rPr lang="en-US" altLang="zh-CN" dirty="0" err="1"/>
              <a:t>HeteRec</a:t>
            </a:r>
            <a:r>
              <a:rPr lang="en-US" altLang="zh-CN" dirty="0"/>
              <a:t>-p</a:t>
            </a:r>
            <a:r>
              <a:rPr lang="zh-CN" altLang="en-US" dirty="0"/>
              <a:t>为例进行说明。首先，我们可以定义路径，比如这里的 </a:t>
            </a:r>
            <a:r>
              <a:rPr lang="en-US" altLang="zh-CN" dirty="0"/>
              <a:t>P2</a:t>
            </a:r>
            <a:r>
              <a:rPr lang="zh-CN" altLang="en-US" dirty="0"/>
              <a:t>（然后讲一下 </a:t>
            </a:r>
            <a:r>
              <a:rPr lang="en-US" altLang="zh-CN" dirty="0"/>
              <a:t>P2</a:t>
            </a:r>
            <a:r>
              <a:rPr lang="zh-CN" altLang="en-US" dirty="0"/>
              <a:t>）。实际上，每一条路径就代表了一种语义。</a:t>
            </a:r>
            <a:r>
              <a:rPr lang="en-US" altLang="zh-CN" dirty="0"/>
              <a:t>P2</a:t>
            </a:r>
            <a:r>
              <a:rPr lang="zh-CN" altLang="en-US" dirty="0"/>
              <a:t>的语义可以理解为，通过演员和电影之间的联系来给用户推荐电影。例如，我看过电影</a:t>
            </a:r>
            <a:r>
              <a:rPr lang="en-US" altLang="zh-CN" dirty="0"/>
              <a:t>《</a:t>
            </a:r>
            <a:r>
              <a:rPr lang="zh-CN" altLang="en-US" dirty="0"/>
              <a:t>复仇者联盟</a:t>
            </a:r>
            <a:r>
              <a:rPr lang="en-US" altLang="zh-CN" dirty="0"/>
              <a:t>4》</a:t>
            </a:r>
            <a:r>
              <a:rPr lang="zh-CN" altLang="en-US" dirty="0"/>
              <a:t>，</a:t>
            </a:r>
            <a:r>
              <a:rPr lang="zh-CN" altLang="en-US" sz="1200" b="0" i="0" kern="1200" dirty="0">
                <a:solidFill>
                  <a:schemeClr val="tx1"/>
                </a:solidFill>
                <a:effectLst/>
                <a:latin typeface="+mn-lt"/>
                <a:ea typeface="+mn-ea"/>
                <a:cs typeface="+mn-cs"/>
              </a:rPr>
              <a:t>小罗伯特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唐尼参演了这部电影，而他又和克里斯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海姆斯沃斯在</a:t>
            </a:r>
            <a:r>
              <a:rPr lang="en-US" altLang="zh-CN" dirty="0"/>
              <a:t>《</a:t>
            </a:r>
            <a:r>
              <a:rPr lang="zh-CN" altLang="en-US" dirty="0"/>
              <a:t>复仇者联盟</a:t>
            </a:r>
            <a:r>
              <a:rPr lang="en-US" altLang="zh-CN" dirty="0"/>
              <a:t>3》</a:t>
            </a:r>
            <a:r>
              <a:rPr lang="zh-CN" altLang="en-US" dirty="0"/>
              <a:t>中合作过，那么系统就给我推荐</a:t>
            </a:r>
            <a:r>
              <a:rPr lang="zh-CN" altLang="en-US" sz="1200" b="0" i="0" kern="1200" dirty="0">
                <a:solidFill>
                  <a:schemeClr val="tx1"/>
                </a:solidFill>
                <a:effectLst/>
                <a:latin typeface="+mn-lt"/>
                <a:ea typeface="+mn-ea"/>
                <a:cs typeface="+mn-cs"/>
              </a:rPr>
              <a:t>克里斯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海姆斯沃斯主演的电影</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雷神</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。这还是比较合理的。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（再说说看蓝色的 </a:t>
            </a:r>
            <a:r>
              <a:rPr lang="en-US" altLang="zh-CN" sz="1200" b="0" i="0" kern="1200" dirty="0">
                <a:solidFill>
                  <a:schemeClr val="tx1"/>
                </a:solidFill>
                <a:effectLst/>
                <a:latin typeface="+mn-lt"/>
                <a:ea typeface="+mn-ea"/>
                <a:cs typeface="+mn-cs"/>
              </a:rPr>
              <a:t>P1</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12</a:t>
            </a:fld>
            <a:endParaRPr lang="zh-CN" altLang="en-US"/>
          </a:p>
        </p:txBody>
      </p:sp>
    </p:spTree>
    <p:extLst>
      <p:ext uri="{BB962C8B-B14F-4D97-AF65-F5344CB8AC3E}">
        <p14:creationId xmlns:p14="http://schemas.microsoft.com/office/powerpoint/2010/main" val="315274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于每一个设计好的路径（实际上也就是设计好的语义），我们都可以通过某种相似度计算方法，得到在这个语境下，用于对电影的偏好程度矩阵。（行对应什么，列对应什么）。这个某种方法是什么暂且不说，我就用一个黑盒表示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口胡一下矩阵分解。（。。。。。。。）这样，我们就得到了在路径</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对应的语义下的 </a:t>
            </a:r>
            <a:r>
              <a:rPr lang="en-US" altLang="zh-CN" sz="1200" b="0" i="0" kern="1200" dirty="0">
                <a:solidFill>
                  <a:schemeClr val="tx1"/>
                </a:solidFill>
                <a:effectLst/>
                <a:latin typeface="+mn-lt"/>
                <a:ea typeface="+mn-ea"/>
                <a:cs typeface="+mn-cs"/>
              </a:rPr>
              <a:t>user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item </a:t>
            </a:r>
            <a:r>
              <a:rPr lang="zh-CN" altLang="en-US" sz="1200" b="0" i="0" kern="1200" dirty="0">
                <a:solidFill>
                  <a:schemeClr val="tx1"/>
                </a:solidFill>
                <a:effectLst/>
                <a:latin typeface="+mn-lt"/>
                <a:ea typeface="+mn-ea"/>
                <a:cs typeface="+mn-cs"/>
              </a:rPr>
              <a:t>的低维向量表示。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也就是说，每一条路径 </a:t>
            </a:r>
            <a:r>
              <a:rPr lang="en-US" altLang="zh-CN" sz="1200" b="0" i="0" kern="1200" dirty="0">
                <a:solidFill>
                  <a:schemeClr val="tx1"/>
                </a:solidFill>
                <a:effectLst/>
                <a:latin typeface="+mn-lt"/>
                <a:ea typeface="+mn-ea"/>
                <a:cs typeface="+mn-cs"/>
              </a:rPr>
              <a:t>P </a:t>
            </a:r>
            <a:r>
              <a:rPr lang="zh-CN" altLang="en-US" sz="1200" b="0" i="0" kern="1200" dirty="0">
                <a:solidFill>
                  <a:schemeClr val="tx1"/>
                </a:solidFill>
                <a:effectLst/>
                <a:latin typeface="+mn-lt"/>
                <a:ea typeface="+mn-ea"/>
                <a:cs typeface="+mn-cs"/>
              </a:rPr>
              <a:t>都会有一个相对应的 </a:t>
            </a:r>
            <a:r>
              <a:rPr lang="en-US" altLang="zh-CN" sz="1200" b="0" i="0" kern="1200" dirty="0">
                <a:solidFill>
                  <a:schemeClr val="tx1"/>
                </a:solidFill>
                <a:effectLst/>
                <a:latin typeface="+mn-lt"/>
                <a:ea typeface="+mn-ea"/>
                <a:cs typeface="+mn-cs"/>
              </a:rPr>
              <a:t>user item </a:t>
            </a:r>
            <a:r>
              <a:rPr lang="zh-CN" altLang="en-US" sz="1200" b="0" i="0" kern="1200" dirty="0">
                <a:solidFill>
                  <a:schemeClr val="tx1"/>
                </a:solidFill>
                <a:effectLst/>
                <a:latin typeface="+mn-lt"/>
                <a:ea typeface="+mn-ea"/>
                <a:cs typeface="+mn-cs"/>
              </a:rPr>
              <a:t>向量表示。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每种语境对应的重要性程度不同，最终通过加权的方式来得到 </a:t>
            </a:r>
            <a:r>
              <a:rPr lang="en-US" altLang="zh-CN" sz="1200" b="0" i="0" kern="1200" dirty="0">
                <a:solidFill>
                  <a:schemeClr val="tx1"/>
                </a:solidFill>
                <a:effectLst/>
                <a:latin typeface="+mn-lt"/>
                <a:ea typeface="+mn-ea"/>
                <a:cs typeface="+mn-cs"/>
              </a:rPr>
              <a:t>user </a:t>
            </a:r>
            <a:r>
              <a:rPr lang="zh-CN" altLang="en-US" sz="1200" b="0" i="0" kern="1200" dirty="0">
                <a:solidFill>
                  <a:schemeClr val="tx1"/>
                </a:solidFill>
                <a:effectLst/>
                <a:latin typeface="+mn-lt"/>
                <a:ea typeface="+mn-ea"/>
                <a:cs typeface="+mn-cs"/>
              </a:rPr>
              <a:t>对 </a:t>
            </a:r>
            <a:r>
              <a:rPr lang="en-US" altLang="zh-CN" sz="1200" b="0" i="0" kern="1200" dirty="0">
                <a:solidFill>
                  <a:schemeClr val="tx1"/>
                </a:solidFill>
                <a:effectLst/>
                <a:latin typeface="+mn-lt"/>
                <a:ea typeface="+mn-ea"/>
                <a:cs typeface="+mn-cs"/>
              </a:rPr>
              <a:t>item </a:t>
            </a:r>
            <a:r>
              <a:rPr lang="zh-CN" altLang="en-US" sz="1200" b="0" i="0" kern="1200" dirty="0">
                <a:solidFill>
                  <a:schemeClr val="tx1"/>
                </a:solidFill>
                <a:effectLst/>
                <a:latin typeface="+mn-lt"/>
                <a:ea typeface="+mn-ea"/>
                <a:cs typeface="+mn-cs"/>
              </a:rPr>
              <a:t>的喜好程度分数，根据这个结果来进行推荐。</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13</a:t>
            </a:fld>
            <a:endParaRPr lang="zh-CN" altLang="en-US"/>
          </a:p>
        </p:txBody>
      </p:sp>
    </p:spTree>
    <p:extLst>
      <p:ext uri="{BB962C8B-B14F-4D97-AF65-F5344CB8AC3E}">
        <p14:creationId xmlns:p14="http://schemas.microsoft.com/office/powerpoint/2010/main" val="2816848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其实，上述两种方法是存在一些问题的。</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Embedding-based </a:t>
            </a:r>
            <a:r>
              <a:rPr lang="zh-CN" altLang="en-US" sz="1200" b="0" i="0" kern="1200" dirty="0">
                <a:solidFill>
                  <a:schemeClr val="tx1"/>
                </a:solidFill>
                <a:effectLst/>
                <a:latin typeface="+mn-lt"/>
                <a:ea typeface="+mn-ea"/>
                <a:cs typeface="+mn-cs"/>
              </a:rPr>
              <a:t>方法，只是根据图中的三元组关系来做 </a:t>
            </a:r>
            <a:r>
              <a:rPr lang="en-US" altLang="zh-CN" sz="1200" b="0" i="0" kern="1200" dirty="0">
                <a:solidFill>
                  <a:schemeClr val="tx1"/>
                </a:solidFill>
                <a:effectLst/>
                <a:latin typeface="+mn-lt"/>
                <a:ea typeface="+mn-ea"/>
                <a:cs typeface="+mn-cs"/>
              </a:rPr>
              <a:t>embedding</a:t>
            </a:r>
            <a:r>
              <a:rPr lang="zh-CN" altLang="en-US" sz="1200" b="0" i="0" kern="1200" dirty="0">
                <a:solidFill>
                  <a:schemeClr val="tx1"/>
                </a:solidFill>
                <a:effectLst/>
                <a:latin typeface="+mn-lt"/>
                <a:ea typeface="+mn-ea"/>
                <a:cs typeface="+mn-cs"/>
              </a:rPr>
              <a:t>，并不能像 </a:t>
            </a:r>
            <a:r>
              <a:rPr lang="en-US" altLang="zh-CN" sz="1200" b="0" i="0" kern="1200" dirty="0">
                <a:solidFill>
                  <a:schemeClr val="tx1"/>
                </a:solidFill>
                <a:effectLst/>
                <a:latin typeface="+mn-lt"/>
                <a:ea typeface="+mn-ea"/>
                <a:cs typeface="+mn-cs"/>
              </a:rPr>
              <a:t>path-based </a:t>
            </a:r>
            <a:r>
              <a:rPr lang="zh-CN" altLang="en-US" sz="1200" b="0" i="0" kern="1200" dirty="0">
                <a:solidFill>
                  <a:schemeClr val="tx1"/>
                </a:solidFill>
                <a:effectLst/>
                <a:latin typeface="+mn-lt"/>
                <a:ea typeface="+mn-ea"/>
                <a:cs typeface="+mn-cs"/>
              </a:rPr>
              <a:t>方法一样去挖掘复杂的关系和隐含的联系。</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Path-based </a:t>
            </a:r>
            <a:r>
              <a:rPr lang="zh-CN" altLang="en-US" sz="1200" b="0" i="0" kern="1200" dirty="0">
                <a:solidFill>
                  <a:schemeClr val="tx1"/>
                </a:solidFill>
                <a:effectLst/>
                <a:latin typeface="+mn-lt"/>
                <a:ea typeface="+mn-ea"/>
                <a:cs typeface="+mn-cs"/>
              </a:rPr>
              <a:t>方法需要大量的专家知识，需要根据经验来定义合理的路径和语义，可能遗漏重要的信息。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那么，我们来看一下今天的主角： </a:t>
            </a:r>
            <a:r>
              <a:rPr lang="en-US" altLang="zh-CN" sz="1200" b="0" i="0" kern="1200" dirty="0">
                <a:solidFill>
                  <a:schemeClr val="tx1"/>
                </a:solidFill>
                <a:effectLst/>
                <a:latin typeface="+mn-lt"/>
                <a:ea typeface="+mn-ea"/>
                <a:cs typeface="+mn-cs"/>
              </a:rPr>
              <a:t>KGAT </a:t>
            </a:r>
            <a:r>
              <a:rPr lang="zh-CN" altLang="en-US" sz="1200" b="0" i="0" kern="1200" dirty="0">
                <a:solidFill>
                  <a:schemeClr val="tx1"/>
                </a:solidFill>
                <a:effectLst/>
                <a:latin typeface="+mn-lt"/>
                <a:ea typeface="+mn-ea"/>
                <a:cs typeface="+mn-cs"/>
              </a:rPr>
              <a:t>模型是怎么做的。</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14</a:t>
            </a:fld>
            <a:endParaRPr lang="zh-CN" altLang="en-US"/>
          </a:p>
        </p:txBody>
      </p:sp>
    </p:spTree>
    <p:extLst>
      <p:ext uri="{BB962C8B-B14F-4D97-AF65-F5344CB8AC3E}">
        <p14:creationId xmlns:p14="http://schemas.microsoft.com/office/powerpoint/2010/main" val="4157243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636826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我们先大概看一下这个框架</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第一部分是</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Embedding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层</a:t>
            </a:r>
            <a:r>
              <a:rPr lang="zh-CN" altLang="en-US" b="0" i="0" dirty="0">
                <a:solidFill>
                  <a:srgbClr val="333333"/>
                </a:solidFill>
                <a:effectLst/>
                <a:latin typeface="Arial" panose="020B0604020202020204" pitchFamily="34" charset="0"/>
              </a:rPr>
              <a:t>。利用 </a:t>
            </a:r>
            <a:r>
              <a:rPr lang="en-US" altLang="zh-CN" b="0" i="0" dirty="0">
                <a:solidFill>
                  <a:srgbClr val="333333"/>
                </a:solidFill>
                <a:effectLst/>
                <a:latin typeface="Arial" panose="020B0604020202020204" pitchFamily="34" charset="0"/>
              </a:rPr>
              <a:t>User </a:t>
            </a:r>
            <a:r>
              <a:rPr lang="zh-CN" altLang="en-US" b="0" i="0" dirty="0">
                <a:solidFill>
                  <a:srgbClr val="333333"/>
                </a:solidFill>
                <a:effectLst/>
                <a:latin typeface="Arial" panose="020B0604020202020204" pitchFamily="34" charset="0"/>
              </a:rPr>
              <a:t>和 </a:t>
            </a:r>
            <a:r>
              <a:rPr lang="en-US" altLang="zh-CN" b="0" i="0" dirty="0">
                <a:solidFill>
                  <a:srgbClr val="333333"/>
                </a:solidFill>
                <a:effectLst/>
                <a:latin typeface="Arial" panose="020B0604020202020204" pitchFamily="34" charset="0"/>
              </a:rPr>
              <a:t>item </a:t>
            </a:r>
            <a:r>
              <a:rPr lang="zh-CN" altLang="en-US" b="0" i="0" dirty="0">
                <a:solidFill>
                  <a:srgbClr val="333333"/>
                </a:solidFill>
                <a:effectLst/>
                <a:latin typeface="Arial" panose="020B0604020202020204" pitchFamily="34" charset="0"/>
              </a:rPr>
              <a:t>的交互历史和各种关系，</a:t>
            </a:r>
            <a:r>
              <a:rPr lang="zh-CN" altLang="en-US" sz="1200" b="0" i="0" kern="1200" dirty="0">
                <a:solidFill>
                  <a:schemeClr val="tx1"/>
                </a:solidFill>
                <a:effectLst/>
                <a:latin typeface="+mn-lt"/>
                <a:ea typeface="+mn-ea"/>
                <a:cs typeface="+mn-cs"/>
              </a:rPr>
              <a:t>将每个节点或边用向量或矩阵表示。实际上可以看作是之前所述的 </a:t>
            </a:r>
            <a:r>
              <a:rPr lang="en-US" altLang="zh-CN" sz="1200" b="0" i="0" kern="1200" dirty="0">
                <a:solidFill>
                  <a:schemeClr val="tx1"/>
                </a:solidFill>
                <a:effectLst/>
                <a:latin typeface="+mn-lt"/>
                <a:ea typeface="+mn-ea"/>
                <a:cs typeface="+mn-cs"/>
              </a:rPr>
              <a:t>Embedding-based </a:t>
            </a:r>
            <a:r>
              <a:rPr lang="zh-CN" altLang="en-US" sz="1200" b="0" i="0" kern="1200" dirty="0">
                <a:solidFill>
                  <a:schemeClr val="tx1"/>
                </a:solidFill>
                <a:effectLst/>
                <a:latin typeface="+mn-lt"/>
                <a:ea typeface="+mn-ea"/>
                <a:cs typeface="+mn-cs"/>
              </a:rPr>
              <a:t>方法的变形。</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第二</a:t>
            </a:r>
            <a:r>
              <a:rPr lang="zh-CN" altLang="en-US" sz="1200" b="0" i="0" dirty="0">
                <a:solidFill>
                  <a:schemeClr val="tx1">
                    <a:lumMod val="75000"/>
                    <a:lumOff val="25000"/>
                  </a:schemeClr>
                </a:solidFill>
                <a:effectLst/>
                <a:latin typeface="微软雅黑" panose="020B0503020204020204" pitchFamily="34" charset="-122"/>
                <a:ea typeface="微软雅黑" panose="020B0503020204020204" pitchFamily="34" charset="-122"/>
              </a:rPr>
              <a:t>部分是 采用了注意机制的 </a:t>
            </a:r>
            <a:r>
              <a:rPr lang="en-US" altLang="zh-CN" sz="1200" b="0" i="0" dirty="0">
                <a:solidFill>
                  <a:schemeClr val="tx1">
                    <a:lumMod val="75000"/>
                    <a:lumOff val="25000"/>
                  </a:schemeClr>
                </a:solidFill>
                <a:effectLst/>
                <a:latin typeface="微软雅黑" panose="020B0503020204020204" pitchFamily="34" charset="-122"/>
                <a:ea typeface="微软雅黑" panose="020B0503020204020204" pitchFamily="34" charset="-122"/>
              </a:rPr>
              <a:t>embedding </a:t>
            </a:r>
            <a:r>
              <a:rPr lang="zh-CN" altLang="en-US" sz="1200" b="0" i="0" dirty="0">
                <a:solidFill>
                  <a:schemeClr val="tx1">
                    <a:lumMod val="75000"/>
                    <a:lumOff val="25000"/>
                  </a:schemeClr>
                </a:solidFill>
                <a:effectLst/>
                <a:latin typeface="微软雅黑" panose="020B0503020204020204" pitchFamily="34" charset="-122"/>
                <a:ea typeface="微软雅黑" panose="020B0503020204020204" pitchFamily="34" charset="-122"/>
              </a:rPr>
              <a:t>传播层。</a:t>
            </a:r>
            <a:r>
              <a:rPr lang="zh-CN" altLang="en-US" sz="1200" kern="1200" dirty="0">
                <a:solidFill>
                  <a:schemeClr val="tx1"/>
                </a:solidFill>
                <a:effectLst/>
                <a:latin typeface="+mn-lt"/>
                <a:ea typeface="+mn-ea"/>
                <a:cs typeface="+mn-cs"/>
              </a:rPr>
              <a:t>递归地从本节点的邻居中传播邻居节点的 </a:t>
            </a:r>
            <a:r>
              <a:rPr lang="en-US" altLang="zh-CN" sz="1200" kern="1200" dirty="0">
                <a:solidFill>
                  <a:schemeClr val="tx1"/>
                </a:solidFill>
                <a:effectLst/>
                <a:latin typeface="+mn-lt"/>
                <a:ea typeface="+mn-ea"/>
                <a:cs typeface="+mn-cs"/>
              </a:rPr>
              <a:t>embedding </a:t>
            </a:r>
            <a:r>
              <a:rPr lang="zh-CN" altLang="en-US" sz="1200" kern="1200" dirty="0">
                <a:solidFill>
                  <a:schemeClr val="tx1"/>
                </a:solidFill>
                <a:effectLst/>
                <a:latin typeface="+mn-lt"/>
                <a:ea typeface="+mn-ea"/>
                <a:cs typeface="+mn-cs"/>
              </a:rPr>
              <a:t>信息，来更新本节点的 </a:t>
            </a:r>
            <a:r>
              <a:rPr lang="en-US" altLang="zh-CN"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表示，并在传播过程中使用注意机制来学习每个邻居的权值。也就是说，</a:t>
            </a:r>
            <a:r>
              <a:rPr lang="zh-CN" altLang="en-US" sz="1200" b="0" i="0" kern="1200" dirty="0">
                <a:solidFill>
                  <a:schemeClr val="tx1"/>
                </a:solidFill>
                <a:effectLst/>
                <a:latin typeface="+mn-lt"/>
                <a:ea typeface="+mn-ea"/>
                <a:cs typeface="+mn-cs"/>
              </a:rPr>
              <a:t>在传播过程中，本节点的 </a:t>
            </a:r>
            <a:r>
              <a:rPr lang="en-US" altLang="zh-CN" sz="1200" b="0" i="0" kern="1200" dirty="0">
                <a:solidFill>
                  <a:schemeClr val="tx1"/>
                </a:solidFill>
                <a:effectLst/>
                <a:latin typeface="+mn-lt"/>
                <a:ea typeface="+mn-ea"/>
                <a:cs typeface="+mn-cs"/>
              </a:rPr>
              <a:t>embedding </a:t>
            </a:r>
            <a:r>
              <a:rPr lang="zh-CN" altLang="en-US" sz="1200" b="0" i="0" kern="1200" dirty="0">
                <a:solidFill>
                  <a:schemeClr val="tx1"/>
                </a:solidFill>
                <a:effectLst/>
                <a:latin typeface="+mn-lt"/>
                <a:ea typeface="+mn-ea"/>
                <a:cs typeface="+mn-cs"/>
              </a:rPr>
              <a:t>信息将迭代地与多跳邻居交互，融合他们的信息，挖掘复杂的关系和多跳的关系。</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第三部分是预测层，</a:t>
            </a:r>
            <a:r>
              <a:rPr lang="zh-CN" altLang="en-US" sz="1200" kern="1200" dirty="0">
                <a:solidFill>
                  <a:schemeClr val="tx1"/>
                </a:solidFill>
                <a:effectLst/>
                <a:latin typeface="+mn-lt"/>
                <a:ea typeface="+mn-ea"/>
                <a:cs typeface="+mn-cs"/>
              </a:rPr>
              <a:t>聚合来自所有传播层的</a:t>
            </a:r>
            <a:r>
              <a:rPr lang="en-US" altLang="zh-CN"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的表示，并输出预测的匹配分数</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讲的更直白一点，</a:t>
            </a:r>
            <a:r>
              <a:rPr lang="en-US" altLang="zh-CN"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层得到一个原始的 </a:t>
            </a:r>
            <a:r>
              <a:rPr lang="en-US" altLang="zh-CN"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表示，然后在传播层利用实体之间的关系来更新实体和关系的 </a:t>
            </a:r>
            <a:r>
              <a:rPr lang="en-US" altLang="zh-CN"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，最后预测层利用这个 </a:t>
            </a:r>
            <a:r>
              <a:rPr lang="en-US" altLang="zh-CN" sz="1200" kern="1200" dirty="0">
                <a:solidFill>
                  <a:schemeClr val="tx1"/>
                </a:solidFill>
                <a:effectLst/>
                <a:latin typeface="+mn-lt"/>
                <a:ea typeface="+mn-ea"/>
                <a:cs typeface="+mn-cs"/>
              </a:rPr>
              <a:t>embedding </a:t>
            </a:r>
            <a:r>
              <a:rPr lang="zh-CN" altLang="en-US" sz="1200" kern="1200" dirty="0">
                <a:solidFill>
                  <a:schemeClr val="tx1"/>
                </a:solidFill>
                <a:effectLst/>
                <a:latin typeface="+mn-lt"/>
                <a:ea typeface="+mn-ea"/>
                <a:cs typeface="+mn-cs"/>
              </a:rPr>
              <a:t>来输出预测分数。</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effectLst/>
              <a:latin typeface="+mn-lt"/>
              <a:ea typeface="+mn-ea"/>
              <a:cs typeface="+mn-cs"/>
            </a:endParaRPr>
          </a:p>
          <a:p>
            <a:r>
              <a:rPr lang="zh-CN" altLang="en-US" b="0" i="0" dirty="0">
                <a:solidFill>
                  <a:srgbClr val="333333"/>
                </a:solidFill>
                <a:effectLst/>
                <a:latin typeface="Arial" panose="020B0604020202020204" pitchFamily="34" charset="0"/>
              </a:rPr>
              <a:t>这样大家对大致的框架有所了解了，接下来我们就一步一步详细看一下他是怎么做的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16</a:t>
            </a:fld>
            <a:endParaRPr lang="zh-CN" altLang="en-US"/>
          </a:p>
        </p:txBody>
      </p:sp>
    </p:spTree>
    <p:extLst>
      <p:ext uri="{BB962C8B-B14F-4D97-AF65-F5344CB8AC3E}">
        <p14:creationId xmlns:p14="http://schemas.microsoft.com/office/powerpoint/2010/main" val="1220605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我们先回顾一下之前讲过的 </a:t>
            </a:r>
            <a:r>
              <a:rPr lang="en-US" altLang="zh-CN" sz="1200" b="0" i="0" kern="1200" dirty="0">
                <a:solidFill>
                  <a:schemeClr val="tx1"/>
                </a:solidFill>
                <a:effectLst/>
                <a:latin typeface="+mn-lt"/>
                <a:ea typeface="+mn-ea"/>
                <a:cs typeface="+mn-cs"/>
              </a:rPr>
              <a:t>Trans-E </a:t>
            </a:r>
            <a:r>
              <a:rPr lang="zh-CN" altLang="en-US" sz="1200" b="0" i="0" kern="1200" dirty="0">
                <a:solidFill>
                  <a:schemeClr val="tx1"/>
                </a:solidFill>
                <a:effectLst/>
                <a:latin typeface="+mn-lt"/>
                <a:ea typeface="+mn-ea"/>
                <a:cs typeface="+mn-cs"/>
              </a:rPr>
              <a:t>方法。</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Trans-E</a:t>
            </a:r>
            <a:r>
              <a:rPr lang="zh-CN" altLang="en-US" sz="1200" b="0" i="0" kern="1200" dirty="0">
                <a:solidFill>
                  <a:schemeClr val="tx1"/>
                </a:solidFill>
                <a:effectLst/>
                <a:latin typeface="+mn-lt"/>
                <a:ea typeface="+mn-ea"/>
                <a:cs typeface="+mn-cs"/>
              </a:rPr>
              <a:t>的思路是：</a:t>
            </a:r>
            <a:r>
              <a:rPr lang="en-US" altLang="zh-CN" sz="1200" b="0" i="0" kern="1200" dirty="0">
                <a:solidFill>
                  <a:schemeClr val="tx1"/>
                </a:solidFill>
                <a:effectLst/>
                <a:latin typeface="+mn-lt"/>
                <a:ea typeface="+mn-ea"/>
                <a:cs typeface="+mn-cs"/>
              </a:rPr>
              <a:t>tail </a:t>
            </a:r>
            <a:r>
              <a:rPr lang="zh-CN" altLang="en-US" sz="1200" b="0" i="0" kern="1200" dirty="0">
                <a:solidFill>
                  <a:schemeClr val="tx1"/>
                </a:solidFill>
                <a:effectLst/>
                <a:latin typeface="+mn-lt"/>
                <a:ea typeface="+mn-ea"/>
                <a:cs typeface="+mn-cs"/>
              </a:rPr>
              <a:t>的嵌入向量应该接近 </a:t>
            </a:r>
            <a:r>
              <a:rPr lang="en-US" altLang="zh-CN" sz="1200" b="0" i="0" kern="1200" dirty="0">
                <a:solidFill>
                  <a:schemeClr val="tx1"/>
                </a:solidFill>
                <a:effectLst/>
                <a:latin typeface="+mn-lt"/>
                <a:ea typeface="+mn-ea"/>
                <a:cs typeface="+mn-cs"/>
              </a:rPr>
              <a:t>head </a:t>
            </a:r>
            <a:r>
              <a:rPr lang="zh-CN" altLang="en-US" sz="1200" b="0" i="0" kern="1200" dirty="0">
                <a:solidFill>
                  <a:schemeClr val="tx1"/>
                </a:solidFill>
                <a:effectLst/>
                <a:latin typeface="+mn-lt"/>
                <a:ea typeface="+mn-ea"/>
                <a:cs typeface="+mn-cs"/>
              </a:rPr>
              <a:t>的嵌入向量加上一个</a:t>
            </a:r>
            <a:r>
              <a:rPr lang="en-US" altLang="zh-CN" sz="1200" b="0" i="0" kern="1200" dirty="0">
                <a:solidFill>
                  <a:schemeClr val="tx1"/>
                </a:solidFill>
                <a:effectLst/>
                <a:latin typeface="+mn-lt"/>
                <a:ea typeface="+mn-ea"/>
                <a:cs typeface="+mn-cs"/>
              </a:rPr>
              <a:t> relation </a:t>
            </a:r>
            <a:r>
              <a:rPr lang="zh-CN" altLang="en-US" sz="1200" b="0" i="0" kern="1200" dirty="0">
                <a:solidFill>
                  <a:schemeClr val="tx1"/>
                </a:solidFill>
                <a:effectLst/>
                <a:latin typeface="+mn-lt"/>
                <a:ea typeface="+mn-ea"/>
                <a:cs typeface="+mn-cs"/>
              </a:rPr>
              <a:t>的向量，简单来说就是 </a:t>
            </a:r>
            <a:r>
              <a:rPr lang="en-US" altLang="zh-CN" sz="1200" b="1" i="0" kern="1200" dirty="0" err="1">
                <a:solidFill>
                  <a:schemeClr val="tx1"/>
                </a:solidFill>
                <a:effectLst/>
                <a:latin typeface="+mn-lt"/>
                <a:ea typeface="+mn-ea"/>
                <a:cs typeface="+mn-cs"/>
              </a:rPr>
              <a:t>h+r≈t</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但是，有研究指出实体空间和关系空间应该是不同的。这一点很好理解，在不同的关系之间，实体应该有不同的表示。比如在描述人与人的友情关系和描述人对电影的喜好时，人的 </a:t>
            </a:r>
            <a:r>
              <a:rPr lang="en-US" altLang="zh-CN" sz="1200" b="0" i="0" kern="1200" dirty="0">
                <a:solidFill>
                  <a:schemeClr val="tx1"/>
                </a:solidFill>
                <a:effectLst/>
                <a:latin typeface="+mn-lt"/>
                <a:ea typeface="+mn-ea"/>
                <a:cs typeface="+mn-cs"/>
              </a:rPr>
              <a:t>embedding </a:t>
            </a:r>
            <a:r>
              <a:rPr lang="zh-CN" altLang="en-US" sz="1200" b="0" i="0" kern="1200" dirty="0">
                <a:solidFill>
                  <a:schemeClr val="tx1"/>
                </a:solidFill>
                <a:effectLst/>
                <a:latin typeface="+mn-lt"/>
                <a:ea typeface="+mn-ea"/>
                <a:cs typeface="+mn-cs"/>
              </a:rPr>
              <a:t>显然应该是有区别的。（可以想象成，所需要描述的和关注的 </a:t>
            </a:r>
            <a:r>
              <a:rPr lang="en-US" altLang="zh-CN" sz="1200" b="0" i="0" kern="1200" dirty="0">
                <a:solidFill>
                  <a:schemeClr val="tx1"/>
                </a:solidFill>
                <a:effectLst/>
                <a:latin typeface="+mn-lt"/>
                <a:ea typeface="+mn-ea"/>
                <a:cs typeface="+mn-cs"/>
              </a:rPr>
              <a:t>feature </a:t>
            </a:r>
            <a:r>
              <a:rPr lang="zh-CN" altLang="en-US" sz="1200" b="0" i="0" kern="1200" dirty="0">
                <a:solidFill>
                  <a:schemeClr val="tx1"/>
                </a:solidFill>
                <a:effectLst/>
                <a:latin typeface="+mn-lt"/>
                <a:ea typeface="+mn-ea"/>
                <a:cs typeface="+mn-cs"/>
              </a:rPr>
              <a:t>不一样）</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所以，</a:t>
            </a:r>
            <a:r>
              <a:rPr lang="en-US" altLang="zh-CN" sz="1200" b="0" i="0" kern="1200" dirty="0">
                <a:solidFill>
                  <a:schemeClr val="tx1"/>
                </a:solidFill>
                <a:effectLst/>
                <a:latin typeface="+mn-lt"/>
                <a:ea typeface="+mn-ea"/>
                <a:cs typeface="+mn-cs"/>
              </a:rPr>
              <a:t>Trans-R</a:t>
            </a:r>
            <a:r>
              <a:rPr lang="zh-CN" altLang="en-US" sz="1200" b="0" i="0" kern="1200" dirty="0">
                <a:solidFill>
                  <a:schemeClr val="tx1"/>
                </a:solidFill>
                <a:effectLst/>
                <a:latin typeface="+mn-lt"/>
                <a:ea typeface="+mn-ea"/>
                <a:cs typeface="+mn-cs"/>
              </a:rPr>
              <a:t>通过一个转换矩阵，将实体 </a:t>
            </a:r>
            <a:r>
              <a:rPr lang="en-US" altLang="zh-CN" sz="1200" b="0" i="0" kern="1200" dirty="0">
                <a:solidFill>
                  <a:schemeClr val="tx1"/>
                </a:solidFill>
                <a:effectLst/>
                <a:latin typeface="+mn-lt"/>
                <a:ea typeface="+mn-ea"/>
                <a:cs typeface="+mn-cs"/>
              </a:rPr>
              <a:t>h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t </a:t>
            </a:r>
            <a:r>
              <a:rPr lang="zh-CN" altLang="en-US" sz="1200" b="0" i="0" kern="1200" dirty="0">
                <a:solidFill>
                  <a:schemeClr val="tx1"/>
                </a:solidFill>
                <a:effectLst/>
                <a:latin typeface="+mn-lt"/>
                <a:ea typeface="+mn-ea"/>
                <a:cs typeface="+mn-cs"/>
              </a:rPr>
              <a:t>映射到关系 </a:t>
            </a:r>
            <a:r>
              <a:rPr lang="en-US" altLang="zh-CN" sz="1200" b="0" i="0" kern="1200" dirty="0">
                <a:solidFill>
                  <a:schemeClr val="tx1"/>
                </a:solidFill>
                <a:effectLst/>
                <a:latin typeface="+mn-lt"/>
                <a:ea typeface="+mn-ea"/>
                <a:cs typeface="+mn-cs"/>
              </a:rPr>
              <a:t>r </a:t>
            </a:r>
            <a:r>
              <a:rPr lang="zh-CN" altLang="en-US" sz="1200" b="0" i="0" kern="1200" dirty="0">
                <a:solidFill>
                  <a:schemeClr val="tx1"/>
                </a:solidFill>
                <a:effectLst/>
                <a:latin typeface="+mn-lt"/>
                <a:ea typeface="+mn-ea"/>
                <a:cs typeface="+mn-cs"/>
              </a:rPr>
              <a:t>的特定空间中再做这种平移变换。</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（以 人 喜欢 电影 为例）</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本篇文章就是使用了 </a:t>
            </a:r>
            <a:r>
              <a:rPr lang="en-US" altLang="zh-CN" sz="1200" b="0" i="0" kern="1200" dirty="0">
                <a:solidFill>
                  <a:schemeClr val="tx1"/>
                </a:solidFill>
                <a:effectLst/>
                <a:latin typeface="+mn-lt"/>
                <a:ea typeface="+mn-ea"/>
                <a:cs typeface="+mn-cs"/>
              </a:rPr>
              <a:t>Trans-R </a:t>
            </a:r>
            <a:r>
              <a:rPr lang="zh-CN" altLang="en-US" sz="1200" b="0" i="0" kern="1200" dirty="0">
                <a:solidFill>
                  <a:schemeClr val="tx1"/>
                </a:solidFill>
                <a:effectLst/>
                <a:latin typeface="+mn-lt"/>
                <a:ea typeface="+mn-ea"/>
                <a:cs typeface="+mn-cs"/>
              </a:rPr>
              <a:t>方法来做 </a:t>
            </a:r>
            <a:r>
              <a:rPr lang="en-US" altLang="zh-CN" sz="1200" b="0" i="0" kern="1200" dirty="0">
                <a:solidFill>
                  <a:schemeClr val="tx1"/>
                </a:solidFill>
                <a:effectLst/>
                <a:latin typeface="+mn-lt"/>
                <a:ea typeface="+mn-ea"/>
                <a:cs typeface="+mn-cs"/>
              </a:rPr>
              <a:t>user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item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embedding</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（然后稍微解释一下 </a:t>
            </a:r>
            <a:r>
              <a:rPr lang="en-US" altLang="zh-CN" sz="1200" b="0" i="0" kern="1200" dirty="0">
                <a:solidFill>
                  <a:schemeClr val="tx1"/>
                </a:solidFill>
                <a:effectLst/>
                <a:latin typeface="+mn-lt"/>
                <a:ea typeface="+mn-ea"/>
                <a:cs typeface="+mn-cs"/>
              </a:rPr>
              <a:t>Loss function</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这一层以三元组为粒度，对实体和关系建模，将三元组的关系注入 </a:t>
            </a:r>
            <a:r>
              <a:rPr lang="en-US" altLang="zh-CN" sz="1200" kern="1200" dirty="0">
                <a:solidFill>
                  <a:schemeClr val="tx1"/>
                </a:solidFill>
                <a:effectLst/>
                <a:latin typeface="+mn-lt"/>
                <a:ea typeface="+mn-ea"/>
                <a:cs typeface="+mn-cs"/>
              </a:rPr>
              <a:t>embedding </a:t>
            </a:r>
            <a:r>
              <a:rPr lang="zh-CN" altLang="en-US" sz="1200" kern="1200" dirty="0">
                <a:solidFill>
                  <a:schemeClr val="tx1"/>
                </a:solidFill>
                <a:effectLst/>
                <a:latin typeface="+mn-lt"/>
                <a:ea typeface="+mn-ea"/>
                <a:cs typeface="+mn-cs"/>
              </a:rPr>
              <a:t>表示，从而提高了模型的表示能力</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17</a:t>
            </a:fld>
            <a:endParaRPr lang="zh-CN" altLang="en-US"/>
          </a:p>
        </p:txBody>
      </p:sp>
    </p:spTree>
    <p:extLst>
      <p:ext uri="{BB962C8B-B14F-4D97-AF65-F5344CB8AC3E}">
        <p14:creationId xmlns:p14="http://schemas.microsoft.com/office/powerpoint/2010/main" val="548777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接下来是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Attentive Embedding Propagation Layers</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，也就是使用注意力机制的 </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embedding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传播层。</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这一层利用图卷积网络的结构，递归地传播 </a:t>
            </a:r>
            <a:r>
              <a:rPr lang="en-US" altLang="zh-CN" sz="1200" kern="1200" dirty="0">
                <a:solidFill>
                  <a:schemeClr val="tx1"/>
                </a:solidFill>
                <a:effectLst/>
                <a:latin typeface="+mn-lt"/>
                <a:ea typeface="+mn-ea"/>
                <a:cs typeface="+mn-cs"/>
              </a:rPr>
              <a:t>item </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 user </a:t>
            </a:r>
            <a:r>
              <a:rPr lang="zh-CN" altLang="en-US" sz="1200" kern="1200" dirty="0">
                <a:solidFill>
                  <a:schemeClr val="tx1"/>
                </a:solidFill>
                <a:effectLst/>
                <a:latin typeface="+mn-lt"/>
                <a:ea typeface="+mn-ea"/>
                <a:cs typeface="+mn-cs"/>
              </a:rPr>
              <a:t>的 </a:t>
            </a:r>
            <a:r>
              <a:rPr lang="en-US" altLang="zh-CN" sz="1200" kern="1200" dirty="0">
                <a:solidFill>
                  <a:schemeClr val="tx1"/>
                </a:solidFill>
                <a:effectLst/>
                <a:latin typeface="+mn-lt"/>
                <a:ea typeface="+mn-ea"/>
                <a:cs typeface="+mn-cs"/>
              </a:rPr>
              <a:t>embedding </a:t>
            </a:r>
            <a:r>
              <a:rPr lang="zh-CN" altLang="en-US" sz="1200" kern="1200" dirty="0">
                <a:solidFill>
                  <a:schemeClr val="tx1"/>
                </a:solidFill>
                <a:effectLst/>
                <a:latin typeface="+mn-lt"/>
                <a:ea typeface="+mn-ea"/>
                <a:cs typeface="+mn-cs"/>
              </a:rPr>
              <a:t>信息；此外，利用图注意网络的思想，我们生成传播时的权重，来刻画不同的重要性。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这里，首先描述一个单层，它由三个组件组成</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信息传播组件、注意力组件和信息聚合组件，然后讨论如何将其推广到多个层。</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首先是信息传播组件：</a:t>
            </a:r>
            <a:r>
              <a:rPr lang="zh-CN" altLang="en-US" sz="1200" kern="1200" dirty="0">
                <a:solidFill>
                  <a:schemeClr val="tx1"/>
                </a:solidFill>
                <a:effectLst/>
                <a:latin typeface="+mn-lt"/>
                <a:ea typeface="+mn-ea"/>
                <a:cs typeface="+mn-cs"/>
              </a:rPr>
              <a:t>一个实体可以参与到多个三元组中，充当连接两个三元组和传播信息的桥梁。（例如说一下图）</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例如，</a:t>
            </a:r>
            <a:r>
              <a:rPr lang="en-US" altLang="zh-CN" sz="1200" kern="1200" dirty="0">
                <a:solidFill>
                  <a:schemeClr val="tx1"/>
                </a:solidFill>
                <a:effectLst/>
                <a:latin typeface="+mn-lt"/>
                <a:ea typeface="+mn-ea"/>
                <a:cs typeface="+mn-cs"/>
              </a:rPr>
              <a:t>item i2</a:t>
            </a:r>
            <a:r>
              <a:rPr lang="zh-CN" altLang="en-US" sz="1200" kern="1200" dirty="0">
                <a:solidFill>
                  <a:schemeClr val="tx1"/>
                </a:solidFill>
                <a:effectLst/>
                <a:latin typeface="+mn-lt"/>
                <a:ea typeface="+mn-ea"/>
                <a:cs typeface="+mn-cs"/>
              </a:rPr>
              <a:t>利用 </a:t>
            </a:r>
            <a:r>
              <a:rPr lang="en-US" altLang="zh-CN" sz="1200" kern="1200" dirty="0">
                <a:solidFill>
                  <a:schemeClr val="tx1"/>
                </a:solidFill>
                <a:effectLst/>
                <a:latin typeface="+mn-lt"/>
                <a:ea typeface="+mn-ea"/>
                <a:cs typeface="+mn-cs"/>
              </a:rPr>
              <a:t>e1 </a:t>
            </a:r>
            <a:r>
              <a:rPr lang="zh-CN" altLang="en-US" sz="1200" kern="1200" dirty="0">
                <a:solidFill>
                  <a:schemeClr val="tx1"/>
                </a:solidFill>
                <a:effectLst/>
                <a:latin typeface="+mn-lt"/>
                <a:ea typeface="+mn-ea"/>
                <a:cs typeface="+mn-cs"/>
              </a:rPr>
              <a:t>和 </a:t>
            </a:r>
            <a:r>
              <a:rPr lang="en-US" altLang="zh-CN" sz="1200" kern="1200" dirty="0">
                <a:solidFill>
                  <a:schemeClr val="tx1"/>
                </a:solidFill>
                <a:effectLst/>
                <a:latin typeface="+mn-lt"/>
                <a:ea typeface="+mn-ea"/>
                <a:cs typeface="+mn-cs"/>
              </a:rPr>
              <a:t>e2 </a:t>
            </a:r>
            <a:r>
              <a:rPr lang="zh-CN" altLang="en-US" sz="1200" kern="1200" dirty="0">
                <a:solidFill>
                  <a:schemeClr val="tx1"/>
                </a:solidFill>
                <a:effectLst/>
                <a:latin typeface="+mn-lt"/>
                <a:ea typeface="+mn-ea"/>
                <a:cs typeface="+mn-cs"/>
              </a:rPr>
              <a:t>的 </a:t>
            </a:r>
            <a:r>
              <a:rPr lang="en-US" altLang="zh-CN" sz="1200" kern="1200" dirty="0">
                <a:solidFill>
                  <a:schemeClr val="tx1"/>
                </a:solidFill>
                <a:effectLst/>
                <a:latin typeface="+mn-lt"/>
                <a:ea typeface="+mn-ea"/>
                <a:cs typeface="+mn-cs"/>
              </a:rPr>
              <a:t>embedding </a:t>
            </a:r>
            <a:r>
              <a:rPr lang="zh-CN" altLang="en-US" sz="1200" kern="1200" dirty="0">
                <a:solidFill>
                  <a:schemeClr val="tx1"/>
                </a:solidFill>
                <a:effectLst/>
                <a:latin typeface="+mn-lt"/>
                <a:ea typeface="+mn-ea"/>
                <a:cs typeface="+mn-cs"/>
              </a:rPr>
              <a:t>来丰富其自身的 </a:t>
            </a:r>
            <a:r>
              <a:rPr lang="en-US" altLang="zh-CN"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，然后再用来丰富 </a:t>
            </a:r>
            <a:r>
              <a:rPr lang="en-US" altLang="zh-CN" sz="1200" kern="1200" dirty="0">
                <a:solidFill>
                  <a:schemeClr val="tx1"/>
                </a:solidFill>
                <a:effectLst/>
                <a:latin typeface="+mn-lt"/>
                <a:ea typeface="+mn-ea"/>
                <a:cs typeface="+mn-cs"/>
              </a:rPr>
              <a:t>u2 </a:t>
            </a:r>
            <a:r>
              <a:rPr lang="zh-CN" altLang="en-US" sz="1200" kern="1200" dirty="0">
                <a:solidFill>
                  <a:schemeClr val="tx1"/>
                </a:solidFill>
                <a:effectLst/>
                <a:latin typeface="+mn-lt"/>
                <a:ea typeface="+mn-ea"/>
                <a:cs typeface="+mn-cs"/>
              </a:rPr>
              <a:t>的信息。</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18</a:t>
            </a:fld>
            <a:endParaRPr lang="zh-CN" altLang="en-US"/>
          </a:p>
        </p:txBody>
      </p:sp>
    </p:spTree>
    <p:extLst>
      <p:ext uri="{BB962C8B-B14F-4D97-AF65-F5344CB8AC3E}">
        <p14:creationId xmlns:p14="http://schemas.microsoft.com/office/powerpoint/2010/main" val="1514597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接下来说明如何在</a:t>
            </a:r>
            <a:r>
              <a:rPr lang="zh-CN" altLang="en-US" sz="1200" kern="1200" dirty="0">
                <a:solidFill>
                  <a:schemeClr val="tx1"/>
                </a:solidFill>
                <a:effectLst/>
                <a:latin typeface="+mn-lt"/>
                <a:ea typeface="+mn-ea"/>
                <a:cs typeface="+mn-cs"/>
              </a:rPr>
              <a:t>实体和它的邻居之间进行信息传播。</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对于实体</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（图中蓝点），我们首先找到以它为 </a:t>
            </a:r>
            <a:r>
              <a:rPr lang="en-US" altLang="zh-CN" sz="1200" kern="1200" dirty="0">
                <a:solidFill>
                  <a:schemeClr val="tx1"/>
                </a:solidFill>
                <a:effectLst/>
                <a:latin typeface="+mn-lt"/>
                <a:ea typeface="+mn-ea"/>
                <a:cs typeface="+mn-cs"/>
              </a:rPr>
              <a:t>head </a:t>
            </a:r>
            <a:r>
              <a:rPr lang="zh-CN" altLang="en-US" sz="1200" kern="1200" dirty="0">
                <a:solidFill>
                  <a:schemeClr val="tx1"/>
                </a:solidFill>
                <a:effectLst/>
                <a:latin typeface="+mn-lt"/>
                <a:ea typeface="+mn-ea"/>
                <a:cs typeface="+mn-cs"/>
              </a:rPr>
              <a:t>的三元组集合</a:t>
            </a:r>
            <a:r>
              <a:rPr lang="en-US" altLang="zh-CN" sz="1200" kern="1200" dirty="0">
                <a:solidFill>
                  <a:schemeClr val="tx1"/>
                </a:solidFill>
                <a:effectLst/>
                <a:latin typeface="+mn-lt"/>
                <a:ea typeface="+mn-ea"/>
                <a:cs typeface="+mn-cs"/>
              </a:rPr>
              <a:t>Nh</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Nh</a:t>
            </a:r>
            <a:r>
              <a:rPr lang="zh-CN" altLang="en-US" sz="1200" kern="1200" dirty="0">
                <a:solidFill>
                  <a:schemeClr val="tx1"/>
                </a:solidFill>
                <a:effectLst/>
                <a:latin typeface="+mn-lt"/>
                <a:ea typeface="+mn-ea"/>
                <a:cs typeface="+mn-cs"/>
              </a:rPr>
              <a:t>中每个三元组的 </a:t>
            </a:r>
            <a:r>
              <a:rPr lang="en-US" altLang="zh-CN" sz="1200" kern="1200" dirty="0">
                <a:solidFill>
                  <a:schemeClr val="tx1"/>
                </a:solidFill>
                <a:effectLst/>
                <a:latin typeface="+mn-lt"/>
                <a:ea typeface="+mn-ea"/>
                <a:cs typeface="+mn-cs"/>
              </a:rPr>
              <a:t>tail </a:t>
            </a:r>
            <a:r>
              <a:rPr lang="zh-CN" altLang="en-US" sz="1200" kern="1200" dirty="0">
                <a:solidFill>
                  <a:schemeClr val="tx1"/>
                </a:solidFill>
                <a:effectLst/>
                <a:latin typeface="+mn-lt"/>
                <a:ea typeface="+mn-ea"/>
                <a:cs typeface="+mn-cs"/>
              </a:rPr>
              <a:t>如图红点所示。这样，我们可以得到关于 </a:t>
            </a:r>
            <a:r>
              <a:rPr lang="en-US" altLang="zh-CN" sz="1200" kern="1200" dirty="0">
                <a:solidFill>
                  <a:schemeClr val="tx1"/>
                </a:solidFill>
                <a:effectLst/>
                <a:latin typeface="+mn-lt"/>
                <a:ea typeface="+mn-ea"/>
                <a:cs typeface="+mn-cs"/>
              </a:rPr>
              <a:t>head </a:t>
            </a:r>
            <a:r>
              <a:rPr lang="zh-CN" altLang="en-US" sz="1200" kern="1200" dirty="0">
                <a:solidFill>
                  <a:schemeClr val="tx1"/>
                </a:solidFill>
                <a:effectLst/>
                <a:latin typeface="+mn-lt"/>
                <a:ea typeface="+mn-ea"/>
                <a:cs typeface="+mn-cs"/>
              </a:rPr>
              <a:t>节点 </a:t>
            </a:r>
            <a:r>
              <a:rPr lang="en-US" altLang="zh-CN" sz="1200" kern="1200" dirty="0">
                <a:solidFill>
                  <a:schemeClr val="tx1"/>
                </a:solidFill>
                <a:effectLst/>
                <a:latin typeface="+mn-lt"/>
                <a:ea typeface="+mn-ea"/>
                <a:cs typeface="+mn-cs"/>
              </a:rPr>
              <a:t>h </a:t>
            </a:r>
            <a:r>
              <a:rPr lang="zh-CN" altLang="en-US" sz="1200" kern="1200" dirty="0">
                <a:solidFill>
                  <a:schemeClr val="tx1"/>
                </a:solidFill>
                <a:effectLst/>
                <a:latin typeface="+mn-lt"/>
                <a:ea typeface="+mn-ea"/>
                <a:cs typeface="+mn-cs"/>
              </a:rPr>
              <a:t>的一阶联通信息 </a:t>
            </a:r>
            <a:r>
              <a:rPr lang="en-US" altLang="zh-CN" sz="1200" kern="1200" dirty="0" err="1">
                <a:solidFill>
                  <a:schemeClr val="tx1"/>
                </a:solidFill>
                <a:effectLst/>
                <a:latin typeface="+mn-lt"/>
                <a:ea typeface="+mn-ea"/>
                <a:cs typeface="+mn-cs"/>
              </a:rPr>
              <a:t>eNh</a:t>
            </a:r>
            <a:r>
              <a:rPr lang="zh-CN" altLang="en-US"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Π(</a:t>
            </a:r>
            <a:r>
              <a:rPr lang="en-US" altLang="zh-CN" sz="1200" kern="1200" dirty="0" err="1">
                <a:solidFill>
                  <a:schemeClr val="tx1"/>
                </a:solidFill>
                <a:effectLst/>
                <a:latin typeface="+mn-lt"/>
                <a:ea typeface="+mn-ea"/>
                <a:cs typeface="+mn-cs"/>
              </a:rPr>
              <a:t>h,r,t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控制着信息沿着边</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h,r,t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传播的衰减因子，表明有多少信息可以在关系</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下从</a:t>
            </a:r>
            <a:r>
              <a:rPr lang="en-US" altLang="zh-CN" sz="1200" kern="1200" dirty="0">
                <a:solidFill>
                  <a:schemeClr val="tx1"/>
                </a:solidFill>
                <a:effectLst/>
                <a:latin typeface="+mn-lt"/>
                <a:ea typeface="+mn-ea"/>
                <a:cs typeface="+mn-cs"/>
              </a:rPr>
              <a:t>t</a:t>
            </a:r>
            <a:r>
              <a:rPr lang="zh-CN" altLang="en-US" sz="1200" kern="1200" dirty="0">
                <a:solidFill>
                  <a:schemeClr val="tx1"/>
                </a:solidFill>
                <a:effectLst/>
                <a:latin typeface="+mn-lt"/>
                <a:ea typeface="+mn-ea"/>
                <a:cs typeface="+mn-cs"/>
              </a:rPr>
              <a:t>传播到</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19</a:t>
            </a:fld>
            <a:endParaRPr lang="zh-CN" altLang="en-US"/>
          </a:p>
        </p:txBody>
      </p:sp>
    </p:spTree>
    <p:extLst>
      <p:ext uri="{BB962C8B-B14F-4D97-AF65-F5344CB8AC3E}">
        <p14:creationId xmlns:p14="http://schemas.microsoft.com/office/powerpoint/2010/main" val="115491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接下来是</a:t>
            </a:r>
            <a:r>
              <a:rPr lang="zh-CN" altLang="en-US" sz="1200" kern="1200" dirty="0">
                <a:solidFill>
                  <a:schemeClr val="tx1"/>
                </a:solidFill>
                <a:effectLst/>
                <a:latin typeface="+mn-lt"/>
                <a:ea typeface="+mn-ea"/>
                <a:cs typeface="+mn-cs"/>
              </a:rPr>
              <a:t>注意力组件。这个组件的作用是，计算信息传播的不同权重。显然这种机制比给所有关系相同的传播权重要好。</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直觉上，在 </a:t>
            </a:r>
            <a:r>
              <a:rPr lang="en-US" altLang="zh-CN" sz="1200" kern="1200" dirty="0">
                <a:solidFill>
                  <a:schemeClr val="tx1"/>
                </a:solidFill>
                <a:effectLst/>
                <a:latin typeface="+mn-lt"/>
                <a:ea typeface="+mn-ea"/>
                <a:cs typeface="+mn-cs"/>
              </a:rPr>
              <a:t>relation r </a:t>
            </a:r>
            <a:r>
              <a:rPr lang="zh-CN" altLang="en-US" sz="1200" kern="1200" dirty="0">
                <a:solidFill>
                  <a:schemeClr val="tx1"/>
                </a:solidFill>
                <a:effectLst/>
                <a:latin typeface="+mn-lt"/>
                <a:ea typeface="+mn-ea"/>
                <a:cs typeface="+mn-cs"/>
              </a:rPr>
              <a:t>的关系空间中，</a:t>
            </a:r>
            <a:r>
              <a:rPr lang="en-US" altLang="zh-CN" sz="1200" kern="1200" dirty="0">
                <a:solidFill>
                  <a:schemeClr val="tx1"/>
                </a:solidFill>
                <a:effectLst/>
                <a:latin typeface="+mn-lt"/>
                <a:ea typeface="+mn-ea"/>
                <a:cs typeface="+mn-cs"/>
              </a:rPr>
              <a:t>head </a:t>
            </a:r>
            <a:r>
              <a:rPr lang="zh-CN" altLang="en-US" sz="1200" kern="1200" dirty="0">
                <a:solidFill>
                  <a:schemeClr val="tx1"/>
                </a:solidFill>
                <a:effectLst/>
                <a:latin typeface="+mn-lt"/>
                <a:ea typeface="+mn-ea"/>
                <a:cs typeface="+mn-cs"/>
              </a:rPr>
              <a:t>和 </a:t>
            </a:r>
            <a:r>
              <a:rPr lang="en-US" altLang="zh-CN" sz="1200" kern="1200" dirty="0">
                <a:solidFill>
                  <a:schemeClr val="tx1"/>
                </a:solidFill>
                <a:effectLst/>
                <a:latin typeface="+mn-lt"/>
                <a:ea typeface="+mn-ea"/>
                <a:cs typeface="+mn-cs"/>
              </a:rPr>
              <a:t>tail </a:t>
            </a:r>
            <a:r>
              <a:rPr lang="zh-CN" altLang="en-US" sz="1200" kern="1200" dirty="0">
                <a:solidFill>
                  <a:schemeClr val="tx1"/>
                </a:solidFill>
                <a:effectLst/>
                <a:latin typeface="+mn-lt"/>
                <a:ea typeface="+mn-ea"/>
                <a:cs typeface="+mn-cs"/>
              </a:rPr>
              <a:t>在转换后距离越近，传播的信息应该更多。</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作者定义的计算方式是这两个式子。（可以举个例子</a:t>
            </a:r>
            <a:r>
              <a:rPr lang="en-US" altLang="zh-CN" sz="1200" b="0" i="0" kern="1200" dirty="0">
                <a:solidFill>
                  <a:schemeClr val="tx1"/>
                </a:solidFill>
                <a:effectLst/>
                <a:latin typeface="+mn-lt"/>
                <a:ea typeface="+mn-ea"/>
                <a:cs typeface="+mn-cs"/>
              </a:rPr>
              <a:t>[1, 0, 1, 0] [0, 1, 0, 1]</a:t>
            </a:r>
            <a:r>
              <a:rPr lang="zh-CN" altLang="en-US" sz="1200" b="0" i="0" kern="1200" dirty="0">
                <a:solidFill>
                  <a:schemeClr val="tx1"/>
                </a:solidFill>
                <a:effectLst/>
                <a:latin typeface="+mn-lt"/>
                <a:ea typeface="+mn-ea"/>
                <a:cs typeface="+mn-cs"/>
              </a:rPr>
              <a:t>）</a:t>
            </a:r>
            <a:endParaRPr lang="en-US" altLang="zh-CN"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a:solidFill>
                  <a:schemeClr val="tx1"/>
                </a:solidFill>
                <a:effectLst/>
                <a:latin typeface="+mn-lt"/>
                <a:ea typeface="+mn-ea"/>
                <a:cs typeface="+mn-cs"/>
              </a:rPr>
              <a:t>作者</a:t>
            </a:r>
            <a:r>
              <a:rPr lang="zh-CN" altLang="en-US" sz="1200" b="1" i="0" kern="1200" dirty="0">
                <a:solidFill>
                  <a:schemeClr val="tx1"/>
                </a:solidFill>
                <a:effectLst/>
                <a:latin typeface="+mn-lt"/>
                <a:ea typeface="+mn-ea"/>
                <a:cs typeface="+mn-cs"/>
              </a:rPr>
              <a:t>说为了简单起见这样写，实际上可能不太合理，它说交给后续工作去做</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20</a:t>
            </a:fld>
            <a:endParaRPr lang="zh-CN" altLang="en-US"/>
          </a:p>
        </p:txBody>
      </p:sp>
    </p:spTree>
    <p:extLst>
      <p:ext uri="{BB962C8B-B14F-4D97-AF65-F5344CB8AC3E}">
        <p14:creationId xmlns:p14="http://schemas.microsoft.com/office/powerpoint/2010/main" val="174623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此外，</a:t>
            </a:r>
            <a:r>
              <a:rPr lang="en-US" altLang="zh-CN" sz="1200" b="0" i="0" kern="1200" dirty="0">
                <a:solidFill>
                  <a:schemeClr val="tx1"/>
                </a:solidFill>
                <a:effectLst/>
                <a:latin typeface="+mn-lt"/>
                <a:ea typeface="+mn-ea"/>
                <a:cs typeface="+mn-cs"/>
              </a:rPr>
              <a:t>Attention </a:t>
            </a:r>
            <a:r>
              <a:rPr lang="zh-CN" altLang="en-US" sz="1200" b="0" i="0" kern="1200" dirty="0">
                <a:solidFill>
                  <a:schemeClr val="tx1"/>
                </a:solidFill>
                <a:effectLst/>
                <a:latin typeface="+mn-lt"/>
                <a:ea typeface="+mn-ea"/>
                <a:cs typeface="+mn-cs"/>
              </a:rPr>
              <a:t>组件还有一个作用，它能够提高推荐结果的可解释性。</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例如，图中 </a:t>
            </a:r>
            <a:r>
              <a:rPr lang="en-US" altLang="zh-CN" sz="1200" b="0" i="0" kern="1200" dirty="0">
                <a:solidFill>
                  <a:schemeClr val="tx1"/>
                </a:solidFill>
                <a:effectLst/>
                <a:latin typeface="+mn-lt"/>
                <a:ea typeface="+mn-ea"/>
                <a:cs typeface="+mn-cs"/>
              </a:rPr>
              <a:t>u208-&gt;…..-&gt;The Last Colony </a:t>
            </a:r>
            <a:r>
              <a:rPr lang="zh-CN" altLang="en-US" sz="1200" b="0" i="0" kern="1200" dirty="0">
                <a:solidFill>
                  <a:schemeClr val="tx1"/>
                </a:solidFill>
                <a:effectLst/>
                <a:latin typeface="+mn-lt"/>
                <a:ea typeface="+mn-ea"/>
                <a:cs typeface="+mn-cs"/>
              </a:rPr>
              <a:t>的注意力得分最高，那么我们就可以对推荐结果做出解释。</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我们可以得出推荐</a:t>
            </a:r>
            <a:r>
              <a:rPr lang="en-US" altLang="zh-CN" sz="1200" kern="1200" dirty="0">
                <a:solidFill>
                  <a:schemeClr val="tx1"/>
                </a:solidFill>
                <a:effectLst/>
                <a:latin typeface="+mn-lt"/>
                <a:ea typeface="+mn-ea"/>
                <a:cs typeface="+mn-cs"/>
              </a:rPr>
              <a:t>《The Last Colony》</a:t>
            </a:r>
            <a:r>
              <a:rPr lang="zh-CN" altLang="en-US" sz="1200" kern="1200" dirty="0">
                <a:solidFill>
                  <a:schemeClr val="tx1"/>
                </a:solidFill>
                <a:effectLst/>
                <a:latin typeface="+mn-lt"/>
                <a:ea typeface="+mn-ea"/>
                <a:cs typeface="+mn-cs"/>
              </a:rPr>
              <a:t>的原因，因为 </a:t>
            </a:r>
            <a:r>
              <a:rPr lang="en-US" altLang="zh-CN" sz="1200" kern="1200" dirty="0">
                <a:solidFill>
                  <a:schemeClr val="tx1"/>
                </a:solidFill>
                <a:effectLst/>
                <a:latin typeface="+mn-lt"/>
                <a:ea typeface="+mn-ea"/>
                <a:cs typeface="+mn-cs"/>
              </a:rPr>
              <a:t>user 208 </a:t>
            </a:r>
            <a:r>
              <a:rPr lang="zh-CN" altLang="en-US" sz="1200" kern="1200" dirty="0">
                <a:solidFill>
                  <a:schemeClr val="tx1"/>
                </a:solidFill>
                <a:effectLst/>
                <a:latin typeface="+mn-lt"/>
                <a:ea typeface="+mn-ea"/>
                <a:cs typeface="+mn-cs"/>
              </a:rPr>
              <a:t>已经看了由同一作者所写的书</a:t>
            </a:r>
            <a:r>
              <a:rPr lang="en-US" altLang="zh-CN" sz="1200" kern="1200" dirty="0">
                <a:solidFill>
                  <a:schemeClr val="tx1"/>
                </a:solidFill>
                <a:effectLst/>
                <a:latin typeface="+mn-lt"/>
                <a:ea typeface="+mn-ea"/>
                <a:cs typeface="+mn-cs"/>
              </a:rPr>
              <a:t>《</a:t>
            </a:r>
            <a:r>
              <a:rPr lang="zh-CN" altLang="en-US" sz="1200" kern="1200">
                <a:solidFill>
                  <a:schemeClr val="tx1"/>
                </a:solidFill>
                <a:effectLst/>
                <a:latin typeface="+mn-lt"/>
                <a:ea typeface="+mn-ea"/>
                <a:cs typeface="+mn-cs"/>
              </a:rPr>
              <a:t>老人与海</a:t>
            </a:r>
            <a:r>
              <a:rPr lang="en-US" altLang="zh-CN" sz="1200" kern="120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21</a:t>
            </a:fld>
            <a:endParaRPr lang="zh-CN" altLang="en-US"/>
          </a:p>
        </p:txBody>
      </p:sp>
    </p:spTree>
    <p:extLst>
      <p:ext uri="{BB962C8B-B14F-4D97-AF65-F5344CB8AC3E}">
        <p14:creationId xmlns:p14="http://schemas.microsoft.com/office/powerpoint/2010/main" val="3450343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最后一个组件是信息聚合组件。将 </a:t>
            </a:r>
            <a:r>
              <a:rPr lang="en-US" altLang="zh-CN" sz="1200" kern="1200" dirty="0">
                <a:solidFill>
                  <a:schemeClr val="tx1"/>
                </a:solidFill>
                <a:effectLst/>
                <a:latin typeface="+mn-lt"/>
                <a:ea typeface="+mn-ea"/>
                <a:cs typeface="+mn-cs"/>
              </a:rPr>
              <a:t>h </a:t>
            </a:r>
            <a:r>
              <a:rPr lang="zh-CN" altLang="en-US" sz="1200" kern="1200" dirty="0">
                <a:solidFill>
                  <a:schemeClr val="tx1"/>
                </a:solidFill>
                <a:effectLst/>
                <a:latin typeface="+mn-lt"/>
                <a:ea typeface="+mn-ea"/>
                <a:cs typeface="+mn-cs"/>
              </a:rPr>
              <a:t>的一阶联通信息 </a:t>
            </a:r>
            <a:r>
              <a:rPr lang="en-US" altLang="zh-CN" sz="1200" kern="1200" dirty="0" err="1">
                <a:solidFill>
                  <a:schemeClr val="tx1"/>
                </a:solidFill>
                <a:effectLst/>
                <a:latin typeface="+mn-lt"/>
                <a:ea typeface="+mn-ea"/>
                <a:cs typeface="+mn-cs"/>
              </a:rPr>
              <a:t>eNh</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整合进 </a:t>
            </a:r>
            <a:r>
              <a:rPr lang="en-US" altLang="zh-CN" sz="1200" kern="1200" dirty="0">
                <a:solidFill>
                  <a:schemeClr val="tx1"/>
                </a:solidFill>
                <a:effectLst/>
                <a:latin typeface="+mn-lt"/>
                <a:ea typeface="+mn-ea"/>
                <a:cs typeface="+mn-cs"/>
              </a:rPr>
              <a:t>h </a:t>
            </a:r>
            <a:r>
              <a:rPr lang="zh-CN" altLang="en-US" sz="1200" kern="1200" dirty="0">
                <a:solidFill>
                  <a:schemeClr val="tx1"/>
                </a:solidFill>
                <a:effectLst/>
                <a:latin typeface="+mn-lt"/>
                <a:ea typeface="+mn-ea"/>
                <a:cs typeface="+mn-cs"/>
              </a:rPr>
              <a:t>实体的 </a:t>
            </a:r>
            <a:r>
              <a:rPr lang="en-US" altLang="zh-CN" sz="1200" kern="1200" dirty="0">
                <a:solidFill>
                  <a:schemeClr val="tx1"/>
                </a:solidFill>
                <a:effectLst/>
                <a:latin typeface="+mn-lt"/>
                <a:ea typeface="+mn-ea"/>
                <a:cs typeface="+mn-cs"/>
              </a:rPr>
              <a:t>embedding </a:t>
            </a:r>
            <a:r>
              <a:rPr lang="zh-CN" altLang="en-US" sz="1200" kern="1200" dirty="0">
                <a:solidFill>
                  <a:schemeClr val="tx1"/>
                </a:solidFill>
                <a:effectLst/>
                <a:latin typeface="+mn-lt"/>
                <a:ea typeface="+mn-ea"/>
                <a:cs typeface="+mn-cs"/>
              </a:rPr>
              <a:t>表示当中。作者认为相比于传统</a:t>
            </a:r>
            <a:r>
              <a:rPr lang="en-US" altLang="zh-CN" sz="1200" kern="1200" dirty="0">
                <a:solidFill>
                  <a:schemeClr val="tx1"/>
                </a:solidFill>
                <a:effectLst/>
                <a:latin typeface="+mn-lt"/>
                <a:ea typeface="+mn-ea"/>
                <a:cs typeface="+mn-cs"/>
              </a:rPr>
              <a:t>GCN</a:t>
            </a:r>
            <a:r>
              <a:rPr lang="zh-CN" altLang="en-US" sz="1200" kern="1200" dirty="0">
                <a:solidFill>
                  <a:schemeClr val="tx1"/>
                </a:solidFill>
                <a:effectLst/>
                <a:latin typeface="+mn-lt"/>
                <a:ea typeface="+mn-ea"/>
                <a:cs typeface="+mn-cs"/>
              </a:rPr>
              <a:t>，这种特征交互方式是比较好的，实验结果是较优的。</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22</a:t>
            </a:fld>
            <a:endParaRPr lang="zh-CN" altLang="en-US"/>
          </a:p>
        </p:txBody>
      </p:sp>
    </p:spTree>
    <p:extLst>
      <p:ext uri="{BB962C8B-B14F-4D97-AF65-F5344CB8AC3E}">
        <p14:creationId xmlns:p14="http://schemas.microsoft.com/office/powerpoint/2010/main" val="2040603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刚刚我们讲的是只有单层的情况，也就是只有一跳的情况。我们可以堆叠多层，</a:t>
            </a:r>
            <a:r>
              <a:rPr lang="zh-CN" altLang="en-US" sz="1200" kern="1200" dirty="0">
                <a:solidFill>
                  <a:schemeClr val="tx1"/>
                </a:solidFill>
                <a:effectLst/>
                <a:latin typeface="+mn-lt"/>
                <a:ea typeface="+mn-ea"/>
                <a:cs typeface="+mn-cs"/>
              </a:rPr>
              <a:t>收集多跳之外的邻居传播的信息</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23</a:t>
            </a:fld>
            <a:endParaRPr lang="zh-CN" altLang="en-US"/>
          </a:p>
        </p:txBody>
      </p:sp>
    </p:spTree>
    <p:extLst>
      <p:ext uri="{BB962C8B-B14F-4D97-AF65-F5344CB8AC3E}">
        <p14:creationId xmlns:p14="http://schemas.microsoft.com/office/powerpoint/2010/main" val="2896231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当堆叠了 </a:t>
            </a:r>
            <a:r>
              <a:rPr lang="en-US" altLang="zh-CN" sz="1200" b="0" i="0" kern="1200" dirty="0">
                <a:solidFill>
                  <a:schemeClr val="tx1"/>
                </a:solidFill>
                <a:effectLst/>
                <a:latin typeface="+mn-lt"/>
                <a:ea typeface="+mn-ea"/>
                <a:cs typeface="+mn-cs"/>
              </a:rPr>
              <a:t>L </a:t>
            </a:r>
            <a:r>
              <a:rPr lang="zh-CN" altLang="en-US" sz="1200" b="0" i="0" kern="1200" dirty="0">
                <a:solidFill>
                  <a:schemeClr val="tx1"/>
                </a:solidFill>
                <a:effectLst/>
                <a:latin typeface="+mn-lt"/>
                <a:ea typeface="+mn-ea"/>
                <a:cs typeface="+mn-cs"/>
              </a:rPr>
              <a:t>个传播层之后，我们得到了 </a:t>
            </a:r>
            <a:r>
              <a:rPr lang="en-US" altLang="zh-CN" sz="1200" b="0" i="0" kern="1200" dirty="0">
                <a:solidFill>
                  <a:schemeClr val="tx1"/>
                </a:solidFill>
                <a:effectLst/>
                <a:latin typeface="+mn-lt"/>
                <a:ea typeface="+mn-ea"/>
                <a:cs typeface="+mn-cs"/>
              </a:rPr>
              <a:t>L </a:t>
            </a:r>
            <a:r>
              <a:rPr lang="zh-CN" altLang="en-US" sz="1200" b="0" i="0" kern="1200" dirty="0">
                <a:solidFill>
                  <a:schemeClr val="tx1"/>
                </a:solidFill>
                <a:effectLst/>
                <a:latin typeface="+mn-lt"/>
                <a:ea typeface="+mn-ea"/>
                <a:cs typeface="+mn-cs"/>
              </a:rPr>
              <a:t>个丰富过的 </a:t>
            </a:r>
            <a:r>
              <a:rPr lang="en-US" altLang="zh-CN" sz="1200" b="0" i="0" kern="1200" dirty="0">
                <a:solidFill>
                  <a:schemeClr val="tx1"/>
                </a:solidFill>
                <a:effectLst/>
                <a:latin typeface="+mn-lt"/>
                <a:ea typeface="+mn-ea"/>
                <a:cs typeface="+mn-cs"/>
              </a:rPr>
              <a:t>user </a:t>
            </a:r>
            <a:r>
              <a:rPr lang="zh-CN" altLang="en-US" sz="1200" b="0" i="0" kern="1200" dirty="0">
                <a:solidFill>
                  <a:schemeClr val="tx1"/>
                </a:solidFill>
                <a:effectLst/>
                <a:latin typeface="+mn-lt"/>
                <a:ea typeface="+mn-ea"/>
                <a:cs typeface="+mn-cs"/>
              </a:rPr>
              <a:t>表示</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item </a:t>
            </a:r>
            <a:r>
              <a:rPr lang="zh-CN" altLang="en-US" sz="1200" b="0" i="0" kern="1200" dirty="0">
                <a:solidFill>
                  <a:schemeClr val="tx1"/>
                </a:solidFill>
                <a:effectLst/>
                <a:latin typeface="+mn-lt"/>
                <a:ea typeface="+mn-ea"/>
                <a:cs typeface="+mn-cs"/>
              </a:rPr>
              <a:t>表示。</a:t>
            </a:r>
            <a:r>
              <a:rPr lang="zh-CN" altLang="en-US" sz="1200" kern="1200" dirty="0">
                <a:solidFill>
                  <a:schemeClr val="tx1"/>
                </a:solidFill>
                <a:effectLst/>
                <a:latin typeface="+mn-lt"/>
                <a:ea typeface="+mn-ea"/>
                <a:cs typeface="+mn-cs"/>
              </a:rPr>
              <a:t>不同层的输出强调不同层的连通性信息。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最后，我们对 </a:t>
            </a:r>
            <a:r>
              <a:rPr lang="en-US" altLang="zh-CN" sz="1200" kern="1200" dirty="0">
                <a:solidFill>
                  <a:schemeClr val="tx1"/>
                </a:solidFill>
                <a:effectLst/>
                <a:latin typeface="+mn-lt"/>
                <a:ea typeface="+mn-ea"/>
                <a:cs typeface="+mn-cs"/>
              </a:rPr>
              <a:t>user </a:t>
            </a:r>
            <a:r>
              <a:rPr lang="zh-CN" altLang="en-US" sz="1200" kern="1200" dirty="0">
                <a:solidFill>
                  <a:schemeClr val="tx1"/>
                </a:solidFill>
                <a:effectLst/>
                <a:latin typeface="+mn-lt"/>
                <a:ea typeface="+mn-ea"/>
                <a:cs typeface="+mn-cs"/>
              </a:rPr>
              <a:t>和 </a:t>
            </a:r>
            <a:r>
              <a:rPr lang="en-US" altLang="zh-CN" sz="1200" kern="1200" dirty="0">
                <a:solidFill>
                  <a:schemeClr val="tx1"/>
                </a:solidFill>
                <a:effectLst/>
                <a:latin typeface="+mn-lt"/>
                <a:ea typeface="+mn-ea"/>
                <a:cs typeface="+mn-cs"/>
              </a:rPr>
              <a:t>embedding </a:t>
            </a:r>
            <a:r>
              <a:rPr lang="zh-CN" altLang="en-US" sz="1200" kern="1200" dirty="0">
                <a:solidFill>
                  <a:schemeClr val="tx1"/>
                </a:solidFill>
                <a:effectLst/>
                <a:latin typeface="+mn-lt"/>
                <a:ea typeface="+mn-ea"/>
                <a:cs typeface="+mn-cs"/>
              </a:rPr>
              <a:t>的表示进行内积，从而预测他们的匹配分数</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24</a:t>
            </a:fld>
            <a:endParaRPr lang="zh-CN" altLang="en-US"/>
          </a:p>
        </p:txBody>
      </p:sp>
    </p:spTree>
    <p:extLst>
      <p:ext uri="{BB962C8B-B14F-4D97-AF65-F5344CB8AC3E}">
        <p14:creationId xmlns:p14="http://schemas.microsoft.com/office/powerpoint/2010/main" val="1867378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4070384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可改进的地方：只是用了 </a:t>
            </a:r>
            <a:r>
              <a:rPr lang="en-US" altLang="zh-CN" sz="1200" b="0" i="0" kern="1200" dirty="0">
                <a:solidFill>
                  <a:schemeClr val="tx1"/>
                </a:solidFill>
                <a:effectLst/>
                <a:latin typeface="+mn-lt"/>
                <a:ea typeface="+mn-ea"/>
                <a:cs typeface="+mn-cs"/>
              </a:rPr>
              <a:t>item graph</a:t>
            </a:r>
            <a:r>
              <a:rPr lang="zh-CN" altLang="en-US" sz="1200" b="0" i="0" kern="1200" dirty="0">
                <a:solidFill>
                  <a:schemeClr val="tx1"/>
                </a:solidFill>
                <a:effectLst/>
                <a:latin typeface="+mn-lt"/>
                <a:ea typeface="+mn-ea"/>
                <a:cs typeface="+mn-cs"/>
              </a:rPr>
              <a:t>，没有加入 </a:t>
            </a:r>
            <a:r>
              <a:rPr lang="en-US" altLang="zh-CN" sz="1200" b="0" i="0" kern="1200" dirty="0">
                <a:solidFill>
                  <a:schemeClr val="tx1"/>
                </a:solidFill>
                <a:effectLst/>
                <a:latin typeface="+mn-lt"/>
                <a:ea typeface="+mn-ea"/>
                <a:cs typeface="+mn-cs"/>
              </a:rPr>
              <a:t>user </a:t>
            </a:r>
            <a:r>
              <a:rPr lang="zh-CN" altLang="en-US" sz="1200" b="0" i="0" kern="1200">
                <a:solidFill>
                  <a:schemeClr val="tx1"/>
                </a:solidFill>
                <a:effectLst/>
                <a:latin typeface="+mn-lt"/>
                <a:ea typeface="+mn-ea"/>
                <a:cs typeface="+mn-cs"/>
              </a:rPr>
              <a:t>信息</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26</a:t>
            </a:fld>
            <a:endParaRPr lang="zh-CN" altLang="en-US"/>
          </a:p>
        </p:txBody>
      </p:sp>
    </p:spTree>
    <p:extLst>
      <p:ext uri="{BB962C8B-B14F-4D97-AF65-F5344CB8AC3E}">
        <p14:creationId xmlns:p14="http://schemas.microsoft.com/office/powerpoint/2010/main" val="3776527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1500275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首先介绍的推荐系统。</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随着互联网的快速发展，数据量呈指数级增长。由于信息过载，用户很难在大量的选择中挑选出自己感兴趣的内容。为了提高用户体验，音乐</a:t>
            </a:r>
            <a:r>
              <a:rPr lang="en-US" altLang="zh-CN" sz="1200" kern="1200" dirty="0">
                <a:solidFill>
                  <a:schemeClr val="tx1"/>
                </a:solidFill>
                <a:effectLst/>
                <a:latin typeface="+mn-lt"/>
                <a:ea typeface="+mn-ea"/>
                <a:cs typeface="+mn-cs"/>
              </a:rPr>
              <a:t>APP</a:t>
            </a:r>
            <a:r>
              <a:rPr lang="zh-CN" altLang="en-US" sz="1200" kern="1200" dirty="0">
                <a:solidFill>
                  <a:schemeClr val="tx1"/>
                </a:solidFill>
                <a:effectLst/>
                <a:latin typeface="+mn-lt"/>
                <a:ea typeface="+mn-ea"/>
                <a:cs typeface="+mn-cs"/>
              </a:rPr>
              <a:t>、网上购物、内容平台等场景都使用了推荐系统。</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（举例我的截图。系统比我更了解我自己）</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但是，传统推荐系统不能有效挖掘各类数据、特征之间的隐藏、深层次的关系。</a:t>
            </a:r>
          </a:p>
        </p:txBody>
      </p:sp>
      <p:sp>
        <p:nvSpPr>
          <p:cNvPr id="4" name="灯片编号占位符 3"/>
          <p:cNvSpPr>
            <a:spLocks noGrp="1"/>
          </p:cNvSpPr>
          <p:nvPr>
            <p:ph type="sldNum" sz="quarter" idx="5"/>
          </p:nvPr>
        </p:nvSpPr>
        <p:spPr/>
        <p:txBody>
          <a:bodyPr/>
          <a:lstStyle/>
          <a:p>
            <a:fld id="{ED9F3ACB-4D60-4231-9B67-A2493AB11B57}" type="slidenum">
              <a:rPr lang="zh-CN" altLang="en-US" smtClean="0"/>
              <a:t>4</a:t>
            </a:fld>
            <a:endParaRPr lang="zh-CN" altLang="en-US"/>
          </a:p>
        </p:txBody>
      </p:sp>
    </p:spTree>
    <p:extLst>
      <p:ext uri="{BB962C8B-B14F-4D97-AF65-F5344CB8AC3E}">
        <p14:creationId xmlns:p14="http://schemas.microsoft.com/office/powerpoint/2010/main" val="318613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下面介绍一些非常经典的推荐算法。例如，基于用户的协同过滤、基于物品的协同过滤。</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协同过滤指的是</a:t>
            </a:r>
            <a:r>
              <a:rPr lang="zh-CN" altLang="en-US" sz="1200" b="0" i="0" kern="1200" dirty="0">
                <a:solidFill>
                  <a:schemeClr val="tx1"/>
                </a:solidFill>
                <a:effectLst/>
                <a:latin typeface="+mn-lt"/>
                <a:ea typeface="+mn-ea"/>
                <a:cs typeface="+mn-cs"/>
              </a:rPr>
              <a:t>充分利用集体智慧，即在大量的人群的行为和数据中收集信息，以帮助我们得到统计意义上的结论。它有两种观点：</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兴趣相近的用户可能会对同样的东西感兴趣；</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用户可能较偏爱与其已购买的东西相类似的商品。实际上这就分别对应了基于用户的协同过滤和基于物品的协同过滤。</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基于用户的协同过滤推荐算法先使用统计技术寻找与目标用户有相同喜好的邻居用户，然后根据目标用户的邻居用户的喜好产生向目标用户的推荐。基本原理就是利用用户访问行为的相似性来互相推荐用户可能感兴趣的资源。</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（讲一下左图）假设用户 </a:t>
            </a:r>
            <a:r>
              <a:rPr lang="en-US" altLang="zh-CN" sz="1200" b="0" i="0" kern="1200" dirty="0">
                <a:solidFill>
                  <a:schemeClr val="tx1"/>
                </a:solidFill>
                <a:effectLst/>
                <a:latin typeface="+mn-lt"/>
                <a:ea typeface="+mn-ea"/>
                <a:cs typeface="+mn-cs"/>
              </a:rPr>
              <a:t>A </a:t>
            </a:r>
            <a:r>
              <a:rPr lang="zh-CN" altLang="en-US" sz="1200" b="0" i="0" kern="1200" dirty="0">
                <a:solidFill>
                  <a:schemeClr val="tx1"/>
                </a:solidFill>
                <a:effectLst/>
                <a:latin typeface="+mn-lt"/>
                <a:ea typeface="+mn-ea"/>
                <a:cs typeface="+mn-cs"/>
              </a:rPr>
              <a:t>喜欢物品 </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、物品 </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，用户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喜欢物品 </a:t>
            </a:r>
            <a:r>
              <a:rPr lang="en-US" altLang="zh-CN" sz="1200" b="0" i="0" kern="1200" dirty="0">
                <a:solidFill>
                  <a:schemeClr val="tx1"/>
                </a:solidFill>
                <a:effectLst/>
                <a:latin typeface="+mn-lt"/>
                <a:ea typeface="+mn-ea"/>
                <a:cs typeface="+mn-cs"/>
              </a:rPr>
              <a:t>A </a:t>
            </a:r>
            <a:r>
              <a:rPr lang="zh-CN" altLang="en-US" sz="1200" b="0" i="0" kern="1200" dirty="0">
                <a:solidFill>
                  <a:schemeClr val="tx1"/>
                </a:solidFill>
                <a:effectLst/>
                <a:latin typeface="+mn-lt"/>
                <a:ea typeface="+mn-ea"/>
                <a:cs typeface="+mn-cs"/>
              </a:rPr>
              <a:t>、物品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和物品 </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；从这些用户的历史喜好信息中，我们可以发现用户 </a:t>
            </a:r>
            <a:r>
              <a:rPr lang="en-US" altLang="zh-CN" sz="1200" b="0" i="0" kern="1200" dirty="0">
                <a:solidFill>
                  <a:schemeClr val="tx1"/>
                </a:solidFill>
                <a:effectLst/>
                <a:latin typeface="+mn-lt"/>
                <a:ea typeface="+mn-ea"/>
                <a:cs typeface="+mn-cs"/>
              </a:rPr>
              <a:t>A </a:t>
            </a:r>
            <a:r>
              <a:rPr lang="zh-CN" altLang="en-US" sz="1200" b="0" i="0" kern="1200" dirty="0">
                <a:solidFill>
                  <a:schemeClr val="tx1"/>
                </a:solidFill>
                <a:effectLst/>
                <a:latin typeface="+mn-lt"/>
                <a:ea typeface="+mn-ea"/>
                <a:cs typeface="+mn-cs"/>
              </a:rPr>
              <a:t>和用户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的喜好是比较类似的，同时用户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还喜欢物品 </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，那么我们可以推断用户 </a:t>
            </a:r>
            <a:r>
              <a:rPr lang="en-US" altLang="zh-CN" sz="1200" b="0" i="0" kern="1200" dirty="0">
                <a:solidFill>
                  <a:schemeClr val="tx1"/>
                </a:solidFill>
                <a:effectLst/>
                <a:latin typeface="+mn-lt"/>
                <a:ea typeface="+mn-ea"/>
                <a:cs typeface="+mn-cs"/>
              </a:rPr>
              <a:t>A </a:t>
            </a:r>
            <a:r>
              <a:rPr lang="zh-CN" altLang="en-US" sz="1200" b="0" i="0" kern="1200" dirty="0">
                <a:solidFill>
                  <a:schemeClr val="tx1"/>
                </a:solidFill>
                <a:effectLst/>
                <a:latin typeface="+mn-lt"/>
                <a:ea typeface="+mn-ea"/>
                <a:cs typeface="+mn-cs"/>
              </a:rPr>
              <a:t>可能也喜欢物品 </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，因此可以将物品 </a:t>
            </a:r>
            <a:r>
              <a:rPr lang="en-US" altLang="zh-CN" sz="1200" b="0" i="0" kern="1200" dirty="0">
                <a:solidFill>
                  <a:schemeClr val="tx1"/>
                </a:solidFill>
                <a:effectLst/>
                <a:latin typeface="+mn-lt"/>
                <a:ea typeface="+mn-ea"/>
                <a:cs typeface="+mn-cs"/>
              </a:rPr>
              <a:t>D </a:t>
            </a:r>
            <a:r>
              <a:rPr lang="zh-CN" altLang="en-US" sz="1200" b="0" i="0" kern="1200" dirty="0">
                <a:solidFill>
                  <a:schemeClr val="tx1"/>
                </a:solidFill>
                <a:effectLst/>
                <a:latin typeface="+mn-lt"/>
                <a:ea typeface="+mn-ea"/>
                <a:cs typeface="+mn-cs"/>
              </a:rPr>
              <a:t>推荐给用户 </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基于物品的协同过滤推荐算法根据所有用户对物品或者信息的评价，发现物品和物品之间的相似度，然后根据用户的历史偏好信息将类似的物品推荐给该用户。</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（讲一下右图）用户</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喜欢物品</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和物品</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，用户</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喜欢物品</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、物品</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和物品</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，用户</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喜欢物品</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，从这些用户的历史喜好中可以认为物品</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与物品</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比较类似，喜欢物品</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的都喜欢物品</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，基于这个判断，用户</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可能也喜欢物品</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，所以推荐系统将物品</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推荐给用户</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5</a:t>
            </a:fld>
            <a:endParaRPr lang="zh-CN" altLang="en-US"/>
          </a:p>
        </p:txBody>
      </p:sp>
    </p:spTree>
    <p:extLst>
      <p:ext uri="{BB962C8B-B14F-4D97-AF65-F5344CB8AC3E}">
        <p14:creationId xmlns:p14="http://schemas.microsoft.com/office/powerpoint/2010/main" val="107995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尽管</a:t>
            </a:r>
            <a:r>
              <a:rPr lang="zh-CN" altLang="en-US" sz="1200" b="0" i="0" kern="1200" dirty="0">
                <a:solidFill>
                  <a:schemeClr val="tx1"/>
                </a:solidFill>
                <a:effectLst/>
                <a:latin typeface="+mn-lt"/>
                <a:ea typeface="+mn-ea"/>
                <a:cs typeface="+mn-cs"/>
              </a:rPr>
              <a:t>协同过滤</a:t>
            </a:r>
            <a:r>
              <a:rPr lang="zh-CN" altLang="en-US" sz="1200" kern="1200" dirty="0">
                <a:solidFill>
                  <a:schemeClr val="tx1"/>
                </a:solidFill>
                <a:effectLst/>
                <a:latin typeface="+mn-lt"/>
                <a:ea typeface="+mn-ea"/>
                <a:cs typeface="+mn-cs"/>
              </a:rPr>
              <a:t>方法具有有效性和通用性，但它仍无法有效利用辅助信息。例如，物品和用户的属性、上下文信息等等，也无法挖掘比较复杂的关系。</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例如，图中所示的复杂关系和数据，显然需要新的方法去使用。这就带来了我们今天要介绍的知识图谱。</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6</a:t>
            </a:fld>
            <a:endParaRPr lang="zh-CN" altLang="en-US"/>
          </a:p>
        </p:txBody>
      </p:sp>
    </p:spTree>
    <p:extLst>
      <p:ext uri="{BB962C8B-B14F-4D97-AF65-F5344CB8AC3E}">
        <p14:creationId xmlns:p14="http://schemas.microsoft.com/office/powerpoint/2010/main" val="403729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需要说明的是，我认为今天内容的重点是知识图谱在推荐系统上的应用，而非局限于那篇论文，所以我会多介绍一点相关知识。</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797847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现在简要介绍一下知识图谱。我们先来看一下这个图。知识图谱包含什么？或者说，知识图谱是由什么组成的。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在这个图中我们可以看到，一些原点代表着一个个实体。比如，电影</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龙门飞甲</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是一个实体，演员陈坤是一个实体，类别战争片是一个实体。除此之外还有一些边，比如陈坤出演</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龙门飞甲</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这个关系，用一条边来表示。边可以有自己的属性，比如这条边代表“出演”这个关系，还有表示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导演</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关系的边。</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知识图谱是由一些相互连接的实体和他们的属性构成的。也可以说，它是由很多个：“徐克 导演 黄飞鸿”、“林更新 演出 西游” 这样的三元组组成的。这些三元组组合在一起，就构成了知识图谱。</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D9F3ACB-4D60-4231-9B67-A2493AB11B57}" type="slidenum">
              <a:rPr lang="zh-CN" altLang="en-US" smtClean="0"/>
              <a:t>8</a:t>
            </a:fld>
            <a:endParaRPr lang="zh-CN" altLang="en-US"/>
          </a:p>
        </p:txBody>
      </p:sp>
    </p:spTree>
    <p:extLst>
      <p:ext uri="{BB962C8B-B14F-4D97-AF65-F5344CB8AC3E}">
        <p14:creationId xmlns:p14="http://schemas.microsoft.com/office/powerpoint/2010/main" val="68838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接下来我们更正式一点的定义知识图谱。刚刚我们所讲的，相互连接的实体，可以正式定义为“三元组”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每一个三元组可以看作是一个事实，也可以叫做一个知识。以我为例，我出生于南京是一个事实，我就读于东南大学是一个事实，东南大学坐落于南京是一个事实。这样的事实组合在一起就构成了一张图，也就是知识图谱。换句话说，知识图谱是由一条条知识与事实组成的。</a:t>
            </a:r>
            <a:endParaRPr lang="en-US" altLang="zh-CN" sz="1200" kern="1200" dirty="0">
              <a:solidFill>
                <a:schemeClr val="tx1"/>
              </a:solidFill>
              <a:effectLst/>
              <a:latin typeface="+mn-lt"/>
              <a:ea typeface="+mn-ea"/>
              <a:cs typeface="+mn-cs"/>
            </a:endParaRPr>
          </a:p>
          <a:p>
            <a:endParaRPr lang="en-US" altLang="zh-CN" dirty="0"/>
          </a:p>
          <a:p>
            <a:r>
              <a:rPr lang="zh-CN" altLang="en-US" dirty="0"/>
              <a:t>知识图谱就是把所有不同种类的信息连接在一起，由一个个三元组组成的一个关系网络。知识图谱提供了从“关系”的角度去分析问题的能力。</a:t>
            </a:r>
          </a:p>
        </p:txBody>
      </p:sp>
      <p:sp>
        <p:nvSpPr>
          <p:cNvPr id="4" name="灯片编号占位符 3"/>
          <p:cNvSpPr>
            <a:spLocks noGrp="1"/>
          </p:cNvSpPr>
          <p:nvPr>
            <p:ph type="sldNum" sz="quarter" idx="5"/>
          </p:nvPr>
        </p:nvSpPr>
        <p:spPr/>
        <p:txBody>
          <a:bodyPr/>
          <a:lstStyle/>
          <a:p>
            <a:fld id="{ED9F3ACB-4D60-4231-9B67-A2493AB11B57}" type="slidenum">
              <a:rPr lang="zh-CN" altLang="en-US" smtClean="0"/>
              <a:t>9</a:t>
            </a:fld>
            <a:endParaRPr lang="zh-CN" altLang="en-US"/>
          </a:p>
        </p:txBody>
      </p:sp>
    </p:spTree>
    <p:extLst>
      <p:ext uri="{BB962C8B-B14F-4D97-AF65-F5344CB8AC3E}">
        <p14:creationId xmlns:p14="http://schemas.microsoft.com/office/powerpoint/2010/main" val="4274701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接下来我们看一下知识图谱是怎么应用在推荐系统中的。上图就是一个知识图谱用于电影推荐的例子。推荐的结果是 </a:t>
            </a:r>
            <a:r>
              <a:rPr lang="en-US" altLang="zh-CN" dirty="0"/>
              <a:t>Avatar </a:t>
            </a:r>
            <a:r>
              <a:rPr lang="zh-CN" altLang="en-US" dirty="0"/>
              <a:t>和 </a:t>
            </a:r>
            <a:r>
              <a:rPr lang="en-US" altLang="zh-CN" dirty="0"/>
              <a:t>Blood Diamond </a:t>
            </a:r>
            <a:r>
              <a:rPr lang="zh-CN" altLang="en-US" dirty="0"/>
              <a:t>被推荐给了 </a:t>
            </a:r>
            <a:r>
              <a:rPr lang="en-US" altLang="zh-CN" dirty="0"/>
              <a:t>Bob</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KG</a:t>
            </a:r>
            <a:r>
              <a:rPr lang="zh-CN" altLang="en-US" sz="1200" kern="1200" dirty="0">
                <a:solidFill>
                  <a:schemeClr val="tx1"/>
                </a:solidFill>
                <a:effectLst/>
                <a:latin typeface="+mn-lt"/>
                <a:ea typeface="+mn-ea"/>
                <a:cs typeface="+mn-cs"/>
              </a:rPr>
              <a:t>包含用户、电影、演员、导演、流派等实体，交互、归属、表演、导演、友谊等实体之间的关系。（看图举例说一下）</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effectLst/>
              <a:latin typeface="+mn-lt"/>
              <a:ea typeface="+mn-ea"/>
              <a:cs typeface="+mn-cs"/>
            </a:endParaRPr>
          </a:p>
          <a:p>
            <a:r>
              <a:rPr lang="zh-CN" altLang="en-US" dirty="0"/>
              <a:t>例如，向 </a:t>
            </a:r>
            <a:r>
              <a:rPr lang="en-US" altLang="zh-CN" dirty="0"/>
              <a:t>Bob </a:t>
            </a:r>
            <a:r>
              <a:rPr lang="zh-CN" altLang="en-US" dirty="0"/>
              <a:t>推荐 </a:t>
            </a:r>
            <a:r>
              <a:rPr lang="en-US" altLang="zh-CN" dirty="0"/>
              <a:t>Avatar </a:t>
            </a:r>
            <a:r>
              <a:rPr lang="zh-CN" altLang="en-US" dirty="0"/>
              <a:t>是因为用户看过两部科幻类型的电影，</a:t>
            </a:r>
            <a:r>
              <a:rPr lang="en-US" altLang="zh-CN" dirty="0"/>
              <a:t>Avatar </a:t>
            </a:r>
            <a:r>
              <a:rPr lang="zh-CN" altLang="en-US" dirty="0"/>
              <a:t>也是科幻类型的电影。而推荐 </a:t>
            </a:r>
            <a:r>
              <a:rPr lang="en-US" altLang="zh-CN" dirty="0"/>
              <a:t>Blood Diamond </a:t>
            </a:r>
            <a:r>
              <a:rPr lang="zh-CN" altLang="en-US" dirty="0"/>
              <a:t>的原因可能是用户和用户的好友都看过同一个演员出演的电影，所以推荐了由该演员出演的电影。</a:t>
            </a:r>
            <a:endParaRPr lang="en-US" altLang="zh-CN" dirty="0"/>
          </a:p>
          <a:p>
            <a:endParaRPr lang="en-US" altLang="zh-CN" dirty="0"/>
          </a:p>
          <a:p>
            <a:r>
              <a:rPr lang="zh-CN" altLang="en-US" dirty="0"/>
              <a:t>我们可以发现，知识图谱能够清楚的表达这种错综复杂的关系。</a:t>
            </a:r>
          </a:p>
        </p:txBody>
      </p:sp>
      <p:sp>
        <p:nvSpPr>
          <p:cNvPr id="4" name="灯片编号占位符 3"/>
          <p:cNvSpPr>
            <a:spLocks noGrp="1"/>
          </p:cNvSpPr>
          <p:nvPr>
            <p:ph type="sldNum" sz="quarter" idx="5"/>
          </p:nvPr>
        </p:nvSpPr>
        <p:spPr/>
        <p:txBody>
          <a:bodyPr/>
          <a:lstStyle/>
          <a:p>
            <a:fld id="{ED9F3ACB-4D60-4231-9B67-A2493AB11B57}" type="slidenum">
              <a:rPr lang="zh-CN" altLang="en-US" smtClean="0"/>
              <a:t>10</a:t>
            </a:fld>
            <a:endParaRPr lang="zh-CN" altLang="en-US"/>
          </a:p>
        </p:txBody>
      </p:sp>
    </p:spTree>
    <p:extLst>
      <p:ext uri="{BB962C8B-B14F-4D97-AF65-F5344CB8AC3E}">
        <p14:creationId xmlns:p14="http://schemas.microsoft.com/office/powerpoint/2010/main" val="420649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69754-0E2F-4874-B911-5BA27D60619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E5FEF04-8E8A-43CB-9E30-D7D0CB873B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EFB47C-52EA-4C28-8E75-A3BCE0ED25A3}"/>
              </a:ext>
            </a:extLst>
          </p:cNvPr>
          <p:cNvSpPr>
            <a:spLocks noGrp="1"/>
          </p:cNvSpPr>
          <p:nvPr>
            <p:ph type="dt" sz="half" idx="10"/>
          </p:nvPr>
        </p:nvSpPr>
        <p:spPr/>
        <p:txBody>
          <a:bodyPr/>
          <a:lstStyle/>
          <a:p>
            <a:fld id="{40C9A8F9-DAEA-4090-A30D-FCBA5B36AB23}" type="datetimeFigureOut">
              <a:rPr lang="zh-CN" altLang="en-US" smtClean="0"/>
              <a:t>2020/10/15 Thursday</a:t>
            </a:fld>
            <a:endParaRPr lang="zh-CN" altLang="en-US"/>
          </a:p>
        </p:txBody>
      </p:sp>
      <p:sp>
        <p:nvSpPr>
          <p:cNvPr id="5" name="页脚占位符 4">
            <a:extLst>
              <a:ext uri="{FF2B5EF4-FFF2-40B4-BE49-F238E27FC236}">
                <a16:creationId xmlns:a16="http://schemas.microsoft.com/office/drawing/2014/main" id="{510238E3-4A26-4899-9289-B259287808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501DE1-5E3D-4DB5-AC18-DC3CA2C22D8F}"/>
              </a:ext>
            </a:extLst>
          </p:cNvPr>
          <p:cNvSpPr>
            <a:spLocks noGrp="1"/>
          </p:cNvSpPr>
          <p:nvPr>
            <p:ph type="sldNum" sz="quarter" idx="12"/>
          </p:nvPr>
        </p:nvSpPr>
        <p:spPr/>
        <p:txBody>
          <a:bodyPr/>
          <a:lstStyle/>
          <a:p>
            <a:fld id="{90498578-C1C4-4558-BB10-4E649D57DD6B}" type="slidenum">
              <a:rPr lang="zh-CN" altLang="en-US" smtClean="0"/>
              <a:t>‹#›</a:t>
            </a:fld>
            <a:endParaRPr lang="zh-CN" altLang="en-US"/>
          </a:p>
        </p:txBody>
      </p:sp>
    </p:spTree>
    <p:extLst>
      <p:ext uri="{BB962C8B-B14F-4D97-AF65-F5344CB8AC3E}">
        <p14:creationId xmlns:p14="http://schemas.microsoft.com/office/powerpoint/2010/main" val="8100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20A17-A745-4801-83B1-EE344A1DA81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1136C8-B696-4425-80D5-E31AA50B54A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A5247D5-CBB5-4CBC-B3D0-212823A1E909}"/>
              </a:ext>
            </a:extLst>
          </p:cNvPr>
          <p:cNvSpPr>
            <a:spLocks noGrp="1"/>
          </p:cNvSpPr>
          <p:nvPr>
            <p:ph type="dt" sz="half" idx="10"/>
          </p:nvPr>
        </p:nvSpPr>
        <p:spPr/>
        <p:txBody>
          <a:bodyPr/>
          <a:lstStyle/>
          <a:p>
            <a:fld id="{40C9A8F9-DAEA-4090-A30D-FCBA5B36AB23}" type="datetimeFigureOut">
              <a:rPr lang="zh-CN" altLang="en-US" smtClean="0"/>
              <a:t>2020/10/15 Thursday</a:t>
            </a:fld>
            <a:endParaRPr lang="zh-CN" altLang="en-US"/>
          </a:p>
        </p:txBody>
      </p:sp>
      <p:sp>
        <p:nvSpPr>
          <p:cNvPr id="5" name="页脚占位符 4">
            <a:extLst>
              <a:ext uri="{FF2B5EF4-FFF2-40B4-BE49-F238E27FC236}">
                <a16:creationId xmlns:a16="http://schemas.microsoft.com/office/drawing/2014/main" id="{7AE32DAA-6490-4BDB-8717-9627BFA67E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E985C6-08B9-4A13-BD0F-16AC150BC549}"/>
              </a:ext>
            </a:extLst>
          </p:cNvPr>
          <p:cNvSpPr>
            <a:spLocks noGrp="1"/>
          </p:cNvSpPr>
          <p:nvPr>
            <p:ph type="sldNum" sz="quarter" idx="12"/>
          </p:nvPr>
        </p:nvSpPr>
        <p:spPr/>
        <p:txBody>
          <a:bodyPr/>
          <a:lstStyle/>
          <a:p>
            <a:fld id="{90498578-C1C4-4558-BB10-4E649D57DD6B}" type="slidenum">
              <a:rPr lang="zh-CN" altLang="en-US" smtClean="0"/>
              <a:t>‹#›</a:t>
            </a:fld>
            <a:endParaRPr lang="zh-CN" altLang="en-US"/>
          </a:p>
        </p:txBody>
      </p:sp>
    </p:spTree>
    <p:extLst>
      <p:ext uri="{BB962C8B-B14F-4D97-AF65-F5344CB8AC3E}">
        <p14:creationId xmlns:p14="http://schemas.microsoft.com/office/powerpoint/2010/main" val="4025015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E989EB0-3A81-41FD-81A1-AB6B46EDB71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B287E97-FEC4-47E2-A2F0-91135CED67B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E31A7D-4598-4275-8BA3-F660C4B80A3C}"/>
              </a:ext>
            </a:extLst>
          </p:cNvPr>
          <p:cNvSpPr>
            <a:spLocks noGrp="1"/>
          </p:cNvSpPr>
          <p:nvPr>
            <p:ph type="dt" sz="half" idx="10"/>
          </p:nvPr>
        </p:nvSpPr>
        <p:spPr/>
        <p:txBody>
          <a:bodyPr/>
          <a:lstStyle/>
          <a:p>
            <a:fld id="{40C9A8F9-DAEA-4090-A30D-FCBA5B36AB23}" type="datetimeFigureOut">
              <a:rPr lang="zh-CN" altLang="en-US" smtClean="0"/>
              <a:t>2020/10/15 Thursday</a:t>
            </a:fld>
            <a:endParaRPr lang="zh-CN" altLang="en-US"/>
          </a:p>
        </p:txBody>
      </p:sp>
      <p:sp>
        <p:nvSpPr>
          <p:cNvPr id="5" name="页脚占位符 4">
            <a:extLst>
              <a:ext uri="{FF2B5EF4-FFF2-40B4-BE49-F238E27FC236}">
                <a16:creationId xmlns:a16="http://schemas.microsoft.com/office/drawing/2014/main" id="{67774E60-ABBA-4A03-8B87-8217677B06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B038BD-54C5-40B5-AC61-EA5766587731}"/>
              </a:ext>
            </a:extLst>
          </p:cNvPr>
          <p:cNvSpPr>
            <a:spLocks noGrp="1"/>
          </p:cNvSpPr>
          <p:nvPr>
            <p:ph type="sldNum" sz="quarter" idx="12"/>
          </p:nvPr>
        </p:nvSpPr>
        <p:spPr/>
        <p:txBody>
          <a:bodyPr/>
          <a:lstStyle/>
          <a:p>
            <a:fld id="{90498578-C1C4-4558-BB10-4E649D57DD6B}" type="slidenum">
              <a:rPr lang="zh-CN" altLang="en-US" smtClean="0"/>
              <a:t>‹#›</a:t>
            </a:fld>
            <a:endParaRPr lang="zh-CN" altLang="en-US"/>
          </a:p>
        </p:txBody>
      </p:sp>
    </p:spTree>
    <p:extLst>
      <p:ext uri="{BB962C8B-B14F-4D97-AF65-F5344CB8AC3E}">
        <p14:creationId xmlns:p14="http://schemas.microsoft.com/office/powerpoint/2010/main" val="4253378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535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ECC38-9BBE-42C2-AE84-668FC4E276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DFC465-CB3E-4BF8-8CB4-F5C8006AA5F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47C1C7-3822-4F7E-80E4-4E9F82F2B594}"/>
              </a:ext>
            </a:extLst>
          </p:cNvPr>
          <p:cNvSpPr>
            <a:spLocks noGrp="1"/>
          </p:cNvSpPr>
          <p:nvPr>
            <p:ph type="dt" sz="half" idx="10"/>
          </p:nvPr>
        </p:nvSpPr>
        <p:spPr/>
        <p:txBody>
          <a:bodyPr/>
          <a:lstStyle/>
          <a:p>
            <a:fld id="{40C9A8F9-DAEA-4090-A30D-FCBA5B36AB23}" type="datetimeFigureOut">
              <a:rPr lang="zh-CN" altLang="en-US" smtClean="0"/>
              <a:t>2020/10/15 Thursday</a:t>
            </a:fld>
            <a:endParaRPr lang="zh-CN" altLang="en-US"/>
          </a:p>
        </p:txBody>
      </p:sp>
      <p:sp>
        <p:nvSpPr>
          <p:cNvPr id="5" name="页脚占位符 4">
            <a:extLst>
              <a:ext uri="{FF2B5EF4-FFF2-40B4-BE49-F238E27FC236}">
                <a16:creationId xmlns:a16="http://schemas.microsoft.com/office/drawing/2014/main" id="{07443846-26E8-46FB-9B65-5517D7EA33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DAA33E-2F14-4C61-BC70-5B59C477C8BB}"/>
              </a:ext>
            </a:extLst>
          </p:cNvPr>
          <p:cNvSpPr>
            <a:spLocks noGrp="1"/>
          </p:cNvSpPr>
          <p:nvPr>
            <p:ph type="sldNum" sz="quarter" idx="12"/>
          </p:nvPr>
        </p:nvSpPr>
        <p:spPr/>
        <p:txBody>
          <a:bodyPr/>
          <a:lstStyle/>
          <a:p>
            <a:fld id="{90498578-C1C4-4558-BB10-4E649D57DD6B}" type="slidenum">
              <a:rPr lang="zh-CN" altLang="en-US" smtClean="0"/>
              <a:t>‹#›</a:t>
            </a:fld>
            <a:endParaRPr lang="zh-CN" altLang="en-US"/>
          </a:p>
        </p:txBody>
      </p:sp>
    </p:spTree>
    <p:extLst>
      <p:ext uri="{BB962C8B-B14F-4D97-AF65-F5344CB8AC3E}">
        <p14:creationId xmlns:p14="http://schemas.microsoft.com/office/powerpoint/2010/main" val="289880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7A9D1-FB77-4F51-98B7-33C0D26FE9D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C2D7708-D40C-4BCE-8915-78899203B7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444E81B-ACE3-4EF7-B3AC-B8A784A0692A}"/>
              </a:ext>
            </a:extLst>
          </p:cNvPr>
          <p:cNvSpPr>
            <a:spLocks noGrp="1"/>
          </p:cNvSpPr>
          <p:nvPr>
            <p:ph type="dt" sz="half" idx="10"/>
          </p:nvPr>
        </p:nvSpPr>
        <p:spPr/>
        <p:txBody>
          <a:bodyPr/>
          <a:lstStyle/>
          <a:p>
            <a:fld id="{40C9A8F9-DAEA-4090-A30D-FCBA5B36AB23}" type="datetimeFigureOut">
              <a:rPr lang="zh-CN" altLang="en-US" smtClean="0"/>
              <a:t>2020/10/15 Thursday</a:t>
            </a:fld>
            <a:endParaRPr lang="zh-CN" altLang="en-US"/>
          </a:p>
        </p:txBody>
      </p:sp>
      <p:sp>
        <p:nvSpPr>
          <p:cNvPr id="5" name="页脚占位符 4">
            <a:extLst>
              <a:ext uri="{FF2B5EF4-FFF2-40B4-BE49-F238E27FC236}">
                <a16:creationId xmlns:a16="http://schemas.microsoft.com/office/drawing/2014/main" id="{91A7B44A-0E2C-4709-ADD2-B4DA652868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4FD1EC-0099-404C-9AEB-6E385737FDFF}"/>
              </a:ext>
            </a:extLst>
          </p:cNvPr>
          <p:cNvSpPr>
            <a:spLocks noGrp="1"/>
          </p:cNvSpPr>
          <p:nvPr>
            <p:ph type="sldNum" sz="quarter" idx="12"/>
          </p:nvPr>
        </p:nvSpPr>
        <p:spPr/>
        <p:txBody>
          <a:bodyPr/>
          <a:lstStyle/>
          <a:p>
            <a:fld id="{90498578-C1C4-4558-BB10-4E649D57DD6B}" type="slidenum">
              <a:rPr lang="zh-CN" altLang="en-US" smtClean="0"/>
              <a:t>‹#›</a:t>
            </a:fld>
            <a:endParaRPr lang="zh-CN" altLang="en-US"/>
          </a:p>
        </p:txBody>
      </p:sp>
    </p:spTree>
    <p:extLst>
      <p:ext uri="{BB962C8B-B14F-4D97-AF65-F5344CB8AC3E}">
        <p14:creationId xmlns:p14="http://schemas.microsoft.com/office/powerpoint/2010/main" val="2747658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C4ED6-340F-4475-86C7-9CEFD95AAF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3A4B62-D8C4-4F33-8564-2548EF4F58E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746D20A-517B-4711-ACDB-33FA2586973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81BA38B-8B44-4683-9F2E-62D764CE5207}"/>
              </a:ext>
            </a:extLst>
          </p:cNvPr>
          <p:cNvSpPr>
            <a:spLocks noGrp="1"/>
          </p:cNvSpPr>
          <p:nvPr>
            <p:ph type="dt" sz="half" idx="10"/>
          </p:nvPr>
        </p:nvSpPr>
        <p:spPr/>
        <p:txBody>
          <a:bodyPr/>
          <a:lstStyle/>
          <a:p>
            <a:fld id="{40C9A8F9-DAEA-4090-A30D-FCBA5B36AB23}" type="datetimeFigureOut">
              <a:rPr lang="zh-CN" altLang="en-US" smtClean="0"/>
              <a:t>2020/10/15 Thursday</a:t>
            </a:fld>
            <a:endParaRPr lang="zh-CN" altLang="en-US"/>
          </a:p>
        </p:txBody>
      </p:sp>
      <p:sp>
        <p:nvSpPr>
          <p:cNvPr id="6" name="页脚占位符 5">
            <a:extLst>
              <a:ext uri="{FF2B5EF4-FFF2-40B4-BE49-F238E27FC236}">
                <a16:creationId xmlns:a16="http://schemas.microsoft.com/office/drawing/2014/main" id="{B4D60E01-AD17-4394-B85A-65514F7248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C2185E-5357-497C-830F-528E7EE63D5F}"/>
              </a:ext>
            </a:extLst>
          </p:cNvPr>
          <p:cNvSpPr>
            <a:spLocks noGrp="1"/>
          </p:cNvSpPr>
          <p:nvPr>
            <p:ph type="sldNum" sz="quarter" idx="12"/>
          </p:nvPr>
        </p:nvSpPr>
        <p:spPr/>
        <p:txBody>
          <a:bodyPr/>
          <a:lstStyle/>
          <a:p>
            <a:fld id="{90498578-C1C4-4558-BB10-4E649D57DD6B}" type="slidenum">
              <a:rPr lang="zh-CN" altLang="en-US" smtClean="0"/>
              <a:t>‹#›</a:t>
            </a:fld>
            <a:endParaRPr lang="zh-CN" altLang="en-US"/>
          </a:p>
        </p:txBody>
      </p:sp>
    </p:spTree>
    <p:extLst>
      <p:ext uri="{BB962C8B-B14F-4D97-AF65-F5344CB8AC3E}">
        <p14:creationId xmlns:p14="http://schemas.microsoft.com/office/powerpoint/2010/main" val="198067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F5789-61C1-4DE0-85D0-B1B0EB3BE9E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AA0AA8B-3DA5-491A-836F-B712C8B56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24A62BA-CA33-4196-8A12-18ED63F080D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37F37E7-73EA-4564-AC1B-13DAD5FDD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4ACB04E-E96E-4674-AF8C-3DC556FCB92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0EC9ED9-80E0-46A2-A18D-5193DA223A19}"/>
              </a:ext>
            </a:extLst>
          </p:cNvPr>
          <p:cNvSpPr>
            <a:spLocks noGrp="1"/>
          </p:cNvSpPr>
          <p:nvPr>
            <p:ph type="dt" sz="half" idx="10"/>
          </p:nvPr>
        </p:nvSpPr>
        <p:spPr/>
        <p:txBody>
          <a:bodyPr/>
          <a:lstStyle/>
          <a:p>
            <a:fld id="{40C9A8F9-DAEA-4090-A30D-FCBA5B36AB23}" type="datetimeFigureOut">
              <a:rPr lang="zh-CN" altLang="en-US" smtClean="0"/>
              <a:t>2020/10/15 Thursday</a:t>
            </a:fld>
            <a:endParaRPr lang="zh-CN" altLang="en-US"/>
          </a:p>
        </p:txBody>
      </p:sp>
      <p:sp>
        <p:nvSpPr>
          <p:cNvPr id="8" name="页脚占位符 7">
            <a:extLst>
              <a:ext uri="{FF2B5EF4-FFF2-40B4-BE49-F238E27FC236}">
                <a16:creationId xmlns:a16="http://schemas.microsoft.com/office/drawing/2014/main" id="{0347E72E-0561-4ED6-A7E3-081DAB9770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70492E4-F355-4B50-BDB7-FAEE48308719}"/>
              </a:ext>
            </a:extLst>
          </p:cNvPr>
          <p:cNvSpPr>
            <a:spLocks noGrp="1"/>
          </p:cNvSpPr>
          <p:nvPr>
            <p:ph type="sldNum" sz="quarter" idx="12"/>
          </p:nvPr>
        </p:nvSpPr>
        <p:spPr/>
        <p:txBody>
          <a:bodyPr/>
          <a:lstStyle/>
          <a:p>
            <a:fld id="{90498578-C1C4-4558-BB10-4E649D57DD6B}" type="slidenum">
              <a:rPr lang="zh-CN" altLang="en-US" smtClean="0"/>
              <a:t>‹#›</a:t>
            </a:fld>
            <a:endParaRPr lang="zh-CN" altLang="en-US"/>
          </a:p>
        </p:txBody>
      </p:sp>
    </p:spTree>
    <p:extLst>
      <p:ext uri="{BB962C8B-B14F-4D97-AF65-F5344CB8AC3E}">
        <p14:creationId xmlns:p14="http://schemas.microsoft.com/office/powerpoint/2010/main" val="2251665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23BA9-03F3-469D-992F-BA38FCF201F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A04726-F466-4881-BA5B-ED9F82EEE40F}"/>
              </a:ext>
            </a:extLst>
          </p:cNvPr>
          <p:cNvSpPr>
            <a:spLocks noGrp="1"/>
          </p:cNvSpPr>
          <p:nvPr>
            <p:ph type="dt" sz="half" idx="10"/>
          </p:nvPr>
        </p:nvSpPr>
        <p:spPr/>
        <p:txBody>
          <a:bodyPr/>
          <a:lstStyle/>
          <a:p>
            <a:fld id="{40C9A8F9-DAEA-4090-A30D-FCBA5B36AB23}" type="datetimeFigureOut">
              <a:rPr lang="zh-CN" altLang="en-US" smtClean="0"/>
              <a:t>2020/10/15 Thursday</a:t>
            </a:fld>
            <a:endParaRPr lang="zh-CN" altLang="en-US"/>
          </a:p>
        </p:txBody>
      </p:sp>
      <p:sp>
        <p:nvSpPr>
          <p:cNvPr id="4" name="页脚占位符 3">
            <a:extLst>
              <a:ext uri="{FF2B5EF4-FFF2-40B4-BE49-F238E27FC236}">
                <a16:creationId xmlns:a16="http://schemas.microsoft.com/office/drawing/2014/main" id="{D767CCBD-A8FA-49A2-ACE4-E91B1D5754A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B3F484-BAEF-4DCB-9D3E-010C2092FE38}"/>
              </a:ext>
            </a:extLst>
          </p:cNvPr>
          <p:cNvSpPr>
            <a:spLocks noGrp="1"/>
          </p:cNvSpPr>
          <p:nvPr>
            <p:ph type="sldNum" sz="quarter" idx="12"/>
          </p:nvPr>
        </p:nvSpPr>
        <p:spPr/>
        <p:txBody>
          <a:bodyPr/>
          <a:lstStyle/>
          <a:p>
            <a:fld id="{90498578-C1C4-4558-BB10-4E649D57DD6B}" type="slidenum">
              <a:rPr lang="zh-CN" altLang="en-US" smtClean="0"/>
              <a:t>‹#›</a:t>
            </a:fld>
            <a:endParaRPr lang="zh-CN" altLang="en-US"/>
          </a:p>
        </p:txBody>
      </p:sp>
    </p:spTree>
    <p:extLst>
      <p:ext uri="{BB962C8B-B14F-4D97-AF65-F5344CB8AC3E}">
        <p14:creationId xmlns:p14="http://schemas.microsoft.com/office/powerpoint/2010/main" val="2683257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94AA357-C0D4-4BF9-89BC-0151CB75BB35}"/>
              </a:ext>
            </a:extLst>
          </p:cNvPr>
          <p:cNvSpPr>
            <a:spLocks noGrp="1"/>
          </p:cNvSpPr>
          <p:nvPr>
            <p:ph type="dt" sz="half" idx="10"/>
          </p:nvPr>
        </p:nvSpPr>
        <p:spPr/>
        <p:txBody>
          <a:bodyPr/>
          <a:lstStyle/>
          <a:p>
            <a:fld id="{40C9A8F9-DAEA-4090-A30D-FCBA5B36AB23}" type="datetimeFigureOut">
              <a:rPr lang="zh-CN" altLang="en-US" smtClean="0"/>
              <a:t>2020/10/15 Thursday</a:t>
            </a:fld>
            <a:endParaRPr lang="zh-CN" altLang="en-US"/>
          </a:p>
        </p:txBody>
      </p:sp>
      <p:sp>
        <p:nvSpPr>
          <p:cNvPr id="3" name="页脚占位符 2">
            <a:extLst>
              <a:ext uri="{FF2B5EF4-FFF2-40B4-BE49-F238E27FC236}">
                <a16:creationId xmlns:a16="http://schemas.microsoft.com/office/drawing/2014/main" id="{20502B2A-6565-4AB0-9CE5-E8B88C886D5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2D4C90-2A25-431D-9CE2-3B9659821DEF}"/>
              </a:ext>
            </a:extLst>
          </p:cNvPr>
          <p:cNvSpPr>
            <a:spLocks noGrp="1"/>
          </p:cNvSpPr>
          <p:nvPr>
            <p:ph type="sldNum" sz="quarter" idx="12"/>
          </p:nvPr>
        </p:nvSpPr>
        <p:spPr/>
        <p:txBody>
          <a:bodyPr/>
          <a:lstStyle/>
          <a:p>
            <a:fld id="{90498578-C1C4-4558-BB10-4E649D57DD6B}" type="slidenum">
              <a:rPr lang="zh-CN" altLang="en-US" smtClean="0"/>
              <a:t>‹#›</a:t>
            </a:fld>
            <a:endParaRPr lang="zh-CN" altLang="en-US"/>
          </a:p>
        </p:txBody>
      </p:sp>
    </p:spTree>
    <p:extLst>
      <p:ext uri="{BB962C8B-B14F-4D97-AF65-F5344CB8AC3E}">
        <p14:creationId xmlns:p14="http://schemas.microsoft.com/office/powerpoint/2010/main" val="1379578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3EAA0-609C-44CE-90D3-EF0B62330B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B30243-5DAC-4129-9276-B4E20EBE5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A524656-3EE8-4647-90FC-BC90E723C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C088564-B901-4D31-854F-943A68C4B206}"/>
              </a:ext>
            </a:extLst>
          </p:cNvPr>
          <p:cNvSpPr>
            <a:spLocks noGrp="1"/>
          </p:cNvSpPr>
          <p:nvPr>
            <p:ph type="dt" sz="half" idx="10"/>
          </p:nvPr>
        </p:nvSpPr>
        <p:spPr/>
        <p:txBody>
          <a:bodyPr/>
          <a:lstStyle/>
          <a:p>
            <a:fld id="{40C9A8F9-DAEA-4090-A30D-FCBA5B36AB23}" type="datetimeFigureOut">
              <a:rPr lang="zh-CN" altLang="en-US" smtClean="0"/>
              <a:t>2020/10/15 Thursday</a:t>
            </a:fld>
            <a:endParaRPr lang="zh-CN" altLang="en-US"/>
          </a:p>
        </p:txBody>
      </p:sp>
      <p:sp>
        <p:nvSpPr>
          <p:cNvPr id="6" name="页脚占位符 5">
            <a:extLst>
              <a:ext uri="{FF2B5EF4-FFF2-40B4-BE49-F238E27FC236}">
                <a16:creationId xmlns:a16="http://schemas.microsoft.com/office/drawing/2014/main" id="{75C0D43A-4F6D-4522-8C63-A0C26BAF05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48BD1A-2449-4B32-B949-4E9C3EC4C118}"/>
              </a:ext>
            </a:extLst>
          </p:cNvPr>
          <p:cNvSpPr>
            <a:spLocks noGrp="1"/>
          </p:cNvSpPr>
          <p:nvPr>
            <p:ph type="sldNum" sz="quarter" idx="12"/>
          </p:nvPr>
        </p:nvSpPr>
        <p:spPr/>
        <p:txBody>
          <a:bodyPr/>
          <a:lstStyle/>
          <a:p>
            <a:fld id="{90498578-C1C4-4558-BB10-4E649D57DD6B}" type="slidenum">
              <a:rPr lang="zh-CN" altLang="en-US" smtClean="0"/>
              <a:t>‹#›</a:t>
            </a:fld>
            <a:endParaRPr lang="zh-CN" altLang="en-US"/>
          </a:p>
        </p:txBody>
      </p:sp>
    </p:spTree>
    <p:extLst>
      <p:ext uri="{BB962C8B-B14F-4D97-AF65-F5344CB8AC3E}">
        <p14:creationId xmlns:p14="http://schemas.microsoft.com/office/powerpoint/2010/main" val="3468613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858B2-A98A-4A21-AF6F-9BF5D505F0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DC8DF0C-085A-43F7-A0E2-98658B7CD3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BBC9CD2-BEE4-4EAC-AA03-739629FCA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741D9A1-D166-42C1-872B-C0E0CCB22212}"/>
              </a:ext>
            </a:extLst>
          </p:cNvPr>
          <p:cNvSpPr>
            <a:spLocks noGrp="1"/>
          </p:cNvSpPr>
          <p:nvPr>
            <p:ph type="dt" sz="half" idx="10"/>
          </p:nvPr>
        </p:nvSpPr>
        <p:spPr/>
        <p:txBody>
          <a:bodyPr/>
          <a:lstStyle/>
          <a:p>
            <a:fld id="{40C9A8F9-DAEA-4090-A30D-FCBA5B36AB23}" type="datetimeFigureOut">
              <a:rPr lang="zh-CN" altLang="en-US" smtClean="0"/>
              <a:t>2020/10/15 Thursday</a:t>
            </a:fld>
            <a:endParaRPr lang="zh-CN" altLang="en-US"/>
          </a:p>
        </p:txBody>
      </p:sp>
      <p:sp>
        <p:nvSpPr>
          <p:cNvPr id="6" name="页脚占位符 5">
            <a:extLst>
              <a:ext uri="{FF2B5EF4-FFF2-40B4-BE49-F238E27FC236}">
                <a16:creationId xmlns:a16="http://schemas.microsoft.com/office/drawing/2014/main" id="{43E35E59-3856-40C7-81F3-D1D38B6643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36E58D-2ACD-4E40-B187-964CF1E30500}"/>
              </a:ext>
            </a:extLst>
          </p:cNvPr>
          <p:cNvSpPr>
            <a:spLocks noGrp="1"/>
          </p:cNvSpPr>
          <p:nvPr>
            <p:ph type="sldNum" sz="quarter" idx="12"/>
          </p:nvPr>
        </p:nvSpPr>
        <p:spPr/>
        <p:txBody>
          <a:bodyPr/>
          <a:lstStyle/>
          <a:p>
            <a:fld id="{90498578-C1C4-4558-BB10-4E649D57DD6B}" type="slidenum">
              <a:rPr lang="zh-CN" altLang="en-US" smtClean="0"/>
              <a:t>‹#›</a:t>
            </a:fld>
            <a:endParaRPr lang="zh-CN" altLang="en-US"/>
          </a:p>
        </p:txBody>
      </p:sp>
    </p:spTree>
    <p:extLst>
      <p:ext uri="{BB962C8B-B14F-4D97-AF65-F5344CB8AC3E}">
        <p14:creationId xmlns:p14="http://schemas.microsoft.com/office/powerpoint/2010/main" val="22565985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EA518F-268F-40BD-AFB7-4B1C398421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1EF2C71-BC4E-4FE9-9DDA-F5A062207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3E1F394-8334-4946-B0A9-2647525308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9A8F9-DAEA-4090-A30D-FCBA5B36AB23}" type="datetimeFigureOut">
              <a:rPr lang="zh-CN" altLang="en-US" smtClean="0"/>
              <a:t>2020/10/15 Thursday</a:t>
            </a:fld>
            <a:endParaRPr lang="zh-CN" altLang="en-US"/>
          </a:p>
        </p:txBody>
      </p:sp>
      <p:sp>
        <p:nvSpPr>
          <p:cNvPr id="5" name="页脚占位符 4">
            <a:extLst>
              <a:ext uri="{FF2B5EF4-FFF2-40B4-BE49-F238E27FC236}">
                <a16:creationId xmlns:a16="http://schemas.microsoft.com/office/drawing/2014/main" id="{146D8988-B9CC-4D2D-9609-2E3B50598A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3B393BB-BBBE-42F2-9B56-DF0BA608DE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98578-C1C4-4558-BB10-4E649D57DD6B}" type="slidenum">
              <a:rPr lang="zh-CN" altLang="en-US" smtClean="0"/>
              <a:t>‹#›</a:t>
            </a:fld>
            <a:endParaRPr lang="zh-CN" altLang="en-US"/>
          </a:p>
        </p:txBody>
      </p:sp>
    </p:spTree>
    <p:extLst>
      <p:ext uri="{BB962C8B-B14F-4D97-AF65-F5344CB8AC3E}">
        <p14:creationId xmlns:p14="http://schemas.microsoft.com/office/powerpoint/2010/main" val="1333839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15.png"/><Relationship Id="rId5" Type="http://schemas.openxmlformats.org/officeDocument/2006/relationships/image" Target="../media/image21.png"/><Relationship Id="rId10"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4ABD76-2AE3-4491-A781-2B70834AD18E}"/>
              </a:ext>
            </a:extLst>
          </p:cNvPr>
          <p:cNvSpPr/>
          <p:nvPr/>
        </p:nvSpPr>
        <p:spPr>
          <a:xfrm>
            <a:off x="1524000" y="2036094"/>
            <a:ext cx="9144002" cy="1482961"/>
          </a:xfrm>
          <a:prstGeom prst="rect">
            <a:avLst/>
          </a:prstGeom>
          <a:solidFill>
            <a:srgbClr val="4B6251"/>
          </a:solidFill>
          <a:ln>
            <a:solidFill>
              <a:srgbClr val="4B6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7" name="TextBox 22">
            <a:extLst>
              <a:ext uri="{FF2B5EF4-FFF2-40B4-BE49-F238E27FC236}">
                <a16:creationId xmlns:a16="http://schemas.microsoft.com/office/drawing/2014/main" id="{7813EC96-FFF2-4C57-942A-E5E255E50C43}"/>
              </a:ext>
            </a:extLst>
          </p:cNvPr>
          <p:cNvSpPr txBox="1"/>
          <p:nvPr/>
        </p:nvSpPr>
        <p:spPr>
          <a:xfrm>
            <a:off x="1707153" y="2247316"/>
            <a:ext cx="8777692" cy="1077218"/>
          </a:xfrm>
          <a:prstGeom prst="rect">
            <a:avLst/>
          </a:prstGeom>
          <a:noFill/>
        </p:spPr>
        <p:txBody>
          <a:bodyPr wrap="square">
            <a:spAutoFit/>
          </a:bodyPr>
          <a:lstStyle/>
          <a:p>
            <a:pPr algn="ctr"/>
            <a:r>
              <a:rPr lang="en-US" altLang="zh-CN" sz="3200" dirty="0">
                <a:solidFill>
                  <a:srgbClr val="FFCC00"/>
                </a:solidFill>
                <a:latin typeface="微软雅黑" panose="020B0503020204020204" pitchFamily="34" charset="-122"/>
                <a:ea typeface="微软雅黑" panose="020B0503020204020204" pitchFamily="34" charset="-122"/>
              </a:rPr>
              <a:t>KGAT: Knowledge Graph Attention Network for Recommendation</a:t>
            </a:r>
            <a:endParaRPr lang="zh-CN" altLang="en-US" sz="3200" dirty="0">
              <a:solidFill>
                <a:srgbClr val="FFCC00"/>
              </a:solidFill>
              <a:latin typeface="微软雅黑" panose="020B0503020204020204" pitchFamily="34" charset="-122"/>
              <a:ea typeface="微软雅黑" panose="020B0503020204020204" pitchFamily="34" charset="-122"/>
            </a:endParaRPr>
          </a:p>
        </p:txBody>
      </p:sp>
      <p:sp>
        <p:nvSpPr>
          <p:cNvPr id="8" name="TextBox 30">
            <a:extLst>
              <a:ext uri="{FF2B5EF4-FFF2-40B4-BE49-F238E27FC236}">
                <a16:creationId xmlns:a16="http://schemas.microsoft.com/office/drawing/2014/main" id="{4778A616-969E-4A86-8204-6A2F8423FFC3}"/>
              </a:ext>
            </a:extLst>
          </p:cNvPr>
          <p:cNvSpPr txBox="1"/>
          <p:nvPr/>
        </p:nvSpPr>
        <p:spPr bwMode="auto">
          <a:xfrm>
            <a:off x="5539592" y="4752898"/>
            <a:ext cx="1112805" cy="461665"/>
          </a:xfrm>
          <a:prstGeom prst="rect">
            <a:avLst/>
          </a:prstGeom>
          <a:noFill/>
        </p:spPr>
        <p:txBody>
          <a:bodyPr wrap="none">
            <a:spAutoFit/>
          </a:bodyPr>
          <a:lstStyle/>
          <a:p>
            <a:pPr>
              <a:defRPr/>
            </a:pPr>
            <a:r>
              <a:rPr lang="zh-CN" altLang="en-US" sz="2400" b="1" dirty="0">
                <a:latin typeface="黑体" panose="02010609060101010101" pitchFamily="49" charset="-122"/>
                <a:ea typeface="黑体" panose="02010609060101010101" pitchFamily="49" charset="-122"/>
              </a:rPr>
              <a:t>张斌杰</a:t>
            </a:r>
          </a:p>
        </p:txBody>
      </p:sp>
      <p:sp>
        <p:nvSpPr>
          <p:cNvPr id="9" name="文本框 8">
            <a:extLst>
              <a:ext uri="{FF2B5EF4-FFF2-40B4-BE49-F238E27FC236}">
                <a16:creationId xmlns:a16="http://schemas.microsoft.com/office/drawing/2014/main" id="{45581C49-83C8-400D-A4E7-D33C1682484A}"/>
              </a:ext>
            </a:extLst>
          </p:cNvPr>
          <p:cNvSpPr txBox="1"/>
          <p:nvPr/>
        </p:nvSpPr>
        <p:spPr>
          <a:xfrm>
            <a:off x="5240143" y="5456886"/>
            <a:ext cx="1711705"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2020.10.16</a:t>
            </a:r>
            <a:endParaRPr lang="zh-CN" altLang="en-US" sz="2400" dirty="0">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093EE57F-0D1E-4BF1-BE91-BB0808F46CF7}"/>
              </a:ext>
            </a:extLst>
          </p:cNvPr>
          <p:cNvSpPr/>
          <p:nvPr/>
        </p:nvSpPr>
        <p:spPr>
          <a:xfrm>
            <a:off x="1488230" y="3951988"/>
            <a:ext cx="9215534" cy="369332"/>
          </a:xfrm>
          <a:prstGeom prst="rect">
            <a:avLst/>
          </a:prstGeom>
        </p:spPr>
        <p:txBody>
          <a:bodyPr wrap="square">
            <a:spAutoFit/>
          </a:bodyPr>
          <a:lstStyle/>
          <a:p>
            <a:r>
              <a:rPr lang="en-US" altLang="zh-CN" dirty="0">
                <a:latin typeface="TimesLTStd-Roman-Identity-H"/>
              </a:rPr>
              <a:t>25th ACM SIGKDD International Conference on Knowledge Discovery &amp; Data Mining (KDD’19)</a:t>
            </a:r>
            <a:endParaRPr lang="zh-CN" altLang="en-US" sz="2000" dirty="0"/>
          </a:p>
        </p:txBody>
      </p:sp>
      <p:sp>
        <p:nvSpPr>
          <p:cNvPr id="11" name="灯片编号占位符 2">
            <a:extLst>
              <a:ext uri="{FF2B5EF4-FFF2-40B4-BE49-F238E27FC236}">
                <a16:creationId xmlns:a16="http://schemas.microsoft.com/office/drawing/2014/main" id="{84CADB1A-614E-4FD3-AFDD-D906E86D658F}"/>
              </a:ext>
            </a:extLst>
          </p:cNvPr>
          <p:cNvSpPr>
            <a:spLocks noGrp="1"/>
          </p:cNvSpPr>
          <p:nvPr>
            <p:ph type="sldNum" sz="quarter" idx="12"/>
          </p:nvPr>
        </p:nvSpPr>
        <p:spPr>
          <a:xfrm>
            <a:off x="8610600" y="6356350"/>
            <a:ext cx="2743200" cy="365125"/>
          </a:xfrm>
        </p:spPr>
        <p:txBody>
          <a:bodyPr/>
          <a:lstStyle/>
          <a:p>
            <a:fld id="{080055B2-00CF-4857-96E3-8E36B216DC71}" type="slidenum">
              <a:rPr lang="zh-CN" altLang="en-US" smtClean="0"/>
              <a:t>1</a:t>
            </a:fld>
            <a:endParaRPr lang="zh-CN" altLang="en-US" dirty="0"/>
          </a:p>
        </p:txBody>
      </p:sp>
      <p:pic>
        <p:nvPicPr>
          <p:cNvPr id="12" name="图片 11">
            <a:extLst>
              <a:ext uri="{FF2B5EF4-FFF2-40B4-BE49-F238E27FC236}">
                <a16:creationId xmlns:a16="http://schemas.microsoft.com/office/drawing/2014/main" id="{6655E1EC-DE27-47AF-901E-65E0ED0C5BE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524000" y="599608"/>
            <a:ext cx="3148398" cy="1000762"/>
          </a:xfrm>
          <a:prstGeom prst="rect">
            <a:avLst/>
          </a:prstGeom>
        </p:spPr>
      </p:pic>
    </p:spTree>
    <p:extLst>
      <p:ext uri="{BB962C8B-B14F-4D97-AF65-F5344CB8AC3E}">
        <p14:creationId xmlns:p14="http://schemas.microsoft.com/office/powerpoint/2010/main" val="12237936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2911412" cy="662157"/>
            <a:chOff x="0" y="289322"/>
            <a:chExt cx="2911412"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2339102" cy="523220"/>
            </a:xfrm>
            <a:prstGeom prst="rect">
              <a:avLst/>
            </a:prstGeom>
            <a:noFill/>
          </p:spPr>
          <p:txBody>
            <a:bodyPr wrap="non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相关知识介绍</a:t>
              </a: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pic>
        <p:nvPicPr>
          <p:cNvPr id="2" name="图片 1">
            <a:extLst>
              <a:ext uri="{FF2B5EF4-FFF2-40B4-BE49-F238E27FC236}">
                <a16:creationId xmlns:a16="http://schemas.microsoft.com/office/drawing/2014/main" id="{F0D3F9EE-CA46-45AA-9590-6CA55345388F}"/>
              </a:ext>
            </a:extLst>
          </p:cNvPr>
          <p:cNvPicPr>
            <a:picLocks noChangeAspect="1"/>
          </p:cNvPicPr>
          <p:nvPr/>
        </p:nvPicPr>
        <p:blipFill>
          <a:blip r:embed="rId4"/>
          <a:stretch>
            <a:fillRect/>
          </a:stretch>
        </p:blipFill>
        <p:spPr>
          <a:xfrm>
            <a:off x="1382788" y="1043614"/>
            <a:ext cx="9599864" cy="4770771"/>
          </a:xfrm>
          <a:prstGeom prst="rect">
            <a:avLst/>
          </a:prstGeom>
        </p:spPr>
      </p:pic>
    </p:spTree>
    <p:extLst>
      <p:ext uri="{BB962C8B-B14F-4D97-AF65-F5344CB8AC3E}">
        <p14:creationId xmlns:p14="http://schemas.microsoft.com/office/powerpoint/2010/main" val="2748160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9154531" cy="662157"/>
            <a:chOff x="0" y="289322"/>
            <a:chExt cx="9154531"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8582221" cy="523220"/>
            </a:xfrm>
            <a:prstGeom prst="rect">
              <a:avLst/>
            </a:prstGeom>
            <a:noFill/>
          </p:spPr>
          <p:txBody>
            <a:bodyPr wrap="non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相关知识介绍：</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Embedding-based——Trans-E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为例</a:t>
              </a: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sp>
        <p:nvSpPr>
          <p:cNvPr id="5" name="AutoShape 4" descr="https://upload-images.jianshu.io/upload_images/6158665-227e7e8c8f26d64e.png?imageMogr2/auto-orient/strip|imageView2/2/format/webp">
            <a:extLst>
              <a:ext uri="{FF2B5EF4-FFF2-40B4-BE49-F238E27FC236}">
                <a16:creationId xmlns:a16="http://schemas.microsoft.com/office/drawing/2014/main" id="{663AE095-7BAF-40BA-9F84-86CEBDC70AF5}"/>
              </a:ext>
            </a:extLst>
          </p:cNvPr>
          <p:cNvSpPr>
            <a:spLocks noChangeAspect="1" noChangeArrowheads="1"/>
          </p:cNvSpPr>
          <p:nvPr/>
        </p:nvSpPr>
        <p:spPr bwMode="auto">
          <a:xfrm>
            <a:off x="5943599" y="347133"/>
            <a:ext cx="3234267" cy="32342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02" name="Picture 6" descr="https://upload-images.jianshu.io/upload_images/6158665-227e7e8c8f26d64e.png">
            <a:extLst>
              <a:ext uri="{FF2B5EF4-FFF2-40B4-BE49-F238E27FC236}">
                <a16:creationId xmlns:a16="http://schemas.microsoft.com/office/drawing/2014/main" id="{A43699C3-6D93-4FC9-B93B-4E933217A5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6794" y="1337388"/>
            <a:ext cx="4606974" cy="4569519"/>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a:extLst>
              <a:ext uri="{FF2B5EF4-FFF2-40B4-BE49-F238E27FC236}">
                <a16:creationId xmlns:a16="http://schemas.microsoft.com/office/drawing/2014/main" id="{F977ECB9-63B6-4363-B2D7-54FA0B0C5F70}"/>
              </a:ext>
            </a:extLst>
          </p:cNvPr>
          <p:cNvGrpSpPr/>
          <p:nvPr/>
        </p:nvGrpSpPr>
        <p:grpSpPr>
          <a:xfrm>
            <a:off x="1792116" y="1964266"/>
            <a:ext cx="3840645" cy="627480"/>
            <a:chOff x="883755" y="3215529"/>
            <a:chExt cx="3840645" cy="627480"/>
          </a:xfrm>
        </p:grpSpPr>
        <p:sp>
          <p:nvSpPr>
            <p:cNvPr id="12" name="矩形 11">
              <a:extLst>
                <a:ext uri="{FF2B5EF4-FFF2-40B4-BE49-F238E27FC236}">
                  <a16:creationId xmlns:a16="http://schemas.microsoft.com/office/drawing/2014/main" id="{C763E62A-C969-4C7F-B85B-E49D05B0EE51}"/>
                </a:ext>
              </a:extLst>
            </p:cNvPr>
            <p:cNvSpPr/>
            <p:nvPr/>
          </p:nvSpPr>
          <p:spPr>
            <a:xfrm>
              <a:off x="883755" y="3319789"/>
              <a:ext cx="1185333" cy="523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head</a:t>
              </a:r>
              <a:endParaRPr lang="zh-CN" altLang="en-US" dirty="0">
                <a:solidFill>
                  <a:schemeClr val="tx1"/>
                </a:solidFill>
              </a:endParaRPr>
            </a:p>
          </p:txBody>
        </p:sp>
        <p:sp>
          <p:nvSpPr>
            <p:cNvPr id="13" name="矩形 12">
              <a:extLst>
                <a:ext uri="{FF2B5EF4-FFF2-40B4-BE49-F238E27FC236}">
                  <a16:creationId xmlns:a16="http://schemas.microsoft.com/office/drawing/2014/main" id="{EB3B7B39-F5F0-4395-B9BC-978A548E7F89}"/>
                </a:ext>
              </a:extLst>
            </p:cNvPr>
            <p:cNvSpPr/>
            <p:nvPr/>
          </p:nvSpPr>
          <p:spPr>
            <a:xfrm>
              <a:off x="3539067" y="3319789"/>
              <a:ext cx="1185333" cy="523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tail</a:t>
              </a:r>
              <a:endParaRPr lang="zh-CN" altLang="en-US" dirty="0">
                <a:solidFill>
                  <a:schemeClr val="tx1"/>
                </a:solidFill>
              </a:endParaRPr>
            </a:p>
          </p:txBody>
        </p:sp>
        <p:cxnSp>
          <p:nvCxnSpPr>
            <p:cNvPr id="14" name="直接箭头连接符 13">
              <a:extLst>
                <a:ext uri="{FF2B5EF4-FFF2-40B4-BE49-F238E27FC236}">
                  <a16:creationId xmlns:a16="http://schemas.microsoft.com/office/drawing/2014/main" id="{556BD83C-2A05-434D-B760-96E06AAFF221}"/>
                </a:ext>
              </a:extLst>
            </p:cNvPr>
            <p:cNvCxnSpPr>
              <a:stCxn id="12" idx="3"/>
              <a:endCxn id="13" idx="1"/>
            </p:cNvCxnSpPr>
            <p:nvPr/>
          </p:nvCxnSpPr>
          <p:spPr>
            <a:xfrm>
              <a:off x="2069088" y="3581399"/>
              <a:ext cx="1469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5B7F603-6BEB-4A6F-A50A-A21439260572}"/>
                </a:ext>
              </a:extLst>
            </p:cNvPr>
            <p:cNvSpPr txBox="1"/>
            <p:nvPr/>
          </p:nvSpPr>
          <p:spPr>
            <a:xfrm>
              <a:off x="2301719" y="3215529"/>
              <a:ext cx="1004711" cy="369332"/>
            </a:xfrm>
            <a:prstGeom prst="rect">
              <a:avLst/>
            </a:prstGeom>
            <a:noFill/>
          </p:spPr>
          <p:txBody>
            <a:bodyPr wrap="square" rtlCol="0">
              <a:spAutoFit/>
            </a:bodyPr>
            <a:lstStyle/>
            <a:p>
              <a:pPr algn="ctr"/>
              <a:r>
                <a:rPr lang="en-US" altLang="zh-CN" dirty="0"/>
                <a:t>relation</a:t>
              </a:r>
              <a:endParaRPr lang="zh-CN" altLang="en-US" dirty="0"/>
            </a:p>
          </p:txBody>
        </p:sp>
      </p:grpSp>
      <p:pic>
        <p:nvPicPr>
          <p:cNvPr id="10" name="图片 9">
            <a:extLst>
              <a:ext uri="{FF2B5EF4-FFF2-40B4-BE49-F238E27FC236}">
                <a16:creationId xmlns:a16="http://schemas.microsoft.com/office/drawing/2014/main" id="{6B2F2892-870F-4CD4-8792-DA412F1CB629}"/>
              </a:ext>
            </a:extLst>
          </p:cNvPr>
          <p:cNvPicPr>
            <a:picLocks noChangeAspect="1"/>
          </p:cNvPicPr>
          <p:nvPr/>
        </p:nvPicPr>
        <p:blipFill>
          <a:blip r:embed="rId5"/>
          <a:stretch>
            <a:fillRect/>
          </a:stretch>
        </p:blipFill>
        <p:spPr>
          <a:xfrm>
            <a:off x="572310" y="4863912"/>
            <a:ext cx="6788415" cy="988703"/>
          </a:xfrm>
          <a:prstGeom prst="rect">
            <a:avLst/>
          </a:prstGeom>
        </p:spPr>
      </p:pic>
      <p:grpSp>
        <p:nvGrpSpPr>
          <p:cNvPr id="21" name="组合 20">
            <a:extLst>
              <a:ext uri="{FF2B5EF4-FFF2-40B4-BE49-F238E27FC236}">
                <a16:creationId xmlns:a16="http://schemas.microsoft.com/office/drawing/2014/main" id="{F76FB383-722E-4451-B028-DF24A4968535}"/>
              </a:ext>
            </a:extLst>
          </p:cNvPr>
          <p:cNvGrpSpPr/>
          <p:nvPr/>
        </p:nvGrpSpPr>
        <p:grpSpPr>
          <a:xfrm>
            <a:off x="2384782" y="3624078"/>
            <a:ext cx="2333276" cy="500359"/>
            <a:chOff x="2591931" y="4832296"/>
            <a:chExt cx="2333276" cy="500359"/>
          </a:xfrm>
        </p:grpSpPr>
        <p:pic>
          <p:nvPicPr>
            <p:cNvPr id="19" name="图片 18">
              <a:extLst>
                <a:ext uri="{FF2B5EF4-FFF2-40B4-BE49-F238E27FC236}">
                  <a16:creationId xmlns:a16="http://schemas.microsoft.com/office/drawing/2014/main" id="{0A9C4F38-CFB4-4A87-8863-521F42932042}"/>
                </a:ext>
              </a:extLst>
            </p:cNvPr>
            <p:cNvPicPr>
              <a:picLocks noChangeAspect="1"/>
            </p:cNvPicPr>
            <p:nvPr/>
          </p:nvPicPr>
          <p:blipFill>
            <a:blip r:embed="rId6"/>
            <a:stretch>
              <a:fillRect/>
            </a:stretch>
          </p:blipFill>
          <p:spPr>
            <a:xfrm>
              <a:off x="3375706" y="4832296"/>
              <a:ext cx="1549501" cy="500359"/>
            </a:xfrm>
            <a:prstGeom prst="rect">
              <a:avLst/>
            </a:prstGeom>
          </p:spPr>
        </p:pic>
        <p:sp>
          <p:nvSpPr>
            <p:cNvPr id="20" name="文本框 19">
              <a:extLst>
                <a:ext uri="{FF2B5EF4-FFF2-40B4-BE49-F238E27FC236}">
                  <a16:creationId xmlns:a16="http://schemas.microsoft.com/office/drawing/2014/main" id="{B79B37E7-C667-44BE-8874-C8BB3556EA29}"/>
                </a:ext>
              </a:extLst>
            </p:cNvPr>
            <p:cNvSpPr txBox="1"/>
            <p:nvPr/>
          </p:nvSpPr>
          <p:spPr>
            <a:xfrm>
              <a:off x="2591931" y="4851644"/>
              <a:ext cx="1140178"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dis =</a:t>
              </a:r>
              <a:endParaRPr lang="zh-CN" altLang="en-US" sz="2400"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976046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8648799" cy="1023575"/>
            <a:chOff x="0" y="289322"/>
            <a:chExt cx="8153046" cy="1023575"/>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7580736" cy="954107"/>
            </a:xfrm>
            <a:prstGeom prst="rect">
              <a:avLst/>
            </a:prstGeom>
            <a:noFill/>
          </p:spPr>
          <p:txBody>
            <a:bodyPr wrap="non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相关知识介绍：</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Path</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-based——</a:t>
              </a:r>
              <a:r>
                <a:rPr lang="en-US" altLang="zh-CN" sz="2800" dirty="0" err="1">
                  <a:solidFill>
                    <a:schemeClr val="tx1">
                      <a:lumMod val="75000"/>
                      <a:lumOff val="25000"/>
                    </a:schemeClr>
                  </a:solidFill>
                  <a:latin typeface="微软雅黑" panose="020B0503020204020204" pitchFamily="34" charset="-122"/>
                  <a:ea typeface="微软雅黑" panose="020B0503020204020204" pitchFamily="34" charset="-122"/>
                </a:rPr>
                <a:t>HeteRec</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-p</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为例</a:t>
              </a:r>
            </a:p>
            <a:p>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sp>
        <p:nvSpPr>
          <p:cNvPr id="5" name="AutoShape 4" descr="https://upload-images.jianshu.io/upload_images/6158665-227e7e8c8f26d64e.png?imageMogr2/auto-orient/strip|imageView2/2/format/webp">
            <a:extLst>
              <a:ext uri="{FF2B5EF4-FFF2-40B4-BE49-F238E27FC236}">
                <a16:creationId xmlns:a16="http://schemas.microsoft.com/office/drawing/2014/main" id="{663AE095-7BAF-40BA-9F84-86CEBDC70AF5}"/>
              </a:ext>
            </a:extLst>
          </p:cNvPr>
          <p:cNvSpPr>
            <a:spLocks noChangeAspect="1" noChangeArrowheads="1"/>
          </p:cNvSpPr>
          <p:nvPr/>
        </p:nvSpPr>
        <p:spPr bwMode="auto">
          <a:xfrm>
            <a:off x="5943599" y="347133"/>
            <a:ext cx="3234267" cy="32342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CA30DA6F-A3C5-4436-88ED-997E2631394F}"/>
              </a:ext>
            </a:extLst>
          </p:cNvPr>
          <p:cNvPicPr>
            <a:picLocks noChangeAspect="1"/>
          </p:cNvPicPr>
          <p:nvPr/>
        </p:nvPicPr>
        <p:blipFill>
          <a:blip r:embed="rId4"/>
          <a:stretch>
            <a:fillRect/>
          </a:stretch>
        </p:blipFill>
        <p:spPr>
          <a:xfrm>
            <a:off x="6929771" y="2260246"/>
            <a:ext cx="4496190" cy="3292125"/>
          </a:xfrm>
          <a:prstGeom prst="rect">
            <a:avLst/>
          </a:prstGeom>
        </p:spPr>
      </p:pic>
      <p:pic>
        <p:nvPicPr>
          <p:cNvPr id="16" name="图片 15">
            <a:extLst>
              <a:ext uri="{FF2B5EF4-FFF2-40B4-BE49-F238E27FC236}">
                <a16:creationId xmlns:a16="http://schemas.microsoft.com/office/drawing/2014/main" id="{62965578-04A2-466A-855F-9FFD9B10D8EC}"/>
              </a:ext>
            </a:extLst>
          </p:cNvPr>
          <p:cNvPicPr>
            <a:picLocks noChangeAspect="1"/>
          </p:cNvPicPr>
          <p:nvPr/>
        </p:nvPicPr>
        <p:blipFill>
          <a:blip r:embed="rId5"/>
          <a:stretch>
            <a:fillRect/>
          </a:stretch>
        </p:blipFill>
        <p:spPr>
          <a:xfrm>
            <a:off x="295343" y="2974623"/>
            <a:ext cx="6383246" cy="1863373"/>
          </a:xfrm>
          <a:prstGeom prst="rect">
            <a:avLst/>
          </a:prstGeom>
        </p:spPr>
      </p:pic>
    </p:spTree>
    <p:extLst>
      <p:ext uri="{BB962C8B-B14F-4D97-AF65-F5344CB8AC3E}">
        <p14:creationId xmlns:p14="http://schemas.microsoft.com/office/powerpoint/2010/main" val="1169487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8648799" cy="1023575"/>
            <a:chOff x="0" y="289322"/>
            <a:chExt cx="8153046" cy="1023575"/>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7580736" cy="954107"/>
            </a:xfrm>
            <a:prstGeom prst="rect">
              <a:avLst/>
            </a:prstGeom>
            <a:noFill/>
          </p:spPr>
          <p:txBody>
            <a:bodyPr wrap="non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相关知识介绍：</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Path</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-based——</a:t>
              </a:r>
              <a:r>
                <a:rPr lang="en-US" altLang="zh-CN" sz="2800" dirty="0" err="1">
                  <a:solidFill>
                    <a:schemeClr val="tx1">
                      <a:lumMod val="75000"/>
                      <a:lumOff val="25000"/>
                    </a:schemeClr>
                  </a:solidFill>
                  <a:latin typeface="微软雅黑" panose="020B0503020204020204" pitchFamily="34" charset="-122"/>
                  <a:ea typeface="微软雅黑" panose="020B0503020204020204" pitchFamily="34" charset="-122"/>
                </a:rPr>
                <a:t>HeteRec</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-p</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为例</a:t>
              </a:r>
            </a:p>
            <a:p>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sp>
        <p:nvSpPr>
          <p:cNvPr id="5" name="AutoShape 4" descr="https://upload-images.jianshu.io/upload_images/6158665-227e7e8c8f26d64e.png?imageMogr2/auto-orient/strip|imageView2/2/format/webp">
            <a:extLst>
              <a:ext uri="{FF2B5EF4-FFF2-40B4-BE49-F238E27FC236}">
                <a16:creationId xmlns:a16="http://schemas.microsoft.com/office/drawing/2014/main" id="{663AE095-7BAF-40BA-9F84-86CEBDC70AF5}"/>
              </a:ext>
            </a:extLst>
          </p:cNvPr>
          <p:cNvSpPr>
            <a:spLocks noChangeAspect="1" noChangeArrowheads="1"/>
          </p:cNvSpPr>
          <p:nvPr/>
        </p:nvSpPr>
        <p:spPr bwMode="auto">
          <a:xfrm>
            <a:off x="5943599" y="347133"/>
            <a:ext cx="3234267" cy="32342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F78596B7-D68D-4FF5-B6FC-65C4E0B988BD}"/>
              </a:ext>
            </a:extLst>
          </p:cNvPr>
          <p:cNvPicPr>
            <a:picLocks noChangeAspect="1"/>
          </p:cNvPicPr>
          <p:nvPr/>
        </p:nvPicPr>
        <p:blipFill>
          <a:blip r:embed="rId4"/>
          <a:stretch>
            <a:fillRect/>
          </a:stretch>
        </p:blipFill>
        <p:spPr>
          <a:xfrm>
            <a:off x="4627954" y="3116539"/>
            <a:ext cx="5060118" cy="929721"/>
          </a:xfrm>
          <a:prstGeom prst="rect">
            <a:avLst/>
          </a:prstGeom>
        </p:spPr>
      </p:pic>
      <p:sp>
        <p:nvSpPr>
          <p:cNvPr id="10" name="文本框 9">
            <a:extLst>
              <a:ext uri="{FF2B5EF4-FFF2-40B4-BE49-F238E27FC236}">
                <a16:creationId xmlns:a16="http://schemas.microsoft.com/office/drawing/2014/main" id="{87A496AC-7EB4-43FD-B0A1-54C51A35CCE4}"/>
              </a:ext>
            </a:extLst>
          </p:cNvPr>
          <p:cNvSpPr txBox="1"/>
          <p:nvPr/>
        </p:nvSpPr>
        <p:spPr>
          <a:xfrm>
            <a:off x="1915205" y="1786900"/>
            <a:ext cx="1715682" cy="400110"/>
          </a:xfrm>
          <a:prstGeom prst="rect">
            <a:avLst/>
          </a:prstGeom>
          <a:noFill/>
          <a:ln>
            <a:solidFill>
              <a:schemeClr val="tx1"/>
            </a:solidFill>
          </a:ln>
        </p:spPr>
        <p:txBody>
          <a:bodyPr wrap="square" rtlCol="0">
            <a:spAutoFit/>
          </a:bodyPr>
          <a:lstStyle/>
          <a:p>
            <a:r>
              <a:rPr lang="zh-CN" altLang="en-US" sz="2000" dirty="0"/>
              <a:t>选定的路径 </a:t>
            </a:r>
            <a:r>
              <a:rPr lang="en-US" altLang="zh-CN" sz="2000" dirty="0"/>
              <a:t>P</a:t>
            </a:r>
            <a:endParaRPr lang="zh-CN" altLang="en-US" sz="2000" dirty="0"/>
          </a:p>
        </p:txBody>
      </p:sp>
      <p:sp>
        <p:nvSpPr>
          <p:cNvPr id="12" name="文本框 11">
            <a:extLst>
              <a:ext uri="{FF2B5EF4-FFF2-40B4-BE49-F238E27FC236}">
                <a16:creationId xmlns:a16="http://schemas.microsoft.com/office/drawing/2014/main" id="{EA3B4E9B-0334-4ABA-AD6D-E623B92266C5}"/>
              </a:ext>
            </a:extLst>
          </p:cNvPr>
          <p:cNvSpPr txBox="1"/>
          <p:nvPr/>
        </p:nvSpPr>
        <p:spPr>
          <a:xfrm>
            <a:off x="4639067" y="1786900"/>
            <a:ext cx="1830324" cy="400110"/>
          </a:xfrm>
          <a:prstGeom prst="rect">
            <a:avLst/>
          </a:prstGeom>
          <a:solidFill>
            <a:schemeClr val="tx1"/>
          </a:solidFill>
          <a:ln>
            <a:noFill/>
          </a:ln>
        </p:spPr>
        <p:txBody>
          <a:bodyPr wrap="square" rtlCol="0">
            <a:spAutoFit/>
          </a:bodyPr>
          <a:lstStyle/>
          <a:p>
            <a:pPr algn="ctr"/>
            <a:r>
              <a:rPr lang="zh-CN" altLang="en-US" dirty="0">
                <a:solidFill>
                  <a:schemeClr val="bg1"/>
                </a:solidFill>
              </a:rPr>
              <a:t>某种</a:t>
            </a:r>
            <a:r>
              <a:rPr lang="zh-CN" altLang="en-US" sz="2000" dirty="0">
                <a:solidFill>
                  <a:schemeClr val="bg1"/>
                </a:solidFill>
              </a:rPr>
              <a:t>方法</a:t>
            </a:r>
            <a:endParaRPr lang="zh-CN" altLang="en-US" dirty="0">
              <a:solidFill>
                <a:schemeClr val="bg1"/>
              </a:solidFill>
            </a:endParaRPr>
          </a:p>
        </p:txBody>
      </p:sp>
      <p:sp>
        <p:nvSpPr>
          <p:cNvPr id="14" name="文本框 13">
            <a:extLst>
              <a:ext uri="{FF2B5EF4-FFF2-40B4-BE49-F238E27FC236}">
                <a16:creationId xmlns:a16="http://schemas.microsoft.com/office/drawing/2014/main" id="{75DC186C-1F69-46F6-BA89-513BA37988DC}"/>
              </a:ext>
            </a:extLst>
          </p:cNvPr>
          <p:cNvSpPr txBox="1"/>
          <p:nvPr/>
        </p:nvSpPr>
        <p:spPr>
          <a:xfrm>
            <a:off x="7626719" y="1633012"/>
            <a:ext cx="2613160" cy="707886"/>
          </a:xfrm>
          <a:prstGeom prst="rect">
            <a:avLst/>
          </a:prstGeom>
          <a:noFill/>
          <a:ln>
            <a:solidFill>
              <a:schemeClr val="tx1"/>
            </a:solidFill>
          </a:ln>
        </p:spPr>
        <p:txBody>
          <a:bodyPr wrap="square" rtlCol="0">
            <a:spAutoFit/>
          </a:bodyPr>
          <a:lstStyle/>
          <a:p>
            <a:r>
              <a:rPr lang="zh-CN" altLang="en-US" sz="2000" dirty="0"/>
              <a:t>在语境 </a:t>
            </a:r>
            <a:r>
              <a:rPr lang="en-US" altLang="zh-CN" sz="2000" dirty="0"/>
              <a:t>P </a:t>
            </a:r>
            <a:r>
              <a:rPr lang="zh-CN" altLang="en-US" sz="2000" dirty="0"/>
              <a:t>下，用于对电影的偏好矩阵 </a:t>
            </a:r>
            <a:r>
              <a:rPr lang="en-US" altLang="zh-CN" sz="2000" dirty="0"/>
              <a:t>R</a:t>
            </a:r>
            <a:endParaRPr lang="zh-CN" altLang="en-US" sz="2000" dirty="0"/>
          </a:p>
        </p:txBody>
      </p:sp>
      <p:cxnSp>
        <p:nvCxnSpPr>
          <p:cNvPr id="15" name="直接箭头连接符 14">
            <a:extLst>
              <a:ext uri="{FF2B5EF4-FFF2-40B4-BE49-F238E27FC236}">
                <a16:creationId xmlns:a16="http://schemas.microsoft.com/office/drawing/2014/main" id="{3311219A-1151-4E94-913C-DF8ED3602D51}"/>
              </a:ext>
            </a:extLst>
          </p:cNvPr>
          <p:cNvCxnSpPr>
            <a:stCxn id="10" idx="3"/>
            <a:endCxn id="12" idx="1"/>
          </p:cNvCxnSpPr>
          <p:nvPr/>
        </p:nvCxnSpPr>
        <p:spPr>
          <a:xfrm>
            <a:off x="3630887" y="1986955"/>
            <a:ext cx="10081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478007B9-8CA4-434B-9DE5-8AE948567E5F}"/>
              </a:ext>
            </a:extLst>
          </p:cNvPr>
          <p:cNvCxnSpPr>
            <a:stCxn id="12" idx="3"/>
            <a:endCxn id="14" idx="1"/>
          </p:cNvCxnSpPr>
          <p:nvPr/>
        </p:nvCxnSpPr>
        <p:spPr>
          <a:xfrm>
            <a:off x="6469391" y="1986955"/>
            <a:ext cx="115732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2B0EB81F-8B89-49EA-8CFF-A4A0014FE129}"/>
              </a:ext>
            </a:extLst>
          </p:cNvPr>
          <p:cNvSpPr txBox="1"/>
          <p:nvPr/>
        </p:nvSpPr>
        <p:spPr>
          <a:xfrm>
            <a:off x="1915205" y="3228945"/>
            <a:ext cx="1715682" cy="707886"/>
          </a:xfrm>
          <a:prstGeom prst="rect">
            <a:avLst/>
          </a:prstGeom>
          <a:noFill/>
          <a:ln>
            <a:solidFill>
              <a:schemeClr val="tx1"/>
            </a:solidFill>
          </a:ln>
        </p:spPr>
        <p:txBody>
          <a:bodyPr wrap="square" rtlCol="0">
            <a:spAutoFit/>
          </a:bodyPr>
          <a:lstStyle/>
          <a:p>
            <a:r>
              <a:rPr lang="zh-CN" altLang="en-US" sz="2000" dirty="0"/>
              <a:t>每个路径</a:t>
            </a:r>
            <a:r>
              <a:rPr lang="en-US" altLang="zh-CN" sz="2000" dirty="0"/>
              <a:t>P</a:t>
            </a:r>
            <a:r>
              <a:rPr lang="zh-CN" altLang="en-US" sz="2000" dirty="0"/>
              <a:t>对应的偏好矩阵</a:t>
            </a:r>
          </a:p>
        </p:txBody>
      </p:sp>
      <p:cxnSp>
        <p:nvCxnSpPr>
          <p:cNvPr id="22" name="直接箭头连接符 21">
            <a:extLst>
              <a:ext uri="{FF2B5EF4-FFF2-40B4-BE49-F238E27FC236}">
                <a16:creationId xmlns:a16="http://schemas.microsoft.com/office/drawing/2014/main" id="{D1EA9B9F-AC61-49F7-B29A-9FBBFE692976}"/>
              </a:ext>
            </a:extLst>
          </p:cNvPr>
          <p:cNvCxnSpPr>
            <a:cxnSpLocks/>
            <a:stCxn id="19" idx="3"/>
            <a:endCxn id="2" idx="1"/>
          </p:cNvCxnSpPr>
          <p:nvPr/>
        </p:nvCxnSpPr>
        <p:spPr>
          <a:xfrm flipV="1">
            <a:off x="3630887" y="3581400"/>
            <a:ext cx="997067" cy="14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90E1E5EB-3693-4F21-8628-1D89C1D84584}"/>
              </a:ext>
            </a:extLst>
          </p:cNvPr>
          <p:cNvPicPr>
            <a:picLocks noChangeAspect="1"/>
          </p:cNvPicPr>
          <p:nvPr/>
        </p:nvPicPr>
        <p:blipFill>
          <a:blip r:embed="rId5"/>
          <a:stretch>
            <a:fillRect/>
          </a:stretch>
        </p:blipFill>
        <p:spPr>
          <a:xfrm>
            <a:off x="1915205" y="4801585"/>
            <a:ext cx="3688400" cy="1059272"/>
          </a:xfrm>
          <a:prstGeom prst="rect">
            <a:avLst/>
          </a:prstGeom>
        </p:spPr>
      </p:pic>
    </p:spTree>
    <p:extLst>
      <p:ext uri="{BB962C8B-B14F-4D97-AF65-F5344CB8AC3E}">
        <p14:creationId xmlns:p14="http://schemas.microsoft.com/office/powerpoint/2010/main" val="2640011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6536938" cy="662157"/>
            <a:chOff x="0" y="289322"/>
            <a:chExt cx="6162240"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5589930" cy="523220"/>
            </a:xfrm>
            <a:prstGeom prst="rect">
              <a:avLst/>
            </a:prstGeom>
            <a:noFill/>
          </p:spPr>
          <p:txBody>
            <a:bodyPr wrap="non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相关知识介绍：上述两种方法的缺陷</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sp>
        <p:nvSpPr>
          <p:cNvPr id="5" name="AutoShape 4" descr="https://upload-images.jianshu.io/upload_images/6158665-227e7e8c8f26d64e.png?imageMogr2/auto-orient/strip|imageView2/2/format/webp">
            <a:extLst>
              <a:ext uri="{FF2B5EF4-FFF2-40B4-BE49-F238E27FC236}">
                <a16:creationId xmlns:a16="http://schemas.microsoft.com/office/drawing/2014/main" id="{663AE095-7BAF-40BA-9F84-86CEBDC70AF5}"/>
              </a:ext>
            </a:extLst>
          </p:cNvPr>
          <p:cNvSpPr>
            <a:spLocks noChangeAspect="1" noChangeArrowheads="1"/>
          </p:cNvSpPr>
          <p:nvPr/>
        </p:nvSpPr>
        <p:spPr bwMode="auto">
          <a:xfrm>
            <a:off x="5943599" y="347133"/>
            <a:ext cx="3234267" cy="32342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 name="Picture 6" descr="https://upload-images.jianshu.io/upload_images/6158665-227e7e8c8f26d64e.png">
            <a:extLst>
              <a:ext uri="{FF2B5EF4-FFF2-40B4-BE49-F238E27FC236}">
                <a16:creationId xmlns:a16="http://schemas.microsoft.com/office/drawing/2014/main" id="{2DEA0F0A-17A7-442E-A853-8C36D78604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110" y="1382097"/>
            <a:ext cx="3559897" cy="3530955"/>
          </a:xfrm>
          <a:prstGeom prst="rect">
            <a:avLst/>
          </a:prstGeom>
          <a:noFill/>
          <a:extLst>
            <a:ext uri="{909E8E84-426E-40DD-AFC4-6F175D3DCCD1}">
              <a14:hiddenFill xmlns:a14="http://schemas.microsoft.com/office/drawing/2010/main">
                <a:solidFill>
                  <a:srgbClr val="FFFFFF"/>
                </a:solidFill>
              </a14:hiddenFill>
            </a:ext>
          </a:extLst>
        </p:spPr>
      </p:pic>
      <p:pic>
        <p:nvPicPr>
          <p:cNvPr id="21" name="图片 20">
            <a:extLst>
              <a:ext uri="{FF2B5EF4-FFF2-40B4-BE49-F238E27FC236}">
                <a16:creationId xmlns:a16="http://schemas.microsoft.com/office/drawing/2014/main" id="{57A8EFD4-97BA-42DB-AF56-6537BD2CAC4A}"/>
              </a:ext>
            </a:extLst>
          </p:cNvPr>
          <p:cNvPicPr>
            <a:picLocks noChangeAspect="1"/>
          </p:cNvPicPr>
          <p:nvPr/>
        </p:nvPicPr>
        <p:blipFill>
          <a:blip r:embed="rId5"/>
          <a:stretch>
            <a:fillRect/>
          </a:stretch>
        </p:blipFill>
        <p:spPr>
          <a:xfrm>
            <a:off x="5943599" y="1382097"/>
            <a:ext cx="4822370" cy="3530955"/>
          </a:xfrm>
          <a:prstGeom prst="rect">
            <a:avLst/>
          </a:prstGeom>
        </p:spPr>
      </p:pic>
      <p:sp>
        <p:nvSpPr>
          <p:cNvPr id="3" name="文本框 2">
            <a:extLst>
              <a:ext uri="{FF2B5EF4-FFF2-40B4-BE49-F238E27FC236}">
                <a16:creationId xmlns:a16="http://schemas.microsoft.com/office/drawing/2014/main" id="{EB6C216A-14B3-461B-B6D3-ABB289804876}"/>
              </a:ext>
            </a:extLst>
          </p:cNvPr>
          <p:cNvSpPr txBox="1"/>
          <p:nvPr/>
        </p:nvSpPr>
        <p:spPr>
          <a:xfrm>
            <a:off x="1337191" y="5465544"/>
            <a:ext cx="2099733" cy="369332"/>
          </a:xfrm>
          <a:prstGeom prst="rect">
            <a:avLst/>
          </a:prstGeom>
          <a:noFill/>
        </p:spPr>
        <p:txBody>
          <a:bodyPr wrap="square" rtlCol="0">
            <a:spAutoFit/>
          </a:bodyPr>
          <a:lstStyle/>
          <a:p>
            <a:r>
              <a:rPr lang="en-US" altLang="zh-CN" dirty="0"/>
              <a:t>Embedding-based</a:t>
            </a:r>
            <a:endParaRPr lang="zh-CN" altLang="en-US" dirty="0"/>
          </a:p>
        </p:txBody>
      </p:sp>
      <p:sp>
        <p:nvSpPr>
          <p:cNvPr id="23" name="文本框 22">
            <a:extLst>
              <a:ext uri="{FF2B5EF4-FFF2-40B4-BE49-F238E27FC236}">
                <a16:creationId xmlns:a16="http://schemas.microsoft.com/office/drawing/2014/main" id="{BA283DA7-81CA-45F4-BC26-B2181E884329}"/>
              </a:ext>
            </a:extLst>
          </p:cNvPr>
          <p:cNvSpPr txBox="1"/>
          <p:nvPr/>
        </p:nvSpPr>
        <p:spPr>
          <a:xfrm>
            <a:off x="7727705" y="5465544"/>
            <a:ext cx="1450161" cy="369332"/>
          </a:xfrm>
          <a:prstGeom prst="rect">
            <a:avLst/>
          </a:prstGeom>
          <a:noFill/>
        </p:spPr>
        <p:txBody>
          <a:bodyPr wrap="square" rtlCol="0">
            <a:spAutoFit/>
          </a:bodyPr>
          <a:lstStyle/>
          <a:p>
            <a:r>
              <a:rPr lang="en-US" altLang="zh-CN" dirty="0"/>
              <a:t>Path-based</a:t>
            </a:r>
            <a:endParaRPr lang="zh-CN" altLang="en-US" dirty="0"/>
          </a:p>
        </p:txBody>
      </p:sp>
    </p:spTree>
    <p:extLst>
      <p:ext uri="{BB962C8B-B14F-4D97-AF65-F5344CB8AC3E}">
        <p14:creationId xmlns:p14="http://schemas.microsoft.com/office/powerpoint/2010/main" val="701165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90575" y="-27384"/>
            <a:ext cx="4349308" cy="7008779"/>
          </a:xfrm>
          <a:prstGeom prst="rect">
            <a:avLst/>
          </a:prstGeom>
          <a:solidFill>
            <a:srgbClr val="4B6251"/>
          </a:solidFill>
          <a:ln>
            <a:solidFill>
              <a:srgbClr val="4B625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2C394C"/>
              </a:solidFill>
              <a:cs typeface="+mn-ea"/>
              <a:sym typeface="+mn-lt"/>
            </a:endParaRPr>
          </a:p>
        </p:txBody>
      </p:sp>
      <p:grpSp>
        <p:nvGrpSpPr>
          <p:cNvPr id="2" name="组合 1"/>
          <p:cNvGrpSpPr/>
          <p:nvPr/>
        </p:nvGrpSpPr>
        <p:grpSpPr>
          <a:xfrm>
            <a:off x="1808322" y="2468894"/>
            <a:ext cx="5117396" cy="1688573"/>
            <a:chOff x="2678168" y="1809376"/>
            <a:chExt cx="3838047" cy="1266430"/>
          </a:xfrm>
          <a:effectLst/>
        </p:grpSpPr>
        <p:sp>
          <p:nvSpPr>
            <p:cNvPr id="12" name="矩形 11"/>
            <p:cNvSpPr/>
            <p:nvPr/>
          </p:nvSpPr>
          <p:spPr>
            <a:xfrm>
              <a:off x="2678168" y="1809376"/>
              <a:ext cx="3838047" cy="1266430"/>
            </a:xfrm>
            <a:prstGeom prst="rect">
              <a:avLst/>
            </a:prstGeom>
            <a:solidFill>
              <a:srgbClr val="4B6251"/>
            </a:solidFill>
            <a:ln>
              <a:solidFill>
                <a:srgbClr val="4B625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TextBox 48"/>
            <p:cNvSpPr txBox="1"/>
            <p:nvPr/>
          </p:nvSpPr>
          <p:spPr>
            <a:xfrm>
              <a:off x="2892112" y="2104012"/>
              <a:ext cx="3410160" cy="677157"/>
            </a:xfrm>
            <a:prstGeom prst="rect">
              <a:avLst/>
            </a:prstGeom>
            <a:noFill/>
          </p:spPr>
          <p:txBody>
            <a:bodyPr wrap="square" lIns="0" tIns="0" rIns="0" bIns="0" rtlCol="0">
              <a:spAutoFit/>
            </a:bodyPr>
            <a:lstStyle/>
            <a:p>
              <a:pPr algn="ctr"/>
              <a:r>
                <a:rPr lang="en-US" altLang="zh-CN" sz="5867" b="1" dirty="0">
                  <a:solidFill>
                    <a:srgbClr val="FFCC00"/>
                  </a:solidFill>
                  <a:cs typeface="+mn-ea"/>
                  <a:sym typeface="+mn-lt"/>
                </a:rPr>
                <a:t>KGAT</a:t>
              </a:r>
              <a:r>
                <a:rPr lang="zh-CN" altLang="en-US" sz="5867" b="1" dirty="0">
                  <a:solidFill>
                    <a:srgbClr val="FFCC00"/>
                  </a:solidFill>
                  <a:cs typeface="+mn-ea"/>
                  <a:sym typeface="+mn-lt"/>
                </a:rPr>
                <a:t>模型</a:t>
              </a:r>
            </a:p>
          </p:txBody>
        </p:sp>
      </p:grpSp>
      <p:sp>
        <p:nvSpPr>
          <p:cNvPr id="64" name="TextBox 48"/>
          <p:cNvSpPr txBox="1"/>
          <p:nvPr/>
        </p:nvSpPr>
        <p:spPr>
          <a:xfrm>
            <a:off x="1808321" y="356659"/>
            <a:ext cx="1979448" cy="1969770"/>
          </a:xfrm>
          <a:prstGeom prst="rect">
            <a:avLst/>
          </a:prstGeom>
          <a:noFill/>
        </p:spPr>
        <p:txBody>
          <a:bodyPr wrap="square" lIns="0" tIns="0" rIns="0" bIns="0" rtlCol="0">
            <a:spAutoFit/>
          </a:bodyPr>
          <a:lstStyle/>
          <a:p>
            <a:r>
              <a:rPr lang="en-US" altLang="zh-CN" sz="12800" dirty="0">
                <a:solidFill>
                  <a:srgbClr val="FFCC00"/>
                </a:solidFill>
                <a:cs typeface="+mn-ea"/>
                <a:sym typeface="+mn-lt"/>
              </a:rPr>
              <a:t>03</a:t>
            </a:r>
            <a:endParaRPr lang="en-GB" altLang="zh-CN" sz="12800" dirty="0">
              <a:solidFill>
                <a:srgbClr val="FFCC00"/>
              </a:solidFill>
              <a:cs typeface="+mn-ea"/>
              <a:sym typeface="+mn-lt"/>
            </a:endParaRPr>
          </a:p>
        </p:txBody>
      </p:sp>
      <p:pic>
        <p:nvPicPr>
          <p:cNvPr id="8" name="图片 7">
            <a:extLst>
              <a:ext uri="{FF2B5EF4-FFF2-40B4-BE49-F238E27FC236}">
                <a16:creationId xmlns:a16="http://schemas.microsoft.com/office/drawing/2014/main" id="{3153BD38-6ED4-4DBB-8D7C-E7BB6EDE84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spTree>
    <p:extLst>
      <p:ext uri="{BB962C8B-B14F-4D97-AF65-F5344CB8AC3E}">
        <p14:creationId xmlns:p14="http://schemas.microsoft.com/office/powerpoint/2010/main" val="25991775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2384024" cy="662157"/>
            <a:chOff x="0" y="289322"/>
            <a:chExt cx="2384024"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1811714" cy="523220"/>
            </a:xfrm>
            <a:prstGeom prst="rect">
              <a:avLst/>
            </a:prstGeom>
            <a:noFill/>
          </p:spPr>
          <p:txBody>
            <a:bodyPr wrap="non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KGAT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模型</a:t>
              </a: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pic>
        <p:nvPicPr>
          <p:cNvPr id="2" name="图片 1">
            <a:extLst>
              <a:ext uri="{FF2B5EF4-FFF2-40B4-BE49-F238E27FC236}">
                <a16:creationId xmlns:a16="http://schemas.microsoft.com/office/drawing/2014/main" id="{969E282A-935D-42A9-9894-E134BB68C918}"/>
              </a:ext>
            </a:extLst>
          </p:cNvPr>
          <p:cNvPicPr>
            <a:picLocks noChangeAspect="1"/>
          </p:cNvPicPr>
          <p:nvPr/>
        </p:nvPicPr>
        <p:blipFill>
          <a:blip r:embed="rId4"/>
          <a:stretch>
            <a:fillRect/>
          </a:stretch>
        </p:blipFill>
        <p:spPr>
          <a:xfrm>
            <a:off x="259769" y="1525616"/>
            <a:ext cx="11672462" cy="3806768"/>
          </a:xfrm>
          <a:prstGeom prst="rect">
            <a:avLst/>
          </a:prstGeom>
        </p:spPr>
      </p:pic>
    </p:spTree>
    <p:extLst>
      <p:ext uri="{BB962C8B-B14F-4D97-AF65-F5344CB8AC3E}">
        <p14:creationId xmlns:p14="http://schemas.microsoft.com/office/powerpoint/2010/main" val="649783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5483911" cy="662157"/>
            <a:chOff x="0" y="289322"/>
            <a:chExt cx="5483911"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4911601" cy="523220"/>
            </a:xfrm>
            <a:prstGeom prst="rect">
              <a:avLst/>
            </a:prstGeom>
            <a:noFill/>
          </p:spPr>
          <p:txBody>
            <a:bodyPr wrap="non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KGAT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模型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-Embedding Layer</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endParaRP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pic>
        <p:nvPicPr>
          <p:cNvPr id="17" name="Picture 6" descr="https://upload-images.jianshu.io/upload_images/6158665-227e7e8c8f26d64e.png">
            <a:extLst>
              <a:ext uri="{FF2B5EF4-FFF2-40B4-BE49-F238E27FC236}">
                <a16:creationId xmlns:a16="http://schemas.microsoft.com/office/drawing/2014/main" id="{0864112B-A87D-40CF-8B46-B2F6446714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487" y="1023993"/>
            <a:ext cx="3559897" cy="3530955"/>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7C5867D4-B6E3-43BA-B0EE-BC86362AE21E}"/>
              </a:ext>
            </a:extLst>
          </p:cNvPr>
          <p:cNvSpPr txBox="1"/>
          <p:nvPr/>
        </p:nvSpPr>
        <p:spPr>
          <a:xfrm>
            <a:off x="1404296" y="4515571"/>
            <a:ext cx="2099733" cy="369332"/>
          </a:xfrm>
          <a:prstGeom prst="rect">
            <a:avLst/>
          </a:prstGeom>
          <a:noFill/>
        </p:spPr>
        <p:txBody>
          <a:bodyPr wrap="square" rtlCol="0">
            <a:spAutoFit/>
          </a:bodyPr>
          <a:lstStyle/>
          <a:p>
            <a:pPr algn="ctr"/>
            <a:r>
              <a:rPr lang="en-US" altLang="zh-CN" dirty="0"/>
              <a:t>Trans-E</a:t>
            </a:r>
            <a:endParaRPr lang="zh-CN" altLang="en-US" dirty="0"/>
          </a:p>
        </p:txBody>
      </p:sp>
      <p:pic>
        <p:nvPicPr>
          <p:cNvPr id="3" name="图片 2">
            <a:extLst>
              <a:ext uri="{FF2B5EF4-FFF2-40B4-BE49-F238E27FC236}">
                <a16:creationId xmlns:a16="http://schemas.microsoft.com/office/drawing/2014/main" id="{CA01D208-36A0-4AF8-8C21-D7C9682071ED}"/>
              </a:ext>
            </a:extLst>
          </p:cNvPr>
          <p:cNvPicPr>
            <a:picLocks noChangeAspect="1"/>
          </p:cNvPicPr>
          <p:nvPr/>
        </p:nvPicPr>
        <p:blipFill>
          <a:blip r:embed="rId5"/>
          <a:stretch>
            <a:fillRect/>
          </a:stretch>
        </p:blipFill>
        <p:spPr>
          <a:xfrm>
            <a:off x="6270452" y="1636657"/>
            <a:ext cx="5669771" cy="2903472"/>
          </a:xfrm>
          <a:prstGeom prst="rect">
            <a:avLst/>
          </a:prstGeom>
        </p:spPr>
      </p:pic>
      <p:sp>
        <p:nvSpPr>
          <p:cNvPr id="20" name="文本框 19">
            <a:extLst>
              <a:ext uri="{FF2B5EF4-FFF2-40B4-BE49-F238E27FC236}">
                <a16:creationId xmlns:a16="http://schemas.microsoft.com/office/drawing/2014/main" id="{F183F6E5-4C92-446A-A95F-AA7F5AD8034C}"/>
              </a:ext>
            </a:extLst>
          </p:cNvPr>
          <p:cNvSpPr txBox="1"/>
          <p:nvPr/>
        </p:nvSpPr>
        <p:spPr>
          <a:xfrm>
            <a:off x="8055470" y="4402722"/>
            <a:ext cx="2099733" cy="369332"/>
          </a:xfrm>
          <a:prstGeom prst="rect">
            <a:avLst/>
          </a:prstGeom>
          <a:noFill/>
        </p:spPr>
        <p:txBody>
          <a:bodyPr wrap="square" rtlCol="0">
            <a:spAutoFit/>
          </a:bodyPr>
          <a:lstStyle/>
          <a:p>
            <a:pPr algn="ctr"/>
            <a:r>
              <a:rPr lang="en-US" altLang="zh-CN" dirty="0"/>
              <a:t>Trans-R</a:t>
            </a:r>
            <a:endParaRPr lang="zh-CN" altLang="en-US" dirty="0"/>
          </a:p>
        </p:txBody>
      </p:sp>
      <p:pic>
        <p:nvPicPr>
          <p:cNvPr id="10" name="图片 9">
            <a:extLst>
              <a:ext uri="{FF2B5EF4-FFF2-40B4-BE49-F238E27FC236}">
                <a16:creationId xmlns:a16="http://schemas.microsoft.com/office/drawing/2014/main" id="{E933CBCF-34A9-4E3D-8BF7-C26EEB8781FC}"/>
              </a:ext>
            </a:extLst>
          </p:cNvPr>
          <p:cNvPicPr>
            <a:picLocks noChangeAspect="1"/>
          </p:cNvPicPr>
          <p:nvPr/>
        </p:nvPicPr>
        <p:blipFill>
          <a:blip r:embed="rId6"/>
          <a:stretch>
            <a:fillRect/>
          </a:stretch>
        </p:blipFill>
        <p:spPr>
          <a:xfrm>
            <a:off x="6270452" y="962146"/>
            <a:ext cx="3010161" cy="548688"/>
          </a:xfrm>
          <a:prstGeom prst="rect">
            <a:avLst/>
          </a:prstGeom>
        </p:spPr>
      </p:pic>
      <p:pic>
        <p:nvPicPr>
          <p:cNvPr id="12" name="图片 11">
            <a:extLst>
              <a:ext uri="{FF2B5EF4-FFF2-40B4-BE49-F238E27FC236}">
                <a16:creationId xmlns:a16="http://schemas.microsoft.com/office/drawing/2014/main" id="{B3DA8079-766B-4C0D-90A7-9F90B9E7D612}"/>
              </a:ext>
            </a:extLst>
          </p:cNvPr>
          <p:cNvPicPr>
            <a:picLocks noChangeAspect="1"/>
          </p:cNvPicPr>
          <p:nvPr/>
        </p:nvPicPr>
        <p:blipFill>
          <a:blip r:embed="rId7"/>
          <a:stretch>
            <a:fillRect/>
          </a:stretch>
        </p:blipFill>
        <p:spPr>
          <a:xfrm>
            <a:off x="6687110" y="5359533"/>
            <a:ext cx="5028959" cy="812461"/>
          </a:xfrm>
          <a:prstGeom prst="rect">
            <a:avLst/>
          </a:prstGeom>
        </p:spPr>
      </p:pic>
      <p:pic>
        <p:nvPicPr>
          <p:cNvPr id="13" name="图片 12">
            <a:extLst>
              <a:ext uri="{FF2B5EF4-FFF2-40B4-BE49-F238E27FC236}">
                <a16:creationId xmlns:a16="http://schemas.microsoft.com/office/drawing/2014/main" id="{DE183384-2D5A-4D37-A67B-A3CA6BDF02D3}"/>
              </a:ext>
            </a:extLst>
          </p:cNvPr>
          <p:cNvPicPr>
            <a:picLocks noChangeAspect="1"/>
          </p:cNvPicPr>
          <p:nvPr/>
        </p:nvPicPr>
        <p:blipFill>
          <a:blip r:embed="rId8"/>
          <a:stretch>
            <a:fillRect/>
          </a:stretch>
        </p:blipFill>
        <p:spPr>
          <a:xfrm>
            <a:off x="6808202" y="6137378"/>
            <a:ext cx="4166943" cy="347245"/>
          </a:xfrm>
          <a:prstGeom prst="rect">
            <a:avLst/>
          </a:prstGeom>
        </p:spPr>
      </p:pic>
      <p:sp>
        <p:nvSpPr>
          <p:cNvPr id="21" name="文本框 20">
            <a:extLst>
              <a:ext uri="{FF2B5EF4-FFF2-40B4-BE49-F238E27FC236}">
                <a16:creationId xmlns:a16="http://schemas.microsoft.com/office/drawing/2014/main" id="{3FB079CD-B4AA-48AA-B8D5-D0F92B1A74B9}"/>
              </a:ext>
            </a:extLst>
          </p:cNvPr>
          <p:cNvSpPr txBox="1"/>
          <p:nvPr/>
        </p:nvSpPr>
        <p:spPr>
          <a:xfrm>
            <a:off x="9730175" y="1039004"/>
            <a:ext cx="1474452" cy="400110"/>
          </a:xfrm>
          <a:prstGeom prst="rect">
            <a:avLst/>
          </a:prstGeom>
          <a:noFill/>
        </p:spPr>
        <p:txBody>
          <a:bodyPr wrap="square" rtlCol="0">
            <a:spAutoFit/>
          </a:bodyPr>
          <a:lstStyle/>
          <a:p>
            <a:r>
              <a:rPr lang="en-US" altLang="zh-CN" sz="2000" b="1" dirty="0" err="1"/>
              <a:t>hr</a:t>
            </a:r>
            <a:r>
              <a:rPr lang="en-US" altLang="zh-CN" sz="2000" b="1" dirty="0"/>
              <a:t> + r </a:t>
            </a:r>
            <a:r>
              <a:rPr lang="zh-CN" altLang="en-US" sz="2000" b="1" dirty="0"/>
              <a:t>≈ </a:t>
            </a:r>
            <a:r>
              <a:rPr lang="en-US" altLang="zh-CN" sz="2000" b="1" dirty="0"/>
              <a:t>tr </a:t>
            </a:r>
            <a:endParaRPr lang="zh-CN" altLang="en-US" sz="2000" b="1" dirty="0"/>
          </a:p>
        </p:txBody>
      </p:sp>
      <p:pic>
        <p:nvPicPr>
          <p:cNvPr id="22" name="图片 21">
            <a:extLst>
              <a:ext uri="{FF2B5EF4-FFF2-40B4-BE49-F238E27FC236}">
                <a16:creationId xmlns:a16="http://schemas.microsoft.com/office/drawing/2014/main" id="{EBB74E23-23A2-4204-92FA-9ED95E6CE705}"/>
              </a:ext>
            </a:extLst>
          </p:cNvPr>
          <p:cNvPicPr>
            <a:picLocks noChangeAspect="1"/>
          </p:cNvPicPr>
          <p:nvPr/>
        </p:nvPicPr>
        <p:blipFill>
          <a:blip r:embed="rId9"/>
          <a:stretch>
            <a:fillRect/>
          </a:stretch>
        </p:blipFill>
        <p:spPr>
          <a:xfrm>
            <a:off x="6766133" y="4736977"/>
            <a:ext cx="4251083" cy="657172"/>
          </a:xfrm>
          <a:prstGeom prst="rect">
            <a:avLst/>
          </a:prstGeom>
        </p:spPr>
      </p:pic>
      <p:pic>
        <p:nvPicPr>
          <p:cNvPr id="18" name="图片 17">
            <a:extLst>
              <a:ext uri="{FF2B5EF4-FFF2-40B4-BE49-F238E27FC236}">
                <a16:creationId xmlns:a16="http://schemas.microsoft.com/office/drawing/2014/main" id="{597BCF3D-A3A0-4C7E-8F32-8765D5F73F30}"/>
              </a:ext>
            </a:extLst>
          </p:cNvPr>
          <p:cNvPicPr>
            <a:picLocks noChangeAspect="1"/>
          </p:cNvPicPr>
          <p:nvPr/>
        </p:nvPicPr>
        <p:blipFill>
          <a:blip r:embed="rId10"/>
          <a:stretch>
            <a:fillRect/>
          </a:stretch>
        </p:blipFill>
        <p:spPr>
          <a:xfrm>
            <a:off x="205709" y="5861052"/>
            <a:ext cx="5028960" cy="732446"/>
          </a:xfrm>
          <a:prstGeom prst="rect">
            <a:avLst/>
          </a:prstGeom>
        </p:spPr>
      </p:pic>
      <p:grpSp>
        <p:nvGrpSpPr>
          <p:cNvPr id="23" name="组合 22">
            <a:extLst>
              <a:ext uri="{FF2B5EF4-FFF2-40B4-BE49-F238E27FC236}">
                <a16:creationId xmlns:a16="http://schemas.microsoft.com/office/drawing/2014/main" id="{6E5CDF72-DFDC-457E-9C0D-0C1379913137}"/>
              </a:ext>
            </a:extLst>
          </p:cNvPr>
          <p:cNvGrpSpPr/>
          <p:nvPr/>
        </p:nvGrpSpPr>
        <p:grpSpPr>
          <a:xfrm>
            <a:off x="1404296" y="5130607"/>
            <a:ext cx="1889840" cy="427707"/>
            <a:chOff x="2374179" y="4755308"/>
            <a:chExt cx="2551028" cy="577347"/>
          </a:xfrm>
        </p:grpSpPr>
        <p:pic>
          <p:nvPicPr>
            <p:cNvPr id="24" name="图片 23">
              <a:extLst>
                <a:ext uri="{FF2B5EF4-FFF2-40B4-BE49-F238E27FC236}">
                  <a16:creationId xmlns:a16="http://schemas.microsoft.com/office/drawing/2014/main" id="{635BBF82-5918-42C4-BFCA-40F31994E295}"/>
                </a:ext>
              </a:extLst>
            </p:cNvPr>
            <p:cNvPicPr>
              <a:picLocks noChangeAspect="1"/>
            </p:cNvPicPr>
            <p:nvPr/>
          </p:nvPicPr>
          <p:blipFill>
            <a:blip r:embed="rId11"/>
            <a:stretch>
              <a:fillRect/>
            </a:stretch>
          </p:blipFill>
          <p:spPr>
            <a:xfrm>
              <a:off x="3375706" y="4832296"/>
              <a:ext cx="1549501" cy="500359"/>
            </a:xfrm>
            <a:prstGeom prst="rect">
              <a:avLst/>
            </a:prstGeom>
          </p:spPr>
        </p:pic>
        <p:sp>
          <p:nvSpPr>
            <p:cNvPr id="25" name="文本框 24">
              <a:extLst>
                <a:ext uri="{FF2B5EF4-FFF2-40B4-BE49-F238E27FC236}">
                  <a16:creationId xmlns:a16="http://schemas.microsoft.com/office/drawing/2014/main" id="{F4FBD51D-D216-4D62-A564-50D757937514}"/>
                </a:ext>
              </a:extLst>
            </p:cNvPr>
            <p:cNvSpPr txBox="1"/>
            <p:nvPr/>
          </p:nvSpPr>
          <p:spPr>
            <a:xfrm>
              <a:off x="2374179" y="4755308"/>
              <a:ext cx="1140178"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dis =</a:t>
              </a:r>
              <a:endParaRPr lang="zh-CN" altLang="en-US" sz="2400"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23965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9576185" cy="662157"/>
            <a:chOff x="0" y="289322"/>
            <a:chExt cx="9576185"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9003875" cy="523220"/>
            </a:xfrm>
            <a:prstGeom prst="rect">
              <a:avLst/>
            </a:prstGeom>
            <a:noFill/>
          </p:spPr>
          <p:txBody>
            <a:bodyPr wrap="non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KGAT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模型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-Attentive Embedding Propagation Layers</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endParaRP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sp>
        <p:nvSpPr>
          <p:cNvPr id="128" name="文本框 127">
            <a:extLst>
              <a:ext uri="{FF2B5EF4-FFF2-40B4-BE49-F238E27FC236}">
                <a16:creationId xmlns:a16="http://schemas.microsoft.com/office/drawing/2014/main" id="{FBAFB91D-06D1-41A4-9823-B5BCC8BDBC59}"/>
              </a:ext>
            </a:extLst>
          </p:cNvPr>
          <p:cNvSpPr txBox="1"/>
          <p:nvPr/>
        </p:nvSpPr>
        <p:spPr>
          <a:xfrm>
            <a:off x="577707" y="957180"/>
            <a:ext cx="5147948" cy="523220"/>
          </a:xfrm>
          <a:prstGeom prst="rect">
            <a:avLst/>
          </a:prstGeom>
          <a:noFill/>
        </p:spPr>
        <p:txBody>
          <a:bodyPr wrap="non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Information Propagation</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组件</a:t>
            </a:r>
          </a:p>
        </p:txBody>
      </p:sp>
      <p:sp>
        <p:nvSpPr>
          <p:cNvPr id="133" name="矩形 132">
            <a:extLst>
              <a:ext uri="{FF2B5EF4-FFF2-40B4-BE49-F238E27FC236}">
                <a16:creationId xmlns:a16="http://schemas.microsoft.com/office/drawing/2014/main" id="{6D8496A3-DCDC-4B90-A446-66FCC2E8E1FE}"/>
              </a:ext>
            </a:extLst>
          </p:cNvPr>
          <p:cNvSpPr/>
          <p:nvPr/>
        </p:nvSpPr>
        <p:spPr>
          <a:xfrm>
            <a:off x="2418932" y="2905780"/>
            <a:ext cx="1185333" cy="523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e1</a:t>
            </a:r>
            <a:endParaRPr lang="zh-CN" altLang="en-US" dirty="0">
              <a:solidFill>
                <a:schemeClr val="tx1"/>
              </a:solidFill>
            </a:endParaRPr>
          </a:p>
        </p:txBody>
      </p:sp>
      <p:sp>
        <p:nvSpPr>
          <p:cNvPr id="134" name="矩形 133">
            <a:extLst>
              <a:ext uri="{FF2B5EF4-FFF2-40B4-BE49-F238E27FC236}">
                <a16:creationId xmlns:a16="http://schemas.microsoft.com/office/drawing/2014/main" id="{846247D1-9E93-4525-9C37-154C7AB3DF74}"/>
              </a:ext>
            </a:extLst>
          </p:cNvPr>
          <p:cNvSpPr/>
          <p:nvPr/>
        </p:nvSpPr>
        <p:spPr>
          <a:xfrm>
            <a:off x="5074247" y="3429000"/>
            <a:ext cx="1185333" cy="523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i2</a:t>
            </a:r>
            <a:endParaRPr lang="zh-CN" altLang="en-US" dirty="0">
              <a:solidFill>
                <a:schemeClr val="tx1"/>
              </a:solidFill>
            </a:endParaRPr>
          </a:p>
        </p:txBody>
      </p:sp>
      <p:cxnSp>
        <p:nvCxnSpPr>
          <p:cNvPr id="135" name="直接箭头连接符 134">
            <a:extLst>
              <a:ext uri="{FF2B5EF4-FFF2-40B4-BE49-F238E27FC236}">
                <a16:creationId xmlns:a16="http://schemas.microsoft.com/office/drawing/2014/main" id="{96434071-FBEC-4325-A31D-7D0916DCB954}"/>
              </a:ext>
            </a:extLst>
          </p:cNvPr>
          <p:cNvCxnSpPr>
            <a:cxnSpLocks/>
            <a:endCxn id="133" idx="3"/>
          </p:cNvCxnSpPr>
          <p:nvPr/>
        </p:nvCxnSpPr>
        <p:spPr>
          <a:xfrm flipH="1" flipV="1">
            <a:off x="3604265" y="3167390"/>
            <a:ext cx="1469982" cy="261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文本框 135">
            <a:extLst>
              <a:ext uri="{FF2B5EF4-FFF2-40B4-BE49-F238E27FC236}">
                <a16:creationId xmlns:a16="http://schemas.microsoft.com/office/drawing/2014/main" id="{471DD5A9-9D9E-42E5-980C-DBFA89A690CD}"/>
              </a:ext>
            </a:extLst>
          </p:cNvPr>
          <p:cNvSpPr txBox="1"/>
          <p:nvPr/>
        </p:nvSpPr>
        <p:spPr>
          <a:xfrm>
            <a:off x="3850549" y="2982724"/>
            <a:ext cx="1004711" cy="369332"/>
          </a:xfrm>
          <a:prstGeom prst="rect">
            <a:avLst/>
          </a:prstGeom>
          <a:noFill/>
        </p:spPr>
        <p:txBody>
          <a:bodyPr wrap="square" rtlCol="0">
            <a:spAutoFit/>
          </a:bodyPr>
          <a:lstStyle/>
          <a:p>
            <a:pPr algn="ctr"/>
            <a:r>
              <a:rPr lang="en-US" altLang="zh-CN" dirty="0"/>
              <a:t>r2</a:t>
            </a:r>
            <a:endParaRPr lang="zh-CN" altLang="en-US" dirty="0"/>
          </a:p>
        </p:txBody>
      </p:sp>
      <p:sp>
        <p:nvSpPr>
          <p:cNvPr id="137" name="矩形 136">
            <a:extLst>
              <a:ext uri="{FF2B5EF4-FFF2-40B4-BE49-F238E27FC236}">
                <a16:creationId xmlns:a16="http://schemas.microsoft.com/office/drawing/2014/main" id="{9761D11A-4CE3-4F81-96F5-2BEBB59EC310}"/>
              </a:ext>
            </a:extLst>
          </p:cNvPr>
          <p:cNvSpPr/>
          <p:nvPr/>
        </p:nvSpPr>
        <p:spPr>
          <a:xfrm>
            <a:off x="7813379" y="3429000"/>
            <a:ext cx="1185333" cy="523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rPr>
              <a:t>u2</a:t>
            </a:r>
            <a:endParaRPr lang="zh-CN" altLang="en-US" dirty="0">
              <a:solidFill>
                <a:schemeClr val="tx1"/>
              </a:solidFill>
            </a:endParaRPr>
          </a:p>
        </p:txBody>
      </p:sp>
      <p:cxnSp>
        <p:nvCxnSpPr>
          <p:cNvPr id="138" name="直接箭头连接符 137">
            <a:extLst>
              <a:ext uri="{FF2B5EF4-FFF2-40B4-BE49-F238E27FC236}">
                <a16:creationId xmlns:a16="http://schemas.microsoft.com/office/drawing/2014/main" id="{C09C6EFE-EF73-4A90-B699-73DF6C6C3915}"/>
              </a:ext>
            </a:extLst>
          </p:cNvPr>
          <p:cNvCxnSpPr>
            <a:cxnSpLocks/>
            <a:stCxn id="137" idx="1"/>
            <a:endCxn id="134" idx="3"/>
          </p:cNvCxnSpPr>
          <p:nvPr/>
        </p:nvCxnSpPr>
        <p:spPr>
          <a:xfrm flipH="1">
            <a:off x="6259580" y="3690610"/>
            <a:ext cx="15537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文本框 138">
            <a:extLst>
              <a:ext uri="{FF2B5EF4-FFF2-40B4-BE49-F238E27FC236}">
                <a16:creationId xmlns:a16="http://schemas.microsoft.com/office/drawing/2014/main" id="{2461DE1C-98C4-4FED-814B-2DEB6A7C923A}"/>
              </a:ext>
            </a:extLst>
          </p:cNvPr>
          <p:cNvSpPr txBox="1"/>
          <p:nvPr/>
        </p:nvSpPr>
        <p:spPr>
          <a:xfrm>
            <a:off x="6486391" y="3321278"/>
            <a:ext cx="1004711" cy="369332"/>
          </a:xfrm>
          <a:prstGeom prst="rect">
            <a:avLst/>
          </a:prstGeom>
          <a:noFill/>
        </p:spPr>
        <p:txBody>
          <a:bodyPr wrap="square" rtlCol="0">
            <a:spAutoFit/>
          </a:bodyPr>
          <a:lstStyle/>
          <a:p>
            <a:pPr algn="ctr"/>
            <a:r>
              <a:rPr lang="en-US" altLang="zh-CN" dirty="0"/>
              <a:t>-r1</a:t>
            </a:r>
            <a:endParaRPr lang="zh-CN" altLang="en-US" dirty="0"/>
          </a:p>
        </p:txBody>
      </p:sp>
      <p:sp>
        <p:nvSpPr>
          <p:cNvPr id="143" name="矩形 142">
            <a:extLst>
              <a:ext uri="{FF2B5EF4-FFF2-40B4-BE49-F238E27FC236}">
                <a16:creationId xmlns:a16="http://schemas.microsoft.com/office/drawing/2014/main" id="{BA4DE63D-E343-4E78-B6A9-6EF075BD17DE}"/>
              </a:ext>
            </a:extLst>
          </p:cNvPr>
          <p:cNvSpPr/>
          <p:nvPr/>
        </p:nvSpPr>
        <p:spPr>
          <a:xfrm>
            <a:off x="2431725" y="4180772"/>
            <a:ext cx="1185333" cy="523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e2</a:t>
            </a:r>
            <a:endParaRPr lang="zh-CN" altLang="en-US" dirty="0">
              <a:solidFill>
                <a:schemeClr val="tx1"/>
              </a:solidFill>
            </a:endParaRPr>
          </a:p>
        </p:txBody>
      </p:sp>
      <p:cxnSp>
        <p:nvCxnSpPr>
          <p:cNvPr id="144" name="直接箭头连接符 143">
            <a:extLst>
              <a:ext uri="{FF2B5EF4-FFF2-40B4-BE49-F238E27FC236}">
                <a16:creationId xmlns:a16="http://schemas.microsoft.com/office/drawing/2014/main" id="{2D3D4369-B652-4833-8F97-F849CB6BF166}"/>
              </a:ext>
            </a:extLst>
          </p:cNvPr>
          <p:cNvCxnSpPr>
            <a:cxnSpLocks/>
            <a:endCxn id="143" idx="3"/>
          </p:cNvCxnSpPr>
          <p:nvPr/>
        </p:nvCxnSpPr>
        <p:spPr>
          <a:xfrm flipH="1">
            <a:off x="3617058" y="3952220"/>
            <a:ext cx="1457190" cy="49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CAAAA594-9AD2-4DE8-B101-B2B37CF58793}"/>
              </a:ext>
            </a:extLst>
          </p:cNvPr>
          <p:cNvSpPr txBox="1"/>
          <p:nvPr/>
        </p:nvSpPr>
        <p:spPr>
          <a:xfrm>
            <a:off x="3836900" y="4148874"/>
            <a:ext cx="1004711" cy="369332"/>
          </a:xfrm>
          <a:prstGeom prst="rect">
            <a:avLst/>
          </a:prstGeom>
          <a:noFill/>
        </p:spPr>
        <p:txBody>
          <a:bodyPr wrap="square" rtlCol="0">
            <a:spAutoFit/>
          </a:bodyPr>
          <a:lstStyle/>
          <a:p>
            <a:pPr algn="ctr"/>
            <a:r>
              <a:rPr lang="en-US" altLang="zh-CN" dirty="0"/>
              <a:t>r3</a:t>
            </a:r>
            <a:endParaRPr lang="zh-CN" altLang="en-US" dirty="0"/>
          </a:p>
        </p:txBody>
      </p:sp>
    </p:spTree>
    <p:extLst>
      <p:ext uri="{BB962C8B-B14F-4D97-AF65-F5344CB8AC3E}">
        <p14:creationId xmlns:p14="http://schemas.microsoft.com/office/powerpoint/2010/main" val="1701628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9576185" cy="662157"/>
            <a:chOff x="0" y="289322"/>
            <a:chExt cx="9576185"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9003875" cy="523220"/>
            </a:xfrm>
            <a:prstGeom prst="rect">
              <a:avLst/>
            </a:prstGeom>
            <a:noFill/>
          </p:spPr>
          <p:txBody>
            <a:bodyPr wrap="non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KGAT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模型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-Attentive Embedding Propagation Layers</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endParaRP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grpSp>
        <p:nvGrpSpPr>
          <p:cNvPr id="75" name="组合 74">
            <a:extLst>
              <a:ext uri="{FF2B5EF4-FFF2-40B4-BE49-F238E27FC236}">
                <a16:creationId xmlns:a16="http://schemas.microsoft.com/office/drawing/2014/main" id="{61D9E434-953E-4A53-914E-7D7738117114}"/>
              </a:ext>
            </a:extLst>
          </p:cNvPr>
          <p:cNvGrpSpPr/>
          <p:nvPr/>
        </p:nvGrpSpPr>
        <p:grpSpPr>
          <a:xfrm>
            <a:off x="1076160" y="2406442"/>
            <a:ext cx="3926425" cy="2770507"/>
            <a:chOff x="1049867" y="2189616"/>
            <a:chExt cx="3926425" cy="2770507"/>
          </a:xfrm>
        </p:grpSpPr>
        <p:sp>
          <p:nvSpPr>
            <p:cNvPr id="3" name="椭圆 2">
              <a:extLst>
                <a:ext uri="{FF2B5EF4-FFF2-40B4-BE49-F238E27FC236}">
                  <a16:creationId xmlns:a16="http://schemas.microsoft.com/office/drawing/2014/main" id="{C591D0D9-C29C-4C6F-ACCF-C3190D71D068}"/>
                </a:ext>
              </a:extLst>
            </p:cNvPr>
            <p:cNvSpPr/>
            <p:nvPr/>
          </p:nvSpPr>
          <p:spPr>
            <a:xfrm>
              <a:off x="2442454" y="3645582"/>
              <a:ext cx="383822" cy="383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07B149A0-B0E7-4393-AC56-220A9074C91C}"/>
                </a:ext>
              </a:extLst>
            </p:cNvPr>
            <p:cNvSpPr/>
            <p:nvPr/>
          </p:nvSpPr>
          <p:spPr>
            <a:xfrm>
              <a:off x="1049867" y="415639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D3006B9C-681E-4BF8-BC03-447EB88FDE14}"/>
                </a:ext>
              </a:extLst>
            </p:cNvPr>
            <p:cNvSpPr/>
            <p:nvPr/>
          </p:nvSpPr>
          <p:spPr>
            <a:xfrm>
              <a:off x="1584022" y="3083953"/>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78C44E5D-0668-4A5A-81C3-9DE309803234}"/>
                </a:ext>
              </a:extLst>
            </p:cNvPr>
            <p:cNvSpPr/>
            <p:nvPr/>
          </p:nvSpPr>
          <p:spPr>
            <a:xfrm>
              <a:off x="2197199" y="220832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52EABC42-8414-4ACA-9964-9B0E56C60FB8}"/>
                </a:ext>
              </a:extLst>
            </p:cNvPr>
            <p:cNvSpPr/>
            <p:nvPr/>
          </p:nvSpPr>
          <p:spPr>
            <a:xfrm>
              <a:off x="3380465" y="2189616"/>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1965364C-6069-48F0-B4D2-3FCD94C70D32}"/>
                </a:ext>
              </a:extLst>
            </p:cNvPr>
            <p:cNvSpPr/>
            <p:nvPr/>
          </p:nvSpPr>
          <p:spPr>
            <a:xfrm>
              <a:off x="2864633" y="310444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C677B55F-6FC5-4409-B745-9970762DE453}"/>
                </a:ext>
              </a:extLst>
            </p:cNvPr>
            <p:cNvSpPr/>
            <p:nvPr/>
          </p:nvSpPr>
          <p:spPr>
            <a:xfrm>
              <a:off x="2767288" y="4576301"/>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E2B1E1D5-D007-4F27-A770-32EA27EDBDDB}"/>
                </a:ext>
              </a:extLst>
            </p:cNvPr>
            <p:cNvSpPr/>
            <p:nvPr/>
          </p:nvSpPr>
          <p:spPr>
            <a:xfrm>
              <a:off x="3639472" y="339954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D3D48026-A4AE-479E-AE12-DFD8F1207AB5}"/>
                </a:ext>
              </a:extLst>
            </p:cNvPr>
            <p:cNvSpPr/>
            <p:nvPr/>
          </p:nvSpPr>
          <p:spPr>
            <a:xfrm>
              <a:off x="4371820" y="2227769"/>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EB73D13C-C2E9-413B-AC02-239EAB814A84}"/>
                </a:ext>
              </a:extLst>
            </p:cNvPr>
            <p:cNvSpPr/>
            <p:nvPr/>
          </p:nvSpPr>
          <p:spPr>
            <a:xfrm>
              <a:off x="4179909" y="4377402"/>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7729C157-3B09-408F-AFF4-6DB37667DA83}"/>
                </a:ext>
              </a:extLst>
            </p:cNvPr>
            <p:cNvSpPr/>
            <p:nvPr/>
          </p:nvSpPr>
          <p:spPr>
            <a:xfrm>
              <a:off x="4592470" y="3155859"/>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ABB0817C-B6FC-4892-A120-87C7912D334F}"/>
                </a:ext>
              </a:extLst>
            </p:cNvPr>
            <p:cNvCxnSpPr>
              <a:stCxn id="16" idx="1"/>
              <a:endCxn id="14" idx="5"/>
            </p:cNvCxnSpPr>
            <p:nvPr/>
          </p:nvCxnSpPr>
          <p:spPr>
            <a:xfrm flipH="1" flipV="1">
              <a:off x="2524812" y="2535941"/>
              <a:ext cx="396030" cy="624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26772F3-0C3B-4CC3-971B-6CEB213AA377}"/>
                </a:ext>
              </a:extLst>
            </p:cNvPr>
            <p:cNvCxnSpPr>
              <a:stCxn id="15" idx="2"/>
              <a:endCxn id="14" idx="6"/>
            </p:cNvCxnSpPr>
            <p:nvPr/>
          </p:nvCxnSpPr>
          <p:spPr>
            <a:xfrm flipH="1">
              <a:off x="2581021" y="2381527"/>
              <a:ext cx="799444" cy="1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44F9AA8-D434-4144-B2F4-071AE25DAD37}"/>
                </a:ext>
              </a:extLst>
            </p:cNvPr>
            <p:cNvCxnSpPr>
              <a:cxnSpLocks/>
              <a:stCxn id="3" idx="5"/>
              <a:endCxn id="17" idx="0"/>
            </p:cNvCxnSpPr>
            <p:nvPr/>
          </p:nvCxnSpPr>
          <p:spPr>
            <a:xfrm>
              <a:off x="2770067" y="3973195"/>
              <a:ext cx="189132" cy="603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443A26C3-7754-4F1A-AF38-1DE089182AAD}"/>
                </a:ext>
              </a:extLst>
            </p:cNvPr>
            <p:cNvCxnSpPr>
              <a:cxnSpLocks/>
              <a:stCxn id="3" idx="4"/>
              <a:endCxn id="13" idx="5"/>
            </p:cNvCxnSpPr>
            <p:nvPr/>
          </p:nvCxnSpPr>
          <p:spPr>
            <a:xfrm flipH="1" flipV="1">
              <a:off x="1911635" y="3411566"/>
              <a:ext cx="722730" cy="617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CF0B2E0E-C329-495D-A899-C2147F13D885}"/>
                </a:ext>
              </a:extLst>
            </p:cNvPr>
            <p:cNvCxnSpPr>
              <a:cxnSpLocks/>
              <a:stCxn id="13" idx="4"/>
              <a:endCxn id="10" idx="0"/>
            </p:cNvCxnSpPr>
            <p:nvPr/>
          </p:nvCxnSpPr>
          <p:spPr>
            <a:xfrm flipH="1">
              <a:off x="1241778" y="3467775"/>
              <a:ext cx="534155" cy="688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B1A41D48-830B-4429-AAC5-D08F22CC16AF}"/>
                </a:ext>
              </a:extLst>
            </p:cNvPr>
            <p:cNvCxnSpPr>
              <a:cxnSpLocks/>
              <a:stCxn id="13" idx="0"/>
              <a:endCxn id="14" idx="3"/>
            </p:cNvCxnSpPr>
            <p:nvPr/>
          </p:nvCxnSpPr>
          <p:spPr>
            <a:xfrm flipV="1">
              <a:off x="1775933" y="2535941"/>
              <a:ext cx="477475" cy="54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5D2A65F1-6D68-40E1-A69A-F4922CBFEBB0}"/>
                </a:ext>
              </a:extLst>
            </p:cNvPr>
            <p:cNvCxnSpPr>
              <a:cxnSpLocks/>
              <a:stCxn id="18" idx="3"/>
              <a:endCxn id="17" idx="7"/>
            </p:cNvCxnSpPr>
            <p:nvPr/>
          </p:nvCxnSpPr>
          <p:spPr>
            <a:xfrm flipH="1">
              <a:off x="3094901" y="3727161"/>
              <a:ext cx="600780" cy="905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05940AF2-AD0C-4C36-B387-9C63197780E6}"/>
                </a:ext>
              </a:extLst>
            </p:cNvPr>
            <p:cNvCxnSpPr>
              <a:cxnSpLocks/>
              <a:stCxn id="18" idx="2"/>
              <a:endCxn id="16" idx="5"/>
            </p:cNvCxnSpPr>
            <p:nvPr/>
          </p:nvCxnSpPr>
          <p:spPr>
            <a:xfrm flipH="1" flipV="1">
              <a:off x="3192246" y="3432061"/>
              <a:ext cx="447226" cy="159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7E0F7649-4712-41DF-B11D-F9C73797CD83}"/>
                </a:ext>
              </a:extLst>
            </p:cNvPr>
            <p:cNvCxnSpPr>
              <a:cxnSpLocks/>
              <a:stCxn id="18" idx="0"/>
              <a:endCxn id="15" idx="4"/>
            </p:cNvCxnSpPr>
            <p:nvPr/>
          </p:nvCxnSpPr>
          <p:spPr>
            <a:xfrm flipH="1" flipV="1">
              <a:off x="3572376" y="2573438"/>
              <a:ext cx="259007" cy="826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48FA00F8-DE31-47E6-BA75-E29357F72B07}"/>
                </a:ext>
              </a:extLst>
            </p:cNvPr>
            <p:cNvCxnSpPr>
              <a:cxnSpLocks/>
              <a:stCxn id="21" idx="3"/>
              <a:endCxn id="18" idx="7"/>
            </p:cNvCxnSpPr>
            <p:nvPr/>
          </p:nvCxnSpPr>
          <p:spPr>
            <a:xfrm flipH="1" flipV="1">
              <a:off x="3967085" y="3455757"/>
              <a:ext cx="681594" cy="27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0831E19-16BB-40D1-9ABD-39B8C024CF31}"/>
                </a:ext>
              </a:extLst>
            </p:cNvPr>
            <p:cNvCxnSpPr>
              <a:cxnSpLocks/>
              <a:stCxn id="15" idx="6"/>
              <a:endCxn id="19" idx="2"/>
            </p:cNvCxnSpPr>
            <p:nvPr/>
          </p:nvCxnSpPr>
          <p:spPr>
            <a:xfrm>
              <a:off x="3764287" y="2381527"/>
              <a:ext cx="607533" cy="3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482A34A1-A8D5-4AC1-B184-E78D93EB8707}"/>
                </a:ext>
              </a:extLst>
            </p:cNvPr>
            <p:cNvCxnSpPr>
              <a:cxnSpLocks/>
              <a:stCxn id="19" idx="4"/>
              <a:endCxn id="21" idx="0"/>
            </p:cNvCxnSpPr>
            <p:nvPr/>
          </p:nvCxnSpPr>
          <p:spPr>
            <a:xfrm>
              <a:off x="4563731" y="2611591"/>
              <a:ext cx="220650" cy="544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A7017C3B-BA0B-4D87-A934-74B52152FE5B}"/>
                </a:ext>
              </a:extLst>
            </p:cNvPr>
            <p:cNvCxnSpPr>
              <a:cxnSpLocks/>
              <a:stCxn id="3" idx="7"/>
              <a:endCxn id="16" idx="3"/>
            </p:cNvCxnSpPr>
            <p:nvPr/>
          </p:nvCxnSpPr>
          <p:spPr>
            <a:xfrm flipV="1">
              <a:off x="2770067" y="3432061"/>
              <a:ext cx="150775" cy="269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AFA01EBB-4728-4A1D-AB48-A60AA57B59A0}"/>
                </a:ext>
              </a:extLst>
            </p:cNvPr>
            <p:cNvCxnSpPr>
              <a:cxnSpLocks/>
              <a:stCxn id="21" idx="4"/>
              <a:endCxn id="20" idx="0"/>
            </p:cNvCxnSpPr>
            <p:nvPr/>
          </p:nvCxnSpPr>
          <p:spPr>
            <a:xfrm flipH="1">
              <a:off x="4371820" y="3539681"/>
              <a:ext cx="412561" cy="83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6" name="组合 75">
            <a:extLst>
              <a:ext uri="{FF2B5EF4-FFF2-40B4-BE49-F238E27FC236}">
                <a16:creationId xmlns:a16="http://schemas.microsoft.com/office/drawing/2014/main" id="{583ED911-A5B0-4390-B8B8-C0F4B6FE282C}"/>
              </a:ext>
            </a:extLst>
          </p:cNvPr>
          <p:cNvGrpSpPr/>
          <p:nvPr/>
        </p:nvGrpSpPr>
        <p:grpSpPr>
          <a:xfrm>
            <a:off x="6438209" y="2398498"/>
            <a:ext cx="3926425" cy="2770507"/>
            <a:chOff x="1049867" y="2189616"/>
            <a:chExt cx="3926425" cy="2770507"/>
          </a:xfrm>
        </p:grpSpPr>
        <p:sp>
          <p:nvSpPr>
            <p:cNvPr id="77" name="椭圆 76">
              <a:extLst>
                <a:ext uri="{FF2B5EF4-FFF2-40B4-BE49-F238E27FC236}">
                  <a16:creationId xmlns:a16="http://schemas.microsoft.com/office/drawing/2014/main" id="{6C7561A2-7608-4D01-87F9-3FEF43B8D9F4}"/>
                </a:ext>
              </a:extLst>
            </p:cNvPr>
            <p:cNvSpPr/>
            <p:nvPr/>
          </p:nvSpPr>
          <p:spPr>
            <a:xfrm>
              <a:off x="2442454" y="3645582"/>
              <a:ext cx="383822" cy="383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B6EFCED4-791F-49B8-8598-B892D86FD2D8}"/>
                </a:ext>
              </a:extLst>
            </p:cNvPr>
            <p:cNvSpPr/>
            <p:nvPr/>
          </p:nvSpPr>
          <p:spPr>
            <a:xfrm>
              <a:off x="1049867" y="415639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586B8ED9-7C7A-4586-A5B0-EDDB34CF9CE2}"/>
                </a:ext>
              </a:extLst>
            </p:cNvPr>
            <p:cNvSpPr/>
            <p:nvPr/>
          </p:nvSpPr>
          <p:spPr>
            <a:xfrm>
              <a:off x="1584022" y="3083953"/>
              <a:ext cx="383822" cy="383822"/>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8AABDAC7-0FBF-409F-9C46-5F7D1AC6BD79}"/>
                </a:ext>
              </a:extLst>
            </p:cNvPr>
            <p:cNvSpPr/>
            <p:nvPr/>
          </p:nvSpPr>
          <p:spPr>
            <a:xfrm>
              <a:off x="2197199" y="220832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D246C959-B6FF-4D28-B042-D88135E58051}"/>
                </a:ext>
              </a:extLst>
            </p:cNvPr>
            <p:cNvSpPr/>
            <p:nvPr/>
          </p:nvSpPr>
          <p:spPr>
            <a:xfrm>
              <a:off x="3380465" y="2189616"/>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8EBDC9AF-72F6-4E5A-8A14-1432AECE99F4}"/>
                </a:ext>
              </a:extLst>
            </p:cNvPr>
            <p:cNvSpPr/>
            <p:nvPr/>
          </p:nvSpPr>
          <p:spPr>
            <a:xfrm>
              <a:off x="2864633" y="3104448"/>
              <a:ext cx="383822" cy="383822"/>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74FFE72E-1932-490B-A5E2-EAC763299F3C}"/>
                </a:ext>
              </a:extLst>
            </p:cNvPr>
            <p:cNvSpPr/>
            <p:nvPr/>
          </p:nvSpPr>
          <p:spPr>
            <a:xfrm>
              <a:off x="2767288" y="4576301"/>
              <a:ext cx="383822" cy="383822"/>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EA2090DF-B8FF-45A7-B963-D3AF94FB887C}"/>
                </a:ext>
              </a:extLst>
            </p:cNvPr>
            <p:cNvSpPr/>
            <p:nvPr/>
          </p:nvSpPr>
          <p:spPr>
            <a:xfrm>
              <a:off x="3639472" y="339954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8971E8C2-6280-42A5-8D43-F32A3980AC44}"/>
                </a:ext>
              </a:extLst>
            </p:cNvPr>
            <p:cNvSpPr/>
            <p:nvPr/>
          </p:nvSpPr>
          <p:spPr>
            <a:xfrm>
              <a:off x="4371820" y="2227769"/>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5DF1FFB2-7D71-433B-B29E-156E07F41AF9}"/>
                </a:ext>
              </a:extLst>
            </p:cNvPr>
            <p:cNvSpPr/>
            <p:nvPr/>
          </p:nvSpPr>
          <p:spPr>
            <a:xfrm>
              <a:off x="4179909" y="4377402"/>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E2DC50D7-D570-46CF-9DB1-94B027A3566F}"/>
                </a:ext>
              </a:extLst>
            </p:cNvPr>
            <p:cNvSpPr/>
            <p:nvPr/>
          </p:nvSpPr>
          <p:spPr>
            <a:xfrm>
              <a:off x="4592470" y="3155859"/>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箭头连接符 87">
              <a:extLst>
                <a:ext uri="{FF2B5EF4-FFF2-40B4-BE49-F238E27FC236}">
                  <a16:creationId xmlns:a16="http://schemas.microsoft.com/office/drawing/2014/main" id="{B6B5A02B-10F5-4ADE-938A-5214684D6DC4}"/>
                </a:ext>
              </a:extLst>
            </p:cNvPr>
            <p:cNvCxnSpPr>
              <a:stCxn id="82" idx="1"/>
              <a:endCxn id="80" idx="5"/>
            </p:cNvCxnSpPr>
            <p:nvPr/>
          </p:nvCxnSpPr>
          <p:spPr>
            <a:xfrm flipH="1" flipV="1">
              <a:off x="2524812" y="2535941"/>
              <a:ext cx="396030" cy="624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D987A7C1-656A-42FC-B685-EB5A4AFC2ECE}"/>
                </a:ext>
              </a:extLst>
            </p:cNvPr>
            <p:cNvCxnSpPr>
              <a:stCxn id="81" idx="2"/>
              <a:endCxn id="80" idx="6"/>
            </p:cNvCxnSpPr>
            <p:nvPr/>
          </p:nvCxnSpPr>
          <p:spPr>
            <a:xfrm flipH="1">
              <a:off x="2581021" y="2381527"/>
              <a:ext cx="799444" cy="1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FD176EC7-DF6D-4971-9D6F-1F966BA33187}"/>
                </a:ext>
              </a:extLst>
            </p:cNvPr>
            <p:cNvCxnSpPr>
              <a:cxnSpLocks/>
              <a:stCxn id="77" idx="5"/>
              <a:endCxn id="83" idx="0"/>
            </p:cNvCxnSpPr>
            <p:nvPr/>
          </p:nvCxnSpPr>
          <p:spPr>
            <a:xfrm>
              <a:off x="2770067" y="3973195"/>
              <a:ext cx="189132" cy="603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A471F495-AA1B-48EC-A86D-0FD15450D377}"/>
                </a:ext>
              </a:extLst>
            </p:cNvPr>
            <p:cNvCxnSpPr>
              <a:cxnSpLocks/>
              <a:stCxn id="77" idx="4"/>
              <a:endCxn id="79" idx="5"/>
            </p:cNvCxnSpPr>
            <p:nvPr/>
          </p:nvCxnSpPr>
          <p:spPr>
            <a:xfrm flipH="1" flipV="1">
              <a:off x="1911635" y="3411566"/>
              <a:ext cx="722730" cy="617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A6795602-D7EC-4846-A84C-17249FBFC52B}"/>
                </a:ext>
              </a:extLst>
            </p:cNvPr>
            <p:cNvCxnSpPr>
              <a:cxnSpLocks/>
              <a:stCxn id="79" idx="4"/>
              <a:endCxn id="78" idx="0"/>
            </p:cNvCxnSpPr>
            <p:nvPr/>
          </p:nvCxnSpPr>
          <p:spPr>
            <a:xfrm flipH="1">
              <a:off x="1241778" y="3467775"/>
              <a:ext cx="534155" cy="688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194742D9-055F-4D8F-8941-FE52F69C5F77}"/>
                </a:ext>
              </a:extLst>
            </p:cNvPr>
            <p:cNvCxnSpPr>
              <a:cxnSpLocks/>
              <a:stCxn id="79" idx="0"/>
              <a:endCxn id="80" idx="3"/>
            </p:cNvCxnSpPr>
            <p:nvPr/>
          </p:nvCxnSpPr>
          <p:spPr>
            <a:xfrm flipV="1">
              <a:off x="1775933" y="2535941"/>
              <a:ext cx="477475" cy="54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73286D39-DA63-44D8-88DF-EA5DEAA8EE6B}"/>
                </a:ext>
              </a:extLst>
            </p:cNvPr>
            <p:cNvCxnSpPr>
              <a:cxnSpLocks/>
              <a:stCxn id="84" idx="3"/>
              <a:endCxn id="83" idx="7"/>
            </p:cNvCxnSpPr>
            <p:nvPr/>
          </p:nvCxnSpPr>
          <p:spPr>
            <a:xfrm flipH="1">
              <a:off x="3094901" y="3727161"/>
              <a:ext cx="600780" cy="905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7AA6E6E7-3BF0-4D79-8F38-5F13E1200DFA}"/>
                </a:ext>
              </a:extLst>
            </p:cNvPr>
            <p:cNvCxnSpPr>
              <a:cxnSpLocks/>
              <a:stCxn id="84" idx="2"/>
              <a:endCxn id="82" idx="5"/>
            </p:cNvCxnSpPr>
            <p:nvPr/>
          </p:nvCxnSpPr>
          <p:spPr>
            <a:xfrm flipH="1" flipV="1">
              <a:off x="3192246" y="3432061"/>
              <a:ext cx="447226" cy="159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F20AE66E-9EE9-4132-B5F5-2E247711BC85}"/>
                </a:ext>
              </a:extLst>
            </p:cNvPr>
            <p:cNvCxnSpPr>
              <a:cxnSpLocks/>
              <a:stCxn id="84" idx="0"/>
              <a:endCxn id="81" idx="4"/>
            </p:cNvCxnSpPr>
            <p:nvPr/>
          </p:nvCxnSpPr>
          <p:spPr>
            <a:xfrm flipH="1" flipV="1">
              <a:off x="3572376" y="2573438"/>
              <a:ext cx="259007" cy="826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99F90E49-0C8E-4420-B1D4-F2831192CE5B}"/>
                </a:ext>
              </a:extLst>
            </p:cNvPr>
            <p:cNvCxnSpPr>
              <a:cxnSpLocks/>
              <a:stCxn id="87" idx="3"/>
              <a:endCxn id="84" idx="7"/>
            </p:cNvCxnSpPr>
            <p:nvPr/>
          </p:nvCxnSpPr>
          <p:spPr>
            <a:xfrm flipH="1" flipV="1">
              <a:off x="3967085" y="3455757"/>
              <a:ext cx="681594" cy="27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764F9B91-E6A6-4CF5-9191-7A464B99D533}"/>
                </a:ext>
              </a:extLst>
            </p:cNvPr>
            <p:cNvCxnSpPr>
              <a:cxnSpLocks/>
              <a:stCxn id="81" idx="6"/>
              <a:endCxn id="85" idx="2"/>
            </p:cNvCxnSpPr>
            <p:nvPr/>
          </p:nvCxnSpPr>
          <p:spPr>
            <a:xfrm>
              <a:off x="3764287" y="2381527"/>
              <a:ext cx="607533" cy="3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C7ADA7D8-587F-4EE6-A355-49A7672A32AE}"/>
                </a:ext>
              </a:extLst>
            </p:cNvPr>
            <p:cNvCxnSpPr>
              <a:cxnSpLocks/>
              <a:stCxn id="85" idx="4"/>
              <a:endCxn id="87" idx="0"/>
            </p:cNvCxnSpPr>
            <p:nvPr/>
          </p:nvCxnSpPr>
          <p:spPr>
            <a:xfrm>
              <a:off x="4563731" y="2611591"/>
              <a:ext cx="220650" cy="544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3A99493E-2941-4B08-99C6-07C791FB78A4}"/>
                </a:ext>
              </a:extLst>
            </p:cNvPr>
            <p:cNvCxnSpPr>
              <a:cxnSpLocks/>
              <a:stCxn id="77" idx="7"/>
              <a:endCxn id="82" idx="3"/>
            </p:cNvCxnSpPr>
            <p:nvPr/>
          </p:nvCxnSpPr>
          <p:spPr>
            <a:xfrm flipV="1">
              <a:off x="2770067" y="3432061"/>
              <a:ext cx="150775" cy="269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05928EA4-BA76-44CE-A6F2-D286C2505819}"/>
                </a:ext>
              </a:extLst>
            </p:cNvPr>
            <p:cNvCxnSpPr>
              <a:cxnSpLocks/>
              <a:stCxn id="87" idx="4"/>
              <a:endCxn id="86" idx="0"/>
            </p:cNvCxnSpPr>
            <p:nvPr/>
          </p:nvCxnSpPr>
          <p:spPr>
            <a:xfrm flipH="1">
              <a:off x="4371820" y="3539681"/>
              <a:ext cx="412561" cy="83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8" name="文本框 127">
            <a:extLst>
              <a:ext uri="{FF2B5EF4-FFF2-40B4-BE49-F238E27FC236}">
                <a16:creationId xmlns:a16="http://schemas.microsoft.com/office/drawing/2014/main" id="{FBAFB91D-06D1-41A4-9823-B5BCC8BDBC59}"/>
              </a:ext>
            </a:extLst>
          </p:cNvPr>
          <p:cNvSpPr txBox="1"/>
          <p:nvPr/>
        </p:nvSpPr>
        <p:spPr>
          <a:xfrm>
            <a:off x="577707" y="957180"/>
            <a:ext cx="5147948" cy="523220"/>
          </a:xfrm>
          <a:prstGeom prst="rect">
            <a:avLst/>
          </a:prstGeom>
          <a:noFill/>
        </p:spPr>
        <p:txBody>
          <a:bodyPr wrap="non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Information Propagation</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组件</a:t>
            </a:r>
          </a:p>
        </p:txBody>
      </p:sp>
      <p:pic>
        <p:nvPicPr>
          <p:cNvPr id="2" name="图片 1">
            <a:extLst>
              <a:ext uri="{FF2B5EF4-FFF2-40B4-BE49-F238E27FC236}">
                <a16:creationId xmlns:a16="http://schemas.microsoft.com/office/drawing/2014/main" id="{6E03880C-CDD7-4131-93EC-CC75DA4B8D9B}"/>
              </a:ext>
            </a:extLst>
          </p:cNvPr>
          <p:cNvPicPr>
            <a:picLocks noChangeAspect="1"/>
          </p:cNvPicPr>
          <p:nvPr/>
        </p:nvPicPr>
        <p:blipFill rotWithShape="1">
          <a:blip r:embed="rId4"/>
          <a:srcRect t="11143"/>
          <a:stretch/>
        </p:blipFill>
        <p:spPr>
          <a:xfrm>
            <a:off x="458794" y="5721241"/>
            <a:ext cx="5235394" cy="629747"/>
          </a:xfrm>
          <a:prstGeom prst="rect">
            <a:avLst/>
          </a:prstGeom>
        </p:spPr>
      </p:pic>
      <p:pic>
        <p:nvPicPr>
          <p:cNvPr id="5" name="图片 4">
            <a:extLst>
              <a:ext uri="{FF2B5EF4-FFF2-40B4-BE49-F238E27FC236}">
                <a16:creationId xmlns:a16="http://schemas.microsoft.com/office/drawing/2014/main" id="{7F059072-C1FE-4530-B06A-EE5D2B5AF12C}"/>
              </a:ext>
            </a:extLst>
          </p:cNvPr>
          <p:cNvPicPr>
            <a:picLocks noChangeAspect="1"/>
          </p:cNvPicPr>
          <p:nvPr/>
        </p:nvPicPr>
        <p:blipFill>
          <a:blip r:embed="rId5"/>
          <a:stretch>
            <a:fillRect/>
          </a:stretch>
        </p:blipFill>
        <p:spPr>
          <a:xfrm>
            <a:off x="6378795" y="5507318"/>
            <a:ext cx="3860778" cy="1050929"/>
          </a:xfrm>
          <a:prstGeom prst="rect">
            <a:avLst/>
          </a:prstGeom>
        </p:spPr>
      </p:pic>
      <p:sp>
        <p:nvSpPr>
          <p:cNvPr id="12" name="文本框 11">
            <a:extLst>
              <a:ext uri="{FF2B5EF4-FFF2-40B4-BE49-F238E27FC236}">
                <a16:creationId xmlns:a16="http://schemas.microsoft.com/office/drawing/2014/main" id="{1AE92C53-92F4-4A22-8865-8F5FB36775D9}"/>
              </a:ext>
            </a:extLst>
          </p:cNvPr>
          <p:cNvSpPr txBox="1"/>
          <p:nvPr/>
        </p:nvSpPr>
        <p:spPr>
          <a:xfrm>
            <a:off x="2484027" y="4188558"/>
            <a:ext cx="365832" cy="369332"/>
          </a:xfrm>
          <a:prstGeom prst="rect">
            <a:avLst/>
          </a:prstGeom>
          <a:noFill/>
        </p:spPr>
        <p:txBody>
          <a:bodyPr wrap="square" rtlCol="0">
            <a:spAutoFit/>
          </a:bodyPr>
          <a:lstStyle/>
          <a:p>
            <a:r>
              <a:rPr lang="en-US" altLang="zh-CN" dirty="0"/>
              <a:t>h</a:t>
            </a:r>
            <a:endParaRPr lang="zh-CN" altLang="en-US" dirty="0"/>
          </a:p>
        </p:txBody>
      </p:sp>
      <p:sp>
        <p:nvSpPr>
          <p:cNvPr id="64" name="文本框 63">
            <a:extLst>
              <a:ext uri="{FF2B5EF4-FFF2-40B4-BE49-F238E27FC236}">
                <a16:creationId xmlns:a16="http://schemas.microsoft.com/office/drawing/2014/main" id="{5EF348BD-2250-4033-B29F-1E60B8EA2229}"/>
              </a:ext>
            </a:extLst>
          </p:cNvPr>
          <p:cNvSpPr txBox="1"/>
          <p:nvPr/>
        </p:nvSpPr>
        <p:spPr>
          <a:xfrm>
            <a:off x="7876897" y="4195250"/>
            <a:ext cx="365832" cy="369332"/>
          </a:xfrm>
          <a:prstGeom prst="rect">
            <a:avLst/>
          </a:prstGeom>
          <a:noFill/>
        </p:spPr>
        <p:txBody>
          <a:bodyPr wrap="square" rtlCol="0">
            <a:spAutoFit/>
          </a:bodyPr>
          <a:lstStyle/>
          <a:p>
            <a:r>
              <a:rPr lang="en-US" altLang="zh-CN" dirty="0"/>
              <a:t>h</a:t>
            </a:r>
            <a:endParaRPr lang="zh-CN" altLang="en-US" dirty="0"/>
          </a:p>
        </p:txBody>
      </p:sp>
      <p:sp>
        <p:nvSpPr>
          <p:cNvPr id="65" name="文本框 64">
            <a:extLst>
              <a:ext uri="{FF2B5EF4-FFF2-40B4-BE49-F238E27FC236}">
                <a16:creationId xmlns:a16="http://schemas.microsoft.com/office/drawing/2014/main" id="{AE40C0A2-4B93-4181-9EC4-6FED60FA077D}"/>
              </a:ext>
            </a:extLst>
          </p:cNvPr>
          <p:cNvSpPr txBox="1"/>
          <p:nvPr/>
        </p:nvSpPr>
        <p:spPr>
          <a:xfrm>
            <a:off x="2139385" y="3562113"/>
            <a:ext cx="365832" cy="369332"/>
          </a:xfrm>
          <a:prstGeom prst="rect">
            <a:avLst/>
          </a:prstGeom>
          <a:noFill/>
        </p:spPr>
        <p:txBody>
          <a:bodyPr wrap="square" rtlCol="0">
            <a:spAutoFit/>
          </a:bodyPr>
          <a:lstStyle/>
          <a:p>
            <a:r>
              <a:rPr lang="en-US" altLang="zh-CN" dirty="0"/>
              <a:t>r</a:t>
            </a:r>
            <a:endParaRPr lang="zh-CN" altLang="en-US" dirty="0"/>
          </a:p>
        </p:txBody>
      </p:sp>
      <p:sp>
        <p:nvSpPr>
          <p:cNvPr id="66" name="文本框 65">
            <a:extLst>
              <a:ext uri="{FF2B5EF4-FFF2-40B4-BE49-F238E27FC236}">
                <a16:creationId xmlns:a16="http://schemas.microsoft.com/office/drawing/2014/main" id="{A1D1AFB3-AA7F-46D8-B5AA-4B40420AAA5A}"/>
              </a:ext>
            </a:extLst>
          </p:cNvPr>
          <p:cNvSpPr txBox="1"/>
          <p:nvPr/>
        </p:nvSpPr>
        <p:spPr>
          <a:xfrm>
            <a:off x="1696156" y="3290995"/>
            <a:ext cx="365832" cy="369332"/>
          </a:xfrm>
          <a:prstGeom prst="rect">
            <a:avLst/>
          </a:prstGeom>
          <a:noFill/>
        </p:spPr>
        <p:txBody>
          <a:bodyPr wrap="square" rtlCol="0">
            <a:spAutoFit/>
          </a:bodyPr>
          <a:lstStyle/>
          <a:p>
            <a:r>
              <a:rPr lang="en-US" altLang="zh-CN" dirty="0"/>
              <a:t>t</a:t>
            </a:r>
            <a:endParaRPr lang="zh-CN" altLang="en-US" dirty="0"/>
          </a:p>
        </p:txBody>
      </p:sp>
      <p:sp>
        <p:nvSpPr>
          <p:cNvPr id="67" name="文本框 66">
            <a:extLst>
              <a:ext uri="{FF2B5EF4-FFF2-40B4-BE49-F238E27FC236}">
                <a16:creationId xmlns:a16="http://schemas.microsoft.com/office/drawing/2014/main" id="{FCDD5098-1E03-4540-A329-36EBDA1A7149}"/>
              </a:ext>
            </a:extLst>
          </p:cNvPr>
          <p:cNvSpPr txBox="1"/>
          <p:nvPr/>
        </p:nvSpPr>
        <p:spPr>
          <a:xfrm>
            <a:off x="7496126" y="3567910"/>
            <a:ext cx="365832" cy="369332"/>
          </a:xfrm>
          <a:prstGeom prst="rect">
            <a:avLst/>
          </a:prstGeom>
          <a:noFill/>
        </p:spPr>
        <p:txBody>
          <a:bodyPr wrap="square" rtlCol="0">
            <a:spAutoFit/>
          </a:bodyPr>
          <a:lstStyle/>
          <a:p>
            <a:r>
              <a:rPr lang="en-US" altLang="zh-CN" dirty="0"/>
              <a:t>r</a:t>
            </a:r>
            <a:endParaRPr lang="zh-CN" altLang="en-US" dirty="0"/>
          </a:p>
        </p:txBody>
      </p:sp>
      <p:sp>
        <p:nvSpPr>
          <p:cNvPr id="68" name="文本框 67">
            <a:extLst>
              <a:ext uri="{FF2B5EF4-FFF2-40B4-BE49-F238E27FC236}">
                <a16:creationId xmlns:a16="http://schemas.microsoft.com/office/drawing/2014/main" id="{8DE41302-911E-4BC8-8832-B81580C71185}"/>
              </a:ext>
            </a:extLst>
          </p:cNvPr>
          <p:cNvSpPr txBox="1"/>
          <p:nvPr/>
        </p:nvSpPr>
        <p:spPr>
          <a:xfrm>
            <a:off x="7052897" y="3296792"/>
            <a:ext cx="365832" cy="369332"/>
          </a:xfrm>
          <a:prstGeom prst="rect">
            <a:avLst/>
          </a:prstGeom>
          <a:noFill/>
        </p:spPr>
        <p:txBody>
          <a:bodyPr wrap="square" rtlCol="0">
            <a:spAutoFit/>
          </a:bodyPr>
          <a:lstStyle/>
          <a:p>
            <a:r>
              <a:rPr lang="en-US" altLang="zh-CN" dirty="0"/>
              <a:t>t</a:t>
            </a:r>
            <a:endParaRPr lang="zh-CN" altLang="en-US" dirty="0"/>
          </a:p>
        </p:txBody>
      </p:sp>
    </p:spTree>
    <p:extLst>
      <p:ext uri="{BB962C8B-B14F-4D97-AF65-F5344CB8AC3E}">
        <p14:creationId xmlns:p14="http://schemas.microsoft.com/office/powerpoint/2010/main" val="366146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1475121" cy="662157"/>
            <a:chOff x="0" y="289322"/>
            <a:chExt cx="1475121"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902811" cy="523220"/>
            </a:xfrm>
            <a:prstGeom prst="rect">
              <a:avLst/>
            </a:prstGeom>
            <a:noFill/>
          </p:spPr>
          <p:txBody>
            <a:bodyPr wrap="non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目录</a:t>
              </a: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grpSp>
        <p:nvGrpSpPr>
          <p:cNvPr id="10" name="组合 9">
            <a:extLst>
              <a:ext uri="{FF2B5EF4-FFF2-40B4-BE49-F238E27FC236}">
                <a16:creationId xmlns:a16="http://schemas.microsoft.com/office/drawing/2014/main" id="{1E369F3B-E513-413B-83A5-C4508128A9A2}"/>
              </a:ext>
            </a:extLst>
          </p:cNvPr>
          <p:cNvGrpSpPr/>
          <p:nvPr/>
        </p:nvGrpSpPr>
        <p:grpSpPr>
          <a:xfrm>
            <a:off x="3232585" y="1606853"/>
            <a:ext cx="5726829" cy="718078"/>
            <a:chOff x="1098018" y="1340446"/>
            <a:chExt cx="6947964" cy="737210"/>
          </a:xfrm>
        </p:grpSpPr>
        <p:sp>
          <p:nvSpPr>
            <p:cNvPr id="12" name="任意多边形 43">
              <a:extLst>
                <a:ext uri="{FF2B5EF4-FFF2-40B4-BE49-F238E27FC236}">
                  <a16:creationId xmlns:a16="http://schemas.microsoft.com/office/drawing/2014/main" id="{2C53E913-5605-44AF-8585-7E30D3408DFD}"/>
                </a:ext>
              </a:extLst>
            </p:cNvPr>
            <p:cNvSpPr/>
            <p:nvPr/>
          </p:nvSpPr>
          <p:spPr>
            <a:xfrm>
              <a:off x="2699790" y="1414168"/>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lvl="0">
                <a:defRPr/>
              </a:pPr>
              <a:r>
                <a:rPr lang="zh-CN" altLang="en-US" sz="2800" b="1" dirty="0">
                  <a:solidFill>
                    <a:srgbClr val="445437"/>
                  </a:solidFill>
                  <a:latin typeface="Microsoft YaHei"/>
                  <a:ea typeface="Microsoft YaHei"/>
                  <a:cs typeface="+mn-ea"/>
                </a:rPr>
                <a:t>问题背景</a:t>
              </a:r>
            </a:p>
          </p:txBody>
        </p:sp>
        <p:sp>
          <p:nvSpPr>
            <p:cNvPr id="13" name="任意多边形 44">
              <a:extLst>
                <a:ext uri="{FF2B5EF4-FFF2-40B4-BE49-F238E27FC236}">
                  <a16:creationId xmlns:a16="http://schemas.microsoft.com/office/drawing/2014/main" id="{F80B02A0-D40D-4832-9645-4855D6D03F2A}"/>
                </a:ext>
              </a:extLst>
            </p:cNvPr>
            <p:cNvSpPr/>
            <p:nvPr/>
          </p:nvSpPr>
          <p:spPr>
            <a:xfrm>
              <a:off x="1098018" y="1340446"/>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4B6251"/>
            </a:solidFill>
            <a:ln>
              <a:solidFill>
                <a:srgbClr val="4B6251"/>
              </a:solid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800" dirty="0">
                  <a:solidFill>
                    <a:srgbClr val="FFC000"/>
                  </a:solidFill>
                  <a:latin typeface="Arial" panose="020B0604020202020204" pitchFamily="34" charset="0"/>
                  <a:cs typeface="Arial" panose="020B0604020202020204" pitchFamily="34" charset="0"/>
                </a:rPr>
                <a:t>1</a:t>
              </a:r>
              <a:endParaRPr lang="zh-CN" altLang="en-US" sz="2800" dirty="0">
                <a:solidFill>
                  <a:srgbClr val="FFC000"/>
                </a:solidFill>
                <a:latin typeface="Arial" panose="020B0604020202020204" pitchFamily="34" charset="0"/>
                <a:cs typeface="Arial" panose="020B0604020202020204" pitchFamily="34" charset="0"/>
              </a:endParaRPr>
            </a:p>
          </p:txBody>
        </p:sp>
      </p:grpSp>
      <p:grpSp>
        <p:nvGrpSpPr>
          <p:cNvPr id="14" name="组合 13">
            <a:extLst>
              <a:ext uri="{FF2B5EF4-FFF2-40B4-BE49-F238E27FC236}">
                <a16:creationId xmlns:a16="http://schemas.microsoft.com/office/drawing/2014/main" id="{766B4921-F349-44FE-B7F5-A531FAEE2A90}"/>
              </a:ext>
            </a:extLst>
          </p:cNvPr>
          <p:cNvGrpSpPr/>
          <p:nvPr/>
        </p:nvGrpSpPr>
        <p:grpSpPr>
          <a:xfrm>
            <a:off x="3232585" y="2698769"/>
            <a:ext cx="5726829" cy="730231"/>
            <a:chOff x="1098018" y="2114517"/>
            <a:chExt cx="6947964" cy="737210"/>
          </a:xfrm>
        </p:grpSpPr>
        <p:sp>
          <p:nvSpPr>
            <p:cNvPr id="15" name="任意多边形 46">
              <a:extLst>
                <a:ext uri="{FF2B5EF4-FFF2-40B4-BE49-F238E27FC236}">
                  <a16:creationId xmlns:a16="http://schemas.microsoft.com/office/drawing/2014/main" id="{B2DCDDCB-1E77-4A9F-97DB-F3FF95770A26}"/>
                </a:ext>
              </a:extLst>
            </p:cNvPr>
            <p:cNvSpPr/>
            <p:nvPr/>
          </p:nvSpPr>
          <p:spPr>
            <a:xfrm>
              <a:off x="2699791" y="2188239"/>
              <a:ext cx="5346191"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a:lnSpc>
                  <a:spcPct val="90000"/>
                </a:lnSpc>
                <a:spcBef>
                  <a:spcPct val="0"/>
                </a:spcBef>
                <a:spcAft>
                  <a:spcPct val="15000"/>
                </a:spcAft>
                <a:defRPr/>
              </a:pPr>
              <a:r>
                <a:rPr lang="zh-CN" altLang="en-US" sz="2800" b="1" dirty="0">
                  <a:solidFill>
                    <a:srgbClr val="445437"/>
                  </a:solidFill>
                  <a:latin typeface="Microsoft YaHei"/>
                  <a:ea typeface="Microsoft YaHei"/>
                  <a:cs typeface="+mn-ea"/>
                </a:rPr>
                <a:t>相关知识介绍</a:t>
              </a:r>
            </a:p>
          </p:txBody>
        </p:sp>
        <p:sp>
          <p:nvSpPr>
            <p:cNvPr id="16" name="任意多边形 47">
              <a:extLst>
                <a:ext uri="{FF2B5EF4-FFF2-40B4-BE49-F238E27FC236}">
                  <a16:creationId xmlns:a16="http://schemas.microsoft.com/office/drawing/2014/main" id="{5AA11ADB-8895-47E4-9080-EF2E577A7F78}"/>
                </a:ext>
              </a:extLst>
            </p:cNvPr>
            <p:cNvSpPr/>
            <p:nvPr/>
          </p:nvSpPr>
          <p:spPr>
            <a:xfrm>
              <a:off x="1098018" y="2114517"/>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4B6251"/>
            </a:solidFill>
            <a:ln>
              <a:solidFill>
                <a:srgbClr val="4B6251"/>
              </a:solid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800" dirty="0">
                  <a:solidFill>
                    <a:srgbClr val="FFCC00"/>
                  </a:solidFill>
                  <a:latin typeface="Arial" panose="020B0604020202020204" pitchFamily="34" charset="0"/>
                  <a:cs typeface="Arial" panose="020B0604020202020204" pitchFamily="34" charset="0"/>
                </a:rPr>
                <a:t>2</a:t>
              </a:r>
              <a:endParaRPr lang="zh-CN" altLang="en-US" sz="2775" dirty="0">
                <a:solidFill>
                  <a:srgbClr val="FFCC00"/>
                </a:solidFill>
                <a:latin typeface="Arial" panose="020B0604020202020204" pitchFamily="34" charset="0"/>
                <a:cs typeface="Arial" panose="020B0604020202020204" pitchFamily="34" charset="0"/>
              </a:endParaRPr>
            </a:p>
          </p:txBody>
        </p:sp>
      </p:grpSp>
      <p:grpSp>
        <p:nvGrpSpPr>
          <p:cNvPr id="17" name="组合 16">
            <a:extLst>
              <a:ext uri="{FF2B5EF4-FFF2-40B4-BE49-F238E27FC236}">
                <a16:creationId xmlns:a16="http://schemas.microsoft.com/office/drawing/2014/main" id="{B6DCF0F9-3DDD-4C7C-8933-3EEF4C4907C0}"/>
              </a:ext>
            </a:extLst>
          </p:cNvPr>
          <p:cNvGrpSpPr/>
          <p:nvPr/>
        </p:nvGrpSpPr>
        <p:grpSpPr>
          <a:xfrm>
            <a:off x="3232585" y="3799396"/>
            <a:ext cx="5726829" cy="728443"/>
            <a:chOff x="1098018" y="2888588"/>
            <a:chExt cx="6947964" cy="737210"/>
          </a:xfrm>
        </p:grpSpPr>
        <p:sp>
          <p:nvSpPr>
            <p:cNvPr id="18" name="任意多边形 49">
              <a:extLst>
                <a:ext uri="{FF2B5EF4-FFF2-40B4-BE49-F238E27FC236}">
                  <a16:creationId xmlns:a16="http://schemas.microsoft.com/office/drawing/2014/main" id="{115462EE-6654-46E0-A4E8-BE5CC7C87A00}"/>
                </a:ext>
              </a:extLst>
            </p:cNvPr>
            <p:cNvSpPr/>
            <p:nvPr/>
          </p:nvSpPr>
          <p:spPr>
            <a:xfrm>
              <a:off x="2699790" y="296231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0" lvl="1">
                <a:lnSpc>
                  <a:spcPct val="90000"/>
                </a:lnSpc>
                <a:spcBef>
                  <a:spcPct val="0"/>
                </a:spcBef>
                <a:spcAft>
                  <a:spcPct val="15000"/>
                </a:spcAft>
                <a:defRPr/>
              </a:pPr>
              <a:r>
                <a:rPr lang="en-US" altLang="zh-CN" sz="2800" b="1" dirty="0">
                  <a:solidFill>
                    <a:srgbClr val="445437"/>
                  </a:solidFill>
                  <a:latin typeface="Microsoft YaHei"/>
                  <a:ea typeface="Microsoft YaHei"/>
                  <a:cs typeface="+mn-ea"/>
                </a:rPr>
                <a:t>KGAT</a:t>
              </a:r>
              <a:r>
                <a:rPr lang="zh-CN" altLang="en-US" sz="2800" b="1" dirty="0">
                  <a:solidFill>
                    <a:srgbClr val="445437"/>
                  </a:solidFill>
                  <a:latin typeface="Microsoft YaHei"/>
                  <a:ea typeface="Microsoft YaHei"/>
                  <a:cs typeface="+mn-ea"/>
                </a:rPr>
                <a:t> 模型</a:t>
              </a:r>
            </a:p>
          </p:txBody>
        </p:sp>
        <p:sp>
          <p:nvSpPr>
            <p:cNvPr id="19" name="任意多边形 50">
              <a:extLst>
                <a:ext uri="{FF2B5EF4-FFF2-40B4-BE49-F238E27FC236}">
                  <a16:creationId xmlns:a16="http://schemas.microsoft.com/office/drawing/2014/main" id="{5044FD52-0F8F-424B-95B1-21CD1405B666}"/>
                </a:ext>
              </a:extLst>
            </p:cNvPr>
            <p:cNvSpPr/>
            <p:nvPr/>
          </p:nvSpPr>
          <p:spPr>
            <a:xfrm>
              <a:off x="1098018" y="2888588"/>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4B6251"/>
            </a:solidFill>
            <a:ln>
              <a:solidFill>
                <a:srgbClr val="4B6251"/>
              </a:solid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800" dirty="0">
                  <a:solidFill>
                    <a:srgbClr val="FFCC00"/>
                  </a:solidFill>
                  <a:latin typeface="Arial" panose="020B0604020202020204" pitchFamily="34" charset="0"/>
                  <a:cs typeface="Arial" panose="020B0604020202020204" pitchFamily="34" charset="0"/>
                </a:rPr>
                <a:t>3</a:t>
              </a:r>
              <a:endParaRPr lang="zh-CN" altLang="en-US" sz="2775" dirty="0">
                <a:solidFill>
                  <a:srgbClr val="FFCC00"/>
                </a:solidFill>
                <a:latin typeface="Arial" panose="020B0604020202020204" pitchFamily="34" charset="0"/>
                <a:cs typeface="Arial" panose="020B0604020202020204" pitchFamily="34" charset="0"/>
              </a:endParaRPr>
            </a:p>
          </p:txBody>
        </p:sp>
      </p:grpSp>
      <p:grpSp>
        <p:nvGrpSpPr>
          <p:cNvPr id="23" name="组合 22">
            <a:extLst>
              <a:ext uri="{FF2B5EF4-FFF2-40B4-BE49-F238E27FC236}">
                <a16:creationId xmlns:a16="http://schemas.microsoft.com/office/drawing/2014/main" id="{3B6601A7-4580-4DCE-B272-470692EF1958}"/>
              </a:ext>
            </a:extLst>
          </p:cNvPr>
          <p:cNvGrpSpPr/>
          <p:nvPr/>
        </p:nvGrpSpPr>
        <p:grpSpPr>
          <a:xfrm>
            <a:off x="3232585" y="4898235"/>
            <a:ext cx="5726829" cy="728443"/>
            <a:chOff x="1098018" y="2888588"/>
            <a:chExt cx="6947964" cy="737210"/>
          </a:xfrm>
        </p:grpSpPr>
        <p:sp>
          <p:nvSpPr>
            <p:cNvPr id="24" name="任意多边形 49">
              <a:extLst>
                <a:ext uri="{FF2B5EF4-FFF2-40B4-BE49-F238E27FC236}">
                  <a16:creationId xmlns:a16="http://schemas.microsoft.com/office/drawing/2014/main" id="{31D2B51C-1FE5-4F12-A28F-D62A418F0DBE}"/>
                </a:ext>
              </a:extLst>
            </p:cNvPr>
            <p:cNvSpPr/>
            <p:nvPr/>
          </p:nvSpPr>
          <p:spPr>
            <a:xfrm>
              <a:off x="2699790" y="2962311"/>
              <a:ext cx="5346192"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0" lvl="1">
                <a:lnSpc>
                  <a:spcPct val="90000"/>
                </a:lnSpc>
                <a:spcBef>
                  <a:spcPct val="0"/>
                </a:spcBef>
                <a:spcAft>
                  <a:spcPct val="15000"/>
                </a:spcAft>
                <a:defRPr/>
              </a:pPr>
              <a:r>
                <a:rPr lang="zh-CN" altLang="en-US" sz="2800" b="1" dirty="0">
                  <a:solidFill>
                    <a:srgbClr val="445437"/>
                  </a:solidFill>
                  <a:latin typeface="Microsoft YaHei"/>
                  <a:ea typeface="Microsoft YaHei"/>
                  <a:cs typeface="+mn-ea"/>
                </a:rPr>
                <a:t>总结</a:t>
              </a:r>
            </a:p>
          </p:txBody>
        </p:sp>
        <p:sp>
          <p:nvSpPr>
            <p:cNvPr id="25" name="任意多边形 50">
              <a:extLst>
                <a:ext uri="{FF2B5EF4-FFF2-40B4-BE49-F238E27FC236}">
                  <a16:creationId xmlns:a16="http://schemas.microsoft.com/office/drawing/2014/main" id="{18B0F4BB-5F40-4275-85D5-098A876153B4}"/>
                </a:ext>
              </a:extLst>
            </p:cNvPr>
            <p:cNvSpPr/>
            <p:nvPr/>
          </p:nvSpPr>
          <p:spPr>
            <a:xfrm>
              <a:off x="1098018" y="2888588"/>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4B6251"/>
            </a:solidFill>
            <a:ln>
              <a:solidFill>
                <a:srgbClr val="4B6251"/>
              </a:solid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775" dirty="0">
                  <a:solidFill>
                    <a:srgbClr val="FFCC00"/>
                  </a:solidFill>
                  <a:latin typeface="Arial" panose="020B0604020202020204" pitchFamily="34" charset="0"/>
                  <a:cs typeface="Arial" panose="020B0604020202020204" pitchFamily="34" charset="0"/>
                </a:rPr>
                <a:t>4</a:t>
              </a:r>
              <a:endParaRPr lang="zh-CN" altLang="en-US" sz="2775" dirty="0">
                <a:solidFill>
                  <a:srgbClr val="FFCC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264152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9576185" cy="662157"/>
            <a:chOff x="0" y="289322"/>
            <a:chExt cx="9576185"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9003875" cy="523220"/>
            </a:xfrm>
            <a:prstGeom prst="rect">
              <a:avLst/>
            </a:prstGeom>
            <a:noFill/>
          </p:spPr>
          <p:txBody>
            <a:bodyPr wrap="non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KGAT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模型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-Attentive Embedding Propagation Layers</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endParaRP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sp>
        <p:nvSpPr>
          <p:cNvPr id="128" name="文本框 127">
            <a:extLst>
              <a:ext uri="{FF2B5EF4-FFF2-40B4-BE49-F238E27FC236}">
                <a16:creationId xmlns:a16="http://schemas.microsoft.com/office/drawing/2014/main" id="{FBAFB91D-06D1-41A4-9823-B5BCC8BDBC59}"/>
              </a:ext>
            </a:extLst>
          </p:cNvPr>
          <p:cNvSpPr txBox="1"/>
          <p:nvPr/>
        </p:nvSpPr>
        <p:spPr>
          <a:xfrm>
            <a:off x="577707" y="957180"/>
            <a:ext cx="2517036" cy="523220"/>
          </a:xfrm>
          <a:prstGeom prst="rect">
            <a:avLst/>
          </a:prstGeom>
          <a:noFill/>
        </p:spPr>
        <p:txBody>
          <a:bodyPr wrap="non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Attention</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组件</a:t>
            </a:r>
          </a:p>
        </p:txBody>
      </p:sp>
      <p:pic>
        <p:nvPicPr>
          <p:cNvPr id="2" name="图片 1">
            <a:extLst>
              <a:ext uri="{FF2B5EF4-FFF2-40B4-BE49-F238E27FC236}">
                <a16:creationId xmlns:a16="http://schemas.microsoft.com/office/drawing/2014/main" id="{189ED9F0-8182-4DFA-B7ED-FAA3432E9718}"/>
              </a:ext>
            </a:extLst>
          </p:cNvPr>
          <p:cNvPicPr>
            <a:picLocks noChangeAspect="1"/>
          </p:cNvPicPr>
          <p:nvPr/>
        </p:nvPicPr>
        <p:blipFill>
          <a:blip r:embed="rId4"/>
          <a:stretch>
            <a:fillRect/>
          </a:stretch>
        </p:blipFill>
        <p:spPr>
          <a:xfrm>
            <a:off x="577707" y="2471280"/>
            <a:ext cx="5360249" cy="844018"/>
          </a:xfrm>
          <a:prstGeom prst="rect">
            <a:avLst/>
          </a:prstGeom>
        </p:spPr>
      </p:pic>
      <p:pic>
        <p:nvPicPr>
          <p:cNvPr id="3" name="图片 2">
            <a:extLst>
              <a:ext uri="{FF2B5EF4-FFF2-40B4-BE49-F238E27FC236}">
                <a16:creationId xmlns:a16="http://schemas.microsoft.com/office/drawing/2014/main" id="{409EA141-8937-4C66-8B8F-579BC71DB26E}"/>
              </a:ext>
            </a:extLst>
          </p:cNvPr>
          <p:cNvPicPr>
            <a:picLocks noChangeAspect="1"/>
          </p:cNvPicPr>
          <p:nvPr/>
        </p:nvPicPr>
        <p:blipFill>
          <a:blip r:embed="rId5"/>
          <a:stretch>
            <a:fillRect/>
          </a:stretch>
        </p:blipFill>
        <p:spPr>
          <a:xfrm>
            <a:off x="458794" y="4017857"/>
            <a:ext cx="5359206" cy="1214753"/>
          </a:xfrm>
          <a:prstGeom prst="rect">
            <a:avLst/>
          </a:prstGeom>
        </p:spPr>
      </p:pic>
      <p:pic>
        <p:nvPicPr>
          <p:cNvPr id="21" name="图片 20">
            <a:extLst>
              <a:ext uri="{FF2B5EF4-FFF2-40B4-BE49-F238E27FC236}">
                <a16:creationId xmlns:a16="http://schemas.microsoft.com/office/drawing/2014/main" id="{65BD7F38-E4EF-4AD9-8434-91B9FB5044B6}"/>
              </a:ext>
            </a:extLst>
          </p:cNvPr>
          <p:cNvPicPr>
            <a:picLocks noChangeAspect="1"/>
          </p:cNvPicPr>
          <p:nvPr/>
        </p:nvPicPr>
        <p:blipFill>
          <a:blip r:embed="rId6"/>
          <a:stretch>
            <a:fillRect/>
          </a:stretch>
        </p:blipFill>
        <p:spPr>
          <a:xfrm>
            <a:off x="6096000" y="2335227"/>
            <a:ext cx="5669771" cy="2903472"/>
          </a:xfrm>
          <a:prstGeom prst="rect">
            <a:avLst/>
          </a:prstGeom>
        </p:spPr>
      </p:pic>
    </p:spTree>
    <p:extLst>
      <p:ext uri="{BB962C8B-B14F-4D97-AF65-F5344CB8AC3E}">
        <p14:creationId xmlns:p14="http://schemas.microsoft.com/office/powerpoint/2010/main" val="199605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9576185" cy="662157"/>
            <a:chOff x="0" y="289322"/>
            <a:chExt cx="9576185"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9003875" cy="523220"/>
            </a:xfrm>
            <a:prstGeom prst="rect">
              <a:avLst/>
            </a:prstGeom>
            <a:noFill/>
          </p:spPr>
          <p:txBody>
            <a:bodyPr wrap="non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KGAT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模型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-Attentive Embedding Propagation Layers</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endParaRP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sp>
        <p:nvSpPr>
          <p:cNvPr id="128" name="文本框 127">
            <a:extLst>
              <a:ext uri="{FF2B5EF4-FFF2-40B4-BE49-F238E27FC236}">
                <a16:creationId xmlns:a16="http://schemas.microsoft.com/office/drawing/2014/main" id="{FBAFB91D-06D1-41A4-9823-B5BCC8BDBC59}"/>
              </a:ext>
            </a:extLst>
          </p:cNvPr>
          <p:cNvSpPr txBox="1"/>
          <p:nvPr/>
        </p:nvSpPr>
        <p:spPr>
          <a:xfrm>
            <a:off x="577707" y="957180"/>
            <a:ext cx="2517036" cy="523220"/>
          </a:xfrm>
          <a:prstGeom prst="rect">
            <a:avLst/>
          </a:prstGeom>
          <a:noFill/>
        </p:spPr>
        <p:txBody>
          <a:bodyPr wrap="non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Attention</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组件</a:t>
            </a:r>
          </a:p>
        </p:txBody>
      </p:sp>
      <p:pic>
        <p:nvPicPr>
          <p:cNvPr id="12" name="图片 11">
            <a:extLst>
              <a:ext uri="{FF2B5EF4-FFF2-40B4-BE49-F238E27FC236}">
                <a16:creationId xmlns:a16="http://schemas.microsoft.com/office/drawing/2014/main" id="{33CC500A-58E9-434B-B74E-D49A8CBF5DE9}"/>
              </a:ext>
            </a:extLst>
          </p:cNvPr>
          <p:cNvPicPr>
            <a:picLocks noChangeAspect="1"/>
          </p:cNvPicPr>
          <p:nvPr/>
        </p:nvPicPr>
        <p:blipFill>
          <a:blip r:embed="rId4"/>
          <a:stretch>
            <a:fillRect/>
          </a:stretch>
        </p:blipFill>
        <p:spPr>
          <a:xfrm>
            <a:off x="3094743" y="1218790"/>
            <a:ext cx="6530906" cy="5303980"/>
          </a:xfrm>
          <a:prstGeom prst="rect">
            <a:avLst/>
          </a:prstGeom>
        </p:spPr>
      </p:pic>
    </p:spTree>
    <p:extLst>
      <p:ext uri="{BB962C8B-B14F-4D97-AF65-F5344CB8AC3E}">
        <p14:creationId xmlns:p14="http://schemas.microsoft.com/office/powerpoint/2010/main" val="2372613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9576185" cy="662157"/>
            <a:chOff x="0" y="289322"/>
            <a:chExt cx="9576185"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9003875" cy="523220"/>
            </a:xfrm>
            <a:prstGeom prst="rect">
              <a:avLst/>
            </a:prstGeom>
            <a:noFill/>
          </p:spPr>
          <p:txBody>
            <a:bodyPr wrap="non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KGAT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模型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-Attentive Embedding Propagation Layers</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endParaRP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sp>
        <p:nvSpPr>
          <p:cNvPr id="128" name="文本框 127">
            <a:extLst>
              <a:ext uri="{FF2B5EF4-FFF2-40B4-BE49-F238E27FC236}">
                <a16:creationId xmlns:a16="http://schemas.microsoft.com/office/drawing/2014/main" id="{FBAFB91D-06D1-41A4-9823-B5BCC8BDBC59}"/>
              </a:ext>
            </a:extLst>
          </p:cNvPr>
          <p:cNvSpPr txBox="1"/>
          <p:nvPr/>
        </p:nvSpPr>
        <p:spPr>
          <a:xfrm>
            <a:off x="577707" y="957180"/>
            <a:ext cx="5193088" cy="523220"/>
          </a:xfrm>
          <a:prstGeom prst="rect">
            <a:avLst/>
          </a:prstGeom>
          <a:noFill/>
        </p:spPr>
        <p:txBody>
          <a:bodyPr wrap="non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Information Aggregation</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组件</a:t>
            </a:r>
          </a:p>
        </p:txBody>
      </p:sp>
      <p:pic>
        <p:nvPicPr>
          <p:cNvPr id="2" name="图片 1">
            <a:extLst>
              <a:ext uri="{FF2B5EF4-FFF2-40B4-BE49-F238E27FC236}">
                <a16:creationId xmlns:a16="http://schemas.microsoft.com/office/drawing/2014/main" id="{D73D5314-289B-47A2-9121-080EE5532B6E}"/>
              </a:ext>
            </a:extLst>
          </p:cNvPr>
          <p:cNvPicPr>
            <a:picLocks noChangeAspect="1"/>
          </p:cNvPicPr>
          <p:nvPr/>
        </p:nvPicPr>
        <p:blipFill>
          <a:blip r:embed="rId4"/>
          <a:stretch>
            <a:fillRect/>
          </a:stretch>
        </p:blipFill>
        <p:spPr>
          <a:xfrm>
            <a:off x="5393610" y="4002050"/>
            <a:ext cx="6226080" cy="1638442"/>
          </a:xfrm>
          <a:prstGeom prst="rect">
            <a:avLst/>
          </a:prstGeom>
        </p:spPr>
      </p:pic>
      <p:grpSp>
        <p:nvGrpSpPr>
          <p:cNvPr id="3" name="组合 2">
            <a:extLst>
              <a:ext uri="{FF2B5EF4-FFF2-40B4-BE49-F238E27FC236}">
                <a16:creationId xmlns:a16="http://schemas.microsoft.com/office/drawing/2014/main" id="{746FFF05-EFCB-4A69-8D65-8751B82E5BDD}"/>
              </a:ext>
            </a:extLst>
          </p:cNvPr>
          <p:cNvGrpSpPr/>
          <p:nvPr/>
        </p:nvGrpSpPr>
        <p:grpSpPr>
          <a:xfrm>
            <a:off x="572310" y="2441574"/>
            <a:ext cx="3926425" cy="2770507"/>
            <a:chOff x="1348049" y="2877124"/>
            <a:chExt cx="3926425" cy="2770507"/>
          </a:xfrm>
        </p:grpSpPr>
        <p:grpSp>
          <p:nvGrpSpPr>
            <p:cNvPr id="13" name="组合 12">
              <a:extLst>
                <a:ext uri="{FF2B5EF4-FFF2-40B4-BE49-F238E27FC236}">
                  <a16:creationId xmlns:a16="http://schemas.microsoft.com/office/drawing/2014/main" id="{18239ACF-26C3-4C91-9F1A-DF5B7D67AC1A}"/>
                </a:ext>
              </a:extLst>
            </p:cNvPr>
            <p:cNvGrpSpPr/>
            <p:nvPr/>
          </p:nvGrpSpPr>
          <p:grpSpPr>
            <a:xfrm>
              <a:off x="1348049" y="2877124"/>
              <a:ext cx="3926425" cy="2770507"/>
              <a:chOff x="1049867" y="2189616"/>
              <a:chExt cx="3926425" cy="2770507"/>
            </a:xfrm>
          </p:grpSpPr>
          <p:sp>
            <p:nvSpPr>
              <p:cNvPr id="14" name="椭圆 13">
                <a:extLst>
                  <a:ext uri="{FF2B5EF4-FFF2-40B4-BE49-F238E27FC236}">
                    <a16:creationId xmlns:a16="http://schemas.microsoft.com/office/drawing/2014/main" id="{55594D5D-7E60-4A49-95E8-6F914D677A39}"/>
                  </a:ext>
                </a:extLst>
              </p:cNvPr>
              <p:cNvSpPr/>
              <p:nvPr/>
            </p:nvSpPr>
            <p:spPr>
              <a:xfrm>
                <a:off x="2442454" y="3645582"/>
                <a:ext cx="383822" cy="383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52E58780-9190-4422-9F2A-92E510102B0F}"/>
                  </a:ext>
                </a:extLst>
              </p:cNvPr>
              <p:cNvSpPr/>
              <p:nvPr/>
            </p:nvSpPr>
            <p:spPr>
              <a:xfrm>
                <a:off x="1049867" y="415639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90D55C73-373F-40FC-9028-DC71D71672A5}"/>
                  </a:ext>
                </a:extLst>
              </p:cNvPr>
              <p:cNvSpPr/>
              <p:nvPr/>
            </p:nvSpPr>
            <p:spPr>
              <a:xfrm>
                <a:off x="1584022" y="3083953"/>
                <a:ext cx="383822" cy="383822"/>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85043C83-8AAA-4061-B643-8C41CA7312E5}"/>
                  </a:ext>
                </a:extLst>
              </p:cNvPr>
              <p:cNvSpPr/>
              <p:nvPr/>
            </p:nvSpPr>
            <p:spPr>
              <a:xfrm>
                <a:off x="2197199" y="220832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AEA7395F-DD84-443F-9E82-65781516CBF8}"/>
                  </a:ext>
                </a:extLst>
              </p:cNvPr>
              <p:cNvSpPr/>
              <p:nvPr/>
            </p:nvSpPr>
            <p:spPr>
              <a:xfrm>
                <a:off x="3380465" y="2189616"/>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131872F-6D04-4AFB-885F-E3A06B45ECE0}"/>
                  </a:ext>
                </a:extLst>
              </p:cNvPr>
              <p:cNvSpPr/>
              <p:nvPr/>
            </p:nvSpPr>
            <p:spPr>
              <a:xfrm>
                <a:off x="2864633" y="3104448"/>
                <a:ext cx="383822" cy="383822"/>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885C169F-CFB5-4664-9E06-D68DF0523AAE}"/>
                  </a:ext>
                </a:extLst>
              </p:cNvPr>
              <p:cNvSpPr/>
              <p:nvPr/>
            </p:nvSpPr>
            <p:spPr>
              <a:xfrm>
                <a:off x="2767288" y="4576301"/>
                <a:ext cx="383822" cy="383822"/>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343B175A-681A-4C12-9EEC-B411B2878382}"/>
                  </a:ext>
                </a:extLst>
              </p:cNvPr>
              <p:cNvSpPr/>
              <p:nvPr/>
            </p:nvSpPr>
            <p:spPr>
              <a:xfrm>
                <a:off x="3639472" y="339954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E63C7027-5197-4327-B084-C4C0ECA95A81}"/>
                  </a:ext>
                </a:extLst>
              </p:cNvPr>
              <p:cNvSpPr/>
              <p:nvPr/>
            </p:nvSpPr>
            <p:spPr>
              <a:xfrm>
                <a:off x="4371820" y="2227769"/>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E19D6B4C-8E3C-491D-B0ED-9A7CB4308A22}"/>
                  </a:ext>
                </a:extLst>
              </p:cNvPr>
              <p:cNvSpPr/>
              <p:nvPr/>
            </p:nvSpPr>
            <p:spPr>
              <a:xfrm>
                <a:off x="4179909" y="4377402"/>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FFA1A30C-5675-4EF8-9375-3BB5F5B77EAD}"/>
                  </a:ext>
                </a:extLst>
              </p:cNvPr>
              <p:cNvSpPr/>
              <p:nvPr/>
            </p:nvSpPr>
            <p:spPr>
              <a:xfrm>
                <a:off x="4592470" y="3155859"/>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07056671-93BA-40D2-BB20-D4DB88A88CB7}"/>
                  </a:ext>
                </a:extLst>
              </p:cNvPr>
              <p:cNvCxnSpPr>
                <a:stCxn id="19" idx="1"/>
                <a:endCxn id="17" idx="5"/>
              </p:cNvCxnSpPr>
              <p:nvPr/>
            </p:nvCxnSpPr>
            <p:spPr>
              <a:xfrm flipH="1" flipV="1">
                <a:off x="2524812" y="2535941"/>
                <a:ext cx="396030" cy="624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940F5BB4-7A87-4032-898C-75E0A9D8AD06}"/>
                  </a:ext>
                </a:extLst>
              </p:cNvPr>
              <p:cNvCxnSpPr>
                <a:stCxn id="18" idx="2"/>
                <a:endCxn id="17" idx="6"/>
              </p:cNvCxnSpPr>
              <p:nvPr/>
            </p:nvCxnSpPr>
            <p:spPr>
              <a:xfrm flipH="1">
                <a:off x="2581021" y="2381527"/>
                <a:ext cx="799444" cy="1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B04942CB-7B97-48CB-AD52-2970F508758D}"/>
                  </a:ext>
                </a:extLst>
              </p:cNvPr>
              <p:cNvCxnSpPr>
                <a:cxnSpLocks/>
                <a:stCxn id="14" idx="5"/>
                <a:endCxn id="20" idx="0"/>
              </p:cNvCxnSpPr>
              <p:nvPr/>
            </p:nvCxnSpPr>
            <p:spPr>
              <a:xfrm>
                <a:off x="2770067" y="3973195"/>
                <a:ext cx="189132" cy="603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0CF54AF-3F6D-42D2-A4DE-8A40686B662A}"/>
                  </a:ext>
                </a:extLst>
              </p:cNvPr>
              <p:cNvCxnSpPr>
                <a:cxnSpLocks/>
                <a:stCxn id="14" idx="4"/>
                <a:endCxn id="16" idx="5"/>
              </p:cNvCxnSpPr>
              <p:nvPr/>
            </p:nvCxnSpPr>
            <p:spPr>
              <a:xfrm flipH="1" flipV="1">
                <a:off x="1911635" y="3411566"/>
                <a:ext cx="722730" cy="617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F3A145BB-904D-4BF2-ADE9-CE95E93CBCDB}"/>
                  </a:ext>
                </a:extLst>
              </p:cNvPr>
              <p:cNvCxnSpPr>
                <a:cxnSpLocks/>
                <a:stCxn id="16" idx="4"/>
                <a:endCxn id="15" idx="0"/>
              </p:cNvCxnSpPr>
              <p:nvPr/>
            </p:nvCxnSpPr>
            <p:spPr>
              <a:xfrm flipH="1">
                <a:off x="1241778" y="3467775"/>
                <a:ext cx="534155" cy="688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40C387C-B0B8-4D55-B2B5-082B514748AB}"/>
                  </a:ext>
                </a:extLst>
              </p:cNvPr>
              <p:cNvCxnSpPr>
                <a:cxnSpLocks/>
                <a:stCxn id="16" idx="0"/>
                <a:endCxn id="17" idx="3"/>
              </p:cNvCxnSpPr>
              <p:nvPr/>
            </p:nvCxnSpPr>
            <p:spPr>
              <a:xfrm flipV="1">
                <a:off x="1775933" y="2535941"/>
                <a:ext cx="477475" cy="54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90B42C68-91DD-455D-9A42-CBE4F2510FAE}"/>
                  </a:ext>
                </a:extLst>
              </p:cNvPr>
              <p:cNvCxnSpPr>
                <a:cxnSpLocks/>
                <a:stCxn id="21" idx="3"/>
                <a:endCxn id="20" idx="7"/>
              </p:cNvCxnSpPr>
              <p:nvPr/>
            </p:nvCxnSpPr>
            <p:spPr>
              <a:xfrm flipH="1">
                <a:off x="3094901" y="3727161"/>
                <a:ext cx="600780" cy="905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2C6FC4C-3598-4480-8B53-AE303B146B55}"/>
                  </a:ext>
                </a:extLst>
              </p:cNvPr>
              <p:cNvCxnSpPr>
                <a:cxnSpLocks/>
                <a:stCxn id="21" idx="2"/>
                <a:endCxn id="19" idx="5"/>
              </p:cNvCxnSpPr>
              <p:nvPr/>
            </p:nvCxnSpPr>
            <p:spPr>
              <a:xfrm flipH="1" flipV="1">
                <a:off x="3192246" y="3432061"/>
                <a:ext cx="447226" cy="159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49203FBC-2CCD-433B-A6C7-889B6348890E}"/>
                  </a:ext>
                </a:extLst>
              </p:cNvPr>
              <p:cNvCxnSpPr>
                <a:cxnSpLocks/>
                <a:stCxn id="21" idx="0"/>
                <a:endCxn id="18" idx="4"/>
              </p:cNvCxnSpPr>
              <p:nvPr/>
            </p:nvCxnSpPr>
            <p:spPr>
              <a:xfrm flipH="1" flipV="1">
                <a:off x="3572376" y="2573438"/>
                <a:ext cx="259007" cy="826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B638A6D1-CA5D-4255-BC32-7EFC32AF13D7}"/>
                  </a:ext>
                </a:extLst>
              </p:cNvPr>
              <p:cNvCxnSpPr>
                <a:cxnSpLocks/>
                <a:stCxn id="24" idx="3"/>
                <a:endCxn id="21" idx="7"/>
              </p:cNvCxnSpPr>
              <p:nvPr/>
            </p:nvCxnSpPr>
            <p:spPr>
              <a:xfrm flipH="1" flipV="1">
                <a:off x="3967085" y="3455757"/>
                <a:ext cx="681594" cy="27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B1FFE417-5561-45C5-91AB-233C474A560A}"/>
                  </a:ext>
                </a:extLst>
              </p:cNvPr>
              <p:cNvCxnSpPr>
                <a:cxnSpLocks/>
                <a:stCxn id="18" idx="6"/>
                <a:endCxn id="22" idx="2"/>
              </p:cNvCxnSpPr>
              <p:nvPr/>
            </p:nvCxnSpPr>
            <p:spPr>
              <a:xfrm>
                <a:off x="3764287" y="2381527"/>
                <a:ext cx="607533" cy="3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61A0045D-CDB0-4CD9-AD57-1D292AF44A53}"/>
                  </a:ext>
                </a:extLst>
              </p:cNvPr>
              <p:cNvCxnSpPr>
                <a:cxnSpLocks/>
                <a:stCxn id="22" idx="4"/>
                <a:endCxn id="24" idx="0"/>
              </p:cNvCxnSpPr>
              <p:nvPr/>
            </p:nvCxnSpPr>
            <p:spPr>
              <a:xfrm>
                <a:off x="4563731" y="2611591"/>
                <a:ext cx="220650" cy="544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CCBE8AAE-8F49-4DB5-8F21-769B5666D45D}"/>
                  </a:ext>
                </a:extLst>
              </p:cNvPr>
              <p:cNvCxnSpPr>
                <a:cxnSpLocks/>
                <a:stCxn id="14" idx="7"/>
                <a:endCxn id="19" idx="3"/>
              </p:cNvCxnSpPr>
              <p:nvPr/>
            </p:nvCxnSpPr>
            <p:spPr>
              <a:xfrm flipV="1">
                <a:off x="2770067" y="3432061"/>
                <a:ext cx="150775" cy="269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9C018D6E-5A24-47A6-B317-81F6A1FAC9E8}"/>
                  </a:ext>
                </a:extLst>
              </p:cNvPr>
              <p:cNvCxnSpPr>
                <a:cxnSpLocks/>
                <a:stCxn id="24" idx="4"/>
                <a:endCxn id="23" idx="0"/>
              </p:cNvCxnSpPr>
              <p:nvPr/>
            </p:nvCxnSpPr>
            <p:spPr>
              <a:xfrm flipH="1">
                <a:off x="4371820" y="3539681"/>
                <a:ext cx="412561" cy="83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EFA10183-C48E-4B9E-B765-53A402B075D0}"/>
                </a:ext>
              </a:extLst>
            </p:cNvPr>
            <p:cNvSpPr txBox="1"/>
            <p:nvPr/>
          </p:nvSpPr>
          <p:spPr>
            <a:xfrm>
              <a:off x="2786737" y="4673876"/>
              <a:ext cx="365832" cy="369332"/>
            </a:xfrm>
            <a:prstGeom prst="rect">
              <a:avLst/>
            </a:prstGeom>
            <a:noFill/>
          </p:spPr>
          <p:txBody>
            <a:bodyPr wrap="square" rtlCol="0">
              <a:spAutoFit/>
            </a:bodyPr>
            <a:lstStyle/>
            <a:p>
              <a:r>
                <a:rPr lang="en-US" altLang="zh-CN" dirty="0"/>
                <a:t>h</a:t>
              </a:r>
              <a:endParaRPr lang="zh-CN" altLang="en-US" dirty="0"/>
            </a:p>
          </p:txBody>
        </p:sp>
        <p:sp>
          <p:nvSpPr>
            <p:cNvPr id="40" name="文本框 39">
              <a:extLst>
                <a:ext uri="{FF2B5EF4-FFF2-40B4-BE49-F238E27FC236}">
                  <a16:creationId xmlns:a16="http://schemas.microsoft.com/office/drawing/2014/main" id="{1F296A35-259F-46F4-9C80-5D346C69B089}"/>
                </a:ext>
              </a:extLst>
            </p:cNvPr>
            <p:cNvSpPr txBox="1"/>
            <p:nvPr/>
          </p:nvSpPr>
          <p:spPr>
            <a:xfrm>
              <a:off x="2405966" y="4046536"/>
              <a:ext cx="365832" cy="369332"/>
            </a:xfrm>
            <a:prstGeom prst="rect">
              <a:avLst/>
            </a:prstGeom>
            <a:noFill/>
          </p:spPr>
          <p:txBody>
            <a:bodyPr wrap="square" rtlCol="0">
              <a:spAutoFit/>
            </a:bodyPr>
            <a:lstStyle/>
            <a:p>
              <a:r>
                <a:rPr lang="en-US" altLang="zh-CN" dirty="0"/>
                <a:t>r</a:t>
              </a:r>
              <a:endParaRPr lang="zh-CN" altLang="en-US" dirty="0"/>
            </a:p>
          </p:txBody>
        </p:sp>
        <p:sp>
          <p:nvSpPr>
            <p:cNvPr id="41" name="文本框 40">
              <a:extLst>
                <a:ext uri="{FF2B5EF4-FFF2-40B4-BE49-F238E27FC236}">
                  <a16:creationId xmlns:a16="http://schemas.microsoft.com/office/drawing/2014/main" id="{D30ED415-6318-4DCA-8C42-22F1FFA80F7B}"/>
                </a:ext>
              </a:extLst>
            </p:cNvPr>
            <p:cNvSpPr txBox="1"/>
            <p:nvPr/>
          </p:nvSpPr>
          <p:spPr>
            <a:xfrm>
              <a:off x="1962737" y="3775418"/>
              <a:ext cx="365832" cy="369332"/>
            </a:xfrm>
            <a:prstGeom prst="rect">
              <a:avLst/>
            </a:prstGeom>
            <a:noFill/>
          </p:spPr>
          <p:txBody>
            <a:bodyPr wrap="square" rtlCol="0">
              <a:spAutoFit/>
            </a:bodyPr>
            <a:lstStyle/>
            <a:p>
              <a:r>
                <a:rPr lang="en-US" altLang="zh-CN" dirty="0"/>
                <a:t>t</a:t>
              </a:r>
              <a:endParaRPr lang="zh-CN" altLang="en-US" dirty="0"/>
            </a:p>
          </p:txBody>
        </p:sp>
      </p:grpSp>
      <p:pic>
        <p:nvPicPr>
          <p:cNvPr id="42" name="图片 41">
            <a:extLst>
              <a:ext uri="{FF2B5EF4-FFF2-40B4-BE49-F238E27FC236}">
                <a16:creationId xmlns:a16="http://schemas.microsoft.com/office/drawing/2014/main" id="{46DA43CF-F884-4969-99D1-45E51B94C7DA}"/>
              </a:ext>
            </a:extLst>
          </p:cNvPr>
          <p:cNvPicPr>
            <a:picLocks noChangeAspect="1"/>
          </p:cNvPicPr>
          <p:nvPr/>
        </p:nvPicPr>
        <p:blipFill>
          <a:blip r:embed="rId5"/>
          <a:stretch>
            <a:fillRect/>
          </a:stretch>
        </p:blipFill>
        <p:spPr>
          <a:xfrm>
            <a:off x="5393610" y="2497388"/>
            <a:ext cx="3860778" cy="1050929"/>
          </a:xfrm>
          <a:prstGeom prst="rect">
            <a:avLst/>
          </a:prstGeom>
        </p:spPr>
      </p:pic>
    </p:spTree>
    <p:extLst>
      <p:ext uri="{BB962C8B-B14F-4D97-AF65-F5344CB8AC3E}">
        <p14:creationId xmlns:p14="http://schemas.microsoft.com/office/powerpoint/2010/main" val="3428013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9576185" cy="662157"/>
            <a:chOff x="0" y="289322"/>
            <a:chExt cx="9576185"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9003875" cy="523220"/>
            </a:xfrm>
            <a:prstGeom prst="rect">
              <a:avLst/>
            </a:prstGeom>
            <a:noFill/>
          </p:spPr>
          <p:txBody>
            <a:bodyPr wrap="non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KGAT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模型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-Attentive Embedding Propagation Layers</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endParaRP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sp>
        <p:nvSpPr>
          <p:cNvPr id="128" name="文本框 127">
            <a:extLst>
              <a:ext uri="{FF2B5EF4-FFF2-40B4-BE49-F238E27FC236}">
                <a16:creationId xmlns:a16="http://schemas.microsoft.com/office/drawing/2014/main" id="{FBAFB91D-06D1-41A4-9823-B5BCC8BDBC59}"/>
              </a:ext>
            </a:extLst>
          </p:cNvPr>
          <p:cNvSpPr txBox="1"/>
          <p:nvPr/>
        </p:nvSpPr>
        <p:spPr>
          <a:xfrm>
            <a:off x="577707" y="957180"/>
            <a:ext cx="3057247" cy="523220"/>
          </a:xfrm>
          <a:prstGeom prst="rect">
            <a:avLst/>
          </a:prstGeom>
          <a:noFill/>
        </p:spPr>
        <p:txBody>
          <a:bodyPr wrap="non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单层到多层的推广</a:t>
            </a:r>
          </a:p>
        </p:txBody>
      </p:sp>
      <p:grpSp>
        <p:nvGrpSpPr>
          <p:cNvPr id="43" name="组合 42">
            <a:extLst>
              <a:ext uri="{FF2B5EF4-FFF2-40B4-BE49-F238E27FC236}">
                <a16:creationId xmlns:a16="http://schemas.microsoft.com/office/drawing/2014/main" id="{FABE3D6D-FEEC-4BE7-8E42-9F3DEB6186CF}"/>
              </a:ext>
            </a:extLst>
          </p:cNvPr>
          <p:cNvGrpSpPr/>
          <p:nvPr/>
        </p:nvGrpSpPr>
        <p:grpSpPr>
          <a:xfrm>
            <a:off x="388513" y="2550658"/>
            <a:ext cx="3113143" cy="2196651"/>
            <a:chOff x="1049867" y="2189616"/>
            <a:chExt cx="3926425" cy="2770507"/>
          </a:xfrm>
        </p:grpSpPr>
        <p:sp>
          <p:nvSpPr>
            <p:cNvPr id="44" name="椭圆 43">
              <a:extLst>
                <a:ext uri="{FF2B5EF4-FFF2-40B4-BE49-F238E27FC236}">
                  <a16:creationId xmlns:a16="http://schemas.microsoft.com/office/drawing/2014/main" id="{B4DDA8E9-2CC3-4491-BEB1-089ACFEFE778}"/>
                </a:ext>
              </a:extLst>
            </p:cNvPr>
            <p:cNvSpPr/>
            <p:nvPr/>
          </p:nvSpPr>
          <p:spPr>
            <a:xfrm>
              <a:off x="2442454" y="3645582"/>
              <a:ext cx="383822" cy="383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F94C9DB9-CF11-4C8F-854B-CF374D7E9624}"/>
                </a:ext>
              </a:extLst>
            </p:cNvPr>
            <p:cNvSpPr/>
            <p:nvPr/>
          </p:nvSpPr>
          <p:spPr>
            <a:xfrm>
              <a:off x="1049867" y="415639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67EC3A78-3711-40EC-B500-0A0C89F9522E}"/>
                </a:ext>
              </a:extLst>
            </p:cNvPr>
            <p:cNvSpPr/>
            <p:nvPr/>
          </p:nvSpPr>
          <p:spPr>
            <a:xfrm>
              <a:off x="1584022" y="3083953"/>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5A2CA4BD-5E22-4E65-A31E-D0A503EC9008}"/>
                </a:ext>
              </a:extLst>
            </p:cNvPr>
            <p:cNvSpPr/>
            <p:nvPr/>
          </p:nvSpPr>
          <p:spPr>
            <a:xfrm>
              <a:off x="2197199" y="220832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74D6B143-CC84-41FF-837A-21509507C2AD}"/>
                </a:ext>
              </a:extLst>
            </p:cNvPr>
            <p:cNvSpPr/>
            <p:nvPr/>
          </p:nvSpPr>
          <p:spPr>
            <a:xfrm>
              <a:off x="3380465" y="2189616"/>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1D09E245-00B9-47DA-826D-49D3DF478590}"/>
                </a:ext>
              </a:extLst>
            </p:cNvPr>
            <p:cNvSpPr/>
            <p:nvPr/>
          </p:nvSpPr>
          <p:spPr>
            <a:xfrm>
              <a:off x="2864633" y="310444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3E93396A-61DE-4B23-9C82-CBCABCD15BD9}"/>
                </a:ext>
              </a:extLst>
            </p:cNvPr>
            <p:cNvSpPr/>
            <p:nvPr/>
          </p:nvSpPr>
          <p:spPr>
            <a:xfrm>
              <a:off x="2767288" y="4576301"/>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58C46D04-A2F6-4422-9E32-6C5ECE32275D}"/>
                </a:ext>
              </a:extLst>
            </p:cNvPr>
            <p:cNvSpPr/>
            <p:nvPr/>
          </p:nvSpPr>
          <p:spPr>
            <a:xfrm>
              <a:off x="3639472" y="339954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05E4844C-8504-4F61-B17F-42ACCE8483FB}"/>
                </a:ext>
              </a:extLst>
            </p:cNvPr>
            <p:cNvSpPr/>
            <p:nvPr/>
          </p:nvSpPr>
          <p:spPr>
            <a:xfrm>
              <a:off x="4371820" y="2227769"/>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2164EE84-7125-41C0-B0DB-288C79783C6F}"/>
                </a:ext>
              </a:extLst>
            </p:cNvPr>
            <p:cNvSpPr/>
            <p:nvPr/>
          </p:nvSpPr>
          <p:spPr>
            <a:xfrm>
              <a:off x="4179909" y="4377402"/>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7367EFE2-4CAC-4B1A-8F8E-C962F032036F}"/>
                </a:ext>
              </a:extLst>
            </p:cNvPr>
            <p:cNvSpPr/>
            <p:nvPr/>
          </p:nvSpPr>
          <p:spPr>
            <a:xfrm>
              <a:off x="4592470" y="3155859"/>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箭头连接符 54">
              <a:extLst>
                <a:ext uri="{FF2B5EF4-FFF2-40B4-BE49-F238E27FC236}">
                  <a16:creationId xmlns:a16="http://schemas.microsoft.com/office/drawing/2014/main" id="{F91DD0AF-0F9C-4785-B745-1FA63C40F278}"/>
                </a:ext>
              </a:extLst>
            </p:cNvPr>
            <p:cNvCxnSpPr>
              <a:stCxn id="49" idx="1"/>
              <a:endCxn id="47" idx="5"/>
            </p:cNvCxnSpPr>
            <p:nvPr/>
          </p:nvCxnSpPr>
          <p:spPr>
            <a:xfrm flipH="1" flipV="1">
              <a:off x="2524812" y="2535941"/>
              <a:ext cx="396030" cy="624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B93B133E-DDD2-44A2-ADD5-0BAB23852876}"/>
                </a:ext>
              </a:extLst>
            </p:cNvPr>
            <p:cNvCxnSpPr>
              <a:stCxn id="48" idx="2"/>
              <a:endCxn id="47" idx="6"/>
            </p:cNvCxnSpPr>
            <p:nvPr/>
          </p:nvCxnSpPr>
          <p:spPr>
            <a:xfrm flipH="1">
              <a:off x="2581021" y="2381527"/>
              <a:ext cx="799444" cy="1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53320019-8F58-4278-88FC-BD43D6C7AA4A}"/>
                </a:ext>
              </a:extLst>
            </p:cNvPr>
            <p:cNvCxnSpPr>
              <a:cxnSpLocks/>
              <a:stCxn id="44" idx="5"/>
              <a:endCxn id="50" idx="0"/>
            </p:cNvCxnSpPr>
            <p:nvPr/>
          </p:nvCxnSpPr>
          <p:spPr>
            <a:xfrm>
              <a:off x="2770067" y="3973195"/>
              <a:ext cx="189132" cy="603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5BD4AE12-13CC-48C4-B656-D0EE451405F2}"/>
                </a:ext>
              </a:extLst>
            </p:cNvPr>
            <p:cNvCxnSpPr>
              <a:cxnSpLocks/>
              <a:stCxn id="44" idx="4"/>
              <a:endCxn id="46" idx="5"/>
            </p:cNvCxnSpPr>
            <p:nvPr/>
          </p:nvCxnSpPr>
          <p:spPr>
            <a:xfrm flipH="1" flipV="1">
              <a:off x="1911635" y="3411566"/>
              <a:ext cx="722730" cy="617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4243E9C1-9F10-49C9-8E2A-9BDE1A289445}"/>
                </a:ext>
              </a:extLst>
            </p:cNvPr>
            <p:cNvCxnSpPr>
              <a:cxnSpLocks/>
              <a:stCxn id="46" idx="4"/>
              <a:endCxn id="45" idx="0"/>
            </p:cNvCxnSpPr>
            <p:nvPr/>
          </p:nvCxnSpPr>
          <p:spPr>
            <a:xfrm flipH="1">
              <a:off x="1241778" y="3467775"/>
              <a:ext cx="534155" cy="688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A6CDA0D4-E091-44EB-B495-3505140D7A6A}"/>
                </a:ext>
              </a:extLst>
            </p:cNvPr>
            <p:cNvCxnSpPr>
              <a:cxnSpLocks/>
              <a:stCxn id="46" idx="0"/>
              <a:endCxn id="47" idx="3"/>
            </p:cNvCxnSpPr>
            <p:nvPr/>
          </p:nvCxnSpPr>
          <p:spPr>
            <a:xfrm flipV="1">
              <a:off x="1775933" y="2535941"/>
              <a:ext cx="477475" cy="54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773F38A7-7C94-404A-AAE0-4B88658CB755}"/>
                </a:ext>
              </a:extLst>
            </p:cNvPr>
            <p:cNvCxnSpPr>
              <a:cxnSpLocks/>
              <a:stCxn id="51" idx="3"/>
              <a:endCxn id="50" idx="7"/>
            </p:cNvCxnSpPr>
            <p:nvPr/>
          </p:nvCxnSpPr>
          <p:spPr>
            <a:xfrm flipH="1">
              <a:off x="3094901" y="3727161"/>
              <a:ext cx="600780" cy="905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31C19195-9AF7-46BE-A770-911E2A5328AD}"/>
                </a:ext>
              </a:extLst>
            </p:cNvPr>
            <p:cNvCxnSpPr>
              <a:cxnSpLocks/>
              <a:stCxn id="51" idx="2"/>
              <a:endCxn id="49" idx="5"/>
            </p:cNvCxnSpPr>
            <p:nvPr/>
          </p:nvCxnSpPr>
          <p:spPr>
            <a:xfrm flipH="1" flipV="1">
              <a:off x="3192246" y="3432061"/>
              <a:ext cx="447226" cy="159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E576BE9E-4BAE-406B-A283-5A6479CC7E66}"/>
                </a:ext>
              </a:extLst>
            </p:cNvPr>
            <p:cNvCxnSpPr>
              <a:cxnSpLocks/>
              <a:stCxn id="51" idx="0"/>
              <a:endCxn id="48" idx="4"/>
            </p:cNvCxnSpPr>
            <p:nvPr/>
          </p:nvCxnSpPr>
          <p:spPr>
            <a:xfrm flipH="1" flipV="1">
              <a:off x="3572376" y="2573438"/>
              <a:ext cx="259007" cy="826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9A0179FF-E6DB-4C95-94C6-DEA191605312}"/>
                </a:ext>
              </a:extLst>
            </p:cNvPr>
            <p:cNvCxnSpPr>
              <a:cxnSpLocks/>
              <a:stCxn id="54" idx="3"/>
              <a:endCxn id="51" idx="7"/>
            </p:cNvCxnSpPr>
            <p:nvPr/>
          </p:nvCxnSpPr>
          <p:spPr>
            <a:xfrm flipH="1" flipV="1">
              <a:off x="3967085" y="3455757"/>
              <a:ext cx="681594" cy="27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F931FCD0-90A5-4FD8-AC57-D739327C0743}"/>
                </a:ext>
              </a:extLst>
            </p:cNvPr>
            <p:cNvCxnSpPr>
              <a:cxnSpLocks/>
              <a:stCxn id="48" idx="6"/>
              <a:endCxn id="52" idx="2"/>
            </p:cNvCxnSpPr>
            <p:nvPr/>
          </p:nvCxnSpPr>
          <p:spPr>
            <a:xfrm>
              <a:off x="3764287" y="2381527"/>
              <a:ext cx="607533" cy="3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6BB05E90-CD0B-40EE-A9C2-8343934E68B1}"/>
                </a:ext>
              </a:extLst>
            </p:cNvPr>
            <p:cNvCxnSpPr>
              <a:cxnSpLocks/>
              <a:stCxn id="52" idx="4"/>
              <a:endCxn id="54" idx="0"/>
            </p:cNvCxnSpPr>
            <p:nvPr/>
          </p:nvCxnSpPr>
          <p:spPr>
            <a:xfrm>
              <a:off x="4563731" y="2611591"/>
              <a:ext cx="220650" cy="544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553A94AE-6BAB-43D3-8712-C9D43CC5AB68}"/>
                </a:ext>
              </a:extLst>
            </p:cNvPr>
            <p:cNvCxnSpPr>
              <a:cxnSpLocks/>
              <a:stCxn id="44" idx="7"/>
              <a:endCxn id="49" idx="3"/>
            </p:cNvCxnSpPr>
            <p:nvPr/>
          </p:nvCxnSpPr>
          <p:spPr>
            <a:xfrm flipV="1">
              <a:off x="2770067" y="3432061"/>
              <a:ext cx="150775" cy="269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E3D4E820-2F87-4D27-81F9-2CAD7092A0D5}"/>
                </a:ext>
              </a:extLst>
            </p:cNvPr>
            <p:cNvCxnSpPr>
              <a:cxnSpLocks/>
              <a:stCxn id="54" idx="4"/>
              <a:endCxn id="53" idx="0"/>
            </p:cNvCxnSpPr>
            <p:nvPr/>
          </p:nvCxnSpPr>
          <p:spPr>
            <a:xfrm flipH="1">
              <a:off x="4371820" y="3539681"/>
              <a:ext cx="412561" cy="83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8E110C1F-6101-4A9A-8042-E555C393D834}"/>
              </a:ext>
            </a:extLst>
          </p:cNvPr>
          <p:cNvGrpSpPr/>
          <p:nvPr/>
        </p:nvGrpSpPr>
        <p:grpSpPr>
          <a:xfrm>
            <a:off x="4552941" y="2573812"/>
            <a:ext cx="3113143" cy="2196651"/>
            <a:chOff x="1049867" y="2189616"/>
            <a:chExt cx="3926425" cy="2770507"/>
          </a:xfrm>
        </p:grpSpPr>
        <p:sp>
          <p:nvSpPr>
            <p:cNvPr id="70" name="椭圆 69">
              <a:extLst>
                <a:ext uri="{FF2B5EF4-FFF2-40B4-BE49-F238E27FC236}">
                  <a16:creationId xmlns:a16="http://schemas.microsoft.com/office/drawing/2014/main" id="{185F8B33-C37E-405B-BDB9-F6268A346D8D}"/>
                </a:ext>
              </a:extLst>
            </p:cNvPr>
            <p:cNvSpPr/>
            <p:nvPr/>
          </p:nvSpPr>
          <p:spPr>
            <a:xfrm>
              <a:off x="2442454" y="3645582"/>
              <a:ext cx="383822" cy="383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BB8F50B8-5A9C-4AC4-8B8D-C30067773883}"/>
                </a:ext>
              </a:extLst>
            </p:cNvPr>
            <p:cNvSpPr/>
            <p:nvPr/>
          </p:nvSpPr>
          <p:spPr>
            <a:xfrm>
              <a:off x="1049867" y="415639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86F78B9B-E644-442B-8B1B-2AC1162BFA9F}"/>
                </a:ext>
              </a:extLst>
            </p:cNvPr>
            <p:cNvSpPr/>
            <p:nvPr/>
          </p:nvSpPr>
          <p:spPr>
            <a:xfrm>
              <a:off x="1584022" y="3083953"/>
              <a:ext cx="383822" cy="383822"/>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06ADCBC5-7213-42E8-91F3-F09C6C135409}"/>
                </a:ext>
              </a:extLst>
            </p:cNvPr>
            <p:cNvSpPr/>
            <p:nvPr/>
          </p:nvSpPr>
          <p:spPr>
            <a:xfrm>
              <a:off x="2197199" y="220832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6A99289E-C375-4A06-BD6D-0BF42BB34ECF}"/>
                </a:ext>
              </a:extLst>
            </p:cNvPr>
            <p:cNvSpPr/>
            <p:nvPr/>
          </p:nvSpPr>
          <p:spPr>
            <a:xfrm>
              <a:off x="3380465" y="2189616"/>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A5FC76B0-C29A-4797-AAB9-4517FA9D49AD}"/>
                </a:ext>
              </a:extLst>
            </p:cNvPr>
            <p:cNvSpPr/>
            <p:nvPr/>
          </p:nvSpPr>
          <p:spPr>
            <a:xfrm>
              <a:off x="2864633" y="3104448"/>
              <a:ext cx="383822" cy="383822"/>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7D81D111-2107-4993-B524-F8EC8FFF00E2}"/>
                </a:ext>
              </a:extLst>
            </p:cNvPr>
            <p:cNvSpPr/>
            <p:nvPr/>
          </p:nvSpPr>
          <p:spPr>
            <a:xfrm>
              <a:off x="2767288" y="4576301"/>
              <a:ext cx="383822" cy="383822"/>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2F71A1CA-FCD5-44FA-BB9B-6B9A2C0ABB7D}"/>
                </a:ext>
              </a:extLst>
            </p:cNvPr>
            <p:cNvSpPr/>
            <p:nvPr/>
          </p:nvSpPr>
          <p:spPr>
            <a:xfrm>
              <a:off x="3639472" y="339954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FF2A31E8-E01F-4358-84A9-4B01A5979776}"/>
                </a:ext>
              </a:extLst>
            </p:cNvPr>
            <p:cNvSpPr/>
            <p:nvPr/>
          </p:nvSpPr>
          <p:spPr>
            <a:xfrm>
              <a:off x="4371820" y="2227769"/>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7FE4920F-CE48-4A7A-98AA-C27DF8D4C748}"/>
                </a:ext>
              </a:extLst>
            </p:cNvPr>
            <p:cNvSpPr/>
            <p:nvPr/>
          </p:nvSpPr>
          <p:spPr>
            <a:xfrm>
              <a:off x="4179909" y="4377402"/>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8EEFCE26-3C85-4A33-9CC6-1AB73471423E}"/>
                </a:ext>
              </a:extLst>
            </p:cNvPr>
            <p:cNvSpPr/>
            <p:nvPr/>
          </p:nvSpPr>
          <p:spPr>
            <a:xfrm>
              <a:off x="4592470" y="3155859"/>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箭头连接符 80">
              <a:extLst>
                <a:ext uri="{FF2B5EF4-FFF2-40B4-BE49-F238E27FC236}">
                  <a16:creationId xmlns:a16="http://schemas.microsoft.com/office/drawing/2014/main" id="{A8226BDC-3037-4755-A756-EE80586165FB}"/>
                </a:ext>
              </a:extLst>
            </p:cNvPr>
            <p:cNvCxnSpPr>
              <a:stCxn id="75" idx="1"/>
              <a:endCxn id="73" idx="5"/>
            </p:cNvCxnSpPr>
            <p:nvPr/>
          </p:nvCxnSpPr>
          <p:spPr>
            <a:xfrm flipH="1" flipV="1">
              <a:off x="2524812" y="2535941"/>
              <a:ext cx="396030" cy="624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48E76114-0752-4682-87AA-32435AFE971B}"/>
                </a:ext>
              </a:extLst>
            </p:cNvPr>
            <p:cNvCxnSpPr>
              <a:stCxn id="74" idx="2"/>
              <a:endCxn id="73" idx="6"/>
            </p:cNvCxnSpPr>
            <p:nvPr/>
          </p:nvCxnSpPr>
          <p:spPr>
            <a:xfrm flipH="1">
              <a:off x="2581021" y="2381527"/>
              <a:ext cx="799444" cy="1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64072FA6-95BE-4697-95DD-CC791E1EE7DA}"/>
                </a:ext>
              </a:extLst>
            </p:cNvPr>
            <p:cNvCxnSpPr>
              <a:cxnSpLocks/>
              <a:stCxn id="70" idx="5"/>
              <a:endCxn id="76" idx="0"/>
            </p:cNvCxnSpPr>
            <p:nvPr/>
          </p:nvCxnSpPr>
          <p:spPr>
            <a:xfrm>
              <a:off x="2770067" y="3973195"/>
              <a:ext cx="189132" cy="603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C0510684-3526-4E84-9FD5-1E286EA381F7}"/>
                </a:ext>
              </a:extLst>
            </p:cNvPr>
            <p:cNvCxnSpPr>
              <a:cxnSpLocks/>
              <a:stCxn id="70" idx="4"/>
              <a:endCxn id="72" idx="5"/>
            </p:cNvCxnSpPr>
            <p:nvPr/>
          </p:nvCxnSpPr>
          <p:spPr>
            <a:xfrm flipH="1" flipV="1">
              <a:off x="1911635" y="3411566"/>
              <a:ext cx="722730" cy="617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F6FC8273-C4C2-4EDC-A1CA-D537EC477CA7}"/>
                </a:ext>
              </a:extLst>
            </p:cNvPr>
            <p:cNvCxnSpPr>
              <a:cxnSpLocks/>
              <a:stCxn id="72" idx="4"/>
              <a:endCxn id="71" idx="0"/>
            </p:cNvCxnSpPr>
            <p:nvPr/>
          </p:nvCxnSpPr>
          <p:spPr>
            <a:xfrm flipH="1">
              <a:off x="1241778" y="3467775"/>
              <a:ext cx="534155" cy="688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F6C07CD0-677A-4A19-BD11-C3B0FB489BC1}"/>
                </a:ext>
              </a:extLst>
            </p:cNvPr>
            <p:cNvCxnSpPr>
              <a:cxnSpLocks/>
              <a:stCxn id="72" idx="0"/>
              <a:endCxn id="73" idx="3"/>
            </p:cNvCxnSpPr>
            <p:nvPr/>
          </p:nvCxnSpPr>
          <p:spPr>
            <a:xfrm flipV="1">
              <a:off x="1775933" y="2535941"/>
              <a:ext cx="477475" cy="54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4C0F1B76-0E5D-4B96-B521-144FB87D3915}"/>
                </a:ext>
              </a:extLst>
            </p:cNvPr>
            <p:cNvCxnSpPr>
              <a:cxnSpLocks/>
              <a:stCxn id="77" idx="3"/>
              <a:endCxn id="76" idx="7"/>
            </p:cNvCxnSpPr>
            <p:nvPr/>
          </p:nvCxnSpPr>
          <p:spPr>
            <a:xfrm flipH="1">
              <a:off x="3094901" y="3727161"/>
              <a:ext cx="600780" cy="905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C57450EF-1516-436C-9F52-948737612AAE}"/>
                </a:ext>
              </a:extLst>
            </p:cNvPr>
            <p:cNvCxnSpPr>
              <a:cxnSpLocks/>
              <a:stCxn id="77" idx="2"/>
              <a:endCxn id="75" idx="5"/>
            </p:cNvCxnSpPr>
            <p:nvPr/>
          </p:nvCxnSpPr>
          <p:spPr>
            <a:xfrm flipH="1" flipV="1">
              <a:off x="3192246" y="3432061"/>
              <a:ext cx="447226" cy="159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3937FF3F-EB3B-45AD-884B-CC6D31619D53}"/>
                </a:ext>
              </a:extLst>
            </p:cNvPr>
            <p:cNvCxnSpPr>
              <a:cxnSpLocks/>
              <a:stCxn id="77" idx="0"/>
              <a:endCxn id="74" idx="4"/>
            </p:cNvCxnSpPr>
            <p:nvPr/>
          </p:nvCxnSpPr>
          <p:spPr>
            <a:xfrm flipH="1" flipV="1">
              <a:off x="3572376" y="2573438"/>
              <a:ext cx="259007" cy="826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DD7EDA01-8D4F-4004-909A-0209945340DC}"/>
                </a:ext>
              </a:extLst>
            </p:cNvPr>
            <p:cNvCxnSpPr>
              <a:cxnSpLocks/>
              <a:stCxn id="80" idx="3"/>
              <a:endCxn id="77" idx="7"/>
            </p:cNvCxnSpPr>
            <p:nvPr/>
          </p:nvCxnSpPr>
          <p:spPr>
            <a:xfrm flipH="1" flipV="1">
              <a:off x="3967085" y="3455757"/>
              <a:ext cx="681594" cy="27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A0847B61-26A4-4A34-B285-CDE090929D42}"/>
                </a:ext>
              </a:extLst>
            </p:cNvPr>
            <p:cNvCxnSpPr>
              <a:cxnSpLocks/>
              <a:stCxn id="74" idx="6"/>
              <a:endCxn id="78" idx="2"/>
            </p:cNvCxnSpPr>
            <p:nvPr/>
          </p:nvCxnSpPr>
          <p:spPr>
            <a:xfrm>
              <a:off x="3764287" y="2381527"/>
              <a:ext cx="607533" cy="3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5B1DF61E-1EF5-42E8-9853-BD1352BB3187}"/>
                </a:ext>
              </a:extLst>
            </p:cNvPr>
            <p:cNvCxnSpPr>
              <a:cxnSpLocks/>
              <a:stCxn id="78" idx="4"/>
              <a:endCxn id="80" idx="0"/>
            </p:cNvCxnSpPr>
            <p:nvPr/>
          </p:nvCxnSpPr>
          <p:spPr>
            <a:xfrm>
              <a:off x="4563731" y="2611591"/>
              <a:ext cx="220650" cy="544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9F31DB54-E456-40EC-8D96-E1F0244548AA}"/>
                </a:ext>
              </a:extLst>
            </p:cNvPr>
            <p:cNvCxnSpPr>
              <a:cxnSpLocks/>
              <a:stCxn id="70" idx="7"/>
              <a:endCxn id="75" idx="3"/>
            </p:cNvCxnSpPr>
            <p:nvPr/>
          </p:nvCxnSpPr>
          <p:spPr>
            <a:xfrm flipV="1">
              <a:off x="2770067" y="3432061"/>
              <a:ext cx="150775" cy="269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FE0B5154-FF1D-4D8C-86BA-B730D81969EF}"/>
                </a:ext>
              </a:extLst>
            </p:cNvPr>
            <p:cNvCxnSpPr>
              <a:cxnSpLocks/>
              <a:stCxn id="80" idx="4"/>
              <a:endCxn id="79" idx="0"/>
            </p:cNvCxnSpPr>
            <p:nvPr/>
          </p:nvCxnSpPr>
          <p:spPr>
            <a:xfrm flipH="1">
              <a:off x="4371820" y="3539681"/>
              <a:ext cx="412561" cy="83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2" name="组合 101">
            <a:extLst>
              <a:ext uri="{FF2B5EF4-FFF2-40B4-BE49-F238E27FC236}">
                <a16:creationId xmlns:a16="http://schemas.microsoft.com/office/drawing/2014/main" id="{36651356-8477-4E8C-87FD-C5763C4AA137}"/>
              </a:ext>
            </a:extLst>
          </p:cNvPr>
          <p:cNvGrpSpPr/>
          <p:nvPr/>
        </p:nvGrpSpPr>
        <p:grpSpPr>
          <a:xfrm>
            <a:off x="8717369" y="2584663"/>
            <a:ext cx="3113143" cy="2196651"/>
            <a:chOff x="1049867" y="2189616"/>
            <a:chExt cx="3926425" cy="2770507"/>
          </a:xfrm>
        </p:grpSpPr>
        <p:sp>
          <p:nvSpPr>
            <p:cNvPr id="106" name="椭圆 105">
              <a:extLst>
                <a:ext uri="{FF2B5EF4-FFF2-40B4-BE49-F238E27FC236}">
                  <a16:creationId xmlns:a16="http://schemas.microsoft.com/office/drawing/2014/main" id="{CF3C4B69-A2A3-43DD-A8B7-EEA4C2A1C74C}"/>
                </a:ext>
              </a:extLst>
            </p:cNvPr>
            <p:cNvSpPr/>
            <p:nvPr/>
          </p:nvSpPr>
          <p:spPr>
            <a:xfrm>
              <a:off x="2442454" y="3645582"/>
              <a:ext cx="383822" cy="3838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290EBD9F-9E82-4C42-9C85-1D41D329915B}"/>
                </a:ext>
              </a:extLst>
            </p:cNvPr>
            <p:cNvSpPr/>
            <p:nvPr/>
          </p:nvSpPr>
          <p:spPr>
            <a:xfrm>
              <a:off x="1049867" y="4156398"/>
              <a:ext cx="383822" cy="383822"/>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BE6BB639-A7AB-4D00-8535-257D1E85F4AA}"/>
                </a:ext>
              </a:extLst>
            </p:cNvPr>
            <p:cNvSpPr/>
            <p:nvPr/>
          </p:nvSpPr>
          <p:spPr>
            <a:xfrm>
              <a:off x="1584022" y="3083953"/>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9" name="椭圆 108">
              <a:extLst>
                <a:ext uri="{FF2B5EF4-FFF2-40B4-BE49-F238E27FC236}">
                  <a16:creationId xmlns:a16="http://schemas.microsoft.com/office/drawing/2014/main" id="{47DB120B-A2D6-4331-AAA7-50197A2675EC}"/>
                </a:ext>
              </a:extLst>
            </p:cNvPr>
            <p:cNvSpPr/>
            <p:nvPr/>
          </p:nvSpPr>
          <p:spPr>
            <a:xfrm>
              <a:off x="2197199" y="2208328"/>
              <a:ext cx="383822" cy="383822"/>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0" name="椭圆 109">
              <a:extLst>
                <a:ext uri="{FF2B5EF4-FFF2-40B4-BE49-F238E27FC236}">
                  <a16:creationId xmlns:a16="http://schemas.microsoft.com/office/drawing/2014/main" id="{545FDBDD-E22C-4517-AD34-1FFB918E3202}"/>
                </a:ext>
              </a:extLst>
            </p:cNvPr>
            <p:cNvSpPr/>
            <p:nvPr/>
          </p:nvSpPr>
          <p:spPr>
            <a:xfrm>
              <a:off x="3380465" y="2189616"/>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a:extLst>
                <a:ext uri="{FF2B5EF4-FFF2-40B4-BE49-F238E27FC236}">
                  <a16:creationId xmlns:a16="http://schemas.microsoft.com/office/drawing/2014/main" id="{4E1B4273-F34A-48BD-9AD7-8353E77CB54D}"/>
                </a:ext>
              </a:extLst>
            </p:cNvPr>
            <p:cNvSpPr/>
            <p:nvPr/>
          </p:nvSpPr>
          <p:spPr>
            <a:xfrm>
              <a:off x="2864633" y="310444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2" name="椭圆 111">
              <a:extLst>
                <a:ext uri="{FF2B5EF4-FFF2-40B4-BE49-F238E27FC236}">
                  <a16:creationId xmlns:a16="http://schemas.microsoft.com/office/drawing/2014/main" id="{35DB22E5-6E5C-492A-AB4C-0A181A198916}"/>
                </a:ext>
              </a:extLst>
            </p:cNvPr>
            <p:cNvSpPr/>
            <p:nvPr/>
          </p:nvSpPr>
          <p:spPr>
            <a:xfrm>
              <a:off x="2767288" y="4576301"/>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3" name="椭圆 112">
              <a:extLst>
                <a:ext uri="{FF2B5EF4-FFF2-40B4-BE49-F238E27FC236}">
                  <a16:creationId xmlns:a16="http://schemas.microsoft.com/office/drawing/2014/main" id="{B8A578CC-3253-4CCD-9891-853925DE5D91}"/>
                </a:ext>
              </a:extLst>
            </p:cNvPr>
            <p:cNvSpPr/>
            <p:nvPr/>
          </p:nvSpPr>
          <p:spPr>
            <a:xfrm>
              <a:off x="3639472" y="3399548"/>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a:extLst>
                <a:ext uri="{FF2B5EF4-FFF2-40B4-BE49-F238E27FC236}">
                  <a16:creationId xmlns:a16="http://schemas.microsoft.com/office/drawing/2014/main" id="{2BA24E43-4734-4098-A58B-A0B9A0D1C895}"/>
                </a:ext>
              </a:extLst>
            </p:cNvPr>
            <p:cNvSpPr/>
            <p:nvPr/>
          </p:nvSpPr>
          <p:spPr>
            <a:xfrm>
              <a:off x="4371820" y="2227769"/>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id="{D8092E3B-E9A3-4E7D-B5B1-FDF0AF5B0891}"/>
                </a:ext>
              </a:extLst>
            </p:cNvPr>
            <p:cNvSpPr/>
            <p:nvPr/>
          </p:nvSpPr>
          <p:spPr>
            <a:xfrm>
              <a:off x="4179909" y="4377402"/>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a:extLst>
                <a:ext uri="{FF2B5EF4-FFF2-40B4-BE49-F238E27FC236}">
                  <a16:creationId xmlns:a16="http://schemas.microsoft.com/office/drawing/2014/main" id="{EB8308EB-680F-40A2-BAE1-D6F2D7FD293C}"/>
                </a:ext>
              </a:extLst>
            </p:cNvPr>
            <p:cNvSpPr/>
            <p:nvPr/>
          </p:nvSpPr>
          <p:spPr>
            <a:xfrm>
              <a:off x="4592470" y="3155859"/>
              <a:ext cx="383822" cy="3838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7" name="直接箭头连接符 116">
              <a:extLst>
                <a:ext uri="{FF2B5EF4-FFF2-40B4-BE49-F238E27FC236}">
                  <a16:creationId xmlns:a16="http://schemas.microsoft.com/office/drawing/2014/main" id="{C9B81F7D-1047-45BF-B759-1685044B9468}"/>
                </a:ext>
              </a:extLst>
            </p:cNvPr>
            <p:cNvCxnSpPr>
              <a:stCxn id="111" idx="1"/>
              <a:endCxn id="109" idx="5"/>
            </p:cNvCxnSpPr>
            <p:nvPr/>
          </p:nvCxnSpPr>
          <p:spPr>
            <a:xfrm flipH="1" flipV="1">
              <a:off x="2524812" y="2535941"/>
              <a:ext cx="396030" cy="624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FEFE324B-1061-43DB-866D-ECBA44E751B6}"/>
                </a:ext>
              </a:extLst>
            </p:cNvPr>
            <p:cNvCxnSpPr>
              <a:stCxn id="110" idx="2"/>
              <a:endCxn id="109" idx="6"/>
            </p:cNvCxnSpPr>
            <p:nvPr/>
          </p:nvCxnSpPr>
          <p:spPr>
            <a:xfrm flipH="1">
              <a:off x="2581021" y="2381527"/>
              <a:ext cx="799444" cy="18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03B1D6F8-ACF3-4F53-9190-68095F8305B4}"/>
                </a:ext>
              </a:extLst>
            </p:cNvPr>
            <p:cNvCxnSpPr>
              <a:cxnSpLocks/>
              <a:stCxn id="106" idx="5"/>
              <a:endCxn id="112" idx="0"/>
            </p:cNvCxnSpPr>
            <p:nvPr/>
          </p:nvCxnSpPr>
          <p:spPr>
            <a:xfrm>
              <a:off x="2770067" y="3973195"/>
              <a:ext cx="189132" cy="603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8AC405F1-1BA6-4CEB-A0B8-7F98AA570ABE}"/>
                </a:ext>
              </a:extLst>
            </p:cNvPr>
            <p:cNvCxnSpPr>
              <a:cxnSpLocks/>
              <a:stCxn id="106" idx="4"/>
              <a:endCxn id="108" idx="5"/>
            </p:cNvCxnSpPr>
            <p:nvPr/>
          </p:nvCxnSpPr>
          <p:spPr>
            <a:xfrm flipH="1" flipV="1">
              <a:off x="1911635" y="3411566"/>
              <a:ext cx="722730" cy="617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9F15902B-531E-46F5-A481-EDADA1DBE1B4}"/>
                </a:ext>
              </a:extLst>
            </p:cNvPr>
            <p:cNvCxnSpPr>
              <a:cxnSpLocks/>
              <a:stCxn id="108" idx="4"/>
              <a:endCxn id="107" idx="0"/>
            </p:cNvCxnSpPr>
            <p:nvPr/>
          </p:nvCxnSpPr>
          <p:spPr>
            <a:xfrm flipH="1">
              <a:off x="1241778" y="3467775"/>
              <a:ext cx="534155" cy="688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FAB03853-B60C-4C1E-804F-F86333BDB891}"/>
                </a:ext>
              </a:extLst>
            </p:cNvPr>
            <p:cNvCxnSpPr>
              <a:cxnSpLocks/>
              <a:stCxn id="108" idx="0"/>
              <a:endCxn id="109" idx="3"/>
            </p:cNvCxnSpPr>
            <p:nvPr/>
          </p:nvCxnSpPr>
          <p:spPr>
            <a:xfrm flipV="1">
              <a:off x="1775933" y="2535941"/>
              <a:ext cx="477475" cy="54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84F96AAA-2A16-48BA-A0E6-6C09772AD976}"/>
                </a:ext>
              </a:extLst>
            </p:cNvPr>
            <p:cNvCxnSpPr>
              <a:cxnSpLocks/>
              <a:stCxn id="113" idx="3"/>
              <a:endCxn id="112" idx="7"/>
            </p:cNvCxnSpPr>
            <p:nvPr/>
          </p:nvCxnSpPr>
          <p:spPr>
            <a:xfrm flipH="1">
              <a:off x="3094901" y="3727161"/>
              <a:ext cx="600780" cy="905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DE0E4A2B-C19D-4EF1-B6A2-A60DC9FBF613}"/>
                </a:ext>
              </a:extLst>
            </p:cNvPr>
            <p:cNvCxnSpPr>
              <a:cxnSpLocks/>
              <a:stCxn id="113" idx="2"/>
              <a:endCxn id="111" idx="5"/>
            </p:cNvCxnSpPr>
            <p:nvPr/>
          </p:nvCxnSpPr>
          <p:spPr>
            <a:xfrm flipH="1" flipV="1">
              <a:off x="3192246" y="3432061"/>
              <a:ext cx="447226" cy="159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DC1D2375-92B8-4503-A229-CA577D92287F}"/>
                </a:ext>
              </a:extLst>
            </p:cNvPr>
            <p:cNvCxnSpPr>
              <a:cxnSpLocks/>
              <a:stCxn id="113" idx="0"/>
              <a:endCxn id="110" idx="4"/>
            </p:cNvCxnSpPr>
            <p:nvPr/>
          </p:nvCxnSpPr>
          <p:spPr>
            <a:xfrm flipH="1" flipV="1">
              <a:off x="3572376" y="2573438"/>
              <a:ext cx="259007" cy="826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7175CD6C-B673-4E64-9557-EFDC2486C3D2}"/>
                </a:ext>
              </a:extLst>
            </p:cNvPr>
            <p:cNvCxnSpPr>
              <a:cxnSpLocks/>
              <a:stCxn id="116" idx="3"/>
              <a:endCxn id="113" idx="7"/>
            </p:cNvCxnSpPr>
            <p:nvPr/>
          </p:nvCxnSpPr>
          <p:spPr>
            <a:xfrm flipH="1" flipV="1">
              <a:off x="3967085" y="3455757"/>
              <a:ext cx="681594" cy="27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F88CA2C1-4B42-4DFB-8054-3C8EA53B606E}"/>
                </a:ext>
              </a:extLst>
            </p:cNvPr>
            <p:cNvCxnSpPr>
              <a:cxnSpLocks/>
              <a:stCxn id="110" idx="6"/>
              <a:endCxn id="114" idx="2"/>
            </p:cNvCxnSpPr>
            <p:nvPr/>
          </p:nvCxnSpPr>
          <p:spPr>
            <a:xfrm>
              <a:off x="3764287" y="2381527"/>
              <a:ext cx="607533" cy="3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06882337-8ADF-4E2C-ABF3-0EB6F7FC39BD}"/>
                </a:ext>
              </a:extLst>
            </p:cNvPr>
            <p:cNvCxnSpPr>
              <a:cxnSpLocks/>
              <a:stCxn id="114" idx="4"/>
              <a:endCxn id="116" idx="0"/>
            </p:cNvCxnSpPr>
            <p:nvPr/>
          </p:nvCxnSpPr>
          <p:spPr>
            <a:xfrm>
              <a:off x="4563731" y="2611591"/>
              <a:ext cx="220650" cy="544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67325185-332D-42EE-B354-60DB22EF30E4}"/>
                </a:ext>
              </a:extLst>
            </p:cNvPr>
            <p:cNvCxnSpPr>
              <a:cxnSpLocks/>
              <a:stCxn id="106" idx="7"/>
              <a:endCxn id="111" idx="3"/>
            </p:cNvCxnSpPr>
            <p:nvPr/>
          </p:nvCxnSpPr>
          <p:spPr>
            <a:xfrm flipV="1">
              <a:off x="2770067" y="3432061"/>
              <a:ext cx="150775" cy="269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5A5633B3-A017-48AD-B27D-C171F88BABE0}"/>
                </a:ext>
              </a:extLst>
            </p:cNvPr>
            <p:cNvCxnSpPr>
              <a:cxnSpLocks/>
              <a:stCxn id="116" idx="4"/>
              <a:endCxn id="115" idx="0"/>
            </p:cNvCxnSpPr>
            <p:nvPr/>
          </p:nvCxnSpPr>
          <p:spPr>
            <a:xfrm flipH="1">
              <a:off x="4371820" y="3539681"/>
              <a:ext cx="412561" cy="83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4805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5491990" cy="662157"/>
            <a:chOff x="0" y="289322"/>
            <a:chExt cx="5491990"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4919680" cy="523220"/>
            </a:xfrm>
            <a:prstGeom prst="rect">
              <a:avLst/>
            </a:prstGeom>
            <a:noFill/>
          </p:spPr>
          <p:txBody>
            <a:bodyPr wrap="none" rtlCol="0">
              <a:spAutoFit/>
            </a:bodyPr>
            <a:lstStyle/>
            <a:p>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KGAT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模型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-Model Prediction</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endParaRP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pic>
        <p:nvPicPr>
          <p:cNvPr id="2" name="图片 1">
            <a:extLst>
              <a:ext uri="{FF2B5EF4-FFF2-40B4-BE49-F238E27FC236}">
                <a16:creationId xmlns:a16="http://schemas.microsoft.com/office/drawing/2014/main" id="{FCF2BBBF-4C0B-477B-872C-9A55D66F376A}"/>
              </a:ext>
            </a:extLst>
          </p:cNvPr>
          <p:cNvPicPr>
            <a:picLocks noChangeAspect="1"/>
          </p:cNvPicPr>
          <p:nvPr/>
        </p:nvPicPr>
        <p:blipFill>
          <a:blip r:embed="rId4"/>
          <a:stretch>
            <a:fillRect/>
          </a:stretch>
        </p:blipFill>
        <p:spPr>
          <a:xfrm>
            <a:off x="906015" y="2335784"/>
            <a:ext cx="5673877" cy="875599"/>
          </a:xfrm>
          <a:prstGeom prst="rect">
            <a:avLst/>
          </a:prstGeom>
        </p:spPr>
      </p:pic>
      <p:pic>
        <p:nvPicPr>
          <p:cNvPr id="3" name="图片 2">
            <a:extLst>
              <a:ext uri="{FF2B5EF4-FFF2-40B4-BE49-F238E27FC236}">
                <a16:creationId xmlns:a16="http://schemas.microsoft.com/office/drawing/2014/main" id="{0DCF1853-9C6C-4680-8D90-85ED634D56A2}"/>
              </a:ext>
            </a:extLst>
          </p:cNvPr>
          <p:cNvPicPr>
            <a:picLocks noChangeAspect="1"/>
          </p:cNvPicPr>
          <p:nvPr/>
        </p:nvPicPr>
        <p:blipFill>
          <a:blip r:embed="rId5"/>
          <a:stretch>
            <a:fillRect/>
          </a:stretch>
        </p:blipFill>
        <p:spPr>
          <a:xfrm>
            <a:off x="906015" y="4462919"/>
            <a:ext cx="2259345" cy="896751"/>
          </a:xfrm>
          <a:prstGeom prst="rect">
            <a:avLst/>
          </a:prstGeom>
        </p:spPr>
      </p:pic>
      <p:pic>
        <p:nvPicPr>
          <p:cNvPr id="5" name="图片 4">
            <a:extLst>
              <a:ext uri="{FF2B5EF4-FFF2-40B4-BE49-F238E27FC236}">
                <a16:creationId xmlns:a16="http://schemas.microsoft.com/office/drawing/2014/main" id="{8B9E64C1-BF4D-4180-829E-0FDEB5FBB269}"/>
              </a:ext>
            </a:extLst>
          </p:cNvPr>
          <p:cNvPicPr>
            <a:picLocks noChangeAspect="1"/>
          </p:cNvPicPr>
          <p:nvPr/>
        </p:nvPicPr>
        <p:blipFill>
          <a:blip r:embed="rId6"/>
          <a:stretch>
            <a:fillRect/>
          </a:stretch>
        </p:blipFill>
        <p:spPr>
          <a:xfrm>
            <a:off x="6858381" y="1344388"/>
            <a:ext cx="4427604" cy="4724809"/>
          </a:xfrm>
          <a:prstGeom prst="rect">
            <a:avLst/>
          </a:prstGeom>
        </p:spPr>
      </p:pic>
    </p:spTree>
    <p:extLst>
      <p:ext uri="{BB962C8B-B14F-4D97-AF65-F5344CB8AC3E}">
        <p14:creationId xmlns:p14="http://schemas.microsoft.com/office/powerpoint/2010/main" val="2010960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90575" y="-27384"/>
            <a:ext cx="4349308" cy="7008779"/>
          </a:xfrm>
          <a:prstGeom prst="rect">
            <a:avLst/>
          </a:prstGeom>
          <a:solidFill>
            <a:srgbClr val="4B6251"/>
          </a:solidFill>
          <a:ln>
            <a:solidFill>
              <a:srgbClr val="4B625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2C394C"/>
              </a:solidFill>
              <a:cs typeface="+mn-ea"/>
              <a:sym typeface="+mn-lt"/>
            </a:endParaRPr>
          </a:p>
        </p:txBody>
      </p:sp>
      <p:grpSp>
        <p:nvGrpSpPr>
          <p:cNvPr id="2" name="组合 1"/>
          <p:cNvGrpSpPr/>
          <p:nvPr/>
        </p:nvGrpSpPr>
        <p:grpSpPr>
          <a:xfrm>
            <a:off x="1808322" y="2468894"/>
            <a:ext cx="5117396" cy="1688573"/>
            <a:chOff x="2678168" y="1809376"/>
            <a:chExt cx="3838047" cy="1266430"/>
          </a:xfrm>
          <a:effectLst/>
        </p:grpSpPr>
        <p:sp>
          <p:nvSpPr>
            <p:cNvPr id="12" name="矩形 11"/>
            <p:cNvSpPr/>
            <p:nvPr/>
          </p:nvSpPr>
          <p:spPr>
            <a:xfrm>
              <a:off x="2678168" y="1809376"/>
              <a:ext cx="3838047" cy="1266430"/>
            </a:xfrm>
            <a:prstGeom prst="rect">
              <a:avLst/>
            </a:prstGeom>
            <a:solidFill>
              <a:srgbClr val="4B6251"/>
            </a:solidFill>
            <a:ln>
              <a:solidFill>
                <a:srgbClr val="4B625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TextBox 48"/>
            <p:cNvSpPr txBox="1"/>
            <p:nvPr/>
          </p:nvSpPr>
          <p:spPr>
            <a:xfrm>
              <a:off x="2892112" y="2104012"/>
              <a:ext cx="3410160" cy="677157"/>
            </a:xfrm>
            <a:prstGeom prst="rect">
              <a:avLst/>
            </a:prstGeom>
            <a:noFill/>
          </p:spPr>
          <p:txBody>
            <a:bodyPr wrap="square" lIns="0" tIns="0" rIns="0" bIns="0" rtlCol="0">
              <a:spAutoFit/>
            </a:bodyPr>
            <a:lstStyle/>
            <a:p>
              <a:pPr algn="ctr"/>
              <a:r>
                <a:rPr lang="zh-CN" altLang="en-US" sz="5867" b="1" dirty="0">
                  <a:solidFill>
                    <a:srgbClr val="FFCC00"/>
                  </a:solidFill>
                  <a:cs typeface="+mn-ea"/>
                  <a:sym typeface="+mn-lt"/>
                </a:rPr>
                <a:t>总结</a:t>
              </a:r>
            </a:p>
          </p:txBody>
        </p:sp>
      </p:grpSp>
      <p:sp>
        <p:nvSpPr>
          <p:cNvPr id="64" name="TextBox 48"/>
          <p:cNvSpPr txBox="1"/>
          <p:nvPr/>
        </p:nvSpPr>
        <p:spPr>
          <a:xfrm>
            <a:off x="1808321" y="356659"/>
            <a:ext cx="1979448" cy="1969770"/>
          </a:xfrm>
          <a:prstGeom prst="rect">
            <a:avLst/>
          </a:prstGeom>
          <a:noFill/>
        </p:spPr>
        <p:txBody>
          <a:bodyPr wrap="square" lIns="0" tIns="0" rIns="0" bIns="0" rtlCol="0">
            <a:spAutoFit/>
          </a:bodyPr>
          <a:lstStyle/>
          <a:p>
            <a:r>
              <a:rPr lang="en-US" altLang="zh-CN" sz="12800" dirty="0">
                <a:solidFill>
                  <a:srgbClr val="FFCC00"/>
                </a:solidFill>
                <a:cs typeface="+mn-ea"/>
                <a:sym typeface="+mn-lt"/>
              </a:rPr>
              <a:t>04</a:t>
            </a:r>
            <a:endParaRPr lang="en-GB" altLang="zh-CN" sz="12800" dirty="0">
              <a:solidFill>
                <a:srgbClr val="FFCC00"/>
              </a:solidFill>
              <a:cs typeface="+mn-ea"/>
              <a:sym typeface="+mn-lt"/>
            </a:endParaRPr>
          </a:p>
        </p:txBody>
      </p:sp>
      <p:pic>
        <p:nvPicPr>
          <p:cNvPr id="8" name="图片 7">
            <a:extLst>
              <a:ext uri="{FF2B5EF4-FFF2-40B4-BE49-F238E27FC236}">
                <a16:creationId xmlns:a16="http://schemas.microsoft.com/office/drawing/2014/main" id="{58865AFF-195F-428B-A61E-3D22CBBCBC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spTree>
    <p:extLst>
      <p:ext uri="{BB962C8B-B14F-4D97-AF65-F5344CB8AC3E}">
        <p14:creationId xmlns:p14="http://schemas.microsoft.com/office/powerpoint/2010/main" val="3237951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1475121" cy="662157"/>
            <a:chOff x="0" y="289322"/>
            <a:chExt cx="1475121"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902811" cy="523220"/>
            </a:xfrm>
            <a:prstGeom prst="rect">
              <a:avLst/>
            </a:prstGeom>
            <a:noFill/>
          </p:spPr>
          <p:txBody>
            <a:bodyPr wrap="non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总结</a:t>
              </a: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grpSp>
        <p:nvGrpSpPr>
          <p:cNvPr id="31" name="组合 30">
            <a:extLst>
              <a:ext uri="{FF2B5EF4-FFF2-40B4-BE49-F238E27FC236}">
                <a16:creationId xmlns:a16="http://schemas.microsoft.com/office/drawing/2014/main" id="{D164B7CE-480E-4CEF-8E6D-7725D6A0DCC1}"/>
              </a:ext>
            </a:extLst>
          </p:cNvPr>
          <p:cNvGrpSpPr/>
          <p:nvPr/>
        </p:nvGrpSpPr>
        <p:grpSpPr>
          <a:xfrm>
            <a:off x="572309" y="1641577"/>
            <a:ext cx="11047381" cy="718078"/>
            <a:chOff x="1098018" y="1340446"/>
            <a:chExt cx="13403020" cy="737210"/>
          </a:xfrm>
        </p:grpSpPr>
        <p:sp>
          <p:nvSpPr>
            <p:cNvPr id="32" name="任意多边形 43">
              <a:extLst>
                <a:ext uri="{FF2B5EF4-FFF2-40B4-BE49-F238E27FC236}">
                  <a16:creationId xmlns:a16="http://schemas.microsoft.com/office/drawing/2014/main" id="{70559FE0-1D9D-45B8-9F57-DCF45492B8C7}"/>
                </a:ext>
              </a:extLst>
            </p:cNvPr>
            <p:cNvSpPr/>
            <p:nvPr/>
          </p:nvSpPr>
          <p:spPr>
            <a:xfrm>
              <a:off x="2699791" y="1414168"/>
              <a:ext cx="11801247"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lvl="0">
                <a:defRPr/>
              </a:pPr>
              <a:r>
                <a:rPr lang="zh-CN" altLang="en-US" sz="2800" b="1" dirty="0">
                  <a:solidFill>
                    <a:srgbClr val="445437"/>
                  </a:solidFill>
                  <a:latin typeface="Microsoft YaHei"/>
                  <a:ea typeface="Microsoft YaHei"/>
                  <a:cs typeface="+mn-ea"/>
                </a:rPr>
                <a:t>综合了 </a:t>
              </a:r>
              <a:r>
                <a:rPr lang="en-US" altLang="zh-CN" sz="2800" b="1" dirty="0">
                  <a:solidFill>
                    <a:srgbClr val="445437"/>
                  </a:solidFill>
                  <a:latin typeface="Microsoft YaHei"/>
                  <a:ea typeface="Microsoft YaHei"/>
                  <a:cs typeface="+mn-ea"/>
                </a:rPr>
                <a:t>Embedding </a:t>
              </a:r>
              <a:r>
                <a:rPr lang="zh-CN" altLang="en-US" sz="2800" b="1" dirty="0">
                  <a:solidFill>
                    <a:srgbClr val="445437"/>
                  </a:solidFill>
                  <a:latin typeface="Microsoft YaHei"/>
                  <a:ea typeface="Microsoft YaHei"/>
                  <a:cs typeface="+mn-ea"/>
                </a:rPr>
                <a:t>方法和 </a:t>
              </a:r>
              <a:r>
                <a:rPr lang="en-US" altLang="zh-CN" sz="2800" b="1" dirty="0">
                  <a:solidFill>
                    <a:srgbClr val="445437"/>
                  </a:solidFill>
                  <a:latin typeface="Microsoft YaHei"/>
                  <a:ea typeface="Microsoft YaHei"/>
                  <a:cs typeface="+mn-ea"/>
                </a:rPr>
                <a:t>Path </a:t>
              </a:r>
              <a:r>
                <a:rPr lang="zh-CN" altLang="en-US" sz="2800" b="1" dirty="0">
                  <a:solidFill>
                    <a:srgbClr val="445437"/>
                  </a:solidFill>
                  <a:latin typeface="Microsoft YaHei"/>
                  <a:ea typeface="Microsoft YaHei"/>
                  <a:cs typeface="+mn-ea"/>
                </a:rPr>
                <a:t>方法，各取所长</a:t>
              </a:r>
            </a:p>
          </p:txBody>
        </p:sp>
        <p:sp>
          <p:nvSpPr>
            <p:cNvPr id="33" name="任意多边形 44">
              <a:extLst>
                <a:ext uri="{FF2B5EF4-FFF2-40B4-BE49-F238E27FC236}">
                  <a16:creationId xmlns:a16="http://schemas.microsoft.com/office/drawing/2014/main" id="{E823E6F4-3778-46A7-BCF2-95A5D1410A3B}"/>
                </a:ext>
              </a:extLst>
            </p:cNvPr>
            <p:cNvSpPr/>
            <p:nvPr/>
          </p:nvSpPr>
          <p:spPr>
            <a:xfrm>
              <a:off x="1098018" y="1340446"/>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4B6251"/>
            </a:solidFill>
            <a:ln>
              <a:solidFill>
                <a:srgbClr val="4B6251"/>
              </a:solid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800" dirty="0">
                  <a:solidFill>
                    <a:srgbClr val="FFC000"/>
                  </a:solidFill>
                  <a:latin typeface="Arial" panose="020B0604020202020204" pitchFamily="34" charset="0"/>
                  <a:cs typeface="Arial" panose="020B0604020202020204" pitchFamily="34" charset="0"/>
                </a:rPr>
                <a:t>1</a:t>
              </a:r>
              <a:endParaRPr lang="zh-CN" altLang="en-US" sz="2800" dirty="0">
                <a:solidFill>
                  <a:srgbClr val="FFC000"/>
                </a:solidFill>
                <a:latin typeface="Arial" panose="020B0604020202020204" pitchFamily="34" charset="0"/>
                <a:cs typeface="Arial" panose="020B0604020202020204" pitchFamily="34" charset="0"/>
              </a:endParaRPr>
            </a:p>
          </p:txBody>
        </p:sp>
      </p:grpSp>
      <p:grpSp>
        <p:nvGrpSpPr>
          <p:cNvPr id="34" name="组合 33">
            <a:extLst>
              <a:ext uri="{FF2B5EF4-FFF2-40B4-BE49-F238E27FC236}">
                <a16:creationId xmlns:a16="http://schemas.microsoft.com/office/drawing/2014/main" id="{F8CC84FF-48D6-41CE-92EF-628407401B61}"/>
              </a:ext>
            </a:extLst>
          </p:cNvPr>
          <p:cNvGrpSpPr/>
          <p:nvPr/>
        </p:nvGrpSpPr>
        <p:grpSpPr>
          <a:xfrm>
            <a:off x="572310" y="3315544"/>
            <a:ext cx="11047380" cy="730231"/>
            <a:chOff x="1098018" y="2114517"/>
            <a:chExt cx="13403020" cy="737210"/>
          </a:xfrm>
        </p:grpSpPr>
        <p:sp>
          <p:nvSpPr>
            <p:cNvPr id="35" name="任意多边形 46">
              <a:extLst>
                <a:ext uri="{FF2B5EF4-FFF2-40B4-BE49-F238E27FC236}">
                  <a16:creationId xmlns:a16="http://schemas.microsoft.com/office/drawing/2014/main" id="{6F7DA4BB-FCF7-4C2F-8D6B-924F26060868}"/>
                </a:ext>
              </a:extLst>
            </p:cNvPr>
            <p:cNvSpPr/>
            <p:nvPr/>
          </p:nvSpPr>
          <p:spPr>
            <a:xfrm>
              <a:off x="2699791" y="2188239"/>
              <a:ext cx="11801247"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a:lnSpc>
                  <a:spcPct val="90000"/>
                </a:lnSpc>
                <a:spcBef>
                  <a:spcPct val="0"/>
                </a:spcBef>
                <a:spcAft>
                  <a:spcPct val="15000"/>
                </a:spcAft>
                <a:defRPr/>
              </a:pPr>
              <a:r>
                <a:rPr lang="zh-CN" altLang="en-US" sz="2800" b="1" dirty="0">
                  <a:solidFill>
                    <a:srgbClr val="445437"/>
                  </a:solidFill>
                  <a:latin typeface="Microsoft YaHei"/>
                  <a:ea typeface="Microsoft YaHei"/>
                  <a:cs typeface="+mn-ea"/>
                </a:rPr>
                <a:t>利用了多跳关系及其隐含的语义关系</a:t>
              </a:r>
            </a:p>
          </p:txBody>
        </p:sp>
        <p:sp>
          <p:nvSpPr>
            <p:cNvPr id="36" name="任意多边形 47">
              <a:extLst>
                <a:ext uri="{FF2B5EF4-FFF2-40B4-BE49-F238E27FC236}">
                  <a16:creationId xmlns:a16="http://schemas.microsoft.com/office/drawing/2014/main" id="{BADFD398-4A4E-4AF2-98CB-9B8504FA2087}"/>
                </a:ext>
              </a:extLst>
            </p:cNvPr>
            <p:cNvSpPr/>
            <p:nvPr/>
          </p:nvSpPr>
          <p:spPr>
            <a:xfrm>
              <a:off x="1098018" y="2114517"/>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4B6251"/>
            </a:solidFill>
            <a:ln>
              <a:solidFill>
                <a:srgbClr val="4B6251"/>
              </a:solid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800" dirty="0">
                  <a:solidFill>
                    <a:srgbClr val="FFCC00"/>
                  </a:solidFill>
                  <a:latin typeface="Arial" panose="020B0604020202020204" pitchFamily="34" charset="0"/>
                  <a:cs typeface="Arial" panose="020B0604020202020204" pitchFamily="34" charset="0"/>
                </a:rPr>
                <a:t>2</a:t>
              </a:r>
              <a:endParaRPr lang="zh-CN" altLang="en-US" sz="2775" dirty="0">
                <a:solidFill>
                  <a:srgbClr val="FFCC00"/>
                </a:solidFill>
                <a:latin typeface="Arial" panose="020B0604020202020204" pitchFamily="34" charset="0"/>
                <a:cs typeface="Arial" panose="020B0604020202020204" pitchFamily="34" charset="0"/>
              </a:endParaRPr>
            </a:p>
          </p:txBody>
        </p:sp>
      </p:grpSp>
      <p:grpSp>
        <p:nvGrpSpPr>
          <p:cNvPr id="37" name="组合 36">
            <a:extLst>
              <a:ext uri="{FF2B5EF4-FFF2-40B4-BE49-F238E27FC236}">
                <a16:creationId xmlns:a16="http://schemas.microsoft.com/office/drawing/2014/main" id="{13D216A2-1220-4014-90E8-2ABBB117BC50}"/>
              </a:ext>
            </a:extLst>
          </p:cNvPr>
          <p:cNvGrpSpPr/>
          <p:nvPr/>
        </p:nvGrpSpPr>
        <p:grpSpPr>
          <a:xfrm>
            <a:off x="572309" y="5001664"/>
            <a:ext cx="11047381" cy="728443"/>
            <a:chOff x="1098018" y="2888588"/>
            <a:chExt cx="13403020" cy="737210"/>
          </a:xfrm>
        </p:grpSpPr>
        <p:sp>
          <p:nvSpPr>
            <p:cNvPr id="38" name="任意多边形 49">
              <a:extLst>
                <a:ext uri="{FF2B5EF4-FFF2-40B4-BE49-F238E27FC236}">
                  <a16:creationId xmlns:a16="http://schemas.microsoft.com/office/drawing/2014/main" id="{7642E271-284D-46B5-B620-03E82DCD483B}"/>
                </a:ext>
              </a:extLst>
            </p:cNvPr>
            <p:cNvSpPr/>
            <p:nvPr/>
          </p:nvSpPr>
          <p:spPr>
            <a:xfrm>
              <a:off x="2699791" y="2962311"/>
              <a:ext cx="11801247" cy="589768"/>
            </a:xfrm>
            <a:custGeom>
              <a:avLst/>
              <a:gdLst>
                <a:gd name="connsiteX0" fmla="*/ 98297 w 589768"/>
                <a:gd name="connsiteY0" fmla="*/ 0 h 5346192"/>
                <a:gd name="connsiteX1" fmla="*/ 491471 w 589768"/>
                <a:gd name="connsiteY1" fmla="*/ 0 h 5346192"/>
                <a:gd name="connsiteX2" fmla="*/ 589768 w 589768"/>
                <a:gd name="connsiteY2" fmla="*/ 98297 h 5346192"/>
                <a:gd name="connsiteX3" fmla="*/ 589768 w 589768"/>
                <a:gd name="connsiteY3" fmla="*/ 5346192 h 5346192"/>
                <a:gd name="connsiteX4" fmla="*/ 589768 w 589768"/>
                <a:gd name="connsiteY4" fmla="*/ 5346192 h 5346192"/>
                <a:gd name="connsiteX5" fmla="*/ 0 w 589768"/>
                <a:gd name="connsiteY5" fmla="*/ 5346192 h 5346192"/>
                <a:gd name="connsiteX6" fmla="*/ 0 w 589768"/>
                <a:gd name="connsiteY6" fmla="*/ 5346192 h 5346192"/>
                <a:gd name="connsiteX7" fmla="*/ 0 w 589768"/>
                <a:gd name="connsiteY7" fmla="*/ 98297 h 5346192"/>
                <a:gd name="connsiteX8" fmla="*/ 98297 w 589768"/>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768" h="5346192">
                  <a:moveTo>
                    <a:pt x="589768" y="891056"/>
                  </a:moveTo>
                  <a:lnTo>
                    <a:pt x="589768" y="4455136"/>
                  </a:lnTo>
                  <a:cubicBezTo>
                    <a:pt x="589768" y="4947251"/>
                    <a:pt x="584913" y="5346187"/>
                    <a:pt x="578924" y="5346187"/>
                  </a:cubicBezTo>
                  <a:lnTo>
                    <a:pt x="0" y="5346187"/>
                  </a:lnTo>
                  <a:lnTo>
                    <a:pt x="0" y="5346187"/>
                  </a:lnTo>
                  <a:lnTo>
                    <a:pt x="0" y="5"/>
                  </a:lnTo>
                  <a:lnTo>
                    <a:pt x="0" y="5"/>
                  </a:lnTo>
                  <a:lnTo>
                    <a:pt x="578924" y="5"/>
                  </a:lnTo>
                  <a:cubicBezTo>
                    <a:pt x="584913" y="5"/>
                    <a:pt x="589768" y="398941"/>
                    <a:pt x="589768" y="891056"/>
                  </a:cubicBezTo>
                  <a:close/>
                </a:path>
              </a:pathLst>
            </a:cu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5738" tIns="114461" rIns="207330" bIns="114461" numCol="1" spcCol="1270" anchor="ctr" anchorCtr="0">
              <a:noAutofit/>
            </a:bodyPr>
            <a:lstStyle/>
            <a:p>
              <a:pPr marL="0" lvl="1">
                <a:lnSpc>
                  <a:spcPct val="90000"/>
                </a:lnSpc>
                <a:spcBef>
                  <a:spcPct val="0"/>
                </a:spcBef>
                <a:spcAft>
                  <a:spcPct val="15000"/>
                </a:spcAft>
                <a:defRPr/>
              </a:pPr>
              <a:r>
                <a:rPr lang="zh-CN" altLang="en-US" sz="2800" b="1" dirty="0">
                  <a:solidFill>
                    <a:srgbClr val="445437"/>
                  </a:solidFill>
                  <a:latin typeface="Microsoft YaHei"/>
                  <a:ea typeface="Microsoft YaHei"/>
                  <a:cs typeface="+mn-ea"/>
                </a:rPr>
                <a:t>自适应地从节点的邻居处传播嵌入信息，以更新节点的表示</a:t>
              </a:r>
            </a:p>
          </p:txBody>
        </p:sp>
        <p:sp>
          <p:nvSpPr>
            <p:cNvPr id="39" name="任意多边形 50">
              <a:extLst>
                <a:ext uri="{FF2B5EF4-FFF2-40B4-BE49-F238E27FC236}">
                  <a16:creationId xmlns:a16="http://schemas.microsoft.com/office/drawing/2014/main" id="{91C8FE75-A4BA-40E1-8619-75372ED27D14}"/>
                </a:ext>
              </a:extLst>
            </p:cNvPr>
            <p:cNvSpPr/>
            <p:nvPr/>
          </p:nvSpPr>
          <p:spPr>
            <a:xfrm>
              <a:off x="1098018" y="2888588"/>
              <a:ext cx="1601772" cy="737210"/>
            </a:xfrm>
            <a:custGeom>
              <a:avLst/>
              <a:gdLst>
                <a:gd name="connsiteX0" fmla="*/ 0 w 1601772"/>
                <a:gd name="connsiteY0" fmla="*/ 122871 h 737210"/>
                <a:gd name="connsiteX1" fmla="*/ 122871 w 1601772"/>
                <a:gd name="connsiteY1" fmla="*/ 0 h 737210"/>
                <a:gd name="connsiteX2" fmla="*/ 1478901 w 1601772"/>
                <a:gd name="connsiteY2" fmla="*/ 0 h 737210"/>
                <a:gd name="connsiteX3" fmla="*/ 1601772 w 1601772"/>
                <a:gd name="connsiteY3" fmla="*/ 122871 h 737210"/>
                <a:gd name="connsiteX4" fmla="*/ 1601772 w 1601772"/>
                <a:gd name="connsiteY4" fmla="*/ 614339 h 737210"/>
                <a:gd name="connsiteX5" fmla="*/ 1478901 w 1601772"/>
                <a:gd name="connsiteY5" fmla="*/ 737210 h 737210"/>
                <a:gd name="connsiteX6" fmla="*/ 122871 w 1601772"/>
                <a:gd name="connsiteY6" fmla="*/ 737210 h 737210"/>
                <a:gd name="connsiteX7" fmla="*/ 0 w 1601772"/>
                <a:gd name="connsiteY7" fmla="*/ 614339 h 737210"/>
                <a:gd name="connsiteX8" fmla="*/ 0 w 1601772"/>
                <a:gd name="connsiteY8" fmla="*/ 122871 h 7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772" h="737210">
                  <a:moveTo>
                    <a:pt x="0" y="122871"/>
                  </a:moveTo>
                  <a:cubicBezTo>
                    <a:pt x="0" y="55011"/>
                    <a:pt x="55011" y="0"/>
                    <a:pt x="122871" y="0"/>
                  </a:cubicBezTo>
                  <a:lnTo>
                    <a:pt x="1478901" y="0"/>
                  </a:lnTo>
                  <a:cubicBezTo>
                    <a:pt x="1546761" y="0"/>
                    <a:pt x="1601772" y="55011"/>
                    <a:pt x="1601772" y="122871"/>
                  </a:cubicBezTo>
                  <a:lnTo>
                    <a:pt x="1601772" y="614339"/>
                  </a:lnTo>
                  <a:cubicBezTo>
                    <a:pt x="1601772" y="682199"/>
                    <a:pt x="1546761" y="737210"/>
                    <a:pt x="1478901" y="737210"/>
                  </a:cubicBezTo>
                  <a:lnTo>
                    <a:pt x="122871" y="737210"/>
                  </a:lnTo>
                  <a:cubicBezTo>
                    <a:pt x="55011" y="737210"/>
                    <a:pt x="0" y="682199"/>
                    <a:pt x="0" y="614339"/>
                  </a:cubicBezTo>
                  <a:lnTo>
                    <a:pt x="0" y="122871"/>
                  </a:lnTo>
                  <a:close/>
                </a:path>
              </a:pathLst>
            </a:custGeom>
            <a:solidFill>
              <a:srgbClr val="4B6251"/>
            </a:solidFill>
            <a:ln>
              <a:solidFill>
                <a:srgbClr val="4B6251"/>
              </a:solid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txBody>
            <a:bodyPr spcFirstLastPara="0" vert="horz" wrap="square" lIns="132719" tIns="79855" rIns="132719" bIns="79855" numCol="1" spcCol="1270" anchor="ctr" anchorCtr="0">
              <a:noAutofit/>
            </a:bodyPr>
            <a:lstStyle/>
            <a:p>
              <a:pPr algn="ctr" defTabSz="1233488">
                <a:lnSpc>
                  <a:spcPct val="90000"/>
                </a:lnSpc>
                <a:spcBef>
                  <a:spcPct val="0"/>
                </a:spcBef>
                <a:spcAft>
                  <a:spcPct val="35000"/>
                </a:spcAft>
              </a:pPr>
              <a:r>
                <a:rPr lang="en-US" altLang="zh-CN" sz="2800" dirty="0">
                  <a:solidFill>
                    <a:srgbClr val="FFCC00"/>
                  </a:solidFill>
                  <a:latin typeface="Arial" panose="020B0604020202020204" pitchFamily="34" charset="0"/>
                  <a:cs typeface="Arial" panose="020B0604020202020204" pitchFamily="34" charset="0"/>
                </a:rPr>
                <a:t>3</a:t>
              </a:r>
              <a:endParaRPr lang="zh-CN" altLang="en-US" sz="2775" dirty="0">
                <a:solidFill>
                  <a:srgbClr val="FFCC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3545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任意多边形 59"/>
          <p:cNvSpPr/>
          <p:nvPr/>
        </p:nvSpPr>
        <p:spPr>
          <a:xfrm rot="8100000">
            <a:off x="9225571" y="-514566"/>
            <a:ext cx="3848206" cy="2031502"/>
          </a:xfrm>
          <a:custGeom>
            <a:avLst/>
            <a:gdLst>
              <a:gd name="connsiteX0" fmla="*/ 0 w 3704514"/>
              <a:gd name="connsiteY0" fmla="*/ 0 h 1955646"/>
              <a:gd name="connsiteX1" fmla="*/ 0 w 3704514"/>
              <a:gd name="connsiteY1" fmla="*/ 431863 h 1955646"/>
              <a:gd name="connsiteX2" fmla="*/ 3704514 w 3704514"/>
              <a:gd name="connsiteY2" fmla="*/ 1955646 h 1955646"/>
              <a:gd name="connsiteX3" fmla="*/ 3704514 w 3704514"/>
              <a:gd name="connsiteY3" fmla="*/ 1523782 h 1955646"/>
            </a:gdLst>
            <a:ahLst/>
            <a:cxnLst>
              <a:cxn ang="0">
                <a:pos x="connsiteX0" y="connsiteY0"/>
              </a:cxn>
              <a:cxn ang="0">
                <a:pos x="connsiteX1" y="connsiteY1"/>
              </a:cxn>
              <a:cxn ang="0">
                <a:pos x="connsiteX2" y="connsiteY2"/>
              </a:cxn>
              <a:cxn ang="0">
                <a:pos x="connsiteX3" y="connsiteY3"/>
              </a:cxn>
            </a:cxnLst>
            <a:rect l="l" t="t" r="r" b="b"/>
            <a:pathLst>
              <a:path w="3704514" h="1955646">
                <a:moveTo>
                  <a:pt x="0" y="0"/>
                </a:moveTo>
                <a:lnTo>
                  <a:pt x="0" y="431863"/>
                </a:lnTo>
                <a:lnTo>
                  <a:pt x="3704514" y="1955646"/>
                </a:lnTo>
                <a:lnTo>
                  <a:pt x="3704514" y="1523782"/>
                </a:lnTo>
                <a:close/>
              </a:path>
            </a:pathLst>
          </a:custGeom>
          <a:solidFill>
            <a:srgbClr val="4B625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61" name="任意多边形 60"/>
          <p:cNvSpPr/>
          <p:nvPr/>
        </p:nvSpPr>
        <p:spPr>
          <a:xfrm rot="8100000">
            <a:off x="6661717" y="676587"/>
            <a:ext cx="3176722" cy="1677020"/>
          </a:xfrm>
          <a:custGeom>
            <a:avLst/>
            <a:gdLst>
              <a:gd name="connsiteX0" fmla="*/ 0 w 3704514"/>
              <a:gd name="connsiteY0" fmla="*/ 0 h 1955646"/>
              <a:gd name="connsiteX1" fmla="*/ 0 w 3704514"/>
              <a:gd name="connsiteY1" fmla="*/ 431863 h 1955646"/>
              <a:gd name="connsiteX2" fmla="*/ 3704514 w 3704514"/>
              <a:gd name="connsiteY2" fmla="*/ 1955646 h 1955646"/>
              <a:gd name="connsiteX3" fmla="*/ 3704514 w 3704514"/>
              <a:gd name="connsiteY3" fmla="*/ 1523782 h 1955646"/>
            </a:gdLst>
            <a:ahLst/>
            <a:cxnLst>
              <a:cxn ang="0">
                <a:pos x="connsiteX0" y="connsiteY0"/>
              </a:cxn>
              <a:cxn ang="0">
                <a:pos x="connsiteX1" y="connsiteY1"/>
              </a:cxn>
              <a:cxn ang="0">
                <a:pos x="connsiteX2" y="connsiteY2"/>
              </a:cxn>
              <a:cxn ang="0">
                <a:pos x="connsiteX3" y="connsiteY3"/>
              </a:cxn>
            </a:cxnLst>
            <a:rect l="l" t="t" r="r" b="b"/>
            <a:pathLst>
              <a:path w="3704514" h="1955646">
                <a:moveTo>
                  <a:pt x="0" y="0"/>
                </a:moveTo>
                <a:lnTo>
                  <a:pt x="0" y="431863"/>
                </a:lnTo>
                <a:lnTo>
                  <a:pt x="3704514" y="1955646"/>
                </a:lnTo>
                <a:lnTo>
                  <a:pt x="3704514" y="1523782"/>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sp>
        <p:nvSpPr>
          <p:cNvPr id="65" name="任意多边形 64"/>
          <p:cNvSpPr/>
          <p:nvPr/>
        </p:nvSpPr>
        <p:spPr>
          <a:xfrm rot="8100000">
            <a:off x="7192969" y="954243"/>
            <a:ext cx="2510892" cy="1325522"/>
          </a:xfrm>
          <a:custGeom>
            <a:avLst/>
            <a:gdLst>
              <a:gd name="connsiteX0" fmla="*/ 0 w 3704514"/>
              <a:gd name="connsiteY0" fmla="*/ 0 h 1955646"/>
              <a:gd name="connsiteX1" fmla="*/ 0 w 3704514"/>
              <a:gd name="connsiteY1" fmla="*/ 431863 h 1955646"/>
              <a:gd name="connsiteX2" fmla="*/ 3704514 w 3704514"/>
              <a:gd name="connsiteY2" fmla="*/ 1955646 h 1955646"/>
              <a:gd name="connsiteX3" fmla="*/ 3704514 w 3704514"/>
              <a:gd name="connsiteY3" fmla="*/ 1523782 h 1955646"/>
            </a:gdLst>
            <a:ahLst/>
            <a:cxnLst>
              <a:cxn ang="0">
                <a:pos x="connsiteX0" y="connsiteY0"/>
              </a:cxn>
              <a:cxn ang="0">
                <a:pos x="connsiteX1" y="connsiteY1"/>
              </a:cxn>
              <a:cxn ang="0">
                <a:pos x="connsiteX2" y="connsiteY2"/>
              </a:cxn>
              <a:cxn ang="0">
                <a:pos x="connsiteX3" y="connsiteY3"/>
              </a:cxn>
            </a:cxnLst>
            <a:rect l="l" t="t" r="r" b="b"/>
            <a:pathLst>
              <a:path w="3704514" h="1955646">
                <a:moveTo>
                  <a:pt x="0" y="0"/>
                </a:moveTo>
                <a:lnTo>
                  <a:pt x="0" y="431863"/>
                </a:lnTo>
                <a:lnTo>
                  <a:pt x="3704514" y="1955646"/>
                </a:lnTo>
                <a:lnTo>
                  <a:pt x="3704514" y="1523782"/>
                </a:lnTo>
                <a:close/>
              </a:path>
            </a:pathLst>
          </a:custGeom>
          <a:solidFill>
            <a:srgbClr val="4B625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微软雅黑 Light" panose="020B0502040204020203" pitchFamily="34" charset="-122"/>
              <a:sym typeface="Century Gothic" panose="020B0502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482" y="260626"/>
            <a:ext cx="1572992" cy="1576064"/>
          </a:xfrm>
          <a:prstGeom prst="rect">
            <a:avLst/>
          </a:prstGeom>
        </p:spPr>
      </p:pic>
      <p:sp>
        <p:nvSpPr>
          <p:cNvPr id="14" name="矩形 13">
            <a:extLst>
              <a:ext uri="{FF2B5EF4-FFF2-40B4-BE49-F238E27FC236}">
                <a16:creationId xmlns:a16="http://schemas.microsoft.com/office/drawing/2014/main" id="{F6492703-FD4E-44F9-BEB4-E989E35F160C}"/>
              </a:ext>
            </a:extLst>
          </p:cNvPr>
          <p:cNvSpPr/>
          <p:nvPr/>
        </p:nvSpPr>
        <p:spPr>
          <a:xfrm>
            <a:off x="3057757" y="2583638"/>
            <a:ext cx="6336704" cy="2232248"/>
          </a:xfrm>
          <a:prstGeom prst="rect">
            <a:avLst/>
          </a:prstGeom>
          <a:solidFill>
            <a:srgbClr val="4B625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a:extLst>
              <a:ext uri="{FF2B5EF4-FFF2-40B4-BE49-F238E27FC236}">
                <a16:creationId xmlns:a16="http://schemas.microsoft.com/office/drawing/2014/main" id="{C4CF39B9-FEA1-495B-AC9B-21397D2FCB8F}"/>
              </a:ext>
            </a:extLst>
          </p:cNvPr>
          <p:cNvSpPr/>
          <p:nvPr/>
        </p:nvSpPr>
        <p:spPr>
          <a:xfrm>
            <a:off x="4691256" y="3101354"/>
            <a:ext cx="3448638" cy="1015663"/>
          </a:xfrm>
          <a:prstGeom prst="rect">
            <a:avLst/>
          </a:prstGeom>
        </p:spPr>
        <p:txBody>
          <a:bodyPr wrap="square">
            <a:spAutoFit/>
          </a:bodyPr>
          <a:lstStyle/>
          <a:p>
            <a:pPr fontAlgn="auto">
              <a:spcBef>
                <a:spcPts val="0"/>
              </a:spcBef>
              <a:spcAft>
                <a:spcPts val="0"/>
              </a:spcAft>
              <a:defRPr/>
            </a:pPr>
            <a:r>
              <a:rPr lang="zh-CN" altLang="en-US" sz="6000" b="1" spc="300" dirty="0">
                <a:solidFill>
                  <a:srgbClr val="FFC000"/>
                </a:solidFill>
                <a:cs typeface="+mn-ea"/>
                <a:sym typeface="+mn-lt"/>
              </a:rPr>
              <a:t>谢谢大家</a:t>
            </a:r>
          </a:p>
        </p:txBody>
      </p:sp>
      <p:sp>
        <p:nvSpPr>
          <p:cNvPr id="16" name="TextBox 27">
            <a:extLst>
              <a:ext uri="{FF2B5EF4-FFF2-40B4-BE49-F238E27FC236}">
                <a16:creationId xmlns:a16="http://schemas.microsoft.com/office/drawing/2014/main" id="{E7B7646A-6696-405A-82C1-9788911E9F3A}"/>
              </a:ext>
            </a:extLst>
          </p:cNvPr>
          <p:cNvSpPr txBox="1"/>
          <p:nvPr/>
        </p:nvSpPr>
        <p:spPr>
          <a:xfrm>
            <a:off x="5058161" y="4218984"/>
            <a:ext cx="2335896" cy="369332"/>
          </a:xfrm>
          <a:prstGeom prst="rect">
            <a:avLst/>
          </a:prstGeom>
          <a:noFill/>
        </p:spPr>
        <p:txBody>
          <a:bodyPr wrap="none" rtlCol="0">
            <a:spAutoFit/>
          </a:bodyPr>
          <a:lstStyle/>
          <a:p>
            <a:r>
              <a:rPr lang="zh-CN" altLang="en-US" b="1" dirty="0">
                <a:solidFill>
                  <a:srgbClr val="FFC000"/>
                </a:solidFill>
                <a:cs typeface="+mn-ea"/>
                <a:sym typeface="+mn-lt"/>
              </a:rPr>
              <a:t>张斌杰     </a:t>
            </a:r>
            <a:r>
              <a:rPr lang="en-US" altLang="zh-CN" b="1" dirty="0">
                <a:solidFill>
                  <a:srgbClr val="FFC000"/>
                </a:solidFill>
                <a:cs typeface="+mn-ea"/>
                <a:sym typeface="+mn-lt"/>
              </a:rPr>
              <a:t>2020.10.16</a:t>
            </a:r>
            <a:endParaRPr lang="zh-CN" altLang="en-US" b="1" dirty="0">
              <a:solidFill>
                <a:srgbClr val="FFC000"/>
              </a:solidFill>
              <a:cs typeface="+mn-ea"/>
              <a:sym typeface="+mn-lt"/>
            </a:endParaRPr>
          </a:p>
        </p:txBody>
      </p:sp>
    </p:spTree>
    <p:extLst>
      <p:ext uri="{BB962C8B-B14F-4D97-AF65-F5344CB8AC3E}">
        <p14:creationId xmlns:p14="http://schemas.microsoft.com/office/powerpoint/2010/main" val="1663939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90575" y="-27384"/>
            <a:ext cx="4349308" cy="7008779"/>
          </a:xfrm>
          <a:prstGeom prst="rect">
            <a:avLst/>
          </a:prstGeom>
          <a:solidFill>
            <a:srgbClr val="4B6251"/>
          </a:solidFill>
          <a:ln>
            <a:solidFill>
              <a:srgbClr val="4B625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2C394C"/>
              </a:solidFill>
              <a:cs typeface="+mn-ea"/>
              <a:sym typeface="+mn-lt"/>
            </a:endParaRPr>
          </a:p>
        </p:txBody>
      </p:sp>
      <p:grpSp>
        <p:nvGrpSpPr>
          <p:cNvPr id="2" name="组合 1"/>
          <p:cNvGrpSpPr/>
          <p:nvPr/>
        </p:nvGrpSpPr>
        <p:grpSpPr>
          <a:xfrm>
            <a:off x="1808322" y="2468894"/>
            <a:ext cx="5117396" cy="1688573"/>
            <a:chOff x="2678168" y="1809376"/>
            <a:chExt cx="3838047" cy="1266430"/>
          </a:xfrm>
          <a:effectLst/>
        </p:grpSpPr>
        <p:sp>
          <p:nvSpPr>
            <p:cNvPr id="12" name="矩形 11"/>
            <p:cNvSpPr/>
            <p:nvPr/>
          </p:nvSpPr>
          <p:spPr>
            <a:xfrm>
              <a:off x="2678168" y="1809376"/>
              <a:ext cx="3838047" cy="1266430"/>
            </a:xfrm>
            <a:prstGeom prst="rect">
              <a:avLst/>
            </a:prstGeom>
            <a:solidFill>
              <a:srgbClr val="4B6251"/>
            </a:solidFill>
            <a:ln>
              <a:solidFill>
                <a:srgbClr val="4B625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TextBox 48"/>
            <p:cNvSpPr txBox="1"/>
            <p:nvPr/>
          </p:nvSpPr>
          <p:spPr>
            <a:xfrm>
              <a:off x="3275856" y="2086606"/>
              <a:ext cx="2816801" cy="677157"/>
            </a:xfrm>
            <a:prstGeom prst="rect">
              <a:avLst/>
            </a:prstGeom>
            <a:noFill/>
          </p:spPr>
          <p:txBody>
            <a:bodyPr wrap="square" lIns="0" tIns="0" rIns="0" bIns="0" rtlCol="0">
              <a:spAutoFit/>
            </a:bodyPr>
            <a:lstStyle/>
            <a:p>
              <a:pPr algn="ctr"/>
              <a:r>
                <a:rPr lang="zh-CN" altLang="en-US" sz="5867" b="1" dirty="0">
                  <a:solidFill>
                    <a:srgbClr val="FFCC00"/>
                  </a:solidFill>
                  <a:cs typeface="+mn-ea"/>
                  <a:sym typeface="+mn-lt"/>
                </a:rPr>
                <a:t>问题背景</a:t>
              </a:r>
            </a:p>
          </p:txBody>
        </p:sp>
      </p:grpSp>
      <p:sp>
        <p:nvSpPr>
          <p:cNvPr id="64" name="TextBox 48"/>
          <p:cNvSpPr txBox="1"/>
          <p:nvPr/>
        </p:nvSpPr>
        <p:spPr>
          <a:xfrm>
            <a:off x="1808321" y="356659"/>
            <a:ext cx="1979448" cy="1969770"/>
          </a:xfrm>
          <a:prstGeom prst="rect">
            <a:avLst/>
          </a:prstGeom>
          <a:noFill/>
        </p:spPr>
        <p:txBody>
          <a:bodyPr wrap="square" lIns="0" tIns="0" rIns="0" bIns="0" rtlCol="0">
            <a:spAutoFit/>
          </a:bodyPr>
          <a:lstStyle/>
          <a:p>
            <a:r>
              <a:rPr lang="en-US" altLang="zh-CN" sz="12800" dirty="0">
                <a:solidFill>
                  <a:srgbClr val="FFCC00"/>
                </a:solidFill>
                <a:cs typeface="+mn-ea"/>
                <a:sym typeface="+mn-lt"/>
              </a:rPr>
              <a:t>01</a:t>
            </a:r>
            <a:endParaRPr lang="en-GB" altLang="zh-CN" sz="12800" dirty="0">
              <a:solidFill>
                <a:srgbClr val="FFCC00"/>
              </a:solidFill>
              <a:cs typeface="+mn-ea"/>
              <a:sym typeface="+mn-lt"/>
            </a:endParaRPr>
          </a:p>
        </p:txBody>
      </p:sp>
      <p:pic>
        <p:nvPicPr>
          <p:cNvPr id="8" name="图片 7">
            <a:extLst>
              <a:ext uri="{FF2B5EF4-FFF2-40B4-BE49-F238E27FC236}">
                <a16:creationId xmlns:a16="http://schemas.microsoft.com/office/drawing/2014/main" id="{306463E7-84AE-4F1C-A076-C0C85C5106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2193267" cy="662157"/>
            <a:chOff x="0" y="289322"/>
            <a:chExt cx="2193267"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1620957" cy="523220"/>
            </a:xfrm>
            <a:prstGeom prst="rect">
              <a:avLst/>
            </a:prstGeom>
            <a:noFill/>
          </p:spPr>
          <p:txBody>
            <a:bodyPr wrap="non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问题背景</a:t>
              </a: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pic>
        <p:nvPicPr>
          <p:cNvPr id="10" name="图片 9">
            <a:extLst>
              <a:ext uri="{FF2B5EF4-FFF2-40B4-BE49-F238E27FC236}">
                <a16:creationId xmlns:a16="http://schemas.microsoft.com/office/drawing/2014/main" id="{B22AA692-7C6D-4B1F-91AA-E88C8391AE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7027" y="1042235"/>
            <a:ext cx="2461846" cy="5334000"/>
          </a:xfrm>
          <a:prstGeom prst="rect">
            <a:avLst/>
          </a:prstGeom>
        </p:spPr>
      </p:pic>
      <p:pic>
        <p:nvPicPr>
          <p:cNvPr id="13" name="图片 12">
            <a:extLst>
              <a:ext uri="{FF2B5EF4-FFF2-40B4-BE49-F238E27FC236}">
                <a16:creationId xmlns:a16="http://schemas.microsoft.com/office/drawing/2014/main" id="{8FF7D432-88FB-4CBA-99F1-14294EFE51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0207" y="1042235"/>
            <a:ext cx="2461846" cy="5334000"/>
          </a:xfrm>
          <a:prstGeom prst="rect">
            <a:avLst/>
          </a:prstGeom>
        </p:spPr>
      </p:pic>
      <p:pic>
        <p:nvPicPr>
          <p:cNvPr id="5" name="图片 4">
            <a:extLst>
              <a:ext uri="{FF2B5EF4-FFF2-40B4-BE49-F238E27FC236}">
                <a16:creationId xmlns:a16="http://schemas.microsoft.com/office/drawing/2014/main" id="{8CDECC4C-66A3-488B-8209-91B5BEAD69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116" y="1042235"/>
            <a:ext cx="2461846" cy="5334000"/>
          </a:xfrm>
          <a:prstGeom prst="rect">
            <a:avLst/>
          </a:prstGeom>
        </p:spPr>
      </p:pic>
    </p:spTree>
    <p:extLst>
      <p:ext uri="{BB962C8B-B14F-4D97-AF65-F5344CB8AC3E}">
        <p14:creationId xmlns:p14="http://schemas.microsoft.com/office/powerpoint/2010/main" val="361705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2193267" cy="662157"/>
            <a:chOff x="0" y="289322"/>
            <a:chExt cx="2193267"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1620957" cy="523220"/>
            </a:xfrm>
            <a:prstGeom prst="rect">
              <a:avLst/>
            </a:prstGeom>
            <a:noFill/>
          </p:spPr>
          <p:txBody>
            <a:bodyPr wrap="non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问题背景</a:t>
              </a: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pic>
        <p:nvPicPr>
          <p:cNvPr id="1026" name="Picture 2" descr="https://pic2.zhimg.com/80/6afdc50bd6f26f37d2ca05becd7f85b8_720w.jpg?source=1940ef5c">
            <a:extLst>
              <a:ext uri="{FF2B5EF4-FFF2-40B4-BE49-F238E27FC236}">
                <a16:creationId xmlns:a16="http://schemas.microsoft.com/office/drawing/2014/main" id="{EF9CEFA6-4244-4A84-ABA7-DCAB3BEF1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457" y="1909762"/>
            <a:ext cx="4702280" cy="34394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6B5B1E4B-EDF2-4751-A815-D24B85109186}"/>
              </a:ext>
            </a:extLst>
          </p:cNvPr>
          <p:cNvSpPr txBox="1"/>
          <p:nvPr/>
        </p:nvSpPr>
        <p:spPr>
          <a:xfrm>
            <a:off x="2534317" y="5654040"/>
            <a:ext cx="1432560" cy="369332"/>
          </a:xfrm>
          <a:prstGeom prst="rect">
            <a:avLst/>
          </a:prstGeom>
          <a:noFill/>
        </p:spPr>
        <p:txBody>
          <a:bodyPr wrap="square" rtlCol="0">
            <a:spAutoFit/>
          </a:bodyPr>
          <a:lstStyle/>
          <a:p>
            <a:r>
              <a:rPr lang="en-US" altLang="zh-CN" dirty="0"/>
              <a:t>user-based</a:t>
            </a:r>
            <a:endParaRPr lang="zh-CN" altLang="en-US" dirty="0"/>
          </a:p>
        </p:txBody>
      </p:sp>
      <p:pic>
        <p:nvPicPr>
          <p:cNvPr id="1028" name="Picture 4" descr="https://pic4.zhimg.com/80/df0780d21066978e5cac38c2a67b5b0b_720w.jpg?source=1940ef5c">
            <a:extLst>
              <a:ext uri="{FF2B5EF4-FFF2-40B4-BE49-F238E27FC236}">
                <a16:creationId xmlns:a16="http://schemas.microsoft.com/office/drawing/2014/main" id="{FFFF90CF-5486-4577-AC35-D257C30C79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6194" y="1909762"/>
            <a:ext cx="4811961" cy="3439477"/>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4E6CF7D9-1012-4C52-9378-CBF5A062856C}"/>
              </a:ext>
            </a:extLst>
          </p:cNvPr>
          <p:cNvSpPr txBox="1"/>
          <p:nvPr/>
        </p:nvSpPr>
        <p:spPr>
          <a:xfrm>
            <a:off x="8185894" y="5654040"/>
            <a:ext cx="1432560" cy="369332"/>
          </a:xfrm>
          <a:prstGeom prst="rect">
            <a:avLst/>
          </a:prstGeom>
          <a:noFill/>
        </p:spPr>
        <p:txBody>
          <a:bodyPr wrap="square" rtlCol="0">
            <a:spAutoFit/>
          </a:bodyPr>
          <a:lstStyle/>
          <a:p>
            <a:r>
              <a:rPr lang="en-US" altLang="zh-CN" dirty="0"/>
              <a:t>item-based</a:t>
            </a:r>
            <a:endParaRPr lang="zh-CN" altLang="en-US" dirty="0"/>
          </a:p>
        </p:txBody>
      </p:sp>
    </p:spTree>
    <p:extLst>
      <p:ext uri="{BB962C8B-B14F-4D97-AF65-F5344CB8AC3E}">
        <p14:creationId xmlns:p14="http://schemas.microsoft.com/office/powerpoint/2010/main" val="3478401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2193267" cy="662157"/>
            <a:chOff x="0" y="289322"/>
            <a:chExt cx="2193267"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1620957" cy="523220"/>
            </a:xfrm>
            <a:prstGeom prst="rect">
              <a:avLst/>
            </a:prstGeom>
            <a:noFill/>
          </p:spPr>
          <p:txBody>
            <a:bodyPr wrap="non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问题背景</a:t>
              </a: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pic>
        <p:nvPicPr>
          <p:cNvPr id="2" name="图片 1">
            <a:extLst>
              <a:ext uri="{FF2B5EF4-FFF2-40B4-BE49-F238E27FC236}">
                <a16:creationId xmlns:a16="http://schemas.microsoft.com/office/drawing/2014/main" id="{F94A890C-0EC3-43E5-B105-9B876F001F20}"/>
              </a:ext>
            </a:extLst>
          </p:cNvPr>
          <p:cNvPicPr>
            <a:picLocks noChangeAspect="1"/>
          </p:cNvPicPr>
          <p:nvPr/>
        </p:nvPicPr>
        <p:blipFill>
          <a:blip r:embed="rId4"/>
          <a:stretch>
            <a:fillRect/>
          </a:stretch>
        </p:blipFill>
        <p:spPr>
          <a:xfrm>
            <a:off x="1631778" y="1148640"/>
            <a:ext cx="8928444" cy="4560719"/>
          </a:xfrm>
          <a:prstGeom prst="rect">
            <a:avLst/>
          </a:prstGeom>
        </p:spPr>
      </p:pic>
    </p:spTree>
    <p:extLst>
      <p:ext uri="{BB962C8B-B14F-4D97-AF65-F5344CB8AC3E}">
        <p14:creationId xmlns:p14="http://schemas.microsoft.com/office/powerpoint/2010/main" val="3219556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90575" y="-27384"/>
            <a:ext cx="4349308" cy="7008779"/>
          </a:xfrm>
          <a:prstGeom prst="rect">
            <a:avLst/>
          </a:prstGeom>
          <a:solidFill>
            <a:srgbClr val="4B6251"/>
          </a:solidFill>
          <a:ln>
            <a:solidFill>
              <a:srgbClr val="4B625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2C394C"/>
              </a:solidFill>
              <a:cs typeface="+mn-ea"/>
              <a:sym typeface="+mn-lt"/>
            </a:endParaRPr>
          </a:p>
        </p:txBody>
      </p:sp>
      <p:grpSp>
        <p:nvGrpSpPr>
          <p:cNvPr id="2" name="组合 1"/>
          <p:cNvGrpSpPr/>
          <p:nvPr/>
        </p:nvGrpSpPr>
        <p:grpSpPr>
          <a:xfrm>
            <a:off x="1808322" y="2468894"/>
            <a:ext cx="5117396" cy="1688573"/>
            <a:chOff x="2678168" y="1809376"/>
            <a:chExt cx="3838047" cy="1266430"/>
          </a:xfrm>
          <a:effectLst/>
        </p:grpSpPr>
        <p:sp>
          <p:nvSpPr>
            <p:cNvPr id="12" name="矩形 11"/>
            <p:cNvSpPr/>
            <p:nvPr/>
          </p:nvSpPr>
          <p:spPr>
            <a:xfrm>
              <a:off x="2678168" y="1809376"/>
              <a:ext cx="3838047" cy="1266430"/>
            </a:xfrm>
            <a:prstGeom prst="rect">
              <a:avLst/>
            </a:prstGeom>
            <a:solidFill>
              <a:srgbClr val="4B6251"/>
            </a:solidFill>
            <a:ln>
              <a:solidFill>
                <a:srgbClr val="4B625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TextBox 48"/>
            <p:cNvSpPr txBox="1"/>
            <p:nvPr/>
          </p:nvSpPr>
          <p:spPr>
            <a:xfrm>
              <a:off x="2892112" y="2104012"/>
              <a:ext cx="3410160" cy="677157"/>
            </a:xfrm>
            <a:prstGeom prst="rect">
              <a:avLst/>
            </a:prstGeom>
            <a:noFill/>
          </p:spPr>
          <p:txBody>
            <a:bodyPr wrap="square" lIns="0" tIns="0" rIns="0" bIns="0" rtlCol="0">
              <a:spAutoFit/>
            </a:bodyPr>
            <a:lstStyle/>
            <a:p>
              <a:pPr algn="ctr"/>
              <a:r>
                <a:rPr lang="zh-CN" altLang="en-US" sz="5867" b="1" dirty="0">
                  <a:solidFill>
                    <a:srgbClr val="FFCC00"/>
                  </a:solidFill>
                  <a:cs typeface="+mn-ea"/>
                  <a:sym typeface="+mn-lt"/>
                </a:rPr>
                <a:t>相关知识介绍</a:t>
              </a:r>
            </a:p>
          </p:txBody>
        </p:sp>
      </p:grpSp>
      <p:sp>
        <p:nvSpPr>
          <p:cNvPr id="64" name="TextBox 48"/>
          <p:cNvSpPr txBox="1"/>
          <p:nvPr/>
        </p:nvSpPr>
        <p:spPr>
          <a:xfrm>
            <a:off x="1808321" y="356659"/>
            <a:ext cx="1979448" cy="1969770"/>
          </a:xfrm>
          <a:prstGeom prst="rect">
            <a:avLst/>
          </a:prstGeom>
          <a:noFill/>
        </p:spPr>
        <p:txBody>
          <a:bodyPr wrap="square" lIns="0" tIns="0" rIns="0" bIns="0" rtlCol="0">
            <a:spAutoFit/>
          </a:bodyPr>
          <a:lstStyle/>
          <a:p>
            <a:r>
              <a:rPr lang="en-US" altLang="zh-CN" sz="12800" dirty="0">
                <a:solidFill>
                  <a:srgbClr val="FFCC00"/>
                </a:solidFill>
                <a:cs typeface="+mn-ea"/>
                <a:sym typeface="+mn-lt"/>
              </a:rPr>
              <a:t>02</a:t>
            </a:r>
            <a:endParaRPr lang="en-GB" altLang="zh-CN" sz="12800" dirty="0">
              <a:solidFill>
                <a:srgbClr val="FFCC00"/>
              </a:solidFill>
              <a:cs typeface="+mn-ea"/>
              <a:sym typeface="+mn-lt"/>
            </a:endParaRPr>
          </a:p>
        </p:txBody>
      </p:sp>
      <p:pic>
        <p:nvPicPr>
          <p:cNvPr id="8" name="图片 7">
            <a:extLst>
              <a:ext uri="{FF2B5EF4-FFF2-40B4-BE49-F238E27FC236}">
                <a16:creationId xmlns:a16="http://schemas.microsoft.com/office/drawing/2014/main" id="{5C7A7553-883A-44C1-B886-FCB10FC2EB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spTree>
    <p:extLst>
      <p:ext uri="{BB962C8B-B14F-4D97-AF65-F5344CB8AC3E}">
        <p14:creationId xmlns:p14="http://schemas.microsoft.com/office/powerpoint/2010/main" val="2909304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2911412" cy="662157"/>
            <a:chOff x="0" y="289322"/>
            <a:chExt cx="2911412"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2339102" cy="523220"/>
            </a:xfrm>
            <a:prstGeom prst="rect">
              <a:avLst/>
            </a:prstGeom>
            <a:noFill/>
          </p:spPr>
          <p:txBody>
            <a:bodyPr wrap="non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相关知识介绍</a:t>
              </a: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grpSp>
        <p:nvGrpSpPr>
          <p:cNvPr id="5" name="组合 4">
            <a:extLst>
              <a:ext uri="{FF2B5EF4-FFF2-40B4-BE49-F238E27FC236}">
                <a16:creationId xmlns:a16="http://schemas.microsoft.com/office/drawing/2014/main" id="{19687E47-DF57-4F96-AFFF-1DA1F9761F4A}"/>
              </a:ext>
            </a:extLst>
          </p:cNvPr>
          <p:cNvGrpSpPr/>
          <p:nvPr/>
        </p:nvGrpSpPr>
        <p:grpSpPr>
          <a:xfrm>
            <a:off x="3024928" y="0"/>
            <a:ext cx="7151623" cy="6764243"/>
            <a:chOff x="2667000" y="185738"/>
            <a:chExt cx="6858000" cy="6486525"/>
          </a:xfrm>
        </p:grpSpPr>
        <p:pic>
          <p:nvPicPr>
            <p:cNvPr id="2050" name="Picture 2" descr="https://pic2.zhimg.com/80/v2-fbfa2c244c425acaaf8029d7a6059fbc_720w.jpg?source=1940ef5c">
              <a:extLst>
                <a:ext uri="{FF2B5EF4-FFF2-40B4-BE49-F238E27FC236}">
                  <a16:creationId xmlns:a16="http://schemas.microsoft.com/office/drawing/2014/main" id="{BA803CA6-8F1F-4987-A6FD-FFC896C758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5738"/>
              <a:ext cx="6858000" cy="648652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C9EEA073-9611-4326-8BDD-674C4C74C0AE}"/>
                </a:ext>
              </a:extLst>
            </p:cNvPr>
            <p:cNvPicPr>
              <a:picLocks noChangeAspect="1"/>
            </p:cNvPicPr>
            <p:nvPr/>
          </p:nvPicPr>
          <p:blipFill>
            <a:blip r:embed="rId5"/>
            <a:stretch>
              <a:fillRect/>
            </a:stretch>
          </p:blipFill>
          <p:spPr>
            <a:xfrm>
              <a:off x="7960318" y="6176919"/>
              <a:ext cx="1443325" cy="495343"/>
            </a:xfrm>
            <a:prstGeom prst="rect">
              <a:avLst/>
            </a:prstGeom>
          </p:spPr>
        </p:pic>
      </p:grpSp>
    </p:spTree>
    <p:extLst>
      <p:ext uri="{BB962C8B-B14F-4D97-AF65-F5344CB8AC3E}">
        <p14:creationId xmlns:p14="http://schemas.microsoft.com/office/powerpoint/2010/main" val="3159175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83F83E1-250E-47F8-9CE4-BAE2475FBD75}"/>
              </a:ext>
            </a:extLst>
          </p:cNvPr>
          <p:cNvGrpSpPr/>
          <p:nvPr/>
        </p:nvGrpSpPr>
        <p:grpSpPr>
          <a:xfrm>
            <a:off x="0" y="236917"/>
            <a:ext cx="2911412" cy="662157"/>
            <a:chOff x="0" y="289322"/>
            <a:chExt cx="2911412" cy="662157"/>
          </a:xfrm>
        </p:grpSpPr>
        <p:sp>
          <p:nvSpPr>
            <p:cNvPr id="9" name="文本框 8">
              <a:extLst>
                <a:ext uri="{FF2B5EF4-FFF2-40B4-BE49-F238E27FC236}">
                  <a16:creationId xmlns:a16="http://schemas.microsoft.com/office/drawing/2014/main" id="{7DA1FCD9-E016-41FD-B699-EEAE65C6398E}"/>
                </a:ext>
              </a:extLst>
            </p:cNvPr>
            <p:cNvSpPr txBox="1"/>
            <p:nvPr/>
          </p:nvSpPr>
          <p:spPr>
            <a:xfrm>
              <a:off x="572310" y="358790"/>
              <a:ext cx="2339102" cy="523220"/>
            </a:xfrm>
            <a:prstGeom prst="rect">
              <a:avLst/>
            </a:prstGeom>
            <a:noFill/>
          </p:spPr>
          <p:txBody>
            <a:bodyPr wrap="none"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相关知识介绍</a:t>
              </a:r>
            </a:p>
          </p:txBody>
        </p:sp>
        <p:grpSp>
          <p:nvGrpSpPr>
            <p:cNvPr id="6" name="组合 5">
              <a:extLst>
                <a:ext uri="{FF2B5EF4-FFF2-40B4-BE49-F238E27FC236}">
                  <a16:creationId xmlns:a16="http://schemas.microsoft.com/office/drawing/2014/main" id="{AA63DFD0-B1B0-47EE-B356-F38CF40C381E}"/>
                </a:ext>
              </a:extLst>
            </p:cNvPr>
            <p:cNvGrpSpPr/>
            <p:nvPr/>
          </p:nvGrpSpPr>
          <p:grpSpPr>
            <a:xfrm>
              <a:off x="0" y="289322"/>
              <a:ext cx="458794" cy="662157"/>
              <a:chOff x="0" y="272955"/>
              <a:chExt cx="458794" cy="747920"/>
            </a:xfrm>
          </p:grpSpPr>
          <p:sp>
            <p:nvSpPr>
              <p:cNvPr id="7" name="矩形 6">
                <a:extLst>
                  <a:ext uri="{FF2B5EF4-FFF2-40B4-BE49-F238E27FC236}">
                    <a16:creationId xmlns:a16="http://schemas.microsoft.com/office/drawing/2014/main" id="{10B67B78-340B-4FEE-8FC8-519E891ED083}"/>
                  </a:ext>
                </a:extLst>
              </p:cNvPr>
              <p:cNvSpPr/>
              <p:nvPr/>
            </p:nvSpPr>
            <p:spPr>
              <a:xfrm>
                <a:off x="0" y="272955"/>
                <a:ext cx="204716" cy="747920"/>
              </a:xfrm>
              <a:prstGeom prst="rect">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3987FEE-C7C8-41F3-8FE3-85BC5F27AAF6}"/>
                  </a:ext>
                </a:extLst>
              </p:cNvPr>
              <p:cNvSpPr/>
              <p:nvPr/>
            </p:nvSpPr>
            <p:spPr>
              <a:xfrm>
                <a:off x="318232" y="272955"/>
                <a:ext cx="140562" cy="747920"/>
              </a:xfrm>
              <a:prstGeom prst="rect">
                <a:avLst/>
              </a:prstGeom>
              <a:solidFill>
                <a:srgbClr val="4B6251"/>
              </a:solidFill>
              <a:ln>
                <a:solidFill>
                  <a:srgbClr val="4B625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1" name="图片 10">
            <a:extLst>
              <a:ext uri="{FF2B5EF4-FFF2-40B4-BE49-F238E27FC236}">
                <a16:creationId xmlns:a16="http://schemas.microsoft.com/office/drawing/2014/main" id="{477EE9F1-D95B-4A0A-AB89-98CCA52FAB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6375" y="93757"/>
            <a:ext cx="946630" cy="948478"/>
          </a:xfrm>
          <a:prstGeom prst="rect">
            <a:avLst/>
          </a:prstGeom>
        </p:spPr>
      </p:pic>
      <p:pic>
        <p:nvPicPr>
          <p:cNvPr id="5" name="图片 4">
            <a:extLst>
              <a:ext uri="{FF2B5EF4-FFF2-40B4-BE49-F238E27FC236}">
                <a16:creationId xmlns:a16="http://schemas.microsoft.com/office/drawing/2014/main" id="{149FEF01-BB44-4690-B1FD-2D6C0B4A683C}"/>
              </a:ext>
            </a:extLst>
          </p:cNvPr>
          <p:cNvPicPr>
            <a:picLocks noChangeAspect="1"/>
          </p:cNvPicPr>
          <p:nvPr/>
        </p:nvPicPr>
        <p:blipFill>
          <a:blip r:embed="rId4"/>
          <a:stretch>
            <a:fillRect/>
          </a:stretch>
        </p:blipFill>
        <p:spPr>
          <a:xfrm>
            <a:off x="1053188" y="1122630"/>
            <a:ext cx="4221846" cy="1158340"/>
          </a:xfrm>
          <a:prstGeom prst="rect">
            <a:avLst/>
          </a:prstGeom>
        </p:spPr>
      </p:pic>
      <p:grpSp>
        <p:nvGrpSpPr>
          <p:cNvPr id="24" name="组合 23">
            <a:extLst>
              <a:ext uri="{FF2B5EF4-FFF2-40B4-BE49-F238E27FC236}">
                <a16:creationId xmlns:a16="http://schemas.microsoft.com/office/drawing/2014/main" id="{4AAD0EC7-1E47-47A3-8C6A-56856D9F04DB}"/>
              </a:ext>
            </a:extLst>
          </p:cNvPr>
          <p:cNvGrpSpPr/>
          <p:nvPr/>
        </p:nvGrpSpPr>
        <p:grpSpPr>
          <a:xfrm>
            <a:off x="1256288" y="3063130"/>
            <a:ext cx="3840646" cy="2721946"/>
            <a:chOff x="1256288" y="3063130"/>
            <a:chExt cx="3840646" cy="2721946"/>
          </a:xfrm>
        </p:grpSpPr>
        <p:sp>
          <p:nvSpPr>
            <p:cNvPr id="3" name="矩形 2">
              <a:extLst>
                <a:ext uri="{FF2B5EF4-FFF2-40B4-BE49-F238E27FC236}">
                  <a16:creationId xmlns:a16="http://schemas.microsoft.com/office/drawing/2014/main" id="{152DBE0C-9ECD-463D-8F37-07C0F877D98A}"/>
                </a:ext>
              </a:extLst>
            </p:cNvPr>
            <p:cNvSpPr/>
            <p:nvPr/>
          </p:nvSpPr>
          <p:spPr>
            <a:xfrm>
              <a:off x="1256289" y="3167390"/>
              <a:ext cx="1185333" cy="523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张斌杰</a:t>
              </a:r>
            </a:p>
          </p:txBody>
        </p:sp>
        <p:sp>
          <p:nvSpPr>
            <p:cNvPr id="12" name="矩形 11">
              <a:extLst>
                <a:ext uri="{FF2B5EF4-FFF2-40B4-BE49-F238E27FC236}">
                  <a16:creationId xmlns:a16="http://schemas.microsoft.com/office/drawing/2014/main" id="{38B96AD9-286C-428A-856C-CAF1F1F2D13E}"/>
                </a:ext>
              </a:extLst>
            </p:cNvPr>
            <p:cNvSpPr/>
            <p:nvPr/>
          </p:nvSpPr>
          <p:spPr>
            <a:xfrm>
              <a:off x="3911601" y="3167390"/>
              <a:ext cx="1185333" cy="523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南京</a:t>
              </a:r>
            </a:p>
          </p:txBody>
        </p:sp>
        <p:sp>
          <p:nvSpPr>
            <p:cNvPr id="13" name="矩形 12">
              <a:extLst>
                <a:ext uri="{FF2B5EF4-FFF2-40B4-BE49-F238E27FC236}">
                  <a16:creationId xmlns:a16="http://schemas.microsoft.com/office/drawing/2014/main" id="{81EA565A-1D86-4823-AA62-1430D9F7B9D5}"/>
                </a:ext>
              </a:extLst>
            </p:cNvPr>
            <p:cNvSpPr/>
            <p:nvPr/>
          </p:nvSpPr>
          <p:spPr>
            <a:xfrm>
              <a:off x="1256289" y="4214623"/>
              <a:ext cx="1185333" cy="523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张斌杰</a:t>
              </a:r>
            </a:p>
          </p:txBody>
        </p:sp>
        <p:sp>
          <p:nvSpPr>
            <p:cNvPr id="14" name="矩形 13">
              <a:extLst>
                <a:ext uri="{FF2B5EF4-FFF2-40B4-BE49-F238E27FC236}">
                  <a16:creationId xmlns:a16="http://schemas.microsoft.com/office/drawing/2014/main" id="{DC77830B-0E6D-4B4B-97F9-B91F89F57284}"/>
                </a:ext>
              </a:extLst>
            </p:cNvPr>
            <p:cNvSpPr/>
            <p:nvPr/>
          </p:nvSpPr>
          <p:spPr>
            <a:xfrm>
              <a:off x="3911600" y="4202165"/>
              <a:ext cx="1185333" cy="523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东南大学</a:t>
              </a:r>
            </a:p>
          </p:txBody>
        </p:sp>
        <p:sp>
          <p:nvSpPr>
            <p:cNvPr id="15" name="矩形 14">
              <a:extLst>
                <a:ext uri="{FF2B5EF4-FFF2-40B4-BE49-F238E27FC236}">
                  <a16:creationId xmlns:a16="http://schemas.microsoft.com/office/drawing/2014/main" id="{B118C26E-A5CA-4DF4-8D5A-93B6743418ED}"/>
                </a:ext>
              </a:extLst>
            </p:cNvPr>
            <p:cNvSpPr/>
            <p:nvPr/>
          </p:nvSpPr>
          <p:spPr>
            <a:xfrm>
              <a:off x="1256288" y="5261856"/>
              <a:ext cx="1185333" cy="523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东南大学</a:t>
              </a:r>
            </a:p>
          </p:txBody>
        </p:sp>
        <p:sp>
          <p:nvSpPr>
            <p:cNvPr id="16" name="矩形 15">
              <a:extLst>
                <a:ext uri="{FF2B5EF4-FFF2-40B4-BE49-F238E27FC236}">
                  <a16:creationId xmlns:a16="http://schemas.microsoft.com/office/drawing/2014/main" id="{C4E90D52-564B-4AB9-8554-360FD473E9F9}"/>
                </a:ext>
              </a:extLst>
            </p:cNvPr>
            <p:cNvSpPr/>
            <p:nvPr/>
          </p:nvSpPr>
          <p:spPr>
            <a:xfrm>
              <a:off x="3911600" y="5261856"/>
              <a:ext cx="1185333" cy="523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南京</a:t>
              </a:r>
            </a:p>
          </p:txBody>
        </p:sp>
        <p:cxnSp>
          <p:nvCxnSpPr>
            <p:cNvPr id="17" name="直接箭头连接符 16">
              <a:extLst>
                <a:ext uri="{FF2B5EF4-FFF2-40B4-BE49-F238E27FC236}">
                  <a16:creationId xmlns:a16="http://schemas.microsoft.com/office/drawing/2014/main" id="{92FFAFD6-984F-4014-8B89-DCB7DF81B569}"/>
                </a:ext>
              </a:extLst>
            </p:cNvPr>
            <p:cNvCxnSpPr>
              <a:stCxn id="3" idx="3"/>
              <a:endCxn id="12" idx="1"/>
            </p:cNvCxnSpPr>
            <p:nvPr/>
          </p:nvCxnSpPr>
          <p:spPr>
            <a:xfrm>
              <a:off x="2441622" y="3429000"/>
              <a:ext cx="1469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E724B68E-AAEB-40F0-A8E2-7FC1CD77BF05}"/>
                </a:ext>
              </a:extLst>
            </p:cNvPr>
            <p:cNvCxnSpPr>
              <a:stCxn id="13" idx="3"/>
              <a:endCxn id="14" idx="1"/>
            </p:cNvCxnSpPr>
            <p:nvPr/>
          </p:nvCxnSpPr>
          <p:spPr>
            <a:xfrm flipV="1">
              <a:off x="2441622" y="4463775"/>
              <a:ext cx="1469978" cy="12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7ED6FFD-D44D-4C84-8BBD-5A8F691A189C}"/>
                </a:ext>
              </a:extLst>
            </p:cNvPr>
            <p:cNvCxnSpPr>
              <a:stCxn id="15" idx="3"/>
              <a:endCxn id="16" idx="1"/>
            </p:cNvCxnSpPr>
            <p:nvPr/>
          </p:nvCxnSpPr>
          <p:spPr>
            <a:xfrm>
              <a:off x="2441621" y="5523466"/>
              <a:ext cx="1469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CFCF7FA5-0BF9-4B99-87E7-9C3195C66355}"/>
                </a:ext>
              </a:extLst>
            </p:cNvPr>
            <p:cNvSpPr txBox="1"/>
            <p:nvPr/>
          </p:nvSpPr>
          <p:spPr>
            <a:xfrm>
              <a:off x="2797222" y="5127916"/>
              <a:ext cx="1004711" cy="369332"/>
            </a:xfrm>
            <a:prstGeom prst="rect">
              <a:avLst/>
            </a:prstGeom>
            <a:noFill/>
          </p:spPr>
          <p:txBody>
            <a:bodyPr wrap="square" rtlCol="0">
              <a:spAutoFit/>
            </a:bodyPr>
            <a:lstStyle/>
            <a:p>
              <a:r>
                <a:rPr lang="zh-CN" altLang="en-US" dirty="0"/>
                <a:t>位于</a:t>
              </a:r>
            </a:p>
          </p:txBody>
        </p:sp>
        <p:sp>
          <p:nvSpPr>
            <p:cNvPr id="25" name="文本框 24">
              <a:extLst>
                <a:ext uri="{FF2B5EF4-FFF2-40B4-BE49-F238E27FC236}">
                  <a16:creationId xmlns:a16="http://schemas.microsoft.com/office/drawing/2014/main" id="{761BA3B3-6757-4B39-B8FA-D8BB3AC2952C}"/>
                </a:ext>
              </a:extLst>
            </p:cNvPr>
            <p:cNvSpPr txBox="1"/>
            <p:nvPr/>
          </p:nvSpPr>
          <p:spPr>
            <a:xfrm>
              <a:off x="2674254" y="4080683"/>
              <a:ext cx="1004711" cy="369332"/>
            </a:xfrm>
            <a:prstGeom prst="rect">
              <a:avLst/>
            </a:prstGeom>
            <a:noFill/>
          </p:spPr>
          <p:txBody>
            <a:bodyPr wrap="square" rtlCol="0">
              <a:spAutoFit/>
            </a:bodyPr>
            <a:lstStyle/>
            <a:p>
              <a:r>
                <a:rPr lang="zh-CN" altLang="en-US" dirty="0"/>
                <a:t>就读于</a:t>
              </a:r>
            </a:p>
          </p:txBody>
        </p:sp>
        <p:sp>
          <p:nvSpPr>
            <p:cNvPr id="26" name="文本框 25">
              <a:extLst>
                <a:ext uri="{FF2B5EF4-FFF2-40B4-BE49-F238E27FC236}">
                  <a16:creationId xmlns:a16="http://schemas.microsoft.com/office/drawing/2014/main" id="{A3FF4751-98D8-4AF9-AD5F-7A427F40E868}"/>
                </a:ext>
              </a:extLst>
            </p:cNvPr>
            <p:cNvSpPr txBox="1"/>
            <p:nvPr/>
          </p:nvSpPr>
          <p:spPr>
            <a:xfrm>
              <a:off x="2674253" y="3063130"/>
              <a:ext cx="1004711" cy="369332"/>
            </a:xfrm>
            <a:prstGeom prst="rect">
              <a:avLst/>
            </a:prstGeom>
            <a:noFill/>
          </p:spPr>
          <p:txBody>
            <a:bodyPr wrap="square" rtlCol="0">
              <a:spAutoFit/>
            </a:bodyPr>
            <a:lstStyle/>
            <a:p>
              <a:r>
                <a:rPr lang="zh-CN" altLang="en-US" dirty="0"/>
                <a:t>出生于</a:t>
              </a:r>
            </a:p>
          </p:txBody>
        </p:sp>
      </p:grpSp>
      <p:grpSp>
        <p:nvGrpSpPr>
          <p:cNvPr id="37" name="组合 36">
            <a:extLst>
              <a:ext uri="{FF2B5EF4-FFF2-40B4-BE49-F238E27FC236}">
                <a16:creationId xmlns:a16="http://schemas.microsoft.com/office/drawing/2014/main" id="{9A65B86A-8A10-4F51-8827-E7E63D427CE1}"/>
              </a:ext>
            </a:extLst>
          </p:cNvPr>
          <p:cNvGrpSpPr/>
          <p:nvPr/>
        </p:nvGrpSpPr>
        <p:grpSpPr>
          <a:xfrm>
            <a:off x="6893685" y="3167390"/>
            <a:ext cx="4252690" cy="2000809"/>
            <a:chOff x="6942668" y="2724576"/>
            <a:chExt cx="4252690" cy="2000809"/>
          </a:xfrm>
        </p:grpSpPr>
        <p:sp>
          <p:nvSpPr>
            <p:cNvPr id="28" name="矩形 27">
              <a:extLst>
                <a:ext uri="{FF2B5EF4-FFF2-40B4-BE49-F238E27FC236}">
                  <a16:creationId xmlns:a16="http://schemas.microsoft.com/office/drawing/2014/main" id="{BC3C73D6-9772-4E46-99EF-20B43C0BC1F6}"/>
                </a:ext>
              </a:extLst>
            </p:cNvPr>
            <p:cNvSpPr/>
            <p:nvPr/>
          </p:nvSpPr>
          <p:spPr>
            <a:xfrm>
              <a:off x="8513038" y="2724576"/>
              <a:ext cx="1185333" cy="523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张斌杰</a:t>
              </a:r>
            </a:p>
          </p:txBody>
        </p:sp>
        <p:sp>
          <p:nvSpPr>
            <p:cNvPr id="29" name="矩形 28">
              <a:extLst>
                <a:ext uri="{FF2B5EF4-FFF2-40B4-BE49-F238E27FC236}">
                  <a16:creationId xmlns:a16="http://schemas.microsoft.com/office/drawing/2014/main" id="{CB389FBB-2599-46CC-89F4-E82F98259798}"/>
                </a:ext>
              </a:extLst>
            </p:cNvPr>
            <p:cNvSpPr/>
            <p:nvPr/>
          </p:nvSpPr>
          <p:spPr>
            <a:xfrm>
              <a:off x="6942668" y="4202165"/>
              <a:ext cx="1185333" cy="523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南京</a:t>
              </a:r>
            </a:p>
          </p:txBody>
        </p:sp>
        <p:sp>
          <p:nvSpPr>
            <p:cNvPr id="30" name="矩形 29">
              <a:extLst>
                <a:ext uri="{FF2B5EF4-FFF2-40B4-BE49-F238E27FC236}">
                  <a16:creationId xmlns:a16="http://schemas.microsoft.com/office/drawing/2014/main" id="{FF1A6323-2C77-4268-B940-0886AB2F63A8}"/>
                </a:ext>
              </a:extLst>
            </p:cNvPr>
            <p:cNvSpPr/>
            <p:nvPr/>
          </p:nvSpPr>
          <p:spPr>
            <a:xfrm>
              <a:off x="9973736" y="4202165"/>
              <a:ext cx="1185333" cy="523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rPr>
                <a:t>东南大学</a:t>
              </a:r>
            </a:p>
          </p:txBody>
        </p:sp>
        <p:cxnSp>
          <p:nvCxnSpPr>
            <p:cNvPr id="31" name="直接箭头连接符 30">
              <a:extLst>
                <a:ext uri="{FF2B5EF4-FFF2-40B4-BE49-F238E27FC236}">
                  <a16:creationId xmlns:a16="http://schemas.microsoft.com/office/drawing/2014/main" id="{A3E9C323-7945-49D6-9661-7138E9B15EAF}"/>
                </a:ext>
              </a:extLst>
            </p:cNvPr>
            <p:cNvCxnSpPr>
              <a:stCxn id="28" idx="1"/>
              <a:endCxn id="29" idx="0"/>
            </p:cNvCxnSpPr>
            <p:nvPr/>
          </p:nvCxnSpPr>
          <p:spPr>
            <a:xfrm flipH="1">
              <a:off x="7535335" y="2986186"/>
              <a:ext cx="977703" cy="1215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268D494-EA79-4091-8F94-0D19943E4F28}"/>
                </a:ext>
              </a:extLst>
            </p:cNvPr>
            <p:cNvCxnSpPr>
              <a:stCxn id="28" idx="3"/>
              <a:endCxn id="30" idx="0"/>
            </p:cNvCxnSpPr>
            <p:nvPr/>
          </p:nvCxnSpPr>
          <p:spPr>
            <a:xfrm>
              <a:off x="9698371" y="2986186"/>
              <a:ext cx="868032" cy="1215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164741D-26BA-4664-B042-1A6D021B3E54}"/>
                </a:ext>
              </a:extLst>
            </p:cNvPr>
            <p:cNvCxnSpPr>
              <a:stCxn id="30" idx="1"/>
              <a:endCxn id="29" idx="3"/>
            </p:cNvCxnSpPr>
            <p:nvPr/>
          </p:nvCxnSpPr>
          <p:spPr>
            <a:xfrm flipH="1">
              <a:off x="8128001" y="4463775"/>
              <a:ext cx="1845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2B82640-9F13-43B4-9DA4-91210633020D}"/>
                </a:ext>
              </a:extLst>
            </p:cNvPr>
            <p:cNvSpPr txBox="1"/>
            <p:nvPr/>
          </p:nvSpPr>
          <p:spPr>
            <a:xfrm>
              <a:off x="7302305" y="3247796"/>
              <a:ext cx="1004711" cy="369332"/>
            </a:xfrm>
            <a:prstGeom prst="rect">
              <a:avLst/>
            </a:prstGeom>
            <a:noFill/>
          </p:spPr>
          <p:txBody>
            <a:bodyPr wrap="square" rtlCol="0">
              <a:spAutoFit/>
            </a:bodyPr>
            <a:lstStyle/>
            <a:p>
              <a:r>
                <a:rPr lang="zh-CN" altLang="en-US" dirty="0"/>
                <a:t>出生于</a:t>
              </a:r>
            </a:p>
          </p:txBody>
        </p:sp>
        <p:sp>
          <p:nvSpPr>
            <p:cNvPr id="39" name="文本框 38">
              <a:extLst>
                <a:ext uri="{FF2B5EF4-FFF2-40B4-BE49-F238E27FC236}">
                  <a16:creationId xmlns:a16="http://schemas.microsoft.com/office/drawing/2014/main" id="{9F2EBE32-B763-4193-A828-71A916905480}"/>
                </a:ext>
              </a:extLst>
            </p:cNvPr>
            <p:cNvSpPr txBox="1"/>
            <p:nvPr/>
          </p:nvSpPr>
          <p:spPr>
            <a:xfrm>
              <a:off x="10190647" y="3432462"/>
              <a:ext cx="1004711" cy="369332"/>
            </a:xfrm>
            <a:prstGeom prst="rect">
              <a:avLst/>
            </a:prstGeom>
            <a:noFill/>
          </p:spPr>
          <p:txBody>
            <a:bodyPr wrap="square" rtlCol="0">
              <a:spAutoFit/>
            </a:bodyPr>
            <a:lstStyle/>
            <a:p>
              <a:r>
                <a:rPr lang="zh-CN" altLang="en-US" dirty="0"/>
                <a:t>就读于</a:t>
              </a:r>
            </a:p>
          </p:txBody>
        </p:sp>
        <p:sp>
          <p:nvSpPr>
            <p:cNvPr id="40" name="文本框 39">
              <a:extLst>
                <a:ext uri="{FF2B5EF4-FFF2-40B4-BE49-F238E27FC236}">
                  <a16:creationId xmlns:a16="http://schemas.microsoft.com/office/drawing/2014/main" id="{EB9160D7-9D8D-42FA-9FD3-586C957C93AC}"/>
                </a:ext>
              </a:extLst>
            </p:cNvPr>
            <p:cNvSpPr txBox="1"/>
            <p:nvPr/>
          </p:nvSpPr>
          <p:spPr>
            <a:xfrm>
              <a:off x="8842425" y="4080683"/>
              <a:ext cx="1004711" cy="369332"/>
            </a:xfrm>
            <a:prstGeom prst="rect">
              <a:avLst/>
            </a:prstGeom>
            <a:noFill/>
          </p:spPr>
          <p:txBody>
            <a:bodyPr wrap="square" rtlCol="0">
              <a:spAutoFit/>
            </a:bodyPr>
            <a:lstStyle/>
            <a:p>
              <a:r>
                <a:rPr lang="zh-CN" altLang="en-US" dirty="0"/>
                <a:t>位于</a:t>
              </a:r>
            </a:p>
          </p:txBody>
        </p:sp>
      </p:grpSp>
    </p:spTree>
    <p:extLst>
      <p:ext uri="{BB962C8B-B14F-4D97-AF65-F5344CB8AC3E}">
        <p14:creationId xmlns:p14="http://schemas.microsoft.com/office/powerpoint/2010/main" val="3344426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无&quot;,&quot;HeaderHeight&quot;:0.0,&quot;FooterHeight&quot;:0.0,&quot;SideMargin&quot;:0.0,&quot;TopMargin&quot;:0.0,&quot;BottomMargin&quot;:0.0,&quot;IntervalMargin&quot;:0.0,&quot;SettingType&quot;:&quot;System&quo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TotalTime>
  <Words>3057</Words>
  <Application>Microsoft Office PowerPoint</Application>
  <PresentationFormat>宽屏</PresentationFormat>
  <Paragraphs>230</Paragraphs>
  <Slides>27</Slides>
  <Notes>26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&amp;quot</vt:lpstr>
      <vt:lpstr>Roboto</vt:lpstr>
      <vt:lpstr>TimesLTStd-Roman-Identity-H</vt:lpstr>
      <vt:lpstr>等线</vt:lpstr>
      <vt:lpstr>等线 Light</vt:lpstr>
      <vt:lpstr>黑体</vt:lpstr>
      <vt:lpstr>微软雅黑</vt:lpstr>
      <vt:lpstr>微软雅黑</vt:lpstr>
      <vt:lpstr>微软雅黑 Light</vt:lpstr>
      <vt:lpstr>Arial</vt:lpstr>
      <vt:lpstr>Century Gothic</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张斌杰</dc:creator>
  <cp:lastModifiedBy>张斌杰</cp:lastModifiedBy>
  <cp:revision>274</cp:revision>
  <dcterms:created xsi:type="dcterms:W3CDTF">2020-10-07T13:24:26Z</dcterms:created>
  <dcterms:modified xsi:type="dcterms:W3CDTF">2020-10-15T11:36:07Z</dcterms:modified>
</cp:coreProperties>
</file>