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257" r:id="rId4"/>
    <p:sldId id="344" r:id="rId5"/>
    <p:sldId id="1693" r:id="rId6"/>
    <p:sldId id="1694" r:id="rId7"/>
    <p:sldId id="1695" r:id="rId8"/>
    <p:sldId id="345" r:id="rId9"/>
    <p:sldId id="1697" r:id="rId10"/>
    <p:sldId id="1696" r:id="rId11"/>
    <p:sldId id="1698" r:id="rId12"/>
    <p:sldId id="1699" r:id="rId13"/>
    <p:sldId id="1700" r:id="rId14"/>
    <p:sldId id="1701" r:id="rId15"/>
    <p:sldId id="1702" r:id="rId16"/>
    <p:sldId id="1703" r:id="rId17"/>
    <p:sldId id="1704" r:id="rId18"/>
    <p:sldId id="1705" r:id="rId19"/>
    <p:sldId id="170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6"/>
    <a:srgbClr val="FFFFFF"/>
    <a:srgbClr val="FF3399"/>
    <a:srgbClr val="FFE699"/>
    <a:srgbClr val="A9D18E"/>
    <a:srgbClr val="FBE5D5"/>
    <a:srgbClr val="FF3300"/>
    <a:srgbClr val="FF7C80"/>
    <a:srgbClr val="F2A901"/>
    <a:srgbClr val="E5A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61067-B455-4F72-BE64-CD4B0C812174}" v="761" dt="2020-03-12T06:01: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89623" autoAdjust="0"/>
  </p:normalViewPr>
  <p:slideViewPr>
    <p:cSldViewPr>
      <p:cViewPr varScale="1">
        <p:scale>
          <a:sx n="102" d="100"/>
          <a:sy n="102" d="100"/>
        </p:scale>
        <p:origin x="11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E052A-BEBE-4900-8BE3-A6D9632A553F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51740-8063-439C-92AA-0AE78BD0D6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7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742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22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7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87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6461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303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34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3379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18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53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24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2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84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97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686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41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57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DengXian" panose="020F0502020204030204"/>
                <a:ea typeface="DengXian" panose="02010600030101010101" pitchFamily="2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DengXian" panose="020F0502020204030204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9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6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8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9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19B41D4-80F4-4D26-9DEF-16BF0797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3811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28512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2" y="284087"/>
            <a:ext cx="44482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研究背景与意义</a:t>
            </a:r>
          </a:p>
        </p:txBody>
      </p:sp>
    </p:spTree>
    <p:extLst>
      <p:ext uri="{BB962C8B-B14F-4D97-AF65-F5344CB8AC3E}">
        <p14:creationId xmlns:p14="http://schemas.microsoft.com/office/powerpoint/2010/main" val="22770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433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课题的研究目标</a:t>
            </a:r>
          </a:p>
        </p:txBody>
      </p:sp>
    </p:spTree>
    <p:extLst>
      <p:ext uri="{BB962C8B-B14F-4D97-AF65-F5344CB8AC3E}">
        <p14:creationId xmlns:p14="http://schemas.microsoft.com/office/powerpoint/2010/main" val="4014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布式训练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433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分布式训练方法</a:t>
            </a:r>
          </a:p>
        </p:txBody>
      </p:sp>
    </p:spTree>
    <p:extLst>
      <p:ext uri="{BB962C8B-B14F-4D97-AF65-F5344CB8AC3E}">
        <p14:creationId xmlns:p14="http://schemas.microsoft.com/office/powerpoint/2010/main" val="37196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433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系统设计与实现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5744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析与实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433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实验分析与结论</a:t>
            </a:r>
          </a:p>
        </p:txBody>
      </p:sp>
    </p:spTree>
    <p:extLst>
      <p:ext uri="{BB962C8B-B14F-4D97-AF65-F5344CB8AC3E}">
        <p14:creationId xmlns:p14="http://schemas.microsoft.com/office/powerpoint/2010/main" val="22121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6F492A-DD8A-414D-B018-76D4C3A8897A}"/>
              </a:ext>
            </a:extLst>
          </p:cNvPr>
          <p:cNvCxnSpPr/>
          <p:nvPr userDrawn="1"/>
        </p:nvCxnSpPr>
        <p:spPr>
          <a:xfrm>
            <a:off x="669926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7E1CA91-51E1-4DB7-B8A9-8AC71922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 algn="r">
              <a:defRPr lang="zh-CN" altLang="en-US" sz="1000" kern="1200" smtClean="0">
                <a:solidFill>
                  <a:schemeClr val="tx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defRPr>
            </a:lvl1pPr>
          </a:lstStyle>
          <a:p>
            <a:fld id="{2529C571-CC98-407B-9284-28AFD26ECFE0}" type="slidenum">
              <a:rPr lang="en-US" altLang="zh-CN" smtClean="0"/>
              <a:pPr/>
              <a:t>‹#›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A686B8-42A3-4B7D-8A62-83AFD60E53DD}"/>
              </a:ext>
            </a:extLst>
          </p:cNvPr>
          <p:cNvSpPr txBox="1"/>
          <p:nvPr userDrawn="1"/>
        </p:nvSpPr>
        <p:spPr>
          <a:xfrm>
            <a:off x="674703" y="284087"/>
            <a:ext cx="43310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3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Backup Slides</a:t>
            </a:r>
            <a:endParaRPr lang="zh-CN" altLang="en-US" sz="3400" b="1" kern="1200">
              <a:solidFill>
                <a:schemeClr val="tx1">
                  <a:lumMod val="65000"/>
                  <a:lumOff val="3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51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A3DCADA-CFEC-45BC-875F-8E168CF5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2889" y="6329974"/>
            <a:ext cx="3657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思源黑体 CN" panose="020B0500000000000000" pitchFamily="34" charset="-122"/>
                <a:ea typeface="思源黑体 CN" panose="020B0500000000000000" pitchFamily="34" charset="-122"/>
              </a:defRPr>
            </a:lvl1pPr>
          </a:lstStyle>
          <a:p>
            <a:pPr algn="r"/>
            <a:fld id="{2529C571-CC98-407B-9284-28AFD26ECFE0}" type="slidenum">
              <a:rPr lang="zh-CN" altLang="en-US" smtClean="0"/>
              <a:pPr algn="r"/>
              <a:t>‹#›</a:t>
            </a:fld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D3530BE-288F-4F7D-9ACD-1284401ED5E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0" y="4686300"/>
            <a:ext cx="5931877" cy="2171700"/>
          </a:xfrm>
          <a:custGeom>
            <a:avLst/>
            <a:gdLst>
              <a:gd name="connsiteX0" fmla="*/ 4629710 w 4629710"/>
              <a:gd name="connsiteY0" fmla="*/ 2062620 h 2086429"/>
              <a:gd name="connsiteX1" fmla="*/ 4629710 w 4629710"/>
              <a:gd name="connsiteY1" fmla="*/ 2086429 h 2086429"/>
              <a:gd name="connsiteX2" fmla="*/ 4606079 w 4629710"/>
              <a:gd name="connsiteY2" fmla="*/ 2086429 h 2086429"/>
              <a:gd name="connsiteX3" fmla="*/ 1769949 w 4629710"/>
              <a:gd name="connsiteY3" fmla="*/ 1893739 h 2086429"/>
              <a:gd name="connsiteX4" fmla="*/ 1847524 w 4629710"/>
              <a:gd name="connsiteY4" fmla="*/ 1926988 h 2086429"/>
              <a:gd name="connsiteX5" fmla="*/ 1847524 w 4629710"/>
              <a:gd name="connsiteY5" fmla="*/ 2082151 h 2086429"/>
              <a:gd name="connsiteX6" fmla="*/ 1845924 w 4629710"/>
              <a:gd name="connsiteY6" fmla="*/ 2083764 h 2086429"/>
              <a:gd name="connsiteX7" fmla="*/ 1843281 w 4629710"/>
              <a:gd name="connsiteY7" fmla="*/ 2086429 h 2086429"/>
              <a:gd name="connsiteX8" fmla="*/ 1534067 w 4629710"/>
              <a:gd name="connsiteY8" fmla="*/ 2086429 h 2086429"/>
              <a:gd name="connsiteX9" fmla="*/ 1692374 w 4629710"/>
              <a:gd name="connsiteY9" fmla="*/ 1926988 h 2086429"/>
              <a:gd name="connsiteX10" fmla="*/ 1769949 w 4629710"/>
              <a:gd name="connsiteY10" fmla="*/ 1893739 h 2086429"/>
              <a:gd name="connsiteX11" fmla="*/ 2462350 w 4629710"/>
              <a:gd name="connsiteY11" fmla="*/ 1712302 h 2086429"/>
              <a:gd name="connsiteX12" fmla="*/ 2539931 w 4629710"/>
              <a:gd name="connsiteY12" fmla="*/ 1744168 h 2086429"/>
              <a:gd name="connsiteX13" fmla="*/ 2539931 w 4629710"/>
              <a:gd name="connsiteY13" fmla="*/ 1901188 h 2086429"/>
              <a:gd name="connsiteX14" fmla="*/ 2369776 w 4629710"/>
              <a:gd name="connsiteY14" fmla="*/ 2072642 h 2086429"/>
              <a:gd name="connsiteX15" fmla="*/ 2356093 w 4629710"/>
              <a:gd name="connsiteY15" fmla="*/ 2086429 h 2086429"/>
              <a:gd name="connsiteX16" fmla="*/ 2045101 w 4629710"/>
              <a:gd name="connsiteY16" fmla="*/ 2086429 h 2086429"/>
              <a:gd name="connsiteX17" fmla="*/ 2115833 w 4629710"/>
              <a:gd name="connsiteY17" fmla="*/ 2015158 h 2086429"/>
              <a:gd name="connsiteX18" fmla="*/ 2384770 w 4629710"/>
              <a:gd name="connsiteY18" fmla="*/ 1744168 h 2086429"/>
              <a:gd name="connsiteX19" fmla="*/ 2462350 w 4629710"/>
              <a:gd name="connsiteY19" fmla="*/ 1712302 h 2086429"/>
              <a:gd name="connsiteX20" fmla="*/ 4629710 w 4629710"/>
              <a:gd name="connsiteY20" fmla="*/ 1546814 h 2086429"/>
              <a:gd name="connsiteX21" fmla="*/ 4629710 w 4629710"/>
              <a:gd name="connsiteY21" fmla="*/ 1858916 h 2086429"/>
              <a:gd name="connsiteX22" fmla="*/ 4619307 w 4629710"/>
              <a:gd name="connsiteY22" fmla="*/ 1869385 h 2086429"/>
              <a:gd name="connsiteX23" fmla="*/ 4413580 w 4629710"/>
              <a:gd name="connsiteY23" fmla="*/ 2076441 h 2086429"/>
              <a:gd name="connsiteX24" fmla="*/ 4403656 w 4629710"/>
              <a:gd name="connsiteY24" fmla="*/ 2086429 h 2086429"/>
              <a:gd name="connsiteX25" fmla="*/ 4093847 w 4629710"/>
              <a:gd name="connsiteY25" fmla="*/ 2086429 h 2086429"/>
              <a:gd name="connsiteX26" fmla="*/ 4162148 w 4629710"/>
              <a:gd name="connsiteY26" fmla="*/ 2017650 h 2086429"/>
              <a:gd name="connsiteX27" fmla="*/ 4608252 w 4629710"/>
              <a:gd name="connsiteY27" fmla="*/ 1568422 h 2086429"/>
              <a:gd name="connsiteX28" fmla="*/ 2238267 w 4629710"/>
              <a:gd name="connsiteY28" fmla="*/ 1422274 h 2086429"/>
              <a:gd name="connsiteX29" fmla="*/ 2315838 w 4629710"/>
              <a:gd name="connsiteY29" fmla="*/ 1455593 h 2086429"/>
              <a:gd name="connsiteX30" fmla="*/ 2315838 w 4629710"/>
              <a:gd name="connsiteY30" fmla="*/ 1611082 h 2086429"/>
              <a:gd name="connsiteX31" fmla="*/ 2083124 w 4629710"/>
              <a:gd name="connsiteY31" fmla="*/ 1848018 h 2086429"/>
              <a:gd name="connsiteX32" fmla="*/ 1927981 w 4629710"/>
              <a:gd name="connsiteY32" fmla="*/ 1848018 h 2086429"/>
              <a:gd name="connsiteX33" fmla="*/ 1927981 w 4629710"/>
              <a:gd name="connsiteY33" fmla="*/ 1690678 h 2086429"/>
              <a:gd name="connsiteX34" fmla="*/ 2160695 w 4629710"/>
              <a:gd name="connsiteY34" fmla="*/ 1455593 h 2086429"/>
              <a:gd name="connsiteX35" fmla="*/ 2238267 w 4629710"/>
              <a:gd name="connsiteY35" fmla="*/ 1422274 h 2086429"/>
              <a:gd name="connsiteX36" fmla="*/ 828764 w 4629710"/>
              <a:gd name="connsiteY36" fmla="*/ 1296841 h 2086429"/>
              <a:gd name="connsiteX37" fmla="*/ 906376 w 4629710"/>
              <a:gd name="connsiteY37" fmla="*/ 1330096 h 2086429"/>
              <a:gd name="connsiteX38" fmla="*/ 906376 w 4629710"/>
              <a:gd name="connsiteY38" fmla="*/ 1485289 h 2086429"/>
              <a:gd name="connsiteX39" fmla="*/ 442282 w 4629710"/>
              <a:gd name="connsiteY39" fmla="*/ 1952837 h 2086429"/>
              <a:gd name="connsiteX40" fmla="*/ 309677 w 4629710"/>
              <a:gd name="connsiteY40" fmla="*/ 2086429 h 2086429"/>
              <a:gd name="connsiteX41" fmla="*/ 0 w 4629710"/>
              <a:gd name="connsiteY41" fmla="*/ 2086429 h 2086429"/>
              <a:gd name="connsiteX42" fmla="*/ 86087 w 4629710"/>
              <a:gd name="connsiteY42" fmla="*/ 1999748 h 2086429"/>
              <a:gd name="connsiteX43" fmla="*/ 751152 w 4629710"/>
              <a:gd name="connsiteY43" fmla="*/ 1330096 h 2086429"/>
              <a:gd name="connsiteX44" fmla="*/ 828764 w 4629710"/>
              <a:gd name="connsiteY44" fmla="*/ 1296841 h 2086429"/>
              <a:gd name="connsiteX45" fmla="*/ 2890951 w 4629710"/>
              <a:gd name="connsiteY45" fmla="*/ 1280952 h 2086429"/>
              <a:gd name="connsiteX46" fmla="*/ 2968547 w 4629710"/>
              <a:gd name="connsiteY46" fmla="*/ 1314167 h 2086429"/>
              <a:gd name="connsiteX47" fmla="*/ 2968547 w 4629710"/>
              <a:gd name="connsiteY47" fmla="*/ 1471018 h 2086429"/>
              <a:gd name="connsiteX48" fmla="*/ 2781947 w 4629710"/>
              <a:gd name="connsiteY48" fmla="*/ 1657393 h 2086429"/>
              <a:gd name="connsiteX49" fmla="*/ 2626756 w 4629710"/>
              <a:gd name="connsiteY49" fmla="*/ 1657393 h 2086429"/>
              <a:gd name="connsiteX50" fmla="*/ 2626756 w 4629710"/>
              <a:gd name="connsiteY50" fmla="*/ 1500543 h 2086429"/>
              <a:gd name="connsiteX51" fmla="*/ 2813355 w 4629710"/>
              <a:gd name="connsiteY51" fmla="*/ 1314167 h 2086429"/>
              <a:gd name="connsiteX52" fmla="*/ 2890951 w 4629710"/>
              <a:gd name="connsiteY52" fmla="*/ 1280952 h 2086429"/>
              <a:gd name="connsiteX53" fmla="*/ 2489546 w 4629710"/>
              <a:gd name="connsiteY53" fmla="*/ 1169336 h 2086429"/>
              <a:gd name="connsiteX54" fmla="*/ 2568346 w 4629710"/>
              <a:gd name="connsiteY54" fmla="*/ 1201077 h 2086429"/>
              <a:gd name="connsiteX55" fmla="*/ 2568346 w 4629710"/>
              <a:gd name="connsiteY55" fmla="*/ 1357482 h 2086429"/>
              <a:gd name="connsiteX56" fmla="*/ 2410746 w 4629710"/>
              <a:gd name="connsiteY56" fmla="*/ 1357482 h 2086429"/>
              <a:gd name="connsiteX57" fmla="*/ 2410746 w 4629710"/>
              <a:gd name="connsiteY57" fmla="*/ 1201077 h 2086429"/>
              <a:gd name="connsiteX58" fmla="*/ 2489546 w 4629710"/>
              <a:gd name="connsiteY58" fmla="*/ 1169336 h 2086429"/>
              <a:gd name="connsiteX59" fmla="*/ 4629710 w 4629710"/>
              <a:gd name="connsiteY59" fmla="*/ 1030758 h 2086429"/>
              <a:gd name="connsiteX60" fmla="*/ 4629710 w 4629710"/>
              <a:gd name="connsiteY60" fmla="*/ 1344123 h 2086429"/>
              <a:gd name="connsiteX61" fmla="*/ 4521168 w 4629710"/>
              <a:gd name="connsiteY61" fmla="*/ 1453492 h 2086429"/>
              <a:gd name="connsiteX62" fmla="*/ 4045104 w 4629710"/>
              <a:gd name="connsiteY62" fmla="*/ 1933189 h 2086429"/>
              <a:gd name="connsiteX63" fmla="*/ 3893025 w 4629710"/>
              <a:gd name="connsiteY63" fmla="*/ 2086429 h 2086429"/>
              <a:gd name="connsiteX64" fmla="*/ 3582033 w 4629710"/>
              <a:gd name="connsiteY64" fmla="*/ 2086429 h 2086429"/>
              <a:gd name="connsiteX65" fmla="*/ 3589225 w 4629710"/>
              <a:gd name="connsiteY65" fmla="*/ 2079182 h 2086429"/>
              <a:gd name="connsiteX66" fmla="*/ 4626351 w 4629710"/>
              <a:gd name="connsiteY66" fmla="*/ 1034143 h 2086429"/>
              <a:gd name="connsiteX67" fmla="*/ 1614625 w 4629710"/>
              <a:gd name="connsiteY67" fmla="*/ 1018568 h 2086429"/>
              <a:gd name="connsiteX68" fmla="*/ 1692206 w 4629710"/>
              <a:gd name="connsiteY68" fmla="*/ 1050446 h 2086429"/>
              <a:gd name="connsiteX69" fmla="*/ 1692206 w 4629710"/>
              <a:gd name="connsiteY69" fmla="*/ 1207526 h 2086429"/>
              <a:gd name="connsiteX70" fmla="*/ 904454 w 4629710"/>
              <a:gd name="connsiteY70" fmla="*/ 2001593 h 2086429"/>
              <a:gd name="connsiteX71" fmla="*/ 820292 w 4629710"/>
              <a:gd name="connsiteY71" fmla="*/ 2086429 h 2086429"/>
              <a:gd name="connsiteX72" fmla="*/ 509300 w 4629710"/>
              <a:gd name="connsiteY72" fmla="*/ 2086429 h 2086429"/>
              <a:gd name="connsiteX73" fmla="*/ 535713 w 4629710"/>
              <a:gd name="connsiteY73" fmla="*/ 2059804 h 2086429"/>
              <a:gd name="connsiteX74" fmla="*/ 1537045 w 4629710"/>
              <a:gd name="connsiteY74" fmla="*/ 1050446 h 2086429"/>
              <a:gd name="connsiteX75" fmla="*/ 1614625 w 4629710"/>
              <a:gd name="connsiteY75" fmla="*/ 1018568 h 2086429"/>
              <a:gd name="connsiteX76" fmla="*/ 2303600 w 4629710"/>
              <a:gd name="connsiteY76" fmla="*/ 841225 h 2086429"/>
              <a:gd name="connsiteX77" fmla="*/ 2381181 w 4629710"/>
              <a:gd name="connsiteY77" fmla="*/ 874475 h 2086429"/>
              <a:gd name="connsiteX78" fmla="*/ 2381181 w 4629710"/>
              <a:gd name="connsiteY78" fmla="*/ 1031485 h 2086429"/>
              <a:gd name="connsiteX79" fmla="*/ 1379622 w 4629710"/>
              <a:gd name="connsiteY79" fmla="*/ 2040153 h 2086429"/>
              <a:gd name="connsiteX80" fmla="*/ 1333672 w 4629710"/>
              <a:gd name="connsiteY80" fmla="*/ 2086429 h 2086429"/>
              <a:gd name="connsiteX81" fmla="*/ 1022608 w 4629710"/>
              <a:gd name="connsiteY81" fmla="*/ 2086429 h 2086429"/>
              <a:gd name="connsiteX82" fmla="*/ 1076516 w 4629710"/>
              <a:gd name="connsiteY82" fmla="*/ 2032139 h 2086429"/>
              <a:gd name="connsiteX83" fmla="*/ 2226020 w 4629710"/>
              <a:gd name="connsiteY83" fmla="*/ 874475 h 2086429"/>
              <a:gd name="connsiteX84" fmla="*/ 2303600 w 4629710"/>
              <a:gd name="connsiteY84" fmla="*/ 841225 h 2086429"/>
              <a:gd name="connsiteX85" fmla="*/ 1838798 w 4629710"/>
              <a:gd name="connsiteY85" fmla="*/ 795146 h 2086429"/>
              <a:gd name="connsiteX86" fmla="*/ 1916161 w 4629710"/>
              <a:gd name="connsiteY86" fmla="*/ 828267 h 2086429"/>
              <a:gd name="connsiteX87" fmla="*/ 1916161 w 4629710"/>
              <a:gd name="connsiteY87" fmla="*/ 984672 h 2086429"/>
              <a:gd name="connsiteX88" fmla="*/ 1761434 w 4629710"/>
              <a:gd name="connsiteY88" fmla="*/ 984672 h 2086429"/>
              <a:gd name="connsiteX89" fmla="*/ 1761434 w 4629710"/>
              <a:gd name="connsiteY89" fmla="*/ 828267 h 2086429"/>
              <a:gd name="connsiteX90" fmla="*/ 1838798 w 4629710"/>
              <a:gd name="connsiteY90" fmla="*/ 795146 h 2086429"/>
              <a:gd name="connsiteX91" fmla="*/ 4629710 w 4629710"/>
              <a:gd name="connsiteY91" fmla="*/ 514384 h 2086429"/>
              <a:gd name="connsiteX92" fmla="*/ 4629710 w 4629710"/>
              <a:gd name="connsiteY92" fmla="*/ 828997 h 2086429"/>
              <a:gd name="connsiteX93" fmla="*/ 4595945 w 4629710"/>
              <a:gd name="connsiteY93" fmla="*/ 863022 h 2086429"/>
              <a:gd name="connsiteX94" fmla="*/ 3437297 w 4629710"/>
              <a:gd name="connsiteY94" fmla="*/ 2030584 h 2086429"/>
              <a:gd name="connsiteX95" fmla="*/ 3381878 w 4629710"/>
              <a:gd name="connsiteY95" fmla="*/ 2086429 h 2086429"/>
              <a:gd name="connsiteX96" fmla="*/ 3070403 w 4629710"/>
              <a:gd name="connsiteY96" fmla="*/ 2086429 h 2086429"/>
              <a:gd name="connsiteX97" fmla="*/ 3214665 w 4629710"/>
              <a:gd name="connsiteY97" fmla="*/ 1940988 h 2086429"/>
              <a:gd name="connsiteX98" fmla="*/ 4469965 w 4629710"/>
              <a:gd name="connsiteY98" fmla="*/ 675434 h 2086429"/>
              <a:gd name="connsiteX99" fmla="*/ 4629710 w 4629710"/>
              <a:gd name="connsiteY99" fmla="*/ 0 h 2086429"/>
              <a:gd name="connsiteX100" fmla="*/ 4629710 w 4629710"/>
              <a:gd name="connsiteY100" fmla="*/ 314353 h 2086429"/>
              <a:gd name="connsiteX101" fmla="*/ 4558252 w 4629710"/>
              <a:gd name="connsiteY101" fmla="*/ 386295 h 2086429"/>
              <a:gd name="connsiteX102" fmla="*/ 3117080 w 4629710"/>
              <a:gd name="connsiteY102" fmla="*/ 1837231 h 2086429"/>
              <a:gd name="connsiteX103" fmla="*/ 2869559 w 4629710"/>
              <a:gd name="connsiteY103" fmla="*/ 2086429 h 2086429"/>
              <a:gd name="connsiteX104" fmla="*/ 2558298 w 4629710"/>
              <a:gd name="connsiteY104" fmla="*/ 2086429 h 2086429"/>
              <a:gd name="connsiteX105" fmla="*/ 2623869 w 4629710"/>
              <a:gd name="connsiteY105" fmla="*/ 2020383 h 2086429"/>
              <a:gd name="connsiteX106" fmla="*/ 4514978 w 4629710"/>
              <a:gd name="connsiteY106" fmla="*/ 115564 h 208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29710" h="2086429">
                <a:moveTo>
                  <a:pt x="4629710" y="2062620"/>
                </a:moveTo>
                <a:lnTo>
                  <a:pt x="4629710" y="2086429"/>
                </a:lnTo>
                <a:lnTo>
                  <a:pt x="4606079" y="2086429"/>
                </a:lnTo>
                <a:close/>
                <a:moveTo>
                  <a:pt x="1769949" y="1893739"/>
                </a:moveTo>
                <a:cubicBezTo>
                  <a:pt x="1798116" y="1893739"/>
                  <a:pt x="1826283" y="1904822"/>
                  <a:pt x="1847524" y="1926988"/>
                </a:cubicBezTo>
                <a:cubicBezTo>
                  <a:pt x="1891853" y="1969473"/>
                  <a:pt x="1891853" y="2039666"/>
                  <a:pt x="1847524" y="2082151"/>
                </a:cubicBezTo>
                <a:cubicBezTo>
                  <a:pt x="1847524" y="2082151"/>
                  <a:pt x="1847524" y="2082151"/>
                  <a:pt x="1845924" y="2083764"/>
                </a:cubicBezTo>
                <a:lnTo>
                  <a:pt x="1843281" y="2086429"/>
                </a:lnTo>
                <a:lnTo>
                  <a:pt x="1534067" y="2086429"/>
                </a:lnTo>
                <a:lnTo>
                  <a:pt x="1692374" y="1926988"/>
                </a:lnTo>
                <a:cubicBezTo>
                  <a:pt x="1713615" y="1904822"/>
                  <a:pt x="1741782" y="1893739"/>
                  <a:pt x="1769949" y="1893739"/>
                </a:cubicBezTo>
                <a:close/>
                <a:moveTo>
                  <a:pt x="2462350" y="1712302"/>
                </a:moveTo>
                <a:cubicBezTo>
                  <a:pt x="2490519" y="1712302"/>
                  <a:pt x="2518688" y="1722924"/>
                  <a:pt x="2539931" y="1744168"/>
                </a:cubicBezTo>
                <a:cubicBezTo>
                  <a:pt x="2582415" y="1788503"/>
                  <a:pt x="2582415" y="1858701"/>
                  <a:pt x="2539931" y="1901188"/>
                </a:cubicBezTo>
                <a:cubicBezTo>
                  <a:pt x="2539931" y="1901188"/>
                  <a:pt x="2539931" y="1901188"/>
                  <a:pt x="2369776" y="2072642"/>
                </a:cubicBezTo>
                <a:lnTo>
                  <a:pt x="2356093" y="2086429"/>
                </a:lnTo>
                <a:lnTo>
                  <a:pt x="2045101" y="2086429"/>
                </a:lnTo>
                <a:lnTo>
                  <a:pt x="2115833" y="2015158"/>
                </a:lnTo>
                <a:cubicBezTo>
                  <a:pt x="2203361" y="1926962"/>
                  <a:pt x="2292990" y="1836649"/>
                  <a:pt x="2384770" y="1744168"/>
                </a:cubicBezTo>
                <a:cubicBezTo>
                  <a:pt x="2406013" y="1722924"/>
                  <a:pt x="2434181" y="1712302"/>
                  <a:pt x="2462350" y="1712302"/>
                </a:cubicBezTo>
                <a:close/>
                <a:moveTo>
                  <a:pt x="4629710" y="1546814"/>
                </a:moveTo>
                <a:lnTo>
                  <a:pt x="4629710" y="1858916"/>
                </a:lnTo>
                <a:lnTo>
                  <a:pt x="4619307" y="1869385"/>
                </a:lnTo>
                <a:cubicBezTo>
                  <a:pt x="4552784" y="1936338"/>
                  <a:pt x="4484229" y="2005336"/>
                  <a:pt x="4413580" y="2076441"/>
                </a:cubicBezTo>
                <a:lnTo>
                  <a:pt x="4403656" y="2086429"/>
                </a:lnTo>
                <a:lnTo>
                  <a:pt x="4093847" y="2086429"/>
                </a:lnTo>
                <a:lnTo>
                  <a:pt x="4162148" y="2017650"/>
                </a:lnTo>
                <a:cubicBezTo>
                  <a:pt x="4291492" y="1887401"/>
                  <a:pt x="4439313" y="1738544"/>
                  <a:pt x="4608252" y="1568422"/>
                </a:cubicBezTo>
                <a:close/>
                <a:moveTo>
                  <a:pt x="2238267" y="1422274"/>
                </a:moveTo>
                <a:cubicBezTo>
                  <a:pt x="2266433" y="1422274"/>
                  <a:pt x="2294599" y="1433380"/>
                  <a:pt x="2315838" y="1455593"/>
                </a:cubicBezTo>
                <a:cubicBezTo>
                  <a:pt x="2360165" y="1498167"/>
                  <a:pt x="2360165" y="1568507"/>
                  <a:pt x="2315838" y="1611082"/>
                </a:cubicBezTo>
                <a:cubicBezTo>
                  <a:pt x="2315838" y="1611082"/>
                  <a:pt x="2315838" y="1611082"/>
                  <a:pt x="2083124" y="1848018"/>
                </a:cubicBezTo>
                <a:cubicBezTo>
                  <a:pt x="2040645" y="1890592"/>
                  <a:pt x="1970461" y="1890592"/>
                  <a:pt x="1927981" y="1848018"/>
                </a:cubicBezTo>
                <a:cubicBezTo>
                  <a:pt x="1885502" y="1803592"/>
                  <a:pt x="1885502" y="1733252"/>
                  <a:pt x="1927981" y="1690678"/>
                </a:cubicBezTo>
                <a:cubicBezTo>
                  <a:pt x="1927981" y="1690678"/>
                  <a:pt x="1927981" y="1690678"/>
                  <a:pt x="2160695" y="1455593"/>
                </a:cubicBezTo>
                <a:cubicBezTo>
                  <a:pt x="2181935" y="1433380"/>
                  <a:pt x="2210101" y="1422274"/>
                  <a:pt x="2238267" y="1422274"/>
                </a:cubicBezTo>
                <a:close/>
                <a:moveTo>
                  <a:pt x="828764" y="1296841"/>
                </a:moveTo>
                <a:cubicBezTo>
                  <a:pt x="856944" y="1296841"/>
                  <a:pt x="885125" y="1307926"/>
                  <a:pt x="906376" y="1330096"/>
                </a:cubicBezTo>
                <a:cubicBezTo>
                  <a:pt x="948878" y="1372589"/>
                  <a:pt x="948878" y="1442796"/>
                  <a:pt x="906376" y="1485289"/>
                </a:cubicBezTo>
                <a:cubicBezTo>
                  <a:pt x="906376" y="1485289"/>
                  <a:pt x="906376" y="1485289"/>
                  <a:pt x="442282" y="1952837"/>
                </a:cubicBezTo>
                <a:lnTo>
                  <a:pt x="309677" y="2086429"/>
                </a:lnTo>
                <a:lnTo>
                  <a:pt x="0" y="2086429"/>
                </a:lnTo>
                <a:lnTo>
                  <a:pt x="86087" y="1999748"/>
                </a:lnTo>
                <a:cubicBezTo>
                  <a:pt x="291823" y="1792593"/>
                  <a:pt x="513120" y="1569771"/>
                  <a:pt x="751152" y="1330096"/>
                </a:cubicBezTo>
                <a:cubicBezTo>
                  <a:pt x="772404" y="1307926"/>
                  <a:pt x="800583" y="1296841"/>
                  <a:pt x="828764" y="1296841"/>
                </a:cubicBezTo>
                <a:close/>
                <a:moveTo>
                  <a:pt x="2890951" y="1280952"/>
                </a:moveTo>
                <a:cubicBezTo>
                  <a:pt x="2919126" y="1280952"/>
                  <a:pt x="2947301" y="1292024"/>
                  <a:pt x="2968547" y="1314167"/>
                </a:cubicBezTo>
                <a:cubicBezTo>
                  <a:pt x="3011040" y="1356609"/>
                  <a:pt x="3011040" y="1426731"/>
                  <a:pt x="2968547" y="1471018"/>
                </a:cubicBezTo>
                <a:cubicBezTo>
                  <a:pt x="2968547" y="1471018"/>
                  <a:pt x="2968547" y="1471018"/>
                  <a:pt x="2781947" y="1657393"/>
                </a:cubicBezTo>
                <a:cubicBezTo>
                  <a:pt x="2739454" y="1701680"/>
                  <a:pt x="2669249" y="1701680"/>
                  <a:pt x="2626756" y="1657393"/>
                </a:cubicBezTo>
                <a:cubicBezTo>
                  <a:pt x="2582415" y="1614951"/>
                  <a:pt x="2582415" y="1544830"/>
                  <a:pt x="2626756" y="1500543"/>
                </a:cubicBezTo>
                <a:cubicBezTo>
                  <a:pt x="2626756" y="1500543"/>
                  <a:pt x="2626756" y="1500543"/>
                  <a:pt x="2813355" y="1314167"/>
                </a:cubicBezTo>
                <a:cubicBezTo>
                  <a:pt x="2834601" y="1292024"/>
                  <a:pt x="2862776" y="1280952"/>
                  <a:pt x="2890951" y="1280952"/>
                </a:cubicBezTo>
                <a:close/>
                <a:moveTo>
                  <a:pt x="2489546" y="1169336"/>
                </a:moveTo>
                <a:cubicBezTo>
                  <a:pt x="2517821" y="1169336"/>
                  <a:pt x="2546097" y="1179916"/>
                  <a:pt x="2568346" y="1201077"/>
                </a:cubicBezTo>
                <a:cubicBezTo>
                  <a:pt x="2610990" y="1245238"/>
                  <a:pt x="2610990" y="1315160"/>
                  <a:pt x="2568346" y="1357482"/>
                </a:cubicBezTo>
                <a:cubicBezTo>
                  <a:pt x="2523847" y="1401643"/>
                  <a:pt x="2455245" y="1401643"/>
                  <a:pt x="2410746" y="1357482"/>
                </a:cubicBezTo>
                <a:cubicBezTo>
                  <a:pt x="2368102" y="1315160"/>
                  <a:pt x="2368102" y="1245238"/>
                  <a:pt x="2410746" y="1201077"/>
                </a:cubicBezTo>
                <a:cubicBezTo>
                  <a:pt x="2432996" y="1179916"/>
                  <a:pt x="2461271" y="1169336"/>
                  <a:pt x="2489546" y="1169336"/>
                </a:cubicBezTo>
                <a:close/>
                <a:moveTo>
                  <a:pt x="4629710" y="1030758"/>
                </a:moveTo>
                <a:lnTo>
                  <a:pt x="4629710" y="1344123"/>
                </a:lnTo>
                <a:lnTo>
                  <a:pt x="4521168" y="1453492"/>
                </a:lnTo>
                <a:cubicBezTo>
                  <a:pt x="4370413" y="1605399"/>
                  <a:pt x="4211859" y="1765162"/>
                  <a:pt x="4045104" y="1933189"/>
                </a:cubicBezTo>
                <a:lnTo>
                  <a:pt x="3893025" y="2086429"/>
                </a:lnTo>
                <a:lnTo>
                  <a:pt x="3582033" y="2086429"/>
                </a:lnTo>
                <a:lnTo>
                  <a:pt x="3589225" y="2079182"/>
                </a:lnTo>
                <a:cubicBezTo>
                  <a:pt x="3763876" y="1903199"/>
                  <a:pt x="4074367" y="1590339"/>
                  <a:pt x="4626351" y="1034143"/>
                </a:cubicBezTo>
                <a:close/>
                <a:moveTo>
                  <a:pt x="1614625" y="1018568"/>
                </a:moveTo>
                <a:cubicBezTo>
                  <a:pt x="1642794" y="1018568"/>
                  <a:pt x="1670963" y="1029194"/>
                  <a:pt x="1692206" y="1050446"/>
                </a:cubicBezTo>
                <a:cubicBezTo>
                  <a:pt x="1734690" y="1094798"/>
                  <a:pt x="1734690" y="1165022"/>
                  <a:pt x="1692206" y="1207526"/>
                </a:cubicBezTo>
                <a:cubicBezTo>
                  <a:pt x="1692206" y="1207526"/>
                  <a:pt x="1692206" y="1207526"/>
                  <a:pt x="904454" y="2001593"/>
                </a:cubicBezTo>
                <a:lnTo>
                  <a:pt x="820292" y="2086429"/>
                </a:lnTo>
                <a:lnTo>
                  <a:pt x="509300" y="2086429"/>
                </a:lnTo>
                <a:lnTo>
                  <a:pt x="535713" y="2059804"/>
                </a:lnTo>
                <a:cubicBezTo>
                  <a:pt x="837224" y="1755877"/>
                  <a:pt x="1169926" y="1420508"/>
                  <a:pt x="1537045" y="1050446"/>
                </a:cubicBezTo>
                <a:cubicBezTo>
                  <a:pt x="1558288" y="1029194"/>
                  <a:pt x="1586457" y="1018568"/>
                  <a:pt x="1614625" y="1018568"/>
                </a:cubicBezTo>
                <a:close/>
                <a:moveTo>
                  <a:pt x="2303600" y="841225"/>
                </a:moveTo>
                <a:cubicBezTo>
                  <a:pt x="2331769" y="841225"/>
                  <a:pt x="2359938" y="852309"/>
                  <a:pt x="2381181" y="874475"/>
                </a:cubicBezTo>
                <a:cubicBezTo>
                  <a:pt x="2423665" y="916960"/>
                  <a:pt x="2423665" y="987153"/>
                  <a:pt x="2381181" y="1031485"/>
                </a:cubicBezTo>
                <a:cubicBezTo>
                  <a:pt x="2381181" y="1031485"/>
                  <a:pt x="2381181" y="1031485"/>
                  <a:pt x="1379622" y="2040153"/>
                </a:cubicBezTo>
                <a:lnTo>
                  <a:pt x="1333672" y="2086429"/>
                </a:lnTo>
                <a:lnTo>
                  <a:pt x="1022608" y="2086429"/>
                </a:lnTo>
                <a:lnTo>
                  <a:pt x="1076516" y="2032139"/>
                </a:lnTo>
                <a:cubicBezTo>
                  <a:pt x="1416254" y="1689990"/>
                  <a:pt x="1797714" y="1305822"/>
                  <a:pt x="2226020" y="874475"/>
                </a:cubicBezTo>
                <a:cubicBezTo>
                  <a:pt x="2247263" y="852309"/>
                  <a:pt x="2275431" y="841225"/>
                  <a:pt x="2303600" y="841225"/>
                </a:cubicBezTo>
                <a:close/>
                <a:moveTo>
                  <a:pt x="1838798" y="795146"/>
                </a:moveTo>
                <a:cubicBezTo>
                  <a:pt x="1866888" y="795146"/>
                  <a:pt x="1894978" y="806186"/>
                  <a:pt x="1916161" y="828267"/>
                </a:cubicBezTo>
                <a:cubicBezTo>
                  <a:pt x="1958527" y="870588"/>
                  <a:pt x="1958527" y="940510"/>
                  <a:pt x="1916161" y="984672"/>
                </a:cubicBezTo>
                <a:cubicBezTo>
                  <a:pt x="1873795" y="1026993"/>
                  <a:pt x="1803800" y="1026993"/>
                  <a:pt x="1761434" y="984672"/>
                </a:cubicBezTo>
                <a:cubicBezTo>
                  <a:pt x="1717227" y="940510"/>
                  <a:pt x="1717227" y="870588"/>
                  <a:pt x="1761434" y="828267"/>
                </a:cubicBezTo>
                <a:cubicBezTo>
                  <a:pt x="1782617" y="806186"/>
                  <a:pt x="1810708" y="795146"/>
                  <a:pt x="1838798" y="795146"/>
                </a:cubicBezTo>
                <a:close/>
                <a:moveTo>
                  <a:pt x="4629710" y="514384"/>
                </a:moveTo>
                <a:lnTo>
                  <a:pt x="4629710" y="828997"/>
                </a:lnTo>
                <a:lnTo>
                  <a:pt x="4595945" y="863022"/>
                </a:lnTo>
                <a:cubicBezTo>
                  <a:pt x="4281421" y="1179966"/>
                  <a:pt x="3899954" y="1564368"/>
                  <a:pt x="3437297" y="2030584"/>
                </a:cubicBezTo>
                <a:lnTo>
                  <a:pt x="3381878" y="2086429"/>
                </a:lnTo>
                <a:lnTo>
                  <a:pt x="3070403" y="2086429"/>
                </a:lnTo>
                <a:lnTo>
                  <a:pt x="3214665" y="1940988"/>
                </a:lnTo>
                <a:cubicBezTo>
                  <a:pt x="3538718" y="1614288"/>
                  <a:pt x="3949427" y="1200224"/>
                  <a:pt x="4469965" y="675434"/>
                </a:cubicBezTo>
                <a:close/>
                <a:moveTo>
                  <a:pt x="4629710" y="0"/>
                </a:moveTo>
                <a:lnTo>
                  <a:pt x="4629710" y="314353"/>
                </a:lnTo>
                <a:lnTo>
                  <a:pt x="4558252" y="386295"/>
                </a:lnTo>
                <a:cubicBezTo>
                  <a:pt x="4166000" y="781204"/>
                  <a:pt x="3691376" y="1259044"/>
                  <a:pt x="3117080" y="1837231"/>
                </a:cubicBezTo>
                <a:lnTo>
                  <a:pt x="2869559" y="2086429"/>
                </a:lnTo>
                <a:lnTo>
                  <a:pt x="2558298" y="2086429"/>
                </a:lnTo>
                <a:lnTo>
                  <a:pt x="2623869" y="2020383"/>
                </a:lnTo>
                <a:cubicBezTo>
                  <a:pt x="2894027" y="1748266"/>
                  <a:pt x="3434344" y="1204032"/>
                  <a:pt x="4514978" y="11556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BF238C6-410D-4469-9ADA-95A6E7DDA899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308760" y="0"/>
            <a:ext cx="6883240" cy="2520000"/>
          </a:xfrm>
          <a:custGeom>
            <a:avLst/>
            <a:gdLst>
              <a:gd name="connsiteX0" fmla="*/ 4629710 w 4629710"/>
              <a:gd name="connsiteY0" fmla="*/ 2062620 h 2086429"/>
              <a:gd name="connsiteX1" fmla="*/ 4629710 w 4629710"/>
              <a:gd name="connsiteY1" fmla="*/ 2086429 h 2086429"/>
              <a:gd name="connsiteX2" fmla="*/ 4606079 w 4629710"/>
              <a:gd name="connsiteY2" fmla="*/ 2086429 h 2086429"/>
              <a:gd name="connsiteX3" fmla="*/ 1769949 w 4629710"/>
              <a:gd name="connsiteY3" fmla="*/ 1893739 h 2086429"/>
              <a:gd name="connsiteX4" fmla="*/ 1847524 w 4629710"/>
              <a:gd name="connsiteY4" fmla="*/ 1926988 h 2086429"/>
              <a:gd name="connsiteX5" fmla="*/ 1847524 w 4629710"/>
              <a:gd name="connsiteY5" fmla="*/ 2082151 h 2086429"/>
              <a:gd name="connsiteX6" fmla="*/ 1845924 w 4629710"/>
              <a:gd name="connsiteY6" fmla="*/ 2083764 h 2086429"/>
              <a:gd name="connsiteX7" fmla="*/ 1843281 w 4629710"/>
              <a:gd name="connsiteY7" fmla="*/ 2086429 h 2086429"/>
              <a:gd name="connsiteX8" fmla="*/ 1534067 w 4629710"/>
              <a:gd name="connsiteY8" fmla="*/ 2086429 h 2086429"/>
              <a:gd name="connsiteX9" fmla="*/ 1692374 w 4629710"/>
              <a:gd name="connsiteY9" fmla="*/ 1926988 h 2086429"/>
              <a:gd name="connsiteX10" fmla="*/ 1769949 w 4629710"/>
              <a:gd name="connsiteY10" fmla="*/ 1893739 h 2086429"/>
              <a:gd name="connsiteX11" fmla="*/ 2462350 w 4629710"/>
              <a:gd name="connsiteY11" fmla="*/ 1712302 h 2086429"/>
              <a:gd name="connsiteX12" fmla="*/ 2539931 w 4629710"/>
              <a:gd name="connsiteY12" fmla="*/ 1744168 h 2086429"/>
              <a:gd name="connsiteX13" fmla="*/ 2539931 w 4629710"/>
              <a:gd name="connsiteY13" fmla="*/ 1901188 h 2086429"/>
              <a:gd name="connsiteX14" fmla="*/ 2369776 w 4629710"/>
              <a:gd name="connsiteY14" fmla="*/ 2072642 h 2086429"/>
              <a:gd name="connsiteX15" fmla="*/ 2356093 w 4629710"/>
              <a:gd name="connsiteY15" fmla="*/ 2086429 h 2086429"/>
              <a:gd name="connsiteX16" fmla="*/ 2045101 w 4629710"/>
              <a:gd name="connsiteY16" fmla="*/ 2086429 h 2086429"/>
              <a:gd name="connsiteX17" fmla="*/ 2115833 w 4629710"/>
              <a:gd name="connsiteY17" fmla="*/ 2015158 h 2086429"/>
              <a:gd name="connsiteX18" fmla="*/ 2384770 w 4629710"/>
              <a:gd name="connsiteY18" fmla="*/ 1744168 h 2086429"/>
              <a:gd name="connsiteX19" fmla="*/ 2462350 w 4629710"/>
              <a:gd name="connsiteY19" fmla="*/ 1712302 h 2086429"/>
              <a:gd name="connsiteX20" fmla="*/ 4629710 w 4629710"/>
              <a:gd name="connsiteY20" fmla="*/ 1546814 h 2086429"/>
              <a:gd name="connsiteX21" fmla="*/ 4629710 w 4629710"/>
              <a:gd name="connsiteY21" fmla="*/ 1858916 h 2086429"/>
              <a:gd name="connsiteX22" fmla="*/ 4619307 w 4629710"/>
              <a:gd name="connsiteY22" fmla="*/ 1869385 h 2086429"/>
              <a:gd name="connsiteX23" fmla="*/ 4413580 w 4629710"/>
              <a:gd name="connsiteY23" fmla="*/ 2076441 h 2086429"/>
              <a:gd name="connsiteX24" fmla="*/ 4403656 w 4629710"/>
              <a:gd name="connsiteY24" fmla="*/ 2086429 h 2086429"/>
              <a:gd name="connsiteX25" fmla="*/ 4093847 w 4629710"/>
              <a:gd name="connsiteY25" fmla="*/ 2086429 h 2086429"/>
              <a:gd name="connsiteX26" fmla="*/ 4162148 w 4629710"/>
              <a:gd name="connsiteY26" fmla="*/ 2017650 h 2086429"/>
              <a:gd name="connsiteX27" fmla="*/ 4608252 w 4629710"/>
              <a:gd name="connsiteY27" fmla="*/ 1568422 h 2086429"/>
              <a:gd name="connsiteX28" fmla="*/ 2238267 w 4629710"/>
              <a:gd name="connsiteY28" fmla="*/ 1422274 h 2086429"/>
              <a:gd name="connsiteX29" fmla="*/ 2315838 w 4629710"/>
              <a:gd name="connsiteY29" fmla="*/ 1455593 h 2086429"/>
              <a:gd name="connsiteX30" fmla="*/ 2315838 w 4629710"/>
              <a:gd name="connsiteY30" fmla="*/ 1611082 h 2086429"/>
              <a:gd name="connsiteX31" fmla="*/ 2083124 w 4629710"/>
              <a:gd name="connsiteY31" fmla="*/ 1848018 h 2086429"/>
              <a:gd name="connsiteX32" fmla="*/ 1927981 w 4629710"/>
              <a:gd name="connsiteY32" fmla="*/ 1848018 h 2086429"/>
              <a:gd name="connsiteX33" fmla="*/ 1927981 w 4629710"/>
              <a:gd name="connsiteY33" fmla="*/ 1690678 h 2086429"/>
              <a:gd name="connsiteX34" fmla="*/ 2160695 w 4629710"/>
              <a:gd name="connsiteY34" fmla="*/ 1455593 h 2086429"/>
              <a:gd name="connsiteX35" fmla="*/ 2238267 w 4629710"/>
              <a:gd name="connsiteY35" fmla="*/ 1422274 h 2086429"/>
              <a:gd name="connsiteX36" fmla="*/ 828764 w 4629710"/>
              <a:gd name="connsiteY36" fmla="*/ 1296841 h 2086429"/>
              <a:gd name="connsiteX37" fmla="*/ 906376 w 4629710"/>
              <a:gd name="connsiteY37" fmla="*/ 1330096 h 2086429"/>
              <a:gd name="connsiteX38" fmla="*/ 906376 w 4629710"/>
              <a:gd name="connsiteY38" fmla="*/ 1485289 h 2086429"/>
              <a:gd name="connsiteX39" fmla="*/ 442282 w 4629710"/>
              <a:gd name="connsiteY39" fmla="*/ 1952837 h 2086429"/>
              <a:gd name="connsiteX40" fmla="*/ 309677 w 4629710"/>
              <a:gd name="connsiteY40" fmla="*/ 2086429 h 2086429"/>
              <a:gd name="connsiteX41" fmla="*/ 0 w 4629710"/>
              <a:gd name="connsiteY41" fmla="*/ 2086429 h 2086429"/>
              <a:gd name="connsiteX42" fmla="*/ 86087 w 4629710"/>
              <a:gd name="connsiteY42" fmla="*/ 1999748 h 2086429"/>
              <a:gd name="connsiteX43" fmla="*/ 751152 w 4629710"/>
              <a:gd name="connsiteY43" fmla="*/ 1330096 h 2086429"/>
              <a:gd name="connsiteX44" fmla="*/ 828764 w 4629710"/>
              <a:gd name="connsiteY44" fmla="*/ 1296841 h 2086429"/>
              <a:gd name="connsiteX45" fmla="*/ 2890951 w 4629710"/>
              <a:gd name="connsiteY45" fmla="*/ 1280952 h 2086429"/>
              <a:gd name="connsiteX46" fmla="*/ 2968547 w 4629710"/>
              <a:gd name="connsiteY46" fmla="*/ 1314167 h 2086429"/>
              <a:gd name="connsiteX47" fmla="*/ 2968547 w 4629710"/>
              <a:gd name="connsiteY47" fmla="*/ 1471018 h 2086429"/>
              <a:gd name="connsiteX48" fmla="*/ 2781947 w 4629710"/>
              <a:gd name="connsiteY48" fmla="*/ 1657393 h 2086429"/>
              <a:gd name="connsiteX49" fmla="*/ 2626756 w 4629710"/>
              <a:gd name="connsiteY49" fmla="*/ 1657393 h 2086429"/>
              <a:gd name="connsiteX50" fmla="*/ 2626756 w 4629710"/>
              <a:gd name="connsiteY50" fmla="*/ 1500543 h 2086429"/>
              <a:gd name="connsiteX51" fmla="*/ 2813355 w 4629710"/>
              <a:gd name="connsiteY51" fmla="*/ 1314167 h 2086429"/>
              <a:gd name="connsiteX52" fmla="*/ 2890951 w 4629710"/>
              <a:gd name="connsiteY52" fmla="*/ 1280952 h 2086429"/>
              <a:gd name="connsiteX53" fmla="*/ 2489546 w 4629710"/>
              <a:gd name="connsiteY53" fmla="*/ 1169336 h 2086429"/>
              <a:gd name="connsiteX54" fmla="*/ 2568346 w 4629710"/>
              <a:gd name="connsiteY54" fmla="*/ 1201077 h 2086429"/>
              <a:gd name="connsiteX55" fmla="*/ 2568346 w 4629710"/>
              <a:gd name="connsiteY55" fmla="*/ 1357482 h 2086429"/>
              <a:gd name="connsiteX56" fmla="*/ 2410746 w 4629710"/>
              <a:gd name="connsiteY56" fmla="*/ 1357482 h 2086429"/>
              <a:gd name="connsiteX57" fmla="*/ 2410746 w 4629710"/>
              <a:gd name="connsiteY57" fmla="*/ 1201077 h 2086429"/>
              <a:gd name="connsiteX58" fmla="*/ 2489546 w 4629710"/>
              <a:gd name="connsiteY58" fmla="*/ 1169336 h 2086429"/>
              <a:gd name="connsiteX59" fmla="*/ 4629710 w 4629710"/>
              <a:gd name="connsiteY59" fmla="*/ 1030758 h 2086429"/>
              <a:gd name="connsiteX60" fmla="*/ 4629710 w 4629710"/>
              <a:gd name="connsiteY60" fmla="*/ 1344123 h 2086429"/>
              <a:gd name="connsiteX61" fmla="*/ 4521168 w 4629710"/>
              <a:gd name="connsiteY61" fmla="*/ 1453492 h 2086429"/>
              <a:gd name="connsiteX62" fmla="*/ 4045104 w 4629710"/>
              <a:gd name="connsiteY62" fmla="*/ 1933189 h 2086429"/>
              <a:gd name="connsiteX63" fmla="*/ 3893025 w 4629710"/>
              <a:gd name="connsiteY63" fmla="*/ 2086429 h 2086429"/>
              <a:gd name="connsiteX64" fmla="*/ 3582033 w 4629710"/>
              <a:gd name="connsiteY64" fmla="*/ 2086429 h 2086429"/>
              <a:gd name="connsiteX65" fmla="*/ 3589225 w 4629710"/>
              <a:gd name="connsiteY65" fmla="*/ 2079182 h 2086429"/>
              <a:gd name="connsiteX66" fmla="*/ 4626351 w 4629710"/>
              <a:gd name="connsiteY66" fmla="*/ 1034143 h 2086429"/>
              <a:gd name="connsiteX67" fmla="*/ 1614625 w 4629710"/>
              <a:gd name="connsiteY67" fmla="*/ 1018568 h 2086429"/>
              <a:gd name="connsiteX68" fmla="*/ 1692206 w 4629710"/>
              <a:gd name="connsiteY68" fmla="*/ 1050446 h 2086429"/>
              <a:gd name="connsiteX69" fmla="*/ 1692206 w 4629710"/>
              <a:gd name="connsiteY69" fmla="*/ 1207526 h 2086429"/>
              <a:gd name="connsiteX70" fmla="*/ 904454 w 4629710"/>
              <a:gd name="connsiteY70" fmla="*/ 2001593 h 2086429"/>
              <a:gd name="connsiteX71" fmla="*/ 820292 w 4629710"/>
              <a:gd name="connsiteY71" fmla="*/ 2086429 h 2086429"/>
              <a:gd name="connsiteX72" fmla="*/ 509300 w 4629710"/>
              <a:gd name="connsiteY72" fmla="*/ 2086429 h 2086429"/>
              <a:gd name="connsiteX73" fmla="*/ 535713 w 4629710"/>
              <a:gd name="connsiteY73" fmla="*/ 2059804 h 2086429"/>
              <a:gd name="connsiteX74" fmla="*/ 1537045 w 4629710"/>
              <a:gd name="connsiteY74" fmla="*/ 1050446 h 2086429"/>
              <a:gd name="connsiteX75" fmla="*/ 1614625 w 4629710"/>
              <a:gd name="connsiteY75" fmla="*/ 1018568 h 2086429"/>
              <a:gd name="connsiteX76" fmla="*/ 2303600 w 4629710"/>
              <a:gd name="connsiteY76" fmla="*/ 841225 h 2086429"/>
              <a:gd name="connsiteX77" fmla="*/ 2381181 w 4629710"/>
              <a:gd name="connsiteY77" fmla="*/ 874475 h 2086429"/>
              <a:gd name="connsiteX78" fmla="*/ 2381181 w 4629710"/>
              <a:gd name="connsiteY78" fmla="*/ 1031485 h 2086429"/>
              <a:gd name="connsiteX79" fmla="*/ 1379622 w 4629710"/>
              <a:gd name="connsiteY79" fmla="*/ 2040153 h 2086429"/>
              <a:gd name="connsiteX80" fmla="*/ 1333672 w 4629710"/>
              <a:gd name="connsiteY80" fmla="*/ 2086429 h 2086429"/>
              <a:gd name="connsiteX81" fmla="*/ 1022608 w 4629710"/>
              <a:gd name="connsiteY81" fmla="*/ 2086429 h 2086429"/>
              <a:gd name="connsiteX82" fmla="*/ 1076516 w 4629710"/>
              <a:gd name="connsiteY82" fmla="*/ 2032139 h 2086429"/>
              <a:gd name="connsiteX83" fmla="*/ 2226020 w 4629710"/>
              <a:gd name="connsiteY83" fmla="*/ 874475 h 2086429"/>
              <a:gd name="connsiteX84" fmla="*/ 2303600 w 4629710"/>
              <a:gd name="connsiteY84" fmla="*/ 841225 h 2086429"/>
              <a:gd name="connsiteX85" fmla="*/ 1838798 w 4629710"/>
              <a:gd name="connsiteY85" fmla="*/ 795146 h 2086429"/>
              <a:gd name="connsiteX86" fmla="*/ 1916161 w 4629710"/>
              <a:gd name="connsiteY86" fmla="*/ 828267 h 2086429"/>
              <a:gd name="connsiteX87" fmla="*/ 1916161 w 4629710"/>
              <a:gd name="connsiteY87" fmla="*/ 984672 h 2086429"/>
              <a:gd name="connsiteX88" fmla="*/ 1761434 w 4629710"/>
              <a:gd name="connsiteY88" fmla="*/ 984672 h 2086429"/>
              <a:gd name="connsiteX89" fmla="*/ 1761434 w 4629710"/>
              <a:gd name="connsiteY89" fmla="*/ 828267 h 2086429"/>
              <a:gd name="connsiteX90" fmla="*/ 1838798 w 4629710"/>
              <a:gd name="connsiteY90" fmla="*/ 795146 h 2086429"/>
              <a:gd name="connsiteX91" fmla="*/ 4629710 w 4629710"/>
              <a:gd name="connsiteY91" fmla="*/ 514384 h 2086429"/>
              <a:gd name="connsiteX92" fmla="*/ 4629710 w 4629710"/>
              <a:gd name="connsiteY92" fmla="*/ 828997 h 2086429"/>
              <a:gd name="connsiteX93" fmla="*/ 4595945 w 4629710"/>
              <a:gd name="connsiteY93" fmla="*/ 863022 h 2086429"/>
              <a:gd name="connsiteX94" fmla="*/ 3437297 w 4629710"/>
              <a:gd name="connsiteY94" fmla="*/ 2030584 h 2086429"/>
              <a:gd name="connsiteX95" fmla="*/ 3381878 w 4629710"/>
              <a:gd name="connsiteY95" fmla="*/ 2086429 h 2086429"/>
              <a:gd name="connsiteX96" fmla="*/ 3070403 w 4629710"/>
              <a:gd name="connsiteY96" fmla="*/ 2086429 h 2086429"/>
              <a:gd name="connsiteX97" fmla="*/ 3214665 w 4629710"/>
              <a:gd name="connsiteY97" fmla="*/ 1940988 h 2086429"/>
              <a:gd name="connsiteX98" fmla="*/ 4469965 w 4629710"/>
              <a:gd name="connsiteY98" fmla="*/ 675434 h 2086429"/>
              <a:gd name="connsiteX99" fmla="*/ 4629710 w 4629710"/>
              <a:gd name="connsiteY99" fmla="*/ 0 h 2086429"/>
              <a:gd name="connsiteX100" fmla="*/ 4629710 w 4629710"/>
              <a:gd name="connsiteY100" fmla="*/ 314353 h 2086429"/>
              <a:gd name="connsiteX101" fmla="*/ 4558252 w 4629710"/>
              <a:gd name="connsiteY101" fmla="*/ 386295 h 2086429"/>
              <a:gd name="connsiteX102" fmla="*/ 3117080 w 4629710"/>
              <a:gd name="connsiteY102" fmla="*/ 1837231 h 2086429"/>
              <a:gd name="connsiteX103" fmla="*/ 2869559 w 4629710"/>
              <a:gd name="connsiteY103" fmla="*/ 2086429 h 2086429"/>
              <a:gd name="connsiteX104" fmla="*/ 2558298 w 4629710"/>
              <a:gd name="connsiteY104" fmla="*/ 2086429 h 2086429"/>
              <a:gd name="connsiteX105" fmla="*/ 2623869 w 4629710"/>
              <a:gd name="connsiteY105" fmla="*/ 2020383 h 2086429"/>
              <a:gd name="connsiteX106" fmla="*/ 4514978 w 4629710"/>
              <a:gd name="connsiteY106" fmla="*/ 115564 h 208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29710" h="2086429">
                <a:moveTo>
                  <a:pt x="4629710" y="2062620"/>
                </a:moveTo>
                <a:lnTo>
                  <a:pt x="4629710" y="2086429"/>
                </a:lnTo>
                <a:lnTo>
                  <a:pt x="4606079" y="2086429"/>
                </a:lnTo>
                <a:close/>
                <a:moveTo>
                  <a:pt x="1769949" y="1893739"/>
                </a:moveTo>
                <a:cubicBezTo>
                  <a:pt x="1798116" y="1893739"/>
                  <a:pt x="1826283" y="1904822"/>
                  <a:pt x="1847524" y="1926988"/>
                </a:cubicBezTo>
                <a:cubicBezTo>
                  <a:pt x="1891853" y="1969473"/>
                  <a:pt x="1891853" y="2039666"/>
                  <a:pt x="1847524" y="2082151"/>
                </a:cubicBezTo>
                <a:cubicBezTo>
                  <a:pt x="1847524" y="2082151"/>
                  <a:pt x="1847524" y="2082151"/>
                  <a:pt x="1845924" y="2083764"/>
                </a:cubicBezTo>
                <a:lnTo>
                  <a:pt x="1843281" y="2086429"/>
                </a:lnTo>
                <a:lnTo>
                  <a:pt x="1534067" y="2086429"/>
                </a:lnTo>
                <a:lnTo>
                  <a:pt x="1692374" y="1926988"/>
                </a:lnTo>
                <a:cubicBezTo>
                  <a:pt x="1713615" y="1904822"/>
                  <a:pt x="1741782" y="1893739"/>
                  <a:pt x="1769949" y="1893739"/>
                </a:cubicBezTo>
                <a:close/>
                <a:moveTo>
                  <a:pt x="2462350" y="1712302"/>
                </a:moveTo>
                <a:cubicBezTo>
                  <a:pt x="2490519" y="1712302"/>
                  <a:pt x="2518688" y="1722924"/>
                  <a:pt x="2539931" y="1744168"/>
                </a:cubicBezTo>
                <a:cubicBezTo>
                  <a:pt x="2582415" y="1788503"/>
                  <a:pt x="2582415" y="1858701"/>
                  <a:pt x="2539931" y="1901188"/>
                </a:cubicBezTo>
                <a:cubicBezTo>
                  <a:pt x="2539931" y="1901188"/>
                  <a:pt x="2539931" y="1901188"/>
                  <a:pt x="2369776" y="2072642"/>
                </a:cubicBezTo>
                <a:lnTo>
                  <a:pt x="2356093" y="2086429"/>
                </a:lnTo>
                <a:lnTo>
                  <a:pt x="2045101" y="2086429"/>
                </a:lnTo>
                <a:lnTo>
                  <a:pt x="2115833" y="2015158"/>
                </a:lnTo>
                <a:cubicBezTo>
                  <a:pt x="2203361" y="1926962"/>
                  <a:pt x="2292990" y="1836649"/>
                  <a:pt x="2384770" y="1744168"/>
                </a:cubicBezTo>
                <a:cubicBezTo>
                  <a:pt x="2406013" y="1722924"/>
                  <a:pt x="2434181" y="1712302"/>
                  <a:pt x="2462350" y="1712302"/>
                </a:cubicBezTo>
                <a:close/>
                <a:moveTo>
                  <a:pt x="4629710" y="1546814"/>
                </a:moveTo>
                <a:lnTo>
                  <a:pt x="4629710" y="1858916"/>
                </a:lnTo>
                <a:lnTo>
                  <a:pt x="4619307" y="1869385"/>
                </a:lnTo>
                <a:cubicBezTo>
                  <a:pt x="4552784" y="1936338"/>
                  <a:pt x="4484229" y="2005336"/>
                  <a:pt x="4413580" y="2076441"/>
                </a:cubicBezTo>
                <a:lnTo>
                  <a:pt x="4403656" y="2086429"/>
                </a:lnTo>
                <a:lnTo>
                  <a:pt x="4093847" y="2086429"/>
                </a:lnTo>
                <a:lnTo>
                  <a:pt x="4162148" y="2017650"/>
                </a:lnTo>
                <a:cubicBezTo>
                  <a:pt x="4291492" y="1887401"/>
                  <a:pt x="4439313" y="1738544"/>
                  <a:pt x="4608252" y="1568422"/>
                </a:cubicBezTo>
                <a:close/>
                <a:moveTo>
                  <a:pt x="2238267" y="1422274"/>
                </a:moveTo>
                <a:cubicBezTo>
                  <a:pt x="2266433" y="1422274"/>
                  <a:pt x="2294599" y="1433380"/>
                  <a:pt x="2315838" y="1455593"/>
                </a:cubicBezTo>
                <a:cubicBezTo>
                  <a:pt x="2360165" y="1498167"/>
                  <a:pt x="2360165" y="1568507"/>
                  <a:pt x="2315838" y="1611082"/>
                </a:cubicBezTo>
                <a:cubicBezTo>
                  <a:pt x="2315838" y="1611082"/>
                  <a:pt x="2315838" y="1611082"/>
                  <a:pt x="2083124" y="1848018"/>
                </a:cubicBezTo>
                <a:cubicBezTo>
                  <a:pt x="2040645" y="1890592"/>
                  <a:pt x="1970461" y="1890592"/>
                  <a:pt x="1927981" y="1848018"/>
                </a:cubicBezTo>
                <a:cubicBezTo>
                  <a:pt x="1885502" y="1803592"/>
                  <a:pt x="1885502" y="1733252"/>
                  <a:pt x="1927981" y="1690678"/>
                </a:cubicBezTo>
                <a:cubicBezTo>
                  <a:pt x="1927981" y="1690678"/>
                  <a:pt x="1927981" y="1690678"/>
                  <a:pt x="2160695" y="1455593"/>
                </a:cubicBezTo>
                <a:cubicBezTo>
                  <a:pt x="2181935" y="1433380"/>
                  <a:pt x="2210101" y="1422274"/>
                  <a:pt x="2238267" y="1422274"/>
                </a:cubicBezTo>
                <a:close/>
                <a:moveTo>
                  <a:pt x="828764" y="1296841"/>
                </a:moveTo>
                <a:cubicBezTo>
                  <a:pt x="856944" y="1296841"/>
                  <a:pt x="885125" y="1307926"/>
                  <a:pt x="906376" y="1330096"/>
                </a:cubicBezTo>
                <a:cubicBezTo>
                  <a:pt x="948878" y="1372589"/>
                  <a:pt x="948878" y="1442796"/>
                  <a:pt x="906376" y="1485289"/>
                </a:cubicBezTo>
                <a:cubicBezTo>
                  <a:pt x="906376" y="1485289"/>
                  <a:pt x="906376" y="1485289"/>
                  <a:pt x="442282" y="1952837"/>
                </a:cubicBezTo>
                <a:lnTo>
                  <a:pt x="309677" y="2086429"/>
                </a:lnTo>
                <a:lnTo>
                  <a:pt x="0" y="2086429"/>
                </a:lnTo>
                <a:lnTo>
                  <a:pt x="86087" y="1999748"/>
                </a:lnTo>
                <a:cubicBezTo>
                  <a:pt x="291823" y="1792593"/>
                  <a:pt x="513120" y="1569771"/>
                  <a:pt x="751152" y="1330096"/>
                </a:cubicBezTo>
                <a:cubicBezTo>
                  <a:pt x="772404" y="1307926"/>
                  <a:pt x="800583" y="1296841"/>
                  <a:pt x="828764" y="1296841"/>
                </a:cubicBezTo>
                <a:close/>
                <a:moveTo>
                  <a:pt x="2890951" y="1280952"/>
                </a:moveTo>
                <a:cubicBezTo>
                  <a:pt x="2919126" y="1280952"/>
                  <a:pt x="2947301" y="1292024"/>
                  <a:pt x="2968547" y="1314167"/>
                </a:cubicBezTo>
                <a:cubicBezTo>
                  <a:pt x="3011040" y="1356609"/>
                  <a:pt x="3011040" y="1426731"/>
                  <a:pt x="2968547" y="1471018"/>
                </a:cubicBezTo>
                <a:cubicBezTo>
                  <a:pt x="2968547" y="1471018"/>
                  <a:pt x="2968547" y="1471018"/>
                  <a:pt x="2781947" y="1657393"/>
                </a:cubicBezTo>
                <a:cubicBezTo>
                  <a:pt x="2739454" y="1701680"/>
                  <a:pt x="2669249" y="1701680"/>
                  <a:pt x="2626756" y="1657393"/>
                </a:cubicBezTo>
                <a:cubicBezTo>
                  <a:pt x="2582415" y="1614951"/>
                  <a:pt x="2582415" y="1544830"/>
                  <a:pt x="2626756" y="1500543"/>
                </a:cubicBezTo>
                <a:cubicBezTo>
                  <a:pt x="2626756" y="1500543"/>
                  <a:pt x="2626756" y="1500543"/>
                  <a:pt x="2813355" y="1314167"/>
                </a:cubicBezTo>
                <a:cubicBezTo>
                  <a:pt x="2834601" y="1292024"/>
                  <a:pt x="2862776" y="1280952"/>
                  <a:pt x="2890951" y="1280952"/>
                </a:cubicBezTo>
                <a:close/>
                <a:moveTo>
                  <a:pt x="2489546" y="1169336"/>
                </a:moveTo>
                <a:cubicBezTo>
                  <a:pt x="2517821" y="1169336"/>
                  <a:pt x="2546097" y="1179916"/>
                  <a:pt x="2568346" y="1201077"/>
                </a:cubicBezTo>
                <a:cubicBezTo>
                  <a:pt x="2610990" y="1245238"/>
                  <a:pt x="2610990" y="1315160"/>
                  <a:pt x="2568346" y="1357482"/>
                </a:cubicBezTo>
                <a:cubicBezTo>
                  <a:pt x="2523847" y="1401643"/>
                  <a:pt x="2455245" y="1401643"/>
                  <a:pt x="2410746" y="1357482"/>
                </a:cubicBezTo>
                <a:cubicBezTo>
                  <a:pt x="2368102" y="1315160"/>
                  <a:pt x="2368102" y="1245238"/>
                  <a:pt x="2410746" y="1201077"/>
                </a:cubicBezTo>
                <a:cubicBezTo>
                  <a:pt x="2432996" y="1179916"/>
                  <a:pt x="2461271" y="1169336"/>
                  <a:pt x="2489546" y="1169336"/>
                </a:cubicBezTo>
                <a:close/>
                <a:moveTo>
                  <a:pt x="4629710" y="1030758"/>
                </a:moveTo>
                <a:lnTo>
                  <a:pt x="4629710" y="1344123"/>
                </a:lnTo>
                <a:lnTo>
                  <a:pt x="4521168" y="1453492"/>
                </a:lnTo>
                <a:cubicBezTo>
                  <a:pt x="4370413" y="1605399"/>
                  <a:pt x="4211859" y="1765162"/>
                  <a:pt x="4045104" y="1933189"/>
                </a:cubicBezTo>
                <a:lnTo>
                  <a:pt x="3893025" y="2086429"/>
                </a:lnTo>
                <a:lnTo>
                  <a:pt x="3582033" y="2086429"/>
                </a:lnTo>
                <a:lnTo>
                  <a:pt x="3589225" y="2079182"/>
                </a:lnTo>
                <a:cubicBezTo>
                  <a:pt x="3763876" y="1903199"/>
                  <a:pt x="4074367" y="1590339"/>
                  <a:pt x="4626351" y="1034143"/>
                </a:cubicBezTo>
                <a:close/>
                <a:moveTo>
                  <a:pt x="1614625" y="1018568"/>
                </a:moveTo>
                <a:cubicBezTo>
                  <a:pt x="1642794" y="1018568"/>
                  <a:pt x="1670963" y="1029194"/>
                  <a:pt x="1692206" y="1050446"/>
                </a:cubicBezTo>
                <a:cubicBezTo>
                  <a:pt x="1734690" y="1094798"/>
                  <a:pt x="1734690" y="1165022"/>
                  <a:pt x="1692206" y="1207526"/>
                </a:cubicBezTo>
                <a:cubicBezTo>
                  <a:pt x="1692206" y="1207526"/>
                  <a:pt x="1692206" y="1207526"/>
                  <a:pt x="904454" y="2001593"/>
                </a:cubicBezTo>
                <a:lnTo>
                  <a:pt x="820292" y="2086429"/>
                </a:lnTo>
                <a:lnTo>
                  <a:pt x="509300" y="2086429"/>
                </a:lnTo>
                <a:lnTo>
                  <a:pt x="535713" y="2059804"/>
                </a:lnTo>
                <a:cubicBezTo>
                  <a:pt x="837224" y="1755877"/>
                  <a:pt x="1169926" y="1420508"/>
                  <a:pt x="1537045" y="1050446"/>
                </a:cubicBezTo>
                <a:cubicBezTo>
                  <a:pt x="1558288" y="1029194"/>
                  <a:pt x="1586457" y="1018568"/>
                  <a:pt x="1614625" y="1018568"/>
                </a:cubicBezTo>
                <a:close/>
                <a:moveTo>
                  <a:pt x="2303600" y="841225"/>
                </a:moveTo>
                <a:cubicBezTo>
                  <a:pt x="2331769" y="841225"/>
                  <a:pt x="2359938" y="852309"/>
                  <a:pt x="2381181" y="874475"/>
                </a:cubicBezTo>
                <a:cubicBezTo>
                  <a:pt x="2423665" y="916960"/>
                  <a:pt x="2423665" y="987153"/>
                  <a:pt x="2381181" y="1031485"/>
                </a:cubicBezTo>
                <a:cubicBezTo>
                  <a:pt x="2381181" y="1031485"/>
                  <a:pt x="2381181" y="1031485"/>
                  <a:pt x="1379622" y="2040153"/>
                </a:cubicBezTo>
                <a:lnTo>
                  <a:pt x="1333672" y="2086429"/>
                </a:lnTo>
                <a:lnTo>
                  <a:pt x="1022608" y="2086429"/>
                </a:lnTo>
                <a:lnTo>
                  <a:pt x="1076516" y="2032139"/>
                </a:lnTo>
                <a:cubicBezTo>
                  <a:pt x="1416254" y="1689990"/>
                  <a:pt x="1797714" y="1305822"/>
                  <a:pt x="2226020" y="874475"/>
                </a:cubicBezTo>
                <a:cubicBezTo>
                  <a:pt x="2247263" y="852309"/>
                  <a:pt x="2275431" y="841225"/>
                  <a:pt x="2303600" y="841225"/>
                </a:cubicBezTo>
                <a:close/>
                <a:moveTo>
                  <a:pt x="1838798" y="795146"/>
                </a:moveTo>
                <a:cubicBezTo>
                  <a:pt x="1866888" y="795146"/>
                  <a:pt x="1894978" y="806186"/>
                  <a:pt x="1916161" y="828267"/>
                </a:cubicBezTo>
                <a:cubicBezTo>
                  <a:pt x="1958527" y="870588"/>
                  <a:pt x="1958527" y="940510"/>
                  <a:pt x="1916161" y="984672"/>
                </a:cubicBezTo>
                <a:cubicBezTo>
                  <a:pt x="1873795" y="1026993"/>
                  <a:pt x="1803800" y="1026993"/>
                  <a:pt x="1761434" y="984672"/>
                </a:cubicBezTo>
                <a:cubicBezTo>
                  <a:pt x="1717227" y="940510"/>
                  <a:pt x="1717227" y="870588"/>
                  <a:pt x="1761434" y="828267"/>
                </a:cubicBezTo>
                <a:cubicBezTo>
                  <a:pt x="1782617" y="806186"/>
                  <a:pt x="1810708" y="795146"/>
                  <a:pt x="1838798" y="795146"/>
                </a:cubicBezTo>
                <a:close/>
                <a:moveTo>
                  <a:pt x="4629710" y="514384"/>
                </a:moveTo>
                <a:lnTo>
                  <a:pt x="4629710" y="828997"/>
                </a:lnTo>
                <a:lnTo>
                  <a:pt x="4595945" y="863022"/>
                </a:lnTo>
                <a:cubicBezTo>
                  <a:pt x="4281421" y="1179966"/>
                  <a:pt x="3899954" y="1564368"/>
                  <a:pt x="3437297" y="2030584"/>
                </a:cubicBezTo>
                <a:lnTo>
                  <a:pt x="3381878" y="2086429"/>
                </a:lnTo>
                <a:lnTo>
                  <a:pt x="3070403" y="2086429"/>
                </a:lnTo>
                <a:lnTo>
                  <a:pt x="3214665" y="1940988"/>
                </a:lnTo>
                <a:cubicBezTo>
                  <a:pt x="3538718" y="1614288"/>
                  <a:pt x="3949427" y="1200224"/>
                  <a:pt x="4469965" y="675434"/>
                </a:cubicBezTo>
                <a:close/>
                <a:moveTo>
                  <a:pt x="4629710" y="0"/>
                </a:moveTo>
                <a:lnTo>
                  <a:pt x="4629710" y="314353"/>
                </a:lnTo>
                <a:lnTo>
                  <a:pt x="4558252" y="386295"/>
                </a:lnTo>
                <a:cubicBezTo>
                  <a:pt x="4166000" y="781204"/>
                  <a:pt x="3691376" y="1259044"/>
                  <a:pt x="3117080" y="1837231"/>
                </a:cubicBezTo>
                <a:lnTo>
                  <a:pt x="2869559" y="2086429"/>
                </a:lnTo>
                <a:lnTo>
                  <a:pt x="2558298" y="2086429"/>
                </a:lnTo>
                <a:lnTo>
                  <a:pt x="2623869" y="2020383"/>
                </a:lnTo>
                <a:cubicBezTo>
                  <a:pt x="2894027" y="1748266"/>
                  <a:pt x="3434344" y="1204032"/>
                  <a:pt x="4514978" y="11556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6982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4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8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0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5F16-38A3-4499-B788-AA3E293ABB58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83B2-CB9C-4676-8D51-9B754FF5D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925" y="1016000"/>
            <a:ext cx="10850563" cy="36000"/>
            <a:chOff x="564668" y="0"/>
            <a:chExt cx="27329872" cy="6858000"/>
          </a:xfrm>
          <a:solidFill>
            <a:schemeClr val="accent1"/>
          </a:solidFill>
        </p:grpSpPr>
        <p:sp>
          <p:nvSpPr>
            <p:cNvPr id="12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  <p:sp>
          <p:nvSpPr>
            <p:cNvPr id="20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2982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08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14BEBE-3758-403B-B285-AEF268DEEC71}"/>
              </a:ext>
            </a:extLst>
          </p:cNvPr>
          <p:cNvGrpSpPr/>
          <p:nvPr/>
        </p:nvGrpSpPr>
        <p:grpSpPr>
          <a:xfrm>
            <a:off x="1100878" y="494461"/>
            <a:ext cx="10227465" cy="4225785"/>
            <a:chOff x="1100878" y="494461"/>
            <a:chExt cx="10227465" cy="422578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7684F26-8AA8-4309-B337-9B9524E2AE2F}"/>
                </a:ext>
              </a:extLst>
            </p:cNvPr>
            <p:cNvGrpSpPr/>
            <p:nvPr/>
          </p:nvGrpSpPr>
          <p:grpSpPr>
            <a:xfrm>
              <a:off x="1174936" y="1408433"/>
              <a:ext cx="10153407" cy="3311813"/>
              <a:chOff x="48107" y="1650503"/>
              <a:chExt cx="9333948" cy="3311813"/>
            </a:xfrm>
          </p:grpSpPr>
          <p:grpSp>
            <p:nvGrpSpPr>
              <p:cNvPr id="5" name="组 14">
                <a:extLst>
                  <a:ext uri="{FF2B5EF4-FFF2-40B4-BE49-F238E27FC236}">
                    <a16:creationId xmlns:a16="http://schemas.microsoft.com/office/drawing/2014/main" id="{7EB6E5A8-0B77-4306-8220-303050861A2A}"/>
                  </a:ext>
                </a:extLst>
              </p:cNvPr>
              <p:cNvGrpSpPr/>
              <p:nvPr/>
            </p:nvGrpSpPr>
            <p:grpSpPr>
              <a:xfrm>
                <a:off x="48107" y="1650503"/>
                <a:ext cx="9047785" cy="3311813"/>
                <a:chOff x="70393" y="1581535"/>
                <a:chExt cx="12083507" cy="4422993"/>
              </a:xfrm>
            </p:grpSpPr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73A4CB1C-DE57-4BEC-9150-1980D41580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14868" y="4579523"/>
                  <a:ext cx="1194596" cy="129812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52978964-E48F-49D7-96B8-8CE17C64B34C}"/>
                    </a:ext>
                  </a:extLst>
                </p:cNvPr>
                <p:cNvSpPr/>
                <p:nvPr/>
              </p:nvSpPr>
              <p:spPr>
                <a:xfrm>
                  <a:off x="602050" y="3500558"/>
                  <a:ext cx="470011" cy="4700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1695D4A0-7886-4B26-AE93-147D201569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6330" y="2667513"/>
                  <a:ext cx="181214" cy="1980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03664F5-5974-47AF-BCD4-6449AF4AEE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3710" y="2301516"/>
                  <a:ext cx="711595" cy="77334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27EE470-03AE-4BC8-B36B-4656D5E656B2}"/>
                    </a:ext>
                  </a:extLst>
                </p:cNvPr>
                <p:cNvSpPr/>
                <p:nvPr/>
              </p:nvSpPr>
              <p:spPr>
                <a:xfrm>
                  <a:off x="70393" y="3636528"/>
                  <a:ext cx="198070" cy="1980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E53CFE70-2425-4B9A-9C4A-B7DD61A1A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95917" y="1581535"/>
                  <a:ext cx="711595" cy="77334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E26D394-8CDC-4889-8B26-740D36AB1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09063" y="5534517"/>
                  <a:ext cx="433145" cy="470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12651BE4-EA8A-44F8-85F1-D15817C4AD2D}"/>
                    </a:ext>
                  </a:extLst>
                </p:cNvPr>
                <p:cNvSpPr/>
                <p:nvPr/>
              </p:nvSpPr>
              <p:spPr>
                <a:xfrm>
                  <a:off x="10015966" y="3449404"/>
                  <a:ext cx="470011" cy="47001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CDF13B89-A8FA-4A82-9BF2-AC78CF535B91}"/>
                    </a:ext>
                  </a:extLst>
                </p:cNvPr>
                <p:cNvSpPr/>
                <p:nvPr/>
              </p:nvSpPr>
              <p:spPr>
                <a:xfrm>
                  <a:off x="11955830" y="3385827"/>
                  <a:ext cx="198070" cy="1980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51827C51-FE87-4547-B779-1FADBBB541CC}"/>
                    </a:ext>
                  </a:extLst>
                </p:cNvPr>
                <p:cNvSpPr/>
                <p:nvPr/>
              </p:nvSpPr>
              <p:spPr>
                <a:xfrm>
                  <a:off x="9744068" y="2586900"/>
                  <a:ext cx="198070" cy="19807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A83C4361-2E12-4B5D-974B-30AD16743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0043" y="2586900"/>
                  <a:ext cx="711595" cy="7740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CA5F67C5-D511-481F-9230-FDBA12BBE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86399" y="2114485"/>
                  <a:ext cx="441984" cy="48078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思源黑体 CN" panose="020B0500000000000000" pitchFamily="34" charset="-122"/>
                    <a:ea typeface="思源黑体 CN" panose="020B0500000000000000" pitchFamily="34" charset="-122"/>
                    <a:cs typeface="+mn-cs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F9E1252-4D7D-4D31-B1DF-053B14C7A747}"/>
                  </a:ext>
                </a:extLst>
              </p:cNvPr>
              <p:cNvSpPr/>
              <p:nvPr/>
            </p:nvSpPr>
            <p:spPr>
              <a:xfrm>
                <a:off x="238055" y="2277712"/>
                <a:ext cx="9144000" cy="1540608"/>
              </a:xfrm>
              <a:prstGeom prst="rect">
                <a:avLst/>
              </a:prstGeom>
              <a:solidFill>
                <a:srgbClr val="3C3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84EABF3-3DCC-4265-9A3D-3687F75C2161}"/>
                  </a:ext>
                </a:extLst>
              </p:cNvPr>
              <p:cNvSpPr txBox="1"/>
              <p:nvPr/>
            </p:nvSpPr>
            <p:spPr>
              <a:xfrm>
                <a:off x="880668" y="2357789"/>
                <a:ext cx="7870093" cy="131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序列标注问题三种传统模型介绍：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HMM,MEMM,CRF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25405BC-9722-4AC3-B4F2-40774D44FB32}"/>
                </a:ext>
              </a:extLst>
            </p:cNvPr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78" y="494461"/>
              <a:ext cx="3148398" cy="1000762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69D48B9-026E-4510-8C0D-5545649DB7E0}"/>
              </a:ext>
            </a:extLst>
          </p:cNvPr>
          <p:cNvSpPr txBox="1"/>
          <p:nvPr/>
        </p:nvSpPr>
        <p:spPr>
          <a:xfrm>
            <a:off x="9478741" y="4116669"/>
            <a:ext cx="1467068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赵昊霖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微软雅黑"/>
              </a:rPr>
              <a:t>2020.10.30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45349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计算过程简例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086643-4F4B-4CEC-ABEA-6B8ACD71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327255"/>
            <a:ext cx="7704762" cy="1942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A81AE4-E107-40D0-8EBA-BCBF53196071}"/>
                  </a:ext>
                </a:extLst>
              </p:cNvPr>
              <p:cNvSpPr/>
              <p:nvPr/>
            </p:nvSpPr>
            <p:spPr>
              <a:xfrm>
                <a:off x="1271464" y="3743097"/>
                <a:ext cx="102251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训练过程：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计算转移概率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发射概率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A81AE4-E107-40D0-8EBA-BCBF53196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743097"/>
                <a:ext cx="10225136" cy="1200329"/>
              </a:xfrm>
              <a:prstGeom prst="rect">
                <a:avLst/>
              </a:prstGeom>
              <a:blipFill>
                <a:blip r:embed="rId4"/>
                <a:stretch>
                  <a:fillRect l="-537" t="-2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DB48F4-6153-4483-BBE4-05679D2B4F4D}"/>
                  </a:ext>
                </a:extLst>
              </p:cNvPr>
              <p:cNvSpPr/>
              <p:nvPr/>
            </p:nvSpPr>
            <p:spPr>
              <a:xfrm>
                <a:off x="1256920" y="4781373"/>
                <a:ext cx="8210389" cy="1775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解码过程：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生成联合概率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 dirty="0" err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在给定观察序列 </a:t>
                </a:r>
                <a:r>
                  <a:rPr lang="en-US" altLang="zh-CN" dirty="0"/>
                  <a:t>O </a:t>
                </a:r>
                <a:r>
                  <a:rPr lang="zh-CN" altLang="en-US" dirty="0"/>
                  <a:t>的条件下通过极大似然估计隐状态序列 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DB48F4-6153-4483-BBE4-05679D2B4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20" y="4781373"/>
                <a:ext cx="8210389" cy="1775743"/>
              </a:xfrm>
              <a:prstGeom prst="rect">
                <a:avLst/>
              </a:prstGeom>
              <a:blipFill>
                <a:blip r:embed="rId5"/>
                <a:stretch>
                  <a:fillRect l="-594" t="-9589" b="-3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最大熵马尔可夫模型（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MEMM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A81AE4-E107-40D0-8EBA-BCBF53196071}"/>
              </a:ext>
            </a:extLst>
          </p:cNvPr>
          <p:cNvSpPr/>
          <p:nvPr/>
        </p:nvSpPr>
        <p:spPr>
          <a:xfrm>
            <a:off x="1418315" y="2958492"/>
            <a:ext cx="10159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存在的主要问题：</a:t>
            </a:r>
            <a:endParaRPr lang="en-US" altLang="zh-CN" dirty="0"/>
          </a:p>
          <a:p>
            <a:r>
              <a:rPr lang="en-US" altLang="zh-CN" dirty="0"/>
              <a:t>	1</a:t>
            </a:r>
            <a:r>
              <a:rPr lang="zh-CN" altLang="en-US" dirty="0"/>
              <a:t>）在很多序列标注任务中，尤其当不能枚举观察输出时，需要用大量的特征来刻画观察序列。</a:t>
            </a:r>
            <a:endParaRPr lang="en-US" altLang="zh-CN" dirty="0"/>
          </a:p>
          <a:p>
            <a:r>
              <a:rPr lang="en-US" altLang="zh-CN" dirty="0"/>
              <a:t>	2</a:t>
            </a:r>
            <a:r>
              <a:rPr lang="zh-CN" altLang="en-US" dirty="0"/>
              <a:t>）在很多自然语言处理任务中，</a:t>
            </a:r>
            <a:r>
              <a:rPr lang="en-US" altLang="zh-CN" dirty="0"/>
              <a:t>HMM</a:t>
            </a:r>
            <a:r>
              <a:rPr lang="zh-CN" altLang="en-US" dirty="0"/>
              <a:t>采用生成式的联合概率模型不适合求解序列标注这种条件概率问题</a:t>
            </a:r>
            <a:endParaRPr lang="en-US" altLang="zh-CN" dirty="0"/>
          </a:p>
          <a:p>
            <a:r>
              <a:rPr lang="en-US" altLang="zh-CN" dirty="0"/>
              <a:t>	3</a:t>
            </a:r>
            <a:r>
              <a:rPr lang="zh-CN" altLang="en-US" dirty="0"/>
              <a:t>）</a:t>
            </a:r>
            <a:r>
              <a:rPr lang="en-US" altLang="zh-CN" dirty="0"/>
              <a:t>HMM</a:t>
            </a:r>
            <a:r>
              <a:rPr lang="zh-CN" altLang="en-US" dirty="0"/>
              <a:t>的独立性假设过于严格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DB48F4-6153-4483-BBE4-05679D2B4F4D}"/>
                  </a:ext>
                </a:extLst>
              </p:cNvPr>
              <p:cNvSpPr/>
              <p:nvPr/>
            </p:nvSpPr>
            <p:spPr>
              <a:xfrm>
                <a:off x="1409333" y="4742730"/>
                <a:ext cx="96552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MEMM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直接对条件概率模型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zh-CN" altLang="en-US" dirty="0"/>
                  <a:t>进行建模，从而使观察输出可以用特征表示，借助最大熵框架进行特征选取。属于判别式模型。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DB48F4-6153-4483-BBE4-05679D2B4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33" y="4742730"/>
                <a:ext cx="9655219" cy="923330"/>
              </a:xfrm>
              <a:prstGeom prst="rect">
                <a:avLst/>
              </a:prstGeom>
              <a:blipFill>
                <a:blip r:embed="rId3"/>
                <a:stretch>
                  <a:fillRect l="-505" t="-3311" r="-442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94E58FC0-FEDF-4799-AE68-0AAF4F7B8BA1}"/>
              </a:ext>
            </a:extLst>
          </p:cNvPr>
          <p:cNvSpPr/>
          <p:nvPr/>
        </p:nvSpPr>
        <p:spPr>
          <a:xfrm>
            <a:off x="1213869" y="1480347"/>
            <a:ext cx="921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MEMM</a:t>
            </a:r>
            <a:r>
              <a:rPr lang="zh-CN" altLang="en-US" dirty="0"/>
              <a:t>称最大熵马尔可夫模型，它结合了隐马尔可夫模型和最大熵模型的共同特点，被广泛应用于处理序列标注问题。</a:t>
            </a:r>
          </a:p>
        </p:txBody>
      </p:sp>
    </p:spTree>
    <p:extLst>
      <p:ext uri="{BB962C8B-B14F-4D97-AF65-F5344CB8AC3E}">
        <p14:creationId xmlns:p14="http://schemas.microsoft.com/office/powerpoint/2010/main" val="22837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MEMM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DB48F4-6153-4483-BBE4-05679D2B4F4D}"/>
              </a:ext>
            </a:extLst>
          </p:cNvPr>
          <p:cNvSpPr/>
          <p:nvPr/>
        </p:nvSpPr>
        <p:spPr>
          <a:xfrm>
            <a:off x="1212312" y="2808447"/>
            <a:ext cx="9655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MEMM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结合了</a:t>
            </a:r>
            <a:r>
              <a:rPr lang="en-US" altLang="zh-CN" dirty="0"/>
              <a:t>HMM</a:t>
            </a:r>
            <a:r>
              <a:rPr lang="zh-CN" altLang="en-US" dirty="0"/>
              <a:t>和</a:t>
            </a:r>
            <a:r>
              <a:rPr lang="en-US" altLang="zh-CN" dirty="0"/>
              <a:t>ME</a:t>
            </a:r>
            <a:r>
              <a:rPr lang="zh-CN" altLang="en-US" dirty="0"/>
              <a:t>的共同特点，是有向图和无向图的混合模型，其主体还是有向图框架。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E58FC0-FEDF-4799-AE68-0AAF4F7B8BA1}"/>
              </a:ext>
            </a:extLst>
          </p:cNvPr>
          <p:cNvSpPr/>
          <p:nvPr/>
        </p:nvSpPr>
        <p:spPr>
          <a:xfrm>
            <a:off x="1213869" y="1480347"/>
            <a:ext cx="921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最大熵模型（</a:t>
            </a:r>
            <a:r>
              <a:rPr lang="en-US" altLang="zh-CN" dirty="0"/>
              <a:t>ME</a:t>
            </a:r>
            <a:r>
              <a:rPr lang="zh-CN" altLang="en-US" dirty="0"/>
              <a:t>）的基本原理是：</a:t>
            </a:r>
            <a:endParaRPr lang="en-US" altLang="zh-CN" dirty="0"/>
          </a:p>
          <a:p>
            <a:r>
              <a:rPr lang="zh-CN" altLang="en-US" dirty="0"/>
              <a:t>在只掌握关于未知分布的部分信息的情况下，符合已知知识的概率分布可能有多个，但使熵值最大的概率分布最真实地反映了事件的分布情况。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F2B78-F533-4837-AF51-71B8E64B1147}"/>
              </a:ext>
            </a:extLst>
          </p:cNvPr>
          <p:cNvSpPr/>
          <p:nvPr/>
        </p:nvSpPr>
        <p:spPr>
          <a:xfrm>
            <a:off x="4511824" y="5448846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和</a:t>
            </a:r>
            <a:r>
              <a:rPr lang="en-US" altLang="zh-CN" dirty="0"/>
              <a:t>MEMM</a:t>
            </a:r>
            <a:r>
              <a:rPr lang="zh-CN" altLang="en-US" dirty="0"/>
              <a:t>的简洁对比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ACDC6B-E4B3-48F3-A787-120BBDF6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826" y="3539603"/>
            <a:ext cx="6276190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MEMM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思想实现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F2B78-F533-4837-AF51-71B8E64B1147}"/>
              </a:ext>
            </a:extLst>
          </p:cNvPr>
          <p:cNvSpPr/>
          <p:nvPr/>
        </p:nvSpPr>
        <p:spPr>
          <a:xfrm>
            <a:off x="4785443" y="3219699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HMM</a:t>
            </a:r>
            <a:r>
              <a:rPr lang="zh-CN" altLang="en-US" dirty="0"/>
              <a:t>和</a:t>
            </a:r>
            <a:r>
              <a:rPr lang="en-US" altLang="zh-CN" dirty="0"/>
              <a:t>MEMM</a:t>
            </a:r>
            <a:r>
              <a:rPr lang="zh-CN" altLang="en-US" dirty="0"/>
              <a:t>的简洁对比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6A9F5-3326-4CB9-AFC7-A4A1BA884E95}"/>
                  </a:ext>
                </a:extLst>
              </p:cNvPr>
              <p:cNvSpPr txBox="1"/>
              <p:nvPr/>
            </p:nvSpPr>
            <p:spPr>
              <a:xfrm>
                <a:off x="5462587" y="3688906"/>
                <a:ext cx="2977290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E6A9F5-3326-4CB9-AFC7-A4A1BA88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87" y="3688906"/>
                <a:ext cx="2977290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155C64E-0ECB-4562-A0C1-F63449A8929F}"/>
              </a:ext>
            </a:extLst>
          </p:cNvPr>
          <p:cNvSpPr txBox="1"/>
          <p:nvPr/>
        </p:nvSpPr>
        <p:spPr>
          <a:xfrm>
            <a:off x="1718170" y="3767612"/>
            <a:ext cx="37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先由马尔可夫性最小化问题规模：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229740-A664-4005-9355-372884CB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05" y="1183975"/>
            <a:ext cx="6276190" cy="185714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A04D8E0-157A-4A16-AB70-8F5F5B2D97B6}"/>
              </a:ext>
            </a:extLst>
          </p:cNvPr>
          <p:cNvSpPr txBox="1"/>
          <p:nvPr/>
        </p:nvSpPr>
        <p:spPr>
          <a:xfrm>
            <a:off x="1718170" y="4938362"/>
            <a:ext cx="374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利用最大熵模型对子问题建模：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F8C205-95EF-489F-AF86-85FDD4897B15}"/>
                  </a:ext>
                </a:extLst>
              </p:cNvPr>
              <p:cNvSpPr/>
              <p:nvPr/>
            </p:nvSpPr>
            <p:spPr>
              <a:xfrm>
                <a:off x="5015880" y="4863438"/>
                <a:ext cx="5040560" cy="519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F8C205-95EF-489F-AF86-85FDD4897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863438"/>
                <a:ext cx="5040560" cy="519181"/>
              </a:xfrm>
              <a:prstGeom prst="rect">
                <a:avLst/>
              </a:prstGeom>
              <a:blipFill>
                <a:blip r:embed="rId5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67B4E9E-FE39-4569-BAB1-75A1DCA80788}"/>
                  </a:ext>
                </a:extLst>
              </p:cNvPr>
              <p:cNvSpPr/>
              <p:nvPr/>
            </p:nvSpPr>
            <p:spPr>
              <a:xfrm>
                <a:off x="1718171" y="5500152"/>
                <a:ext cx="86263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是归一化因子，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m:rPr>
                        <m:nor/>
                      </m:rPr>
                      <a:rPr lang="zh-CN" altLang="en-US" dirty="0"/>
                      <m:t>权重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，在训练样本中进行学习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特征函数一般直接定义为</a:t>
                </a:r>
                <a:r>
                  <a:rPr lang="en-US" altLang="zh-CN" dirty="0"/>
                  <a:t>{0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1}</a:t>
                </a:r>
                <a:r>
                  <a:rPr lang="zh-CN" altLang="en-US" dirty="0"/>
                  <a:t>二值函数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67B4E9E-FE39-4569-BAB1-75A1DCA80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171" y="5500152"/>
                <a:ext cx="8626302" cy="646331"/>
              </a:xfrm>
              <a:prstGeom prst="rect">
                <a:avLst/>
              </a:prstGeom>
              <a:blipFill>
                <a:blip r:embed="rId6"/>
                <a:stretch>
                  <a:fillRect l="-636" t="-4717" r="-7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44BD7ED3-0884-4AC9-AAA3-4FCE1ECB51B1}"/>
              </a:ext>
            </a:extLst>
          </p:cNvPr>
          <p:cNvSpPr/>
          <p:nvPr/>
        </p:nvSpPr>
        <p:spPr>
          <a:xfrm>
            <a:off x="3525189" y="4359667"/>
            <a:ext cx="302691" cy="311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9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MEMM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55C64E-0ECB-4562-A0C1-F63449A8929F}"/>
              </a:ext>
            </a:extLst>
          </p:cNvPr>
          <p:cNvSpPr txBox="1"/>
          <p:nvPr/>
        </p:nvSpPr>
        <p:spPr>
          <a:xfrm>
            <a:off x="876443" y="1687308"/>
            <a:ext cx="406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贡献：允许使用任意特征刻画观察序列，并一定程度上削弱了</a:t>
            </a:r>
            <a:r>
              <a:rPr lang="en-US" altLang="zh-CN" dirty="0"/>
              <a:t>HMM</a:t>
            </a:r>
            <a:r>
              <a:rPr lang="zh-CN" altLang="en-US" dirty="0"/>
              <a:t>的严格独立假设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B0ECA6C-68C9-409E-B85F-B85E7F260D29}"/>
              </a:ext>
            </a:extLst>
          </p:cNvPr>
          <p:cNvSpPr/>
          <p:nvPr/>
        </p:nvSpPr>
        <p:spPr>
          <a:xfrm>
            <a:off x="876442" y="288134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最大缺陷：标注偏置问题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4BAD0-C7E5-4AB7-9475-03F9DEFBB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1561723"/>
            <a:ext cx="6384199" cy="402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D25DAE8-D235-4C04-9402-3EB3DBF80AF9}"/>
              </a:ext>
            </a:extLst>
          </p:cNvPr>
          <p:cNvSpPr/>
          <p:nvPr/>
        </p:nvSpPr>
        <p:spPr>
          <a:xfrm>
            <a:off x="876442" y="43573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P(1-&gt; 1-&gt; 1-&gt; 1)= 0.4 x 0.45 x 0.5 = 0.09 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P(2-&gt;2-&gt;2-&gt;2)= 0.2 X 0.3 X 0.3 = 0.018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P(1-&gt;2-&gt;1-&gt;2)= 0.6 X 0.2 X 0.5 = 0.06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，</a:t>
            </a:r>
            <a:br>
              <a:rPr lang="en-US" altLang="zh-CN" dirty="0"/>
            </a:br>
            <a:r>
              <a:rPr lang="en-US" altLang="zh-CN" dirty="0">
                <a:solidFill>
                  <a:srgbClr val="333333"/>
                </a:solidFill>
                <a:latin typeface="-apple-system"/>
              </a:rPr>
              <a:t>P(1-&gt;1-&gt;2-&gt;2)= 0.4 X 0.55 X 0.3 = 0.066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02A19A-A0EC-4FB9-A769-44811C22BB30}"/>
              </a:ext>
            </a:extLst>
          </p:cNvPr>
          <p:cNvSpPr/>
          <p:nvPr/>
        </p:nvSpPr>
        <p:spPr>
          <a:xfrm>
            <a:off x="5390553" y="5892581"/>
            <a:ext cx="6066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MEMM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在这个例子中中，状态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倾向于转换到状态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，同时状态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倾向于保留在状态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B7AEAF0-F37C-40C4-B5B9-35AA37028173}"/>
              </a:ext>
            </a:extLst>
          </p:cNvPr>
          <p:cNvCxnSpPr>
            <a:cxnSpLocks/>
          </p:cNvCxnSpPr>
          <p:nvPr/>
        </p:nvCxnSpPr>
        <p:spPr>
          <a:xfrm>
            <a:off x="3719736" y="3066006"/>
            <a:ext cx="1224136" cy="20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条件随机场（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CRF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E58FC0-FEDF-4799-AE68-0AAF4F7B8BA1}"/>
                  </a:ext>
                </a:extLst>
              </p:cNvPr>
              <p:cNvSpPr/>
              <p:nvPr/>
            </p:nvSpPr>
            <p:spPr>
              <a:xfrm>
                <a:off x="1271464" y="994634"/>
                <a:ext cx="92170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CRF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MEMM</a:t>
                </a:r>
                <a:r>
                  <a:rPr lang="zh-CN" altLang="en-US" dirty="0"/>
                  <a:t>类似，都是通过对条件概率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zh-CN" altLang="en-US" dirty="0"/>
                  <a:t> 直接建模的判别式模型，可以看作一个无向图模型或者马尔可夫随机场。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4E58FC0-FEDF-4799-AE68-0AAF4F7B8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994634"/>
                <a:ext cx="9217024" cy="646331"/>
              </a:xfrm>
              <a:prstGeom prst="rect">
                <a:avLst/>
              </a:prstGeom>
              <a:blipFill>
                <a:blip r:embed="rId3"/>
                <a:stretch>
                  <a:fillRect l="-595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38B03C94-AA45-4E94-BA88-2F49D341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3" y="2060309"/>
            <a:ext cx="6048672" cy="20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424C574-D022-4099-9F12-A691E700B23E}"/>
                  </a:ext>
                </a:extLst>
              </p:cNvPr>
              <p:cNvSpPr/>
              <p:nvPr/>
            </p:nvSpPr>
            <p:spPr>
              <a:xfrm>
                <a:off x="1487488" y="4688002"/>
                <a:ext cx="921702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定义：设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为一个无向图，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为结点集合，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为无向边的集合。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，即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中的每个结点对应于一个随机变量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Y</a:t>
                </a:r>
                <a:r>
                  <a:rPr lang="zh-CN" altLang="en-US" dirty="0"/>
                  <a:t>，其取值范围为可能的标记集合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/>
                  <a:t>。如果以观察序列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 条件，每一个随机变量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/>
                  <a:t>都满足马尔可夫特性：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～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表示两个结点在图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中是邻近结点。那么，称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为一个条件随机场。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424C574-D022-4099-9F12-A691E700B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688002"/>
                <a:ext cx="9217024" cy="1754326"/>
              </a:xfrm>
              <a:prstGeom prst="rect">
                <a:avLst/>
              </a:prstGeom>
              <a:blipFill>
                <a:blip r:embed="rId5"/>
                <a:stretch>
                  <a:fillRect l="-529" t="-1736" r="-595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8F0C16-D29C-49C5-8D98-5675ADB38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066" y="5661186"/>
            <a:ext cx="5066667" cy="28571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3501173-F560-4D3A-9F04-AEB40518B0AD}"/>
              </a:ext>
            </a:extLst>
          </p:cNvPr>
          <p:cNvSpPr/>
          <p:nvPr/>
        </p:nvSpPr>
        <p:spPr>
          <a:xfrm>
            <a:off x="4640493" y="4348340"/>
            <a:ext cx="2911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CRF</a:t>
            </a:r>
            <a:r>
              <a:rPr lang="zh-CN" altLang="en-US" dirty="0"/>
              <a:t>的两种链式表示结构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17CADC-8022-4A0E-8A08-630CB6367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457" y="2108938"/>
            <a:ext cx="391428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条件随机场（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CRF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C98AFD-A5F0-4589-9D9B-FF43FE6CE747}"/>
              </a:ext>
            </a:extLst>
          </p:cNvPr>
          <p:cNvSpPr/>
          <p:nvPr/>
        </p:nvSpPr>
        <p:spPr>
          <a:xfrm>
            <a:off x="806880" y="1313184"/>
            <a:ext cx="10617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类似于</a:t>
            </a:r>
            <a:r>
              <a:rPr lang="en-US" altLang="zh-CN" dirty="0"/>
              <a:t>MEMM</a:t>
            </a:r>
            <a:r>
              <a:rPr lang="zh-CN" altLang="en-US" dirty="0"/>
              <a:t>，在给定观察序列</a:t>
            </a:r>
            <a:r>
              <a:rPr lang="en-US" altLang="zh-CN" dirty="0"/>
              <a:t>X</a:t>
            </a:r>
            <a:r>
              <a:rPr lang="zh-CN" altLang="en-US" dirty="0"/>
              <a:t>时，根据概率无向图的因子分解表达式</a:t>
            </a:r>
            <a:r>
              <a:rPr lang="en-US" altLang="zh-CN" dirty="0"/>
              <a:t>(Hammersley- Clifford</a:t>
            </a:r>
            <a:r>
              <a:rPr lang="zh-CN" altLang="en-US" dirty="0"/>
              <a:t>定理，</a:t>
            </a:r>
            <a:r>
              <a:rPr lang="en-US" altLang="zh-CN" dirty="0"/>
              <a:t>1971)</a:t>
            </a:r>
            <a:r>
              <a:rPr lang="zh-CN" altLang="en-US" dirty="0"/>
              <a:t>，某个特定标记序列</a:t>
            </a:r>
            <a:r>
              <a:rPr lang="en-US" altLang="zh-CN" dirty="0"/>
              <a:t>Y</a:t>
            </a:r>
            <a:r>
              <a:rPr lang="zh-CN" altLang="en-US" dirty="0"/>
              <a:t>的概率特征可以定义为：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9DB2676-F368-40E3-9CD7-AE7B421A4BF4}"/>
                  </a:ext>
                </a:extLst>
              </p:cNvPr>
              <p:cNvSpPr/>
              <p:nvPr/>
            </p:nvSpPr>
            <p:spPr>
              <a:xfrm>
                <a:off x="806881" y="3283740"/>
                <a:ext cx="10801200" cy="2447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其中，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是转移函数，表示对于观察序列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其标注序列在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及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－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位置上标记的转移概率；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是状态函数，表示对于观察序列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其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位置的标记概率；</a:t>
                </a:r>
                <a:r>
                  <a:rPr lang="en-US" altLang="zh-CN" dirty="0"/>
                  <a:t>λ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μ</a:t>
                </a:r>
                <a:r>
                  <a:rPr lang="zh-CN" altLang="en-US" dirty="0"/>
                  <a:t>分别是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的权重，需要从训练样本中估计出来。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于是，线性链</a:t>
                </a:r>
                <a:r>
                  <a:rPr lang="en-US" altLang="zh-CN" dirty="0"/>
                  <a:t>CRF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的参数化形式可以写为：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归一化</m:t>
                    </m:r>
                  </m:oMath>
                </a14:m>
                <a:r>
                  <a:rPr lang="zh-CN" altLang="en-US" dirty="0"/>
                  <a:t>函数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9DB2676-F368-40E3-9CD7-AE7B421A4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1" y="3283740"/>
                <a:ext cx="10801200" cy="2447721"/>
              </a:xfrm>
              <a:prstGeom prst="rect">
                <a:avLst/>
              </a:prstGeom>
              <a:blipFill>
                <a:blip r:embed="rId3"/>
                <a:stretch>
                  <a:fillRect l="-451" t="-1496" b="-3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7795C1B-F90F-4258-B543-09C48EEB6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1959515"/>
            <a:ext cx="4238562" cy="126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CRF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55C64E-0ECB-4562-A0C1-F63449A8929F}"/>
              </a:ext>
            </a:extLst>
          </p:cNvPr>
          <p:cNvSpPr txBox="1"/>
          <p:nvPr/>
        </p:nvSpPr>
        <p:spPr>
          <a:xfrm>
            <a:off x="1150549" y="3976955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条件随机性，只需要考虑当前已经出现的观测状态的特性，没有独立性的严格要求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解决了标注偏偏置问题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CRF</a:t>
            </a:r>
            <a:r>
              <a:rPr lang="zh-CN" altLang="en-US" dirty="0"/>
              <a:t>属于无向图，不存在</a:t>
            </a:r>
            <a:r>
              <a:rPr lang="en-US" altLang="zh-CN" dirty="0"/>
              <a:t>X, Y </a:t>
            </a:r>
            <a:r>
              <a:rPr lang="zh-CN" altLang="en-US" dirty="0"/>
              <a:t>的方向性问题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296844-68CE-4018-B318-CA77C9622DA1}"/>
              </a:ext>
            </a:extLst>
          </p:cNvPr>
          <p:cNvSpPr txBox="1"/>
          <p:nvPr/>
        </p:nvSpPr>
        <p:spPr>
          <a:xfrm>
            <a:off x="895240" y="1340768"/>
            <a:ext cx="4145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CRF</a:t>
            </a:r>
            <a:r>
              <a:rPr lang="zh-CN" altLang="en-US" dirty="0"/>
              <a:t>在应用中需要注意的三个基本问题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特征的选取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参数训练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5E3FD-2FA3-4A89-9C2D-90EA0016D8AF}"/>
              </a:ext>
            </a:extLst>
          </p:cNvPr>
          <p:cNvSpPr txBox="1"/>
          <p:nvPr/>
        </p:nvSpPr>
        <p:spPr>
          <a:xfrm>
            <a:off x="898521" y="333481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CRF</a:t>
            </a:r>
            <a:r>
              <a:rPr lang="zh-CN" altLang="en-US" dirty="0"/>
              <a:t>的优势：</a:t>
            </a:r>
          </a:p>
        </p:txBody>
      </p:sp>
    </p:spTree>
    <p:extLst>
      <p:ext uri="{BB962C8B-B14F-4D97-AF65-F5344CB8AC3E}">
        <p14:creationId xmlns:p14="http://schemas.microsoft.com/office/powerpoint/2010/main" val="29017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77264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55C64E-0ECB-4562-A0C1-F63449A8929F}"/>
              </a:ext>
            </a:extLst>
          </p:cNvPr>
          <p:cNvSpPr txBox="1"/>
          <p:nvPr/>
        </p:nvSpPr>
        <p:spPr>
          <a:xfrm>
            <a:off x="1019436" y="4238358"/>
            <a:ext cx="9685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John Lafferty, Andrew McCallum, and Fernando C.N. Pereira, "Conditional Random Fields: 	Probabilistic Models for Segmenting and Labeling Sequence Data", . June 2001. 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《</a:t>
            </a:r>
            <a:r>
              <a:rPr lang="zh-CN" altLang="en-US" dirty="0"/>
              <a:t>统计自然语言处理</a:t>
            </a:r>
            <a:r>
              <a:rPr lang="en-US" altLang="zh-CN" dirty="0"/>
              <a:t>》</a:t>
            </a:r>
            <a:r>
              <a:rPr lang="zh-CN" altLang="en-US" dirty="0"/>
              <a:t>，宗成庆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</a:t>
            </a:r>
            <a:r>
              <a:rPr lang="zh-CN" altLang="en-US" dirty="0"/>
              <a:t>，李航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5E3FD-2FA3-4A89-9C2D-90EA0016D8AF}"/>
              </a:ext>
            </a:extLst>
          </p:cNvPr>
          <p:cNvSpPr txBox="1"/>
          <p:nvPr/>
        </p:nvSpPr>
        <p:spPr>
          <a:xfrm>
            <a:off x="767408" y="353371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主要参考资料：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852158-5917-46D2-BED2-5A00271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62" y="1303172"/>
            <a:ext cx="8990476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19502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5D201E1-FF03-476F-990F-8019A62557C8}"/>
              </a:ext>
            </a:extLst>
          </p:cNvPr>
          <p:cNvGrpSpPr/>
          <p:nvPr/>
        </p:nvGrpSpPr>
        <p:grpSpPr>
          <a:xfrm>
            <a:off x="1991544" y="1484784"/>
            <a:ext cx="5726827" cy="718078"/>
            <a:chOff x="1098018" y="1340446"/>
            <a:chExt cx="6947963" cy="737210"/>
          </a:xfrm>
        </p:grpSpPr>
        <p:sp>
          <p:nvSpPr>
            <p:cNvPr id="36" name="任意多边形 43">
              <a:extLst>
                <a:ext uri="{FF2B5EF4-FFF2-40B4-BE49-F238E27FC236}">
                  <a16:creationId xmlns:a16="http://schemas.microsoft.com/office/drawing/2014/main" id="{05655F70-ACA8-4199-85C1-7B7FA8F869BB}"/>
                </a:ext>
              </a:extLst>
            </p:cNvPr>
            <p:cNvSpPr/>
            <p:nvPr/>
          </p:nvSpPr>
          <p:spPr>
            <a:xfrm>
              <a:off x="2699790" y="1414168"/>
              <a:ext cx="534619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8905" lvl="1" indent="-128905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问题背景</a:t>
              </a:r>
            </a:p>
          </p:txBody>
        </p:sp>
        <p:sp>
          <p:nvSpPr>
            <p:cNvPr id="37" name="任意多边形 44">
              <a:extLst>
                <a:ext uri="{FF2B5EF4-FFF2-40B4-BE49-F238E27FC236}">
                  <a16:creationId xmlns:a16="http://schemas.microsoft.com/office/drawing/2014/main" id="{D1C7785F-EC13-421D-99CA-4092EE20213C}"/>
                </a:ext>
              </a:extLst>
            </p:cNvPr>
            <p:cNvSpPr/>
            <p:nvPr/>
          </p:nvSpPr>
          <p:spPr>
            <a:xfrm>
              <a:off x="1098018" y="1340446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3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C35574D-D16D-4E22-BF6C-473E7C54C434}"/>
              </a:ext>
            </a:extLst>
          </p:cNvPr>
          <p:cNvGrpSpPr/>
          <p:nvPr/>
        </p:nvGrpSpPr>
        <p:grpSpPr>
          <a:xfrm>
            <a:off x="1991543" y="2314884"/>
            <a:ext cx="5726828" cy="730231"/>
            <a:chOff x="1098018" y="2114517"/>
            <a:chExt cx="6947964" cy="737210"/>
          </a:xfrm>
        </p:grpSpPr>
        <p:sp>
          <p:nvSpPr>
            <p:cNvPr id="34" name="任意多边形 46">
              <a:extLst>
                <a:ext uri="{FF2B5EF4-FFF2-40B4-BE49-F238E27FC236}">
                  <a16:creationId xmlns:a16="http://schemas.microsoft.com/office/drawing/2014/main" id="{454CFA23-6B1E-4B15-88F5-DD6D638FE62E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8905" lvl="1" indent="-128905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模型理论</a:t>
              </a:r>
            </a:p>
          </p:txBody>
        </p:sp>
        <p:sp>
          <p:nvSpPr>
            <p:cNvPr id="35" name="任意多边形 47">
              <a:extLst>
                <a:ext uri="{FF2B5EF4-FFF2-40B4-BE49-F238E27FC236}">
                  <a16:creationId xmlns:a16="http://schemas.microsoft.com/office/drawing/2014/main" id="{D3DBB5F1-7177-47B6-8A8D-98FC2795FC93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3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任意多边形 49">
            <a:extLst>
              <a:ext uri="{FF2B5EF4-FFF2-40B4-BE49-F238E27FC236}">
                <a16:creationId xmlns:a16="http://schemas.microsoft.com/office/drawing/2014/main" id="{22C683DD-5E26-4787-A2F3-BCEC5381697B}"/>
              </a:ext>
            </a:extLst>
          </p:cNvPr>
          <p:cNvSpPr/>
          <p:nvPr/>
        </p:nvSpPr>
        <p:spPr>
          <a:xfrm>
            <a:off x="3791744" y="3261528"/>
            <a:ext cx="6120680" cy="582754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0" name="任意多边形 52">
            <a:extLst>
              <a:ext uri="{FF2B5EF4-FFF2-40B4-BE49-F238E27FC236}">
                <a16:creationId xmlns:a16="http://schemas.microsoft.com/office/drawing/2014/main" id="{9D09E697-8020-4192-9B14-B0499F76B991}"/>
              </a:ext>
            </a:extLst>
          </p:cNvPr>
          <p:cNvSpPr/>
          <p:nvPr/>
        </p:nvSpPr>
        <p:spPr>
          <a:xfrm>
            <a:off x="3791744" y="4109093"/>
            <a:ext cx="6120680" cy="60603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entropy Markov models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MEMM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9" name="任意多边形 52">
            <a:extLst>
              <a:ext uri="{FF2B5EF4-FFF2-40B4-BE49-F238E27FC236}">
                <a16:creationId xmlns:a16="http://schemas.microsoft.com/office/drawing/2014/main" id="{0D5D5F5F-DE04-4ED5-88C5-5F168AFB4D24}"/>
              </a:ext>
            </a:extLst>
          </p:cNvPr>
          <p:cNvSpPr/>
          <p:nvPr/>
        </p:nvSpPr>
        <p:spPr>
          <a:xfrm>
            <a:off x="3791744" y="4974755"/>
            <a:ext cx="6120680" cy="60603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80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37" y="208994"/>
            <a:ext cx="45349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lvl="1" indent="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序列标注问题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7405" y="6420117"/>
            <a:ext cx="2743200" cy="365125"/>
          </a:xfrm>
        </p:spPr>
        <p:txBody>
          <a:bodyPr/>
          <a:lstStyle/>
          <a:p>
            <a:fld id="{94B6E62B-4DEC-4954-AD3A-658470571C9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F0694A-B03E-4700-80DB-9EDB5AC730D6}"/>
              </a:ext>
            </a:extLst>
          </p:cNvPr>
          <p:cNvSpPr txBox="1"/>
          <p:nvPr/>
        </p:nvSpPr>
        <p:spPr>
          <a:xfrm>
            <a:off x="2301113" y="260458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F53271-45BB-443E-BD6B-D7C0BF3012D2}"/>
              </a:ext>
            </a:extLst>
          </p:cNvPr>
          <p:cNvSpPr/>
          <p:nvPr/>
        </p:nvSpPr>
        <p:spPr>
          <a:xfrm>
            <a:off x="695400" y="1402084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序列标注问题是</a:t>
            </a:r>
            <a:r>
              <a:rPr lang="en-US" altLang="zh-CN" dirty="0"/>
              <a:t>NLP</a:t>
            </a:r>
            <a:r>
              <a:rPr lang="zh-CN" altLang="en-US" dirty="0"/>
              <a:t>中最常见的问题，因为绝大多数</a:t>
            </a:r>
            <a:r>
              <a:rPr lang="en-US" altLang="zh-CN" dirty="0"/>
              <a:t>NLP</a:t>
            </a:r>
            <a:r>
              <a:rPr lang="zh-CN" altLang="en-US" dirty="0"/>
              <a:t>问题都可以转化为序列标注问题，虽然很多</a:t>
            </a:r>
            <a:r>
              <a:rPr lang="en-US" altLang="zh-CN" dirty="0"/>
              <a:t>NLP</a:t>
            </a:r>
            <a:r>
              <a:rPr lang="zh-CN" altLang="en-US" dirty="0"/>
              <a:t>任务看上去大不相同，但是如果转化为序列标注问题后其实面临的都是同一个问题。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包括自然语言处理中的分词，词性标注，命名实体识别，关键词抽取，词义角色标注等等。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4DA54E-445F-434B-A9E2-A92ABA4B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429000"/>
            <a:ext cx="5476190" cy="6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C83DA7-0AF7-44EA-B22D-AC08F6DAB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19" y="4144190"/>
            <a:ext cx="5619048" cy="4857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E8519E-9909-45F8-B81C-AFA7991CB027}"/>
              </a:ext>
            </a:extLst>
          </p:cNvPr>
          <p:cNvSpPr txBox="1"/>
          <p:nvPr/>
        </p:nvSpPr>
        <p:spPr>
          <a:xfrm>
            <a:off x="2711624" y="47971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NER</a:t>
            </a:r>
            <a:r>
              <a:rPr lang="zh-CN" altLang="en-US" dirty="0"/>
              <a:t>问题为例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D73734-0F1D-4A4D-84AC-87882A01E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16" y="3468112"/>
            <a:ext cx="3380952" cy="4666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0A53DB-6448-4561-9F9B-E06A41A76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216" y="4251841"/>
            <a:ext cx="3552381" cy="552381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DD85E51-6984-4BAB-AAB4-0285DA417E96}"/>
              </a:ext>
            </a:extLst>
          </p:cNvPr>
          <p:cNvSpPr/>
          <p:nvPr/>
        </p:nvSpPr>
        <p:spPr>
          <a:xfrm>
            <a:off x="7176120" y="4114714"/>
            <a:ext cx="576064" cy="3944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4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37" y="208994"/>
            <a:ext cx="45349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lvl="1" indent="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问题转化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7405" y="6420117"/>
            <a:ext cx="2743200" cy="365125"/>
          </a:xfrm>
        </p:spPr>
        <p:txBody>
          <a:bodyPr/>
          <a:lstStyle/>
          <a:p>
            <a:fld id="{94B6E62B-4DEC-4954-AD3A-658470571C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F0694A-B03E-4700-80DB-9EDB5AC730D6}"/>
              </a:ext>
            </a:extLst>
          </p:cNvPr>
          <p:cNvSpPr txBox="1"/>
          <p:nvPr/>
        </p:nvSpPr>
        <p:spPr>
          <a:xfrm>
            <a:off x="2301113" y="260458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F53271-45BB-443E-BD6B-D7C0BF3012D2}"/>
                  </a:ext>
                </a:extLst>
              </p:cNvPr>
              <p:cNvSpPr/>
              <p:nvPr/>
            </p:nvSpPr>
            <p:spPr>
              <a:xfrm>
                <a:off x="695400" y="1402084"/>
                <a:ext cx="1065718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问题实质转化为一个序列分析问题：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b="1" dirty="0"/>
                  <a:t>确定两个时间序列的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/>
                  <a:t>， 输入文本与输出标签的一一对应关系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F53271-45BB-443E-BD6B-D7C0BF30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402084"/>
                <a:ext cx="10657184" cy="923330"/>
              </a:xfrm>
              <a:prstGeom prst="rect">
                <a:avLst/>
              </a:prstGeom>
              <a:blipFill>
                <a:blip r:embed="rId3"/>
                <a:stretch>
                  <a:fillRect l="-343" t="-3311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4C7A347-6B8C-4F6E-8C6F-46926E61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3118479"/>
            <a:ext cx="3813748" cy="14719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2466F4-7907-41A8-8453-9FE7F3734790}"/>
              </a:ext>
            </a:extLst>
          </p:cNvPr>
          <p:cNvSpPr txBox="1"/>
          <p:nvPr/>
        </p:nvSpPr>
        <p:spPr>
          <a:xfrm>
            <a:off x="3438231" y="317619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4CF8E-E13B-4AE2-9A0A-8D06B064B558}"/>
              </a:ext>
            </a:extLst>
          </p:cNvPr>
          <p:cNvSpPr txBox="1"/>
          <p:nvPr/>
        </p:nvSpPr>
        <p:spPr>
          <a:xfrm>
            <a:off x="3438231" y="41539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5F4CAF-3547-4BFD-B690-C7FCA5737E8E}"/>
              </a:ext>
            </a:extLst>
          </p:cNvPr>
          <p:cNvSpPr/>
          <p:nvPr/>
        </p:nvSpPr>
        <p:spPr>
          <a:xfrm>
            <a:off x="767408" y="5131659"/>
            <a:ext cx="1065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我们通过对最终的输出标签分析来产生结果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490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37" y="208994"/>
            <a:ext cx="61458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lvl="1" indent="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以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NER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为例的序列标注问题流程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7405" y="6420117"/>
            <a:ext cx="2743200" cy="365125"/>
          </a:xfrm>
        </p:spPr>
        <p:txBody>
          <a:bodyPr/>
          <a:lstStyle/>
          <a:p>
            <a:fld id="{94B6E62B-4DEC-4954-AD3A-658470571C9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F0694A-B03E-4700-80DB-9EDB5AC730D6}"/>
              </a:ext>
            </a:extLst>
          </p:cNvPr>
          <p:cNvSpPr txBox="1"/>
          <p:nvPr/>
        </p:nvSpPr>
        <p:spPr>
          <a:xfrm>
            <a:off x="2301113" y="260458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2466F4-7907-41A8-8453-9FE7F3734790}"/>
              </a:ext>
            </a:extLst>
          </p:cNvPr>
          <p:cNvSpPr txBox="1"/>
          <p:nvPr/>
        </p:nvSpPr>
        <p:spPr>
          <a:xfrm>
            <a:off x="2311516" y="1780743"/>
            <a:ext cx="169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4CF8E-E13B-4AE2-9A0A-8D06B064B558}"/>
              </a:ext>
            </a:extLst>
          </p:cNvPr>
          <p:cNvSpPr txBox="1"/>
          <p:nvPr/>
        </p:nvSpPr>
        <p:spPr>
          <a:xfrm>
            <a:off x="2311516" y="2758474"/>
            <a:ext cx="169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5F4CAF-3547-4BFD-B690-C7FCA5737E8E}"/>
              </a:ext>
            </a:extLst>
          </p:cNvPr>
          <p:cNvSpPr/>
          <p:nvPr/>
        </p:nvSpPr>
        <p:spPr>
          <a:xfrm>
            <a:off x="1775520" y="5000818"/>
            <a:ext cx="619268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预计输出结果：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小强 </a:t>
            </a:r>
            <a:r>
              <a:rPr lang="en-US" altLang="zh-CN" dirty="0"/>
              <a:t>– PERSON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达观数据 </a:t>
            </a:r>
            <a:r>
              <a:rPr lang="en-US" altLang="zh-CN" dirty="0"/>
              <a:t>--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0B5963-D1F5-4B6F-81D5-01DAA03D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84" y="1613509"/>
            <a:ext cx="6520222" cy="15450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A8384E0-E4A1-4D9C-B28B-609639B784DB}"/>
              </a:ext>
            </a:extLst>
          </p:cNvPr>
          <p:cNvSpPr/>
          <p:nvPr/>
        </p:nvSpPr>
        <p:spPr>
          <a:xfrm>
            <a:off x="3184772" y="3557219"/>
            <a:ext cx="743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NER</a:t>
            </a:r>
            <a:r>
              <a:rPr lang="zh-CN" altLang="en-US" dirty="0"/>
              <a:t>问题通过标注体系来对标签进行处理 （例如：</a:t>
            </a:r>
            <a:r>
              <a:rPr lang="en-US" altLang="zh-CN" dirty="0"/>
              <a:t>BIEOS</a:t>
            </a:r>
            <a:r>
              <a:rPr lang="zh-CN" altLang="en-US" dirty="0"/>
              <a:t>标注体系）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346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195024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84DA4-B76C-4FA6-B5CA-6046C891308A}"/>
              </a:ext>
            </a:extLst>
          </p:cNvPr>
          <p:cNvGrpSpPr/>
          <p:nvPr/>
        </p:nvGrpSpPr>
        <p:grpSpPr>
          <a:xfrm>
            <a:off x="1775520" y="1972355"/>
            <a:ext cx="5726828" cy="730231"/>
            <a:chOff x="1098018" y="2114517"/>
            <a:chExt cx="6947964" cy="737210"/>
          </a:xfrm>
        </p:grpSpPr>
        <p:sp>
          <p:nvSpPr>
            <p:cNvPr id="18" name="任意多边形 46">
              <a:extLst>
                <a:ext uri="{FF2B5EF4-FFF2-40B4-BE49-F238E27FC236}">
                  <a16:creationId xmlns:a16="http://schemas.microsoft.com/office/drawing/2014/main" id="{7AB8ABF2-7775-4689-8900-FC5EC01CD3E0}"/>
                </a:ext>
              </a:extLst>
            </p:cNvPr>
            <p:cNvSpPr/>
            <p:nvPr/>
          </p:nvSpPr>
          <p:spPr>
            <a:xfrm>
              <a:off x="2699790" y="2188239"/>
              <a:ext cx="534619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8905" lvl="1" indent="-128905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模型理论</a:t>
              </a:r>
            </a:p>
          </p:txBody>
        </p:sp>
        <p:sp>
          <p:nvSpPr>
            <p:cNvPr id="20" name="任意多边形 47">
              <a:extLst>
                <a:ext uri="{FF2B5EF4-FFF2-40B4-BE49-F238E27FC236}">
                  <a16:creationId xmlns:a16="http://schemas.microsoft.com/office/drawing/2014/main" id="{C9B2DCD8-1EE3-419C-AB2B-136F79A0670B}"/>
                </a:ext>
              </a:extLst>
            </p:cNvPr>
            <p:cNvSpPr/>
            <p:nvPr/>
          </p:nvSpPr>
          <p:spPr>
            <a:xfrm>
              <a:off x="1098018" y="2114517"/>
              <a:ext cx="1601772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3317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任意多边形 49">
            <a:extLst>
              <a:ext uri="{FF2B5EF4-FFF2-40B4-BE49-F238E27FC236}">
                <a16:creationId xmlns:a16="http://schemas.microsoft.com/office/drawing/2014/main" id="{E22A3A01-6D4B-4AFE-800B-B8FB401234A8}"/>
              </a:ext>
            </a:extLst>
          </p:cNvPr>
          <p:cNvSpPr/>
          <p:nvPr/>
        </p:nvSpPr>
        <p:spPr>
          <a:xfrm>
            <a:off x="3575721" y="2918999"/>
            <a:ext cx="6120680" cy="582754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2" name="任意多边形 52">
            <a:extLst>
              <a:ext uri="{FF2B5EF4-FFF2-40B4-BE49-F238E27FC236}">
                <a16:creationId xmlns:a16="http://schemas.microsoft.com/office/drawing/2014/main" id="{CEA6EECF-36F5-4A3A-A0E9-575B298AA420}"/>
              </a:ext>
            </a:extLst>
          </p:cNvPr>
          <p:cNvSpPr/>
          <p:nvPr/>
        </p:nvSpPr>
        <p:spPr>
          <a:xfrm>
            <a:off x="3575721" y="3766564"/>
            <a:ext cx="6120680" cy="60603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entropy Markov models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MEMM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3" name="任意多边形 52">
            <a:extLst>
              <a:ext uri="{FF2B5EF4-FFF2-40B4-BE49-F238E27FC236}">
                <a16:creationId xmlns:a16="http://schemas.microsoft.com/office/drawing/2014/main" id="{127DE69B-1E28-48F4-86F9-FEC4F7B11BBA}"/>
              </a:ext>
            </a:extLst>
          </p:cNvPr>
          <p:cNvSpPr/>
          <p:nvPr/>
        </p:nvSpPr>
        <p:spPr>
          <a:xfrm>
            <a:off x="3575721" y="4632226"/>
            <a:ext cx="6120680" cy="60603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5738" tIns="114461" rIns="207330" bIns="114461" numCol="1" spcCol="127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-128905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15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45349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隐马尔可夫模型（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832DE2-EBE8-47F4-9077-2A62516C7664}"/>
              </a:ext>
            </a:extLst>
          </p:cNvPr>
          <p:cNvSpPr/>
          <p:nvPr/>
        </p:nvSpPr>
        <p:spPr>
          <a:xfrm>
            <a:off x="2279576" y="1196752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隐马尔可夫模型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(Hidden Markov model, HMM)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是一种结构最简单的动态贝叶斯网的生成模型，它也是一种著名的有向图模型。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D5CFEDA-2EE2-4ACA-B061-765326F01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502" y="2126303"/>
            <a:ext cx="5476190" cy="68571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C65AE1D-B4B4-4467-BFB2-E1C3FF892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073" y="2841493"/>
            <a:ext cx="5619048" cy="485714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5EBF5E50-2C75-4F7E-866B-3BCE558ED3DD}"/>
              </a:ext>
            </a:extLst>
          </p:cNvPr>
          <p:cNvSpPr/>
          <p:nvPr/>
        </p:nvSpPr>
        <p:spPr>
          <a:xfrm>
            <a:off x="5591573" y="3574912"/>
            <a:ext cx="432048" cy="536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086643-4F4B-4CEC-ABEA-6B8ACD714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019" y="4281487"/>
            <a:ext cx="7704762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597507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马尔可夫模型（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Markov model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DB1617-D5C3-470C-AB2F-A49314A62072}"/>
              </a:ext>
            </a:extLst>
          </p:cNvPr>
          <p:cNvSpPr/>
          <p:nvPr/>
        </p:nvSpPr>
        <p:spPr>
          <a:xfrm>
            <a:off x="1213869" y="1480347"/>
            <a:ext cx="921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我们知道，随机过程又称随机函数，是随时间而随机变化的过程。 马尔可夫模型（</a:t>
            </a:r>
            <a:r>
              <a:rPr lang="en-US" altLang="zh-CN" dirty="0"/>
              <a:t>Markov model</a:t>
            </a:r>
            <a:r>
              <a:rPr lang="zh-CN" altLang="en-US" dirty="0"/>
              <a:t>）描述了一类重要的随机过程。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32DB24-5D7F-4A08-AD7F-BDA4BFB4195F}"/>
                  </a:ext>
                </a:extLst>
              </p:cNvPr>
              <p:cNvSpPr/>
              <p:nvPr/>
            </p:nvSpPr>
            <p:spPr>
              <a:xfrm>
                <a:off x="1184508" y="2507823"/>
                <a:ext cx="923197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如果一个系统有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个有限状态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S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＝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，那么随着时间的推移，该系统将从某一状态转移 到另一状态。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Q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为一个随机变量序列，随机变量 的取值为状态集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中的某个状态，假定在时间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的状态记为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32DB24-5D7F-4A08-AD7F-BDA4BFB4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08" y="2507823"/>
                <a:ext cx="9231971" cy="923330"/>
              </a:xfrm>
              <a:prstGeom prst="rect">
                <a:avLst/>
              </a:prstGeom>
              <a:blipFill>
                <a:blip r:embed="rId3"/>
                <a:stretch>
                  <a:fillRect l="-528" t="-460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CCF9F5-6CFF-4A63-A3D6-D83934743ED4}"/>
                  </a:ext>
                </a:extLst>
              </p:cNvPr>
              <p:cNvSpPr/>
              <p:nvPr/>
            </p:nvSpPr>
            <p:spPr>
              <a:xfrm>
                <a:off x="1342937" y="3547657"/>
                <a:ext cx="9087956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定义</a:t>
                </a:r>
                <a:r>
                  <a:rPr lang="zh-CN" altLang="en-US" dirty="0"/>
                  <a:t>：系统在时间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的概率取决于其在时间</a:t>
                </a:r>
                <a:r>
                  <a:rPr lang="en-US" altLang="zh-CN" dirty="0"/>
                  <a:t>1,2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t-1</a:t>
                </a:r>
                <a:r>
                  <a:rPr lang="zh-CN" altLang="en-US" dirty="0"/>
                  <a:t>的状态，该概率为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4CCF9F5-6CFF-4A63-A3D6-D83934743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37" y="3547657"/>
                <a:ext cx="9087956" cy="391646"/>
              </a:xfrm>
              <a:prstGeom prst="rect">
                <a:avLst/>
              </a:prstGeom>
              <a:blipFill>
                <a:blip r:embed="rId4"/>
                <a:stretch>
                  <a:fillRect l="-537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5EA937B-FFFE-4164-B3BD-DD61E1930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77" y="4013391"/>
            <a:ext cx="3352381" cy="3238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A0204D4-975B-4DEC-B36D-7D7AFBC3A018}"/>
              </a:ext>
            </a:extLst>
          </p:cNvPr>
          <p:cNvSpPr/>
          <p:nvPr/>
        </p:nvSpPr>
        <p:spPr>
          <a:xfrm>
            <a:off x="1357885" y="4475475"/>
            <a:ext cx="6099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则当系统在时间</a:t>
            </a:r>
            <a:r>
              <a:rPr lang="en-US" altLang="zh-CN" dirty="0"/>
              <a:t>t</a:t>
            </a:r>
            <a:r>
              <a:rPr lang="zh-CN" altLang="en-US" dirty="0"/>
              <a:t>的状态只与其在时间</a:t>
            </a:r>
            <a:r>
              <a:rPr lang="en-US" altLang="zh-CN" dirty="0"/>
              <a:t>t-1</a:t>
            </a:r>
            <a:r>
              <a:rPr lang="zh-CN" altLang="en-US" dirty="0"/>
              <a:t>的状态相关时， 即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E2DFC0-89E0-484B-988F-7980E414DA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664" y="4989025"/>
            <a:ext cx="5829300" cy="3429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B80B0E-F130-485A-ABA6-566860DC6544}"/>
              </a:ext>
            </a:extLst>
          </p:cNvPr>
          <p:cNvSpPr/>
          <p:nvPr/>
        </p:nvSpPr>
        <p:spPr>
          <a:xfrm>
            <a:off x="1357885" y="5478867"/>
            <a:ext cx="606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我们称其构成一个离散的一阶马尔可夫链（</a:t>
            </a:r>
            <a:r>
              <a:rPr lang="en-US" altLang="zh-CN" dirty="0"/>
              <a:t>Markov chain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020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>
            <a:spLocks/>
          </p:cNvSpPr>
          <p:nvPr/>
        </p:nvSpPr>
        <p:spPr>
          <a:xfrm>
            <a:off x="0" y="-933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951" name="直接连接符 19"/>
          <p:cNvCxnSpPr>
            <a:cxnSpLocks/>
          </p:cNvCxnSpPr>
          <p:nvPr/>
        </p:nvCxnSpPr>
        <p:spPr bwMode="auto">
          <a:xfrm flipH="1">
            <a:off x="280369" y="158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>
            <a:cxnSpLocks/>
          </p:cNvCxnSpPr>
          <p:nvPr/>
        </p:nvCxnSpPr>
        <p:spPr bwMode="auto">
          <a:xfrm flipH="1">
            <a:off x="342280" y="0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>
            <a:cxnSpLocks/>
          </p:cNvCxnSpPr>
          <p:nvPr/>
        </p:nvCxnSpPr>
        <p:spPr bwMode="auto">
          <a:xfrm>
            <a:off x="407368" y="0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>
            <a:extLst>
              <a:ext uri="{FF2B5EF4-FFF2-40B4-BE49-F238E27FC236}">
                <a16:creationId xmlns:a16="http://schemas.microsoft.com/office/drawing/2014/main" id="{468806B3-4B98-4D7F-A9C2-4268C7243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45276"/>
            <a:ext cx="45349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隐马尔可夫模型（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HMM</a:t>
            </a: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0" name="AutoShape 4" descr="“腾讯logo”的图片搜索结果">
            <a:extLst>
              <a:ext uri="{FF2B5EF4-FFF2-40B4-BE49-F238E27FC236}">
                <a16:creationId xmlns:a16="http://schemas.microsoft.com/office/drawing/2014/main" id="{2DAC04DA-3DF5-499A-A72C-0BCA29C285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086643-4F4B-4CEC-ABEA-6B8ACD71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1327255"/>
            <a:ext cx="7704762" cy="194285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DDB1617-D5C3-470C-AB2F-A49314A62072}"/>
              </a:ext>
            </a:extLst>
          </p:cNvPr>
          <p:cNvSpPr/>
          <p:nvPr/>
        </p:nvSpPr>
        <p:spPr>
          <a:xfrm>
            <a:off x="1199456" y="3574912"/>
            <a:ext cx="9217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在马尔可夫模型中，每个状态代表了一个可观察的事件，所以，马尔可夫模型有时又称作可视马尔可夫模型（</a:t>
            </a:r>
            <a:r>
              <a:rPr lang="en-US" altLang="zh-CN" dirty="0"/>
              <a:t>visible Markov model</a:t>
            </a:r>
            <a:r>
              <a:rPr lang="zh-CN" altLang="en-US" dirty="0"/>
              <a:t>， </a:t>
            </a:r>
            <a:r>
              <a:rPr lang="en-US" altLang="zh-CN" dirty="0"/>
              <a:t>VMM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32DB24-5D7F-4A08-AD7F-BDA4BFB4195F}"/>
              </a:ext>
            </a:extLst>
          </p:cNvPr>
          <p:cNvSpPr/>
          <p:nvPr/>
        </p:nvSpPr>
        <p:spPr>
          <a:xfrm>
            <a:off x="1184508" y="4322338"/>
            <a:ext cx="9231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在隐马尔可夫模型 （</a:t>
            </a:r>
            <a:r>
              <a:rPr lang="en-US" altLang="zh-CN" dirty="0"/>
              <a:t>HMM</a:t>
            </a:r>
            <a:r>
              <a:rPr lang="zh-CN" altLang="en-US" dirty="0"/>
              <a:t>）中，我们不知道模型所经过的状态序列，只知道状态的概率 函数，也就是说，观察到的事件是状态的随机函数，该模型是一 个双重的随机过程。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HMM</a:t>
            </a:r>
            <a:r>
              <a:rPr lang="zh-CN" altLang="en-US" dirty="0"/>
              <a:t>假设隐状态序列对观察输出序列具有限制作用。</a:t>
            </a:r>
          </a:p>
        </p:txBody>
      </p:sp>
    </p:spTree>
    <p:extLst>
      <p:ext uri="{BB962C8B-B14F-4D97-AF65-F5344CB8AC3E}">
        <p14:creationId xmlns:p14="http://schemas.microsoft.com/office/powerpoint/2010/main" val="241426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"/>
    </mc:Choice>
    <mc:Fallback xmlns="">
      <p:transition spd="slow" advTm="659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自定义 4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54A5D"/>
      </a:accent1>
      <a:accent2>
        <a:srgbClr val="CE4C4B"/>
      </a:accent2>
      <a:accent3>
        <a:srgbClr val="A7AA9D"/>
      </a:accent3>
      <a:accent4>
        <a:srgbClr val="778495"/>
      </a:accent4>
      <a:accent5>
        <a:srgbClr val="586270"/>
      </a:accent5>
      <a:accent6>
        <a:srgbClr val="56595B"/>
      </a:accent6>
      <a:hlink>
        <a:srgbClr val="0F6FC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354A5D"/>
    </a:accent1>
    <a:accent2>
      <a:srgbClr val="CE4C4B"/>
    </a:accent2>
    <a:accent3>
      <a:srgbClr val="A7AA9D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12516</TotalTime>
  <Words>1474</Words>
  <Application>Microsoft Office PowerPoint</Application>
  <PresentationFormat>宽屏</PresentationFormat>
  <Paragraphs>153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-apple-system</vt:lpstr>
      <vt:lpstr>PingFang SC</vt:lpstr>
      <vt:lpstr>等线</vt:lpstr>
      <vt:lpstr>等线</vt:lpstr>
      <vt:lpstr>黑体</vt:lpstr>
      <vt:lpstr>思源黑体 CN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</dc:creator>
  <cp:lastModifiedBy>hl zhao</cp:lastModifiedBy>
  <cp:revision>474</cp:revision>
  <dcterms:created xsi:type="dcterms:W3CDTF">2019-12-16T02:18:21Z</dcterms:created>
  <dcterms:modified xsi:type="dcterms:W3CDTF">2020-10-30T07:27:47Z</dcterms:modified>
</cp:coreProperties>
</file>