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935B4D-B0E8-4326-8ECD-9A63211B1B7C}">
  <a:tblStyle styleId="{63935B4D-B0E8-4326-8ECD-9A63211B1B7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3.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5.xml"/><Relationship Id="rId44" Type="http://schemas.openxmlformats.org/officeDocument/2006/relationships/font" Target="fonts/RobotoMono-regular.fntdata"/><Relationship Id="rId21" Type="http://schemas.openxmlformats.org/officeDocument/2006/relationships/slide" Target="slides/slide14.xml"/><Relationship Id="rId43" Type="http://schemas.openxmlformats.org/officeDocument/2006/relationships/font" Target="fonts/Nunito-boldItalic.fntdata"/><Relationship Id="rId24" Type="http://schemas.openxmlformats.org/officeDocument/2006/relationships/slide" Target="slides/slide17.xml"/><Relationship Id="rId46" Type="http://schemas.openxmlformats.org/officeDocument/2006/relationships/font" Target="fonts/RobotoMono-italic.fntdata"/><Relationship Id="rId23" Type="http://schemas.openxmlformats.org/officeDocument/2006/relationships/slide" Target="slides/slide16.xml"/><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RobotoMono-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b53acd704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ab53acd704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b53acd704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ab53acd704_0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b53acd704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ab53acd704_0_8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b53acd704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ab53acd704_0_8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b53acd704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ab53acd704_0_8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b53acd704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ab53acd704_0_9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b53acd704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ab53acd704_0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b53acd704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ab53acd704_0_9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b53acd704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ab53acd704_0_9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b53acd704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ab53acd704_0_10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b53acd704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ab53acd704_0_10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2594c97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2594c97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b53acd704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ab53acd704_0_10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b53acd704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ab53acd704_0_10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b53acd704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ab53acd704_0_10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b53acd704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ab53acd704_0_1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b53acd704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ab53acd704_0_1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a2594c97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a2594c97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a2594c97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a2594c97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a2594c971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a2594c971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2594c971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a2594c971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b53acd70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ab53acd704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b53acd70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b53acd70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b53acd70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b53acd70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b53acd704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ab53acd704_0_8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53acd704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ab53acd704_0_8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b53acd704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ab53acd704_0_8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b53acd704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ab53acd704_0_8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github.com/ucsd-cse12-f20/ucsd-cse12-f20.github.io/tree/master/discussion/Week7/week7-PA-BT" TargetMode="External"/><Relationship Id="rId4" Type="http://schemas.openxmlformats.org/officeDocument/2006/relationships/hyperlink" Target="https://github.com/ucsd-cse12-f20/ucsd-cse12-f20.github.io/tree/master/discussion/Week7/week7-PA-BT" TargetMode="External"/><Relationship Id="rId5" Type="http://schemas.openxmlformats.org/officeDocument/2006/relationships/hyperlink" Target="https://github.com/ucsd-cse12-f20/ucsd-cse12-f20.github.io/tree/master/discussion/Week7/week7-PA-B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CSE 12:  PA7</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11</a:t>
            </a:r>
            <a:r>
              <a:rPr lang="en" sz="2400">
                <a:latin typeface="Arial"/>
                <a:ea typeface="Arial"/>
                <a:cs typeface="Arial"/>
                <a:sym typeface="Arial"/>
              </a:rPr>
              <a:t>-19-20</a:t>
            </a:r>
            <a:endParaRPr sz="2400">
              <a:latin typeface="Arial"/>
              <a:ea typeface="Arial"/>
              <a:cs typeface="Arial"/>
              <a:sym typeface="Arial"/>
            </a:endParaRPr>
          </a:p>
        </p:txBody>
      </p:sp>
      <p:sp>
        <p:nvSpPr>
          <p:cNvPr id="174" name="Google Shape;174;p25"/>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PA7, BST &amp; Filtering</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1, Leaf:</a:t>
            </a:r>
            <a:r>
              <a:rPr lang="en">
                <a:latin typeface="Arial"/>
                <a:ea typeface="Arial"/>
                <a:cs typeface="Arial"/>
                <a:sym typeface="Arial"/>
              </a:rPr>
              <a:t> </a:t>
            </a:r>
            <a:r>
              <a:rPr lang="en">
                <a:latin typeface="Roboto Mono"/>
                <a:ea typeface="Roboto Mono"/>
                <a:cs typeface="Roboto Mono"/>
                <a:sym typeface="Roboto Mono"/>
              </a:rPr>
              <a:t>remove(32);</a:t>
            </a:r>
            <a:endParaRPr>
              <a:latin typeface="Roboto Mono"/>
              <a:ea typeface="Roboto Mono"/>
              <a:cs typeface="Roboto Mono"/>
              <a:sym typeface="Roboto Mono"/>
            </a:endParaRPr>
          </a:p>
        </p:txBody>
      </p:sp>
      <p:sp>
        <p:nvSpPr>
          <p:cNvPr id="230" name="Google Shape;230;p34"/>
          <p:cNvSpPr/>
          <p:nvPr/>
        </p:nvSpPr>
        <p:spPr>
          <a:xfrm>
            <a:off x="4296300" y="18002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31" name="Google Shape;231;p34"/>
          <p:cNvSpPr/>
          <p:nvPr/>
        </p:nvSpPr>
        <p:spPr>
          <a:xfrm>
            <a:off x="37449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232" name="Google Shape;232;p34"/>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233" name="Google Shape;233;p34"/>
          <p:cNvSpPr/>
          <p:nvPr/>
        </p:nvSpPr>
        <p:spPr>
          <a:xfrm>
            <a:off x="3193500" y="35350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32</a:t>
            </a:r>
            <a:endParaRPr b="0" i="0" sz="1400" u="none" cap="none" strike="noStrike">
              <a:solidFill>
                <a:srgbClr val="FF0000"/>
              </a:solidFill>
              <a:latin typeface="Arial"/>
              <a:ea typeface="Arial"/>
              <a:cs typeface="Arial"/>
              <a:sym typeface="Arial"/>
            </a:endParaRPr>
          </a:p>
        </p:txBody>
      </p:sp>
      <p:sp>
        <p:nvSpPr>
          <p:cNvPr id="234" name="Google Shape;234;p34"/>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235" name="Google Shape;235;p34"/>
          <p:cNvSpPr/>
          <p:nvPr/>
        </p:nvSpPr>
        <p:spPr>
          <a:xfrm>
            <a:off x="399895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236" name="Google Shape;236;p34"/>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237" name="Google Shape;237;p34"/>
          <p:cNvCxnSpPr>
            <a:stCxn id="230" idx="4"/>
            <a:endCxn id="231"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38" name="Google Shape;238;p34"/>
          <p:cNvCxnSpPr>
            <a:stCxn id="230" idx="4"/>
            <a:endCxn id="232"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39" name="Google Shape;239;p34"/>
          <p:cNvCxnSpPr>
            <a:stCxn id="231" idx="4"/>
            <a:endCxn id="233" idx="0"/>
          </p:cNvCxnSpPr>
          <p:nvPr/>
        </p:nvCxnSpPr>
        <p:spPr>
          <a:xfrm flipH="1">
            <a:off x="3469200" y="31342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240" name="Google Shape;240;p34"/>
          <p:cNvCxnSpPr>
            <a:stCxn id="231" idx="4"/>
            <a:endCxn id="235" idx="0"/>
          </p:cNvCxnSpPr>
          <p:nvPr/>
        </p:nvCxnSpPr>
        <p:spPr>
          <a:xfrm>
            <a:off x="4020600" y="31342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241" name="Google Shape;241;p34"/>
          <p:cNvCxnSpPr>
            <a:stCxn id="232" idx="4"/>
            <a:endCxn id="236"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242" name="Google Shape;242;p34"/>
          <p:cNvCxnSpPr>
            <a:stCxn id="232" idx="4"/>
            <a:endCxn id="234"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1, Leaf:</a:t>
            </a:r>
            <a:r>
              <a:rPr lang="en">
                <a:latin typeface="Arial"/>
                <a:ea typeface="Arial"/>
                <a:cs typeface="Arial"/>
                <a:sym typeface="Arial"/>
              </a:rPr>
              <a:t> </a:t>
            </a:r>
            <a:r>
              <a:rPr lang="en">
                <a:latin typeface="Roboto Mono"/>
                <a:ea typeface="Roboto Mono"/>
                <a:cs typeface="Roboto Mono"/>
                <a:sym typeface="Roboto Mono"/>
              </a:rPr>
              <a:t>remove(32);</a:t>
            </a:r>
            <a:endParaRPr>
              <a:latin typeface="Roboto Mono"/>
              <a:ea typeface="Roboto Mono"/>
              <a:cs typeface="Roboto Mono"/>
              <a:sym typeface="Roboto Mono"/>
            </a:endParaRPr>
          </a:p>
          <a:p>
            <a:pPr indent="0" lvl="0" marL="0" rtl="0" algn="l">
              <a:lnSpc>
                <a:spcPct val="100000"/>
              </a:lnSpc>
              <a:spcBef>
                <a:spcPts val="0"/>
              </a:spcBef>
              <a:spcAft>
                <a:spcPts val="0"/>
              </a:spcAft>
              <a:buSzPts val="3000"/>
              <a:buNone/>
            </a:pPr>
            <a:r>
              <a:t/>
            </a:r>
            <a:endParaRPr b="1">
              <a:latin typeface="Arial"/>
              <a:ea typeface="Arial"/>
              <a:cs typeface="Arial"/>
              <a:sym typeface="Arial"/>
            </a:endParaRPr>
          </a:p>
        </p:txBody>
      </p:sp>
      <p:sp>
        <p:nvSpPr>
          <p:cNvPr id="248" name="Google Shape;248;p35"/>
          <p:cNvSpPr/>
          <p:nvPr/>
        </p:nvSpPr>
        <p:spPr>
          <a:xfrm>
            <a:off x="22770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49" name="Google Shape;249;p35"/>
          <p:cNvSpPr/>
          <p:nvPr/>
        </p:nvSpPr>
        <p:spPr>
          <a:xfrm>
            <a:off x="17256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250" name="Google Shape;250;p35"/>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251" name="Google Shape;251;p35"/>
          <p:cNvSpPr/>
          <p:nvPr/>
        </p:nvSpPr>
        <p:spPr>
          <a:xfrm>
            <a:off x="1174200" y="36105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32</a:t>
            </a:r>
            <a:endParaRPr b="0" i="0" sz="1400" u="none" cap="none" strike="noStrike">
              <a:solidFill>
                <a:srgbClr val="FF0000"/>
              </a:solidFill>
              <a:latin typeface="Arial"/>
              <a:ea typeface="Arial"/>
              <a:cs typeface="Arial"/>
              <a:sym typeface="Arial"/>
            </a:endParaRPr>
          </a:p>
        </p:txBody>
      </p:sp>
      <p:sp>
        <p:nvSpPr>
          <p:cNvPr id="252" name="Google Shape;252;p35"/>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253" name="Google Shape;253;p35"/>
          <p:cNvSpPr/>
          <p:nvPr/>
        </p:nvSpPr>
        <p:spPr>
          <a:xfrm>
            <a:off x="19796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254" name="Google Shape;254;p35"/>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255" name="Google Shape;255;p35"/>
          <p:cNvCxnSpPr>
            <a:stCxn id="248" idx="4"/>
            <a:endCxn id="249"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56" name="Google Shape;256;p35"/>
          <p:cNvCxnSpPr>
            <a:stCxn id="248" idx="4"/>
            <a:endCxn id="250"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57" name="Google Shape;257;p35"/>
          <p:cNvCxnSpPr>
            <a:stCxn id="249" idx="4"/>
            <a:endCxn id="251" idx="0"/>
          </p:cNvCxnSpPr>
          <p:nvPr/>
        </p:nvCxnSpPr>
        <p:spPr>
          <a:xfrm flipH="1">
            <a:off x="1449900" y="32097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258" name="Google Shape;258;p35"/>
          <p:cNvCxnSpPr>
            <a:stCxn id="249" idx="4"/>
            <a:endCxn id="253" idx="0"/>
          </p:cNvCxnSpPr>
          <p:nvPr/>
        </p:nvCxnSpPr>
        <p:spPr>
          <a:xfrm>
            <a:off x="20013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259" name="Google Shape;259;p35"/>
          <p:cNvCxnSpPr>
            <a:stCxn id="250" idx="4"/>
            <a:endCxn id="254"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260" name="Google Shape;260;p35"/>
          <p:cNvCxnSpPr>
            <a:stCxn id="250" idx="4"/>
            <a:endCxn id="252"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261" name="Google Shape;261;p35"/>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62" name="Google Shape;262;p35"/>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263" name="Google Shape;263;p35"/>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264" name="Google Shape;264;p35"/>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265" name="Google Shape;265;p35"/>
          <p:cNvSpPr/>
          <p:nvPr/>
        </p:nvSpPr>
        <p:spPr>
          <a:xfrm>
            <a:off x="60182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266" name="Google Shape;266;p35"/>
          <p:cNvSpPr/>
          <p:nvPr/>
        </p:nvSpPr>
        <p:spPr>
          <a:xfrm>
            <a:off x="67183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267" name="Google Shape;267;p35"/>
          <p:cNvCxnSpPr>
            <a:stCxn id="261" idx="4"/>
            <a:endCxn id="262"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68" name="Google Shape;268;p35"/>
          <p:cNvCxnSpPr>
            <a:stCxn id="261" idx="4"/>
            <a:endCxn id="263"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69" name="Google Shape;269;p35"/>
          <p:cNvCxnSpPr>
            <a:stCxn id="262" idx="4"/>
            <a:endCxn id="265" idx="0"/>
          </p:cNvCxnSpPr>
          <p:nvPr/>
        </p:nvCxnSpPr>
        <p:spPr>
          <a:xfrm>
            <a:off x="60399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270" name="Google Shape;270;p35"/>
          <p:cNvCxnSpPr>
            <a:stCxn id="263" idx="4"/>
            <a:endCxn id="266" idx="0"/>
          </p:cNvCxnSpPr>
          <p:nvPr/>
        </p:nvCxnSpPr>
        <p:spPr>
          <a:xfrm flipH="1">
            <a:off x="69939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271" name="Google Shape;271;p35"/>
          <p:cNvCxnSpPr>
            <a:stCxn id="263" idx="4"/>
            <a:endCxn id="264"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272" name="Google Shape;272;p35"/>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2, Has 1 child:</a:t>
            </a:r>
            <a:r>
              <a:rPr lang="en">
                <a:latin typeface="Arial"/>
                <a:ea typeface="Arial"/>
                <a:cs typeface="Arial"/>
                <a:sym typeface="Arial"/>
              </a:rPr>
              <a:t> </a:t>
            </a:r>
            <a:r>
              <a:rPr lang="en">
                <a:latin typeface="Roboto Mono"/>
                <a:ea typeface="Roboto Mono"/>
                <a:cs typeface="Roboto Mono"/>
                <a:sym typeface="Roboto Mono"/>
              </a:rPr>
              <a:t>remove(35);</a:t>
            </a:r>
            <a:endParaRPr>
              <a:latin typeface="Roboto Mono"/>
              <a:ea typeface="Roboto Mono"/>
              <a:cs typeface="Roboto Mono"/>
              <a:sym typeface="Roboto Mono"/>
            </a:endParaRPr>
          </a:p>
        </p:txBody>
      </p:sp>
      <p:sp>
        <p:nvSpPr>
          <p:cNvPr id="278" name="Google Shape;278;p36"/>
          <p:cNvSpPr/>
          <p:nvPr/>
        </p:nvSpPr>
        <p:spPr>
          <a:xfrm>
            <a:off x="4296300" y="18002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79" name="Google Shape;279;p36"/>
          <p:cNvSpPr/>
          <p:nvPr/>
        </p:nvSpPr>
        <p:spPr>
          <a:xfrm>
            <a:off x="3744900" y="26005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35</a:t>
            </a:r>
            <a:endParaRPr b="0" i="0" sz="1400" u="none" cap="none" strike="noStrike">
              <a:solidFill>
                <a:srgbClr val="FF0000"/>
              </a:solidFill>
              <a:latin typeface="Arial"/>
              <a:ea typeface="Arial"/>
              <a:cs typeface="Arial"/>
              <a:sym typeface="Arial"/>
            </a:endParaRPr>
          </a:p>
        </p:txBody>
      </p:sp>
      <p:sp>
        <p:nvSpPr>
          <p:cNvPr id="280" name="Google Shape;280;p36"/>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282" name="Google Shape;282;p36"/>
          <p:cNvSpPr/>
          <p:nvPr/>
        </p:nvSpPr>
        <p:spPr>
          <a:xfrm>
            <a:off x="399895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283" name="Google Shape;283;p36"/>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284" name="Google Shape;284;p36"/>
          <p:cNvCxnSpPr>
            <a:stCxn id="278" idx="4"/>
            <a:endCxn id="279"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85" name="Google Shape;285;p36"/>
          <p:cNvCxnSpPr>
            <a:stCxn id="278" idx="4"/>
            <a:endCxn id="280"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86" name="Google Shape;286;p36"/>
          <p:cNvCxnSpPr>
            <a:stCxn id="279" idx="4"/>
            <a:endCxn id="282" idx="0"/>
          </p:cNvCxnSpPr>
          <p:nvPr/>
        </p:nvCxnSpPr>
        <p:spPr>
          <a:xfrm>
            <a:off x="4020600" y="31342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287" name="Google Shape;287;p36"/>
          <p:cNvCxnSpPr>
            <a:stCxn id="280" idx="4"/>
            <a:endCxn id="283"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288" name="Google Shape;288;p36"/>
          <p:cNvCxnSpPr>
            <a:stCxn id="280" idx="4"/>
            <a:endCxn id="281"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2, Has 1 child:</a:t>
            </a:r>
            <a:r>
              <a:rPr lang="en">
                <a:latin typeface="Arial"/>
                <a:ea typeface="Arial"/>
                <a:cs typeface="Arial"/>
                <a:sym typeface="Arial"/>
              </a:rPr>
              <a:t> </a:t>
            </a:r>
            <a:r>
              <a:rPr lang="en">
                <a:latin typeface="Roboto Mono"/>
                <a:ea typeface="Roboto Mono"/>
                <a:cs typeface="Roboto Mono"/>
                <a:sym typeface="Roboto Mono"/>
              </a:rPr>
              <a:t>remove(35);</a:t>
            </a:r>
            <a:endParaRPr>
              <a:latin typeface="Roboto Mono"/>
              <a:ea typeface="Roboto Mono"/>
              <a:cs typeface="Roboto Mono"/>
              <a:sym typeface="Roboto Mono"/>
            </a:endParaRPr>
          </a:p>
          <a:p>
            <a:pPr indent="0" lvl="0" marL="0" rtl="0" algn="l">
              <a:lnSpc>
                <a:spcPct val="100000"/>
              </a:lnSpc>
              <a:spcBef>
                <a:spcPts val="0"/>
              </a:spcBef>
              <a:spcAft>
                <a:spcPts val="0"/>
              </a:spcAft>
              <a:buSzPts val="3000"/>
              <a:buNone/>
            </a:pPr>
            <a:r>
              <a:t/>
            </a:r>
            <a:endParaRPr>
              <a:latin typeface="Arial"/>
              <a:ea typeface="Arial"/>
              <a:cs typeface="Arial"/>
              <a:sym typeface="Arial"/>
            </a:endParaRPr>
          </a:p>
        </p:txBody>
      </p:sp>
      <p:sp>
        <p:nvSpPr>
          <p:cNvPr id="294" name="Google Shape;294;p37"/>
          <p:cNvSpPr/>
          <p:nvPr/>
        </p:nvSpPr>
        <p:spPr>
          <a:xfrm>
            <a:off x="22770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95" name="Google Shape;295;p37"/>
          <p:cNvSpPr/>
          <p:nvPr/>
        </p:nvSpPr>
        <p:spPr>
          <a:xfrm>
            <a:off x="1725600" y="26760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35</a:t>
            </a:r>
            <a:endParaRPr b="0" i="0" sz="1400" u="none" cap="none" strike="noStrike">
              <a:solidFill>
                <a:srgbClr val="FF0000"/>
              </a:solidFill>
              <a:latin typeface="Arial"/>
              <a:ea typeface="Arial"/>
              <a:cs typeface="Arial"/>
              <a:sym typeface="Arial"/>
            </a:endParaRPr>
          </a:p>
        </p:txBody>
      </p:sp>
      <p:sp>
        <p:nvSpPr>
          <p:cNvPr id="296" name="Google Shape;296;p37"/>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297" name="Google Shape;297;p37"/>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298" name="Google Shape;298;p37"/>
          <p:cNvSpPr/>
          <p:nvPr/>
        </p:nvSpPr>
        <p:spPr>
          <a:xfrm>
            <a:off x="19796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299" name="Google Shape;299;p37"/>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00" name="Google Shape;300;p37"/>
          <p:cNvCxnSpPr>
            <a:stCxn id="294" idx="4"/>
            <a:endCxn id="295"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01" name="Google Shape;301;p37"/>
          <p:cNvCxnSpPr>
            <a:stCxn id="294" idx="4"/>
            <a:endCxn id="296"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02" name="Google Shape;302;p37"/>
          <p:cNvCxnSpPr>
            <a:stCxn id="295" idx="4"/>
            <a:endCxn id="298" idx="0"/>
          </p:cNvCxnSpPr>
          <p:nvPr/>
        </p:nvCxnSpPr>
        <p:spPr>
          <a:xfrm>
            <a:off x="20013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03" name="Google Shape;303;p37"/>
          <p:cNvCxnSpPr>
            <a:stCxn id="296" idx="4"/>
            <a:endCxn id="299"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04" name="Google Shape;304;p37"/>
          <p:cNvCxnSpPr>
            <a:stCxn id="296" idx="4"/>
            <a:endCxn id="297"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05" name="Google Shape;305;p37"/>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06" name="Google Shape;306;p37"/>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07" name="Google Shape;307;p37"/>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08" name="Google Shape;308;p37"/>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09" name="Google Shape;309;p37"/>
          <p:cNvSpPr/>
          <p:nvPr/>
        </p:nvSpPr>
        <p:spPr>
          <a:xfrm>
            <a:off x="67183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10" name="Google Shape;310;p37"/>
          <p:cNvCxnSpPr>
            <a:stCxn id="305" idx="4"/>
            <a:endCxn id="306"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11" name="Google Shape;311;p37"/>
          <p:cNvCxnSpPr>
            <a:stCxn id="305" idx="4"/>
            <a:endCxn id="307"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12" name="Google Shape;312;p37"/>
          <p:cNvCxnSpPr>
            <a:stCxn id="307" idx="4"/>
            <a:endCxn id="309" idx="0"/>
          </p:cNvCxnSpPr>
          <p:nvPr/>
        </p:nvCxnSpPr>
        <p:spPr>
          <a:xfrm flipH="1">
            <a:off x="69939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13" name="Google Shape;313;p37"/>
          <p:cNvCxnSpPr>
            <a:stCxn id="307" idx="4"/>
            <a:endCxn id="308"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14" name="Google Shape;314;p37"/>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3, Has 2 Children:</a:t>
            </a:r>
            <a:r>
              <a:rPr lang="en">
                <a:latin typeface="Arial"/>
                <a:ea typeface="Arial"/>
                <a:cs typeface="Arial"/>
                <a:sym typeface="Arial"/>
              </a:rPr>
              <a:t> </a:t>
            </a:r>
            <a:r>
              <a:rPr lang="en">
                <a:latin typeface="Roboto Mono"/>
                <a:ea typeface="Roboto Mono"/>
                <a:cs typeface="Roboto Mono"/>
                <a:sym typeface="Roboto Mono"/>
              </a:rPr>
              <a:t>remove(40);</a:t>
            </a:r>
            <a:endParaRPr>
              <a:latin typeface="Arial"/>
              <a:ea typeface="Arial"/>
              <a:cs typeface="Arial"/>
              <a:sym typeface="Arial"/>
            </a:endParaRPr>
          </a:p>
          <a:p>
            <a:pPr indent="0" lvl="0" marL="0" rtl="0" algn="l">
              <a:lnSpc>
                <a:spcPct val="100000"/>
              </a:lnSpc>
              <a:spcBef>
                <a:spcPts val="0"/>
              </a:spcBef>
              <a:spcAft>
                <a:spcPts val="0"/>
              </a:spcAft>
              <a:buSzPts val="3000"/>
              <a:buNone/>
            </a:pPr>
            <a:r>
              <a:t/>
            </a:r>
            <a:endParaRPr>
              <a:latin typeface="Arial"/>
              <a:ea typeface="Arial"/>
              <a:cs typeface="Arial"/>
              <a:sym typeface="Arial"/>
            </a:endParaRPr>
          </a:p>
        </p:txBody>
      </p:sp>
      <p:sp>
        <p:nvSpPr>
          <p:cNvPr id="320" name="Google Shape;320;p38"/>
          <p:cNvSpPr/>
          <p:nvPr/>
        </p:nvSpPr>
        <p:spPr>
          <a:xfrm>
            <a:off x="4296300" y="18002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321" name="Google Shape;321;p38"/>
          <p:cNvSpPr/>
          <p:nvPr/>
        </p:nvSpPr>
        <p:spPr>
          <a:xfrm>
            <a:off x="3744900" y="2600500"/>
            <a:ext cx="551400" cy="5337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22" name="Google Shape;322;p38"/>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23" name="Google Shape;323;p38"/>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24" name="Google Shape;324;p38"/>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25" name="Google Shape;325;p38"/>
          <p:cNvCxnSpPr>
            <a:stCxn id="320" idx="4"/>
            <a:endCxn id="321"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26" name="Google Shape;326;p38"/>
          <p:cNvCxnSpPr>
            <a:stCxn id="320" idx="4"/>
            <a:endCxn id="322"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27" name="Google Shape;327;p38"/>
          <p:cNvCxnSpPr>
            <a:stCxn id="322" idx="4"/>
            <a:endCxn id="324"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28" name="Google Shape;328;p38"/>
          <p:cNvCxnSpPr>
            <a:stCxn id="322" idx="4"/>
            <a:endCxn id="323"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3, Has 2 Children:</a:t>
            </a:r>
            <a:r>
              <a:rPr lang="en">
                <a:latin typeface="Arial"/>
                <a:ea typeface="Arial"/>
                <a:cs typeface="Arial"/>
                <a:sym typeface="Arial"/>
              </a:rPr>
              <a:t> </a:t>
            </a:r>
            <a:r>
              <a:rPr lang="en">
                <a:latin typeface="Roboto Mono"/>
                <a:ea typeface="Roboto Mono"/>
                <a:cs typeface="Roboto Mono"/>
                <a:sym typeface="Roboto Mono"/>
              </a:rPr>
              <a:t>remove(40);</a:t>
            </a:r>
            <a:endParaRPr>
              <a:latin typeface="Arial"/>
              <a:ea typeface="Arial"/>
              <a:cs typeface="Arial"/>
              <a:sym typeface="Arial"/>
            </a:endParaRPr>
          </a:p>
        </p:txBody>
      </p:sp>
      <p:sp>
        <p:nvSpPr>
          <p:cNvPr id="334" name="Google Shape;334;p39"/>
          <p:cNvSpPr/>
          <p:nvPr/>
        </p:nvSpPr>
        <p:spPr>
          <a:xfrm>
            <a:off x="2277000" y="18757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335" name="Google Shape;335;p39"/>
          <p:cNvSpPr/>
          <p:nvPr/>
        </p:nvSpPr>
        <p:spPr>
          <a:xfrm>
            <a:off x="17256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36" name="Google Shape;336;p39"/>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37" name="Google Shape;337;p39"/>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38" name="Google Shape;338;p39"/>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39" name="Google Shape;339;p39"/>
          <p:cNvCxnSpPr>
            <a:stCxn id="334" idx="4"/>
            <a:endCxn id="335"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40" name="Google Shape;340;p39"/>
          <p:cNvCxnSpPr>
            <a:stCxn id="334" idx="4"/>
            <a:endCxn id="336"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41" name="Google Shape;341;p39"/>
          <p:cNvCxnSpPr>
            <a:stCxn id="336" idx="4"/>
            <a:endCxn id="338"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42" name="Google Shape;342;p39"/>
          <p:cNvCxnSpPr>
            <a:stCxn id="336" idx="4"/>
            <a:endCxn id="337"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43" name="Google Shape;343;p39"/>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sp>
        <p:nvSpPr>
          <p:cNvPr id="344" name="Google Shape;344;p39"/>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45" name="Google Shape;345;p39"/>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46" name="Google Shape;346;p39"/>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cxnSp>
        <p:nvCxnSpPr>
          <p:cNvPr id="347" name="Google Shape;347;p39"/>
          <p:cNvCxnSpPr>
            <a:stCxn id="343" idx="4"/>
            <a:endCxn id="344"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48" name="Google Shape;348;p39"/>
          <p:cNvCxnSpPr>
            <a:stCxn id="343" idx="4"/>
            <a:endCxn id="345"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49" name="Google Shape;349;p39"/>
          <p:cNvCxnSpPr>
            <a:stCxn id="345" idx="4"/>
            <a:endCxn id="346"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50" name="Google Shape;350;p39"/>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Something to think about</a:t>
            </a:r>
            <a:endParaRPr>
              <a:latin typeface="Arial"/>
              <a:ea typeface="Arial"/>
              <a:cs typeface="Arial"/>
              <a:sym typeface="Arial"/>
            </a:endParaRPr>
          </a:p>
        </p:txBody>
      </p:sp>
      <p:sp>
        <p:nvSpPr>
          <p:cNvPr id="356" name="Google Shape;356;p40"/>
          <p:cNvSpPr/>
          <p:nvPr/>
        </p:nvSpPr>
        <p:spPr>
          <a:xfrm>
            <a:off x="4296300" y="15551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357" name="Google Shape;357;p40"/>
          <p:cNvSpPr/>
          <p:nvPr/>
        </p:nvSpPr>
        <p:spPr>
          <a:xfrm>
            <a:off x="3744900" y="23554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58" name="Google Shape;358;p40"/>
          <p:cNvSpPr/>
          <p:nvPr/>
        </p:nvSpPr>
        <p:spPr>
          <a:xfrm>
            <a:off x="4847700" y="23554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59" name="Google Shape;359;p40"/>
          <p:cNvSpPr/>
          <p:nvPr/>
        </p:nvSpPr>
        <p:spPr>
          <a:xfrm>
            <a:off x="319350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360" name="Google Shape;360;p40"/>
          <p:cNvSpPr/>
          <p:nvPr/>
        </p:nvSpPr>
        <p:spPr>
          <a:xfrm>
            <a:off x="539910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61" name="Google Shape;361;p40"/>
          <p:cNvSpPr/>
          <p:nvPr/>
        </p:nvSpPr>
        <p:spPr>
          <a:xfrm>
            <a:off x="399895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62" name="Google Shape;362;p40"/>
          <p:cNvSpPr/>
          <p:nvPr/>
        </p:nvSpPr>
        <p:spPr>
          <a:xfrm>
            <a:off x="4699025"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63" name="Google Shape;363;p40"/>
          <p:cNvCxnSpPr>
            <a:stCxn id="356" idx="4"/>
            <a:endCxn id="357" idx="0"/>
          </p:cNvCxnSpPr>
          <p:nvPr/>
        </p:nvCxnSpPr>
        <p:spPr>
          <a:xfrm flipH="1">
            <a:off x="4020600" y="20888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64" name="Google Shape;364;p40"/>
          <p:cNvCxnSpPr>
            <a:stCxn id="356" idx="4"/>
            <a:endCxn id="358" idx="0"/>
          </p:cNvCxnSpPr>
          <p:nvPr/>
        </p:nvCxnSpPr>
        <p:spPr>
          <a:xfrm>
            <a:off x="4572000" y="20888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65" name="Google Shape;365;p40"/>
          <p:cNvCxnSpPr>
            <a:stCxn id="357" idx="4"/>
            <a:endCxn id="359" idx="0"/>
          </p:cNvCxnSpPr>
          <p:nvPr/>
        </p:nvCxnSpPr>
        <p:spPr>
          <a:xfrm flipH="1">
            <a:off x="3469200" y="28891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366" name="Google Shape;366;p40"/>
          <p:cNvCxnSpPr>
            <a:stCxn id="357" idx="4"/>
            <a:endCxn id="361" idx="0"/>
          </p:cNvCxnSpPr>
          <p:nvPr/>
        </p:nvCxnSpPr>
        <p:spPr>
          <a:xfrm>
            <a:off x="4020600" y="28891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67" name="Google Shape;367;p40"/>
          <p:cNvCxnSpPr>
            <a:stCxn id="358" idx="4"/>
            <a:endCxn id="362" idx="0"/>
          </p:cNvCxnSpPr>
          <p:nvPr/>
        </p:nvCxnSpPr>
        <p:spPr>
          <a:xfrm flipH="1">
            <a:off x="4974600" y="28891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68" name="Google Shape;368;p40"/>
          <p:cNvCxnSpPr>
            <a:stCxn id="358" idx="4"/>
            <a:endCxn id="360" idx="0"/>
          </p:cNvCxnSpPr>
          <p:nvPr/>
        </p:nvCxnSpPr>
        <p:spPr>
          <a:xfrm>
            <a:off x="5123400" y="2889100"/>
            <a:ext cx="551400" cy="400800"/>
          </a:xfrm>
          <a:prstGeom prst="straightConnector1">
            <a:avLst/>
          </a:prstGeom>
          <a:noFill/>
          <a:ln cap="flat" cmpd="sng" w="19050">
            <a:solidFill>
              <a:srgbClr val="000000"/>
            </a:solidFill>
            <a:prstDash val="solid"/>
            <a:round/>
            <a:headEnd len="sm" w="sm" type="none"/>
            <a:tailEnd len="sm" w="sm" type="none"/>
          </a:ln>
        </p:spPr>
      </p:cxnSp>
      <p:sp>
        <p:nvSpPr>
          <p:cNvPr id="369" name="Google Shape;369;p40"/>
          <p:cNvSpPr/>
          <p:nvPr/>
        </p:nvSpPr>
        <p:spPr>
          <a:xfrm>
            <a:off x="5261250" y="42243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370" name="Google Shape;370;p40"/>
          <p:cNvCxnSpPr>
            <a:endCxn id="369" idx="0"/>
          </p:cNvCxnSpPr>
          <p:nvPr/>
        </p:nvCxnSpPr>
        <p:spPr>
          <a:xfrm>
            <a:off x="4985550" y="38235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819150" y="464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Recursion handles cases like this elegantly</a:t>
            </a:r>
            <a:endParaRPr>
              <a:latin typeface="Arial"/>
              <a:ea typeface="Arial"/>
              <a:cs typeface="Arial"/>
              <a:sym typeface="Arial"/>
            </a:endParaRPr>
          </a:p>
        </p:txBody>
      </p:sp>
      <p:sp>
        <p:nvSpPr>
          <p:cNvPr id="376" name="Google Shape;376;p41"/>
          <p:cNvSpPr/>
          <p:nvPr/>
        </p:nvSpPr>
        <p:spPr>
          <a:xfrm>
            <a:off x="2048400" y="1580175"/>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377" name="Google Shape;377;p41"/>
          <p:cNvSpPr/>
          <p:nvPr/>
        </p:nvSpPr>
        <p:spPr>
          <a:xfrm>
            <a:off x="14970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78" name="Google Shape;378;p41"/>
          <p:cNvSpPr/>
          <p:nvPr/>
        </p:nvSpPr>
        <p:spPr>
          <a:xfrm>
            <a:off x="25998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79" name="Google Shape;379;p41"/>
          <p:cNvSpPr/>
          <p:nvPr/>
        </p:nvSpPr>
        <p:spPr>
          <a:xfrm>
            <a:off x="9456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380" name="Google Shape;380;p41"/>
          <p:cNvSpPr/>
          <p:nvPr/>
        </p:nvSpPr>
        <p:spPr>
          <a:xfrm>
            <a:off x="31512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81" name="Google Shape;381;p41"/>
          <p:cNvSpPr/>
          <p:nvPr/>
        </p:nvSpPr>
        <p:spPr>
          <a:xfrm>
            <a:off x="175105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82" name="Google Shape;382;p41"/>
          <p:cNvSpPr/>
          <p:nvPr/>
        </p:nvSpPr>
        <p:spPr>
          <a:xfrm>
            <a:off x="2451125"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83" name="Google Shape;383;p41"/>
          <p:cNvCxnSpPr>
            <a:stCxn id="376" idx="4"/>
            <a:endCxn id="377" idx="0"/>
          </p:cNvCxnSpPr>
          <p:nvPr/>
        </p:nvCxnSpPr>
        <p:spPr>
          <a:xfrm flipH="1">
            <a:off x="17727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84" name="Google Shape;384;p41"/>
          <p:cNvCxnSpPr>
            <a:stCxn id="376" idx="4"/>
            <a:endCxn id="378" idx="0"/>
          </p:cNvCxnSpPr>
          <p:nvPr/>
        </p:nvCxnSpPr>
        <p:spPr>
          <a:xfrm>
            <a:off x="23241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85" name="Google Shape;385;p41"/>
          <p:cNvCxnSpPr>
            <a:stCxn id="377" idx="4"/>
            <a:endCxn id="379" idx="0"/>
          </p:cNvCxnSpPr>
          <p:nvPr/>
        </p:nvCxnSpPr>
        <p:spPr>
          <a:xfrm flipH="1">
            <a:off x="1221300" y="2914175"/>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386" name="Google Shape;386;p41"/>
          <p:cNvCxnSpPr>
            <a:stCxn id="377" idx="4"/>
            <a:endCxn id="381" idx="0"/>
          </p:cNvCxnSpPr>
          <p:nvPr/>
        </p:nvCxnSpPr>
        <p:spPr>
          <a:xfrm>
            <a:off x="1772700" y="2914175"/>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87" name="Google Shape;387;p41"/>
          <p:cNvCxnSpPr>
            <a:stCxn id="378" idx="4"/>
            <a:endCxn id="382" idx="0"/>
          </p:cNvCxnSpPr>
          <p:nvPr/>
        </p:nvCxnSpPr>
        <p:spPr>
          <a:xfrm flipH="1">
            <a:off x="2726700" y="2914175"/>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88" name="Google Shape;388;p41"/>
          <p:cNvCxnSpPr>
            <a:stCxn id="378" idx="4"/>
            <a:endCxn id="380" idx="0"/>
          </p:cNvCxnSpPr>
          <p:nvPr/>
        </p:nvCxnSpPr>
        <p:spPr>
          <a:xfrm>
            <a:off x="2875500" y="2914175"/>
            <a:ext cx="551400" cy="400800"/>
          </a:xfrm>
          <a:prstGeom prst="straightConnector1">
            <a:avLst/>
          </a:prstGeom>
          <a:noFill/>
          <a:ln cap="flat" cmpd="sng" w="19050">
            <a:solidFill>
              <a:srgbClr val="000000"/>
            </a:solidFill>
            <a:prstDash val="solid"/>
            <a:round/>
            <a:headEnd len="sm" w="sm" type="none"/>
            <a:tailEnd len="sm" w="sm" type="none"/>
          </a:ln>
        </p:spPr>
      </p:cxnSp>
      <p:sp>
        <p:nvSpPr>
          <p:cNvPr id="389" name="Google Shape;389;p41"/>
          <p:cNvSpPr/>
          <p:nvPr/>
        </p:nvSpPr>
        <p:spPr>
          <a:xfrm>
            <a:off x="3013350" y="42493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390" name="Google Shape;390;p41"/>
          <p:cNvCxnSpPr>
            <a:endCxn id="389" idx="0"/>
          </p:cNvCxnSpPr>
          <p:nvPr/>
        </p:nvCxnSpPr>
        <p:spPr>
          <a:xfrm>
            <a:off x="2737650" y="3848575"/>
            <a:ext cx="551400" cy="400800"/>
          </a:xfrm>
          <a:prstGeom prst="straightConnector1">
            <a:avLst/>
          </a:prstGeom>
          <a:noFill/>
          <a:ln cap="flat" cmpd="sng" w="19050">
            <a:solidFill>
              <a:srgbClr val="000000"/>
            </a:solidFill>
            <a:prstDash val="solid"/>
            <a:round/>
            <a:headEnd len="sm" w="sm" type="none"/>
            <a:tailEnd len="sm" w="sm" type="none"/>
          </a:ln>
        </p:spPr>
      </p:cxnSp>
      <p:sp>
        <p:nvSpPr>
          <p:cNvPr id="391" name="Google Shape;391;p41"/>
          <p:cNvSpPr/>
          <p:nvPr/>
        </p:nvSpPr>
        <p:spPr>
          <a:xfrm>
            <a:off x="3850425" y="2499525"/>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1"/>
          <p:cNvSpPr/>
          <p:nvPr/>
        </p:nvSpPr>
        <p:spPr>
          <a:xfrm>
            <a:off x="6544200" y="15801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sp>
        <p:nvSpPr>
          <p:cNvPr id="393" name="Google Shape;393;p41"/>
          <p:cNvSpPr/>
          <p:nvPr/>
        </p:nvSpPr>
        <p:spPr>
          <a:xfrm>
            <a:off x="59928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94" name="Google Shape;394;p41"/>
          <p:cNvSpPr/>
          <p:nvPr/>
        </p:nvSpPr>
        <p:spPr>
          <a:xfrm>
            <a:off x="70956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95" name="Google Shape;395;p41"/>
          <p:cNvSpPr/>
          <p:nvPr/>
        </p:nvSpPr>
        <p:spPr>
          <a:xfrm>
            <a:off x="54414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396" name="Google Shape;396;p41"/>
          <p:cNvSpPr/>
          <p:nvPr/>
        </p:nvSpPr>
        <p:spPr>
          <a:xfrm>
            <a:off x="76470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97" name="Google Shape;397;p41"/>
          <p:cNvSpPr/>
          <p:nvPr/>
        </p:nvSpPr>
        <p:spPr>
          <a:xfrm>
            <a:off x="624685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98" name="Google Shape;398;p41"/>
          <p:cNvSpPr/>
          <p:nvPr/>
        </p:nvSpPr>
        <p:spPr>
          <a:xfrm>
            <a:off x="6946925"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399" name="Google Shape;399;p41"/>
          <p:cNvCxnSpPr>
            <a:stCxn id="392" idx="4"/>
            <a:endCxn id="393" idx="0"/>
          </p:cNvCxnSpPr>
          <p:nvPr/>
        </p:nvCxnSpPr>
        <p:spPr>
          <a:xfrm flipH="1">
            <a:off x="62685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00" name="Google Shape;400;p41"/>
          <p:cNvCxnSpPr>
            <a:stCxn id="392" idx="4"/>
            <a:endCxn id="394" idx="0"/>
          </p:cNvCxnSpPr>
          <p:nvPr/>
        </p:nvCxnSpPr>
        <p:spPr>
          <a:xfrm>
            <a:off x="68199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01" name="Google Shape;401;p41"/>
          <p:cNvCxnSpPr>
            <a:stCxn id="393" idx="4"/>
            <a:endCxn id="395" idx="0"/>
          </p:cNvCxnSpPr>
          <p:nvPr/>
        </p:nvCxnSpPr>
        <p:spPr>
          <a:xfrm flipH="1">
            <a:off x="5717100" y="2914175"/>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402" name="Google Shape;402;p41"/>
          <p:cNvCxnSpPr>
            <a:stCxn id="393" idx="4"/>
            <a:endCxn id="397" idx="0"/>
          </p:cNvCxnSpPr>
          <p:nvPr/>
        </p:nvCxnSpPr>
        <p:spPr>
          <a:xfrm>
            <a:off x="6268500" y="2914175"/>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403" name="Google Shape;403;p41"/>
          <p:cNvCxnSpPr>
            <a:stCxn id="394" idx="4"/>
            <a:endCxn id="398" idx="0"/>
          </p:cNvCxnSpPr>
          <p:nvPr/>
        </p:nvCxnSpPr>
        <p:spPr>
          <a:xfrm flipH="1">
            <a:off x="7222500" y="2914175"/>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404" name="Google Shape;404;p41"/>
          <p:cNvCxnSpPr>
            <a:stCxn id="394" idx="4"/>
            <a:endCxn id="396" idx="0"/>
          </p:cNvCxnSpPr>
          <p:nvPr/>
        </p:nvCxnSpPr>
        <p:spPr>
          <a:xfrm>
            <a:off x="7371300" y="2914175"/>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Example code &amp; stack trace for </a:t>
            </a:r>
            <a:r>
              <a:rPr lang="en">
                <a:latin typeface="Roboto Mono"/>
                <a:ea typeface="Roboto Mono"/>
                <a:cs typeface="Roboto Mono"/>
                <a:sym typeface="Roboto Mono"/>
              </a:rPr>
              <a:t>remove</a:t>
            </a:r>
            <a:endParaRPr>
              <a:latin typeface="Roboto Mono"/>
              <a:ea typeface="Roboto Mono"/>
              <a:cs typeface="Roboto Mono"/>
              <a:sym typeface="Roboto Mono"/>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3"/>
          <p:cNvSpPr txBox="1"/>
          <p:nvPr>
            <p:ph type="title"/>
          </p:nvPr>
        </p:nvSpPr>
        <p:spPr>
          <a:xfrm>
            <a:off x="4725225" y="84200"/>
            <a:ext cx="4137300" cy="65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Stack trace of </a:t>
            </a:r>
            <a:r>
              <a:rPr lang="en">
                <a:latin typeface="Roboto Mono"/>
                <a:ea typeface="Roboto Mono"/>
                <a:cs typeface="Roboto Mono"/>
                <a:sym typeface="Roboto Mono"/>
              </a:rPr>
              <a:t>BSTMap</a:t>
            </a:r>
            <a:r>
              <a:rPr lang="en">
                <a:latin typeface="Arial"/>
                <a:ea typeface="Arial"/>
                <a:cs typeface="Arial"/>
                <a:sym typeface="Arial"/>
              </a:rPr>
              <a:t> </a:t>
            </a:r>
            <a:r>
              <a:rPr lang="en">
                <a:latin typeface="Roboto Mono"/>
                <a:ea typeface="Roboto Mono"/>
                <a:cs typeface="Roboto Mono"/>
                <a:sym typeface="Roboto Mono"/>
              </a:rPr>
              <a:t>remove</a:t>
            </a:r>
            <a:r>
              <a:rPr lang="en">
                <a:latin typeface="Arial"/>
                <a:ea typeface="Arial"/>
                <a:cs typeface="Arial"/>
                <a:sym typeface="Arial"/>
              </a:rPr>
              <a:t> example</a:t>
            </a:r>
            <a:endParaRPr>
              <a:latin typeface="Arial"/>
              <a:ea typeface="Arial"/>
              <a:cs typeface="Arial"/>
              <a:sym typeface="Arial"/>
            </a:endParaRPr>
          </a:p>
        </p:txBody>
      </p:sp>
      <p:sp>
        <p:nvSpPr>
          <p:cNvPr id="415" name="Google Shape;415;p43"/>
          <p:cNvSpPr txBox="1"/>
          <p:nvPr>
            <p:ph idx="1" type="body"/>
          </p:nvPr>
        </p:nvSpPr>
        <p:spPr>
          <a:xfrm>
            <a:off x="4888600" y="986322"/>
            <a:ext cx="3801600" cy="39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latin typeface="Arial"/>
                <a:ea typeface="Arial"/>
                <a:cs typeface="Arial"/>
                <a:sym typeface="Arial"/>
              </a:rPr>
              <a:t>In the interest of readability of the following stack trace, we will only include stack snapshots and </a:t>
            </a:r>
            <a:r>
              <a:rPr lang="en" sz="1400">
                <a:latin typeface="Roboto Mono"/>
                <a:ea typeface="Roboto Mono"/>
                <a:cs typeface="Roboto Mono"/>
                <a:sym typeface="Roboto Mono"/>
              </a:rPr>
              <a:t>Node</a:t>
            </a:r>
            <a:r>
              <a:rPr lang="en" sz="1400">
                <a:latin typeface="Arial"/>
                <a:ea typeface="Arial"/>
                <a:cs typeface="Arial"/>
                <a:sym typeface="Arial"/>
              </a:rPr>
              <a:t>s relevant to the example of removing the </a:t>
            </a:r>
            <a:r>
              <a:rPr lang="en" sz="1400">
                <a:latin typeface="Roboto Mono"/>
                <a:ea typeface="Roboto Mono"/>
                <a:cs typeface="Roboto Mono"/>
                <a:sym typeface="Roboto Mono"/>
              </a:rPr>
              <a:t>Node</a:t>
            </a:r>
            <a:r>
              <a:rPr lang="en" sz="1400">
                <a:latin typeface="Arial"/>
                <a:ea typeface="Arial"/>
                <a:cs typeface="Arial"/>
                <a:sym typeface="Arial"/>
              </a:rPr>
              <a:t> with the </a:t>
            </a:r>
            <a:r>
              <a:rPr lang="en" sz="1400">
                <a:latin typeface="Roboto Mono"/>
                <a:ea typeface="Roboto Mono"/>
                <a:cs typeface="Roboto Mono"/>
                <a:sym typeface="Roboto Mono"/>
              </a:rPr>
              <a:t>key</a:t>
            </a:r>
            <a:r>
              <a:rPr lang="en" sz="1400">
                <a:latin typeface="Arial"/>
                <a:ea typeface="Arial"/>
                <a:cs typeface="Arial"/>
                <a:sym typeface="Arial"/>
              </a:rPr>
              <a:t>, </a:t>
            </a:r>
            <a:r>
              <a:rPr b="1" lang="en" sz="1400">
                <a:latin typeface="Arial"/>
                <a:ea typeface="Arial"/>
                <a:cs typeface="Arial"/>
                <a:sym typeface="Arial"/>
              </a:rPr>
              <a:t>65</a:t>
            </a:r>
            <a:r>
              <a:rPr lang="en" sz="1400">
                <a:latin typeface="Arial"/>
                <a:ea typeface="Arial"/>
                <a:cs typeface="Arial"/>
                <a:sym typeface="Arial"/>
              </a:rPr>
              <a:t>.</a:t>
            </a:r>
            <a:br>
              <a:rPr lang="en" sz="1400">
                <a:latin typeface="Arial"/>
                <a:ea typeface="Arial"/>
                <a:cs typeface="Arial"/>
                <a:sym typeface="Arial"/>
              </a:rPr>
            </a:br>
            <a:br>
              <a:rPr lang="en" sz="1400">
                <a:latin typeface="Arial"/>
                <a:ea typeface="Arial"/>
                <a:cs typeface="Arial"/>
                <a:sym typeface="Arial"/>
              </a:rPr>
            </a:br>
            <a:r>
              <a:rPr lang="en" sz="1400">
                <a:latin typeface="Arial"/>
                <a:ea typeface="Arial"/>
                <a:cs typeface="Arial"/>
                <a:sym typeface="Arial"/>
              </a:rPr>
              <a:t>Anything highlighted in </a:t>
            </a:r>
            <a:r>
              <a:rPr lang="en" sz="1400">
                <a:solidFill>
                  <a:srgbClr val="FF0000"/>
                </a:solidFill>
                <a:latin typeface="Arial"/>
                <a:ea typeface="Arial"/>
                <a:cs typeface="Arial"/>
                <a:sym typeface="Arial"/>
              </a:rPr>
              <a:t>red</a:t>
            </a:r>
            <a:r>
              <a:rPr lang="en" sz="1400">
                <a:latin typeface="Arial"/>
                <a:ea typeface="Arial"/>
                <a:cs typeface="Arial"/>
                <a:sym typeface="Arial"/>
              </a:rPr>
              <a:t> represents what is currently “happening” in a particular step</a:t>
            </a:r>
            <a:endParaRPr sz="1400">
              <a:latin typeface="Arial"/>
              <a:ea typeface="Arial"/>
              <a:cs typeface="Arial"/>
              <a:sym typeface="Arial"/>
            </a:endParaRPr>
          </a:p>
          <a:p>
            <a:pPr indent="0" lvl="0" marL="0" rtl="0" algn="l">
              <a:lnSpc>
                <a:spcPct val="115000"/>
              </a:lnSpc>
              <a:spcBef>
                <a:spcPts val="1600"/>
              </a:spcBef>
              <a:spcAft>
                <a:spcPts val="0"/>
              </a:spcAft>
              <a:buSzPts val="1300"/>
              <a:buNone/>
            </a:pPr>
            <a:r>
              <a:rPr lang="en" sz="1400">
                <a:latin typeface="Roboto Mono"/>
                <a:ea typeface="Roboto Mono"/>
                <a:cs typeface="Roboto Mono"/>
                <a:sym typeface="Roboto Mono"/>
              </a:rPr>
              <a:t>Node</a:t>
            </a:r>
            <a:r>
              <a:rPr lang="en" sz="1400">
                <a:latin typeface="Arial"/>
                <a:ea typeface="Arial"/>
                <a:cs typeface="Arial"/>
                <a:sym typeface="Arial"/>
              </a:rPr>
              <a:t>s highlighted in </a:t>
            </a:r>
            <a:r>
              <a:rPr lang="en" sz="1400">
                <a:solidFill>
                  <a:srgbClr val="9900FF"/>
                </a:solidFill>
                <a:latin typeface="Arial"/>
                <a:ea typeface="Arial"/>
                <a:cs typeface="Arial"/>
                <a:sym typeface="Arial"/>
              </a:rPr>
              <a:t>purple</a:t>
            </a:r>
            <a:r>
              <a:rPr lang="en" sz="1400">
                <a:latin typeface="Arial"/>
                <a:ea typeface="Arial"/>
                <a:cs typeface="Arial"/>
                <a:sym typeface="Arial"/>
              </a:rPr>
              <a:t> represent the </a:t>
            </a:r>
            <a:r>
              <a:rPr lang="en" sz="1400">
                <a:latin typeface="Roboto Mono"/>
                <a:ea typeface="Roboto Mono"/>
                <a:cs typeface="Roboto Mono"/>
                <a:sym typeface="Roboto Mono"/>
              </a:rPr>
              <a:t>Node</a:t>
            </a:r>
            <a:r>
              <a:rPr lang="en" sz="1400">
                <a:latin typeface="Arial"/>
                <a:ea typeface="Arial"/>
                <a:cs typeface="Arial"/>
                <a:sym typeface="Arial"/>
              </a:rPr>
              <a:t> represented by the variable </a:t>
            </a:r>
            <a:r>
              <a:rPr lang="en" sz="1400">
                <a:solidFill>
                  <a:srgbClr val="9900FF"/>
                </a:solidFill>
                <a:latin typeface="Roboto Mono"/>
                <a:ea typeface="Roboto Mono"/>
                <a:cs typeface="Roboto Mono"/>
                <a:sym typeface="Roboto Mono"/>
              </a:rPr>
              <a:t>node</a:t>
            </a:r>
            <a:r>
              <a:rPr lang="en" sz="1400">
                <a:latin typeface="Arial"/>
                <a:ea typeface="Arial"/>
                <a:cs typeface="Arial"/>
                <a:sym typeface="Arial"/>
              </a:rPr>
              <a:t> in the current step</a:t>
            </a:r>
            <a:endParaRPr sz="1400">
              <a:latin typeface="Arial"/>
              <a:ea typeface="Arial"/>
              <a:cs typeface="Arial"/>
              <a:sym typeface="Arial"/>
            </a:endParaRPr>
          </a:p>
          <a:p>
            <a:pPr indent="0" lvl="0" marL="0" rtl="0" algn="l">
              <a:lnSpc>
                <a:spcPct val="115000"/>
              </a:lnSpc>
              <a:spcBef>
                <a:spcPts val="1600"/>
              </a:spcBef>
              <a:spcAft>
                <a:spcPts val="0"/>
              </a:spcAft>
              <a:buSzPts val="1300"/>
              <a:buNone/>
            </a:pPr>
            <a:r>
              <a:rPr lang="en" sz="1400">
                <a:latin typeface="Arial"/>
                <a:ea typeface="Arial"/>
                <a:cs typeface="Arial"/>
                <a:sym typeface="Arial"/>
              </a:rPr>
              <a:t>**We suggest zooming in on parts if it is difficult to see, but please let us know if this is not feasible for you such that you can’t follow along, so we can address it!</a:t>
            </a:r>
            <a:endParaRPr sz="1400">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latin typeface="Arial"/>
              <a:ea typeface="Arial"/>
              <a:cs typeface="Arial"/>
              <a:sym typeface="Arial"/>
            </a:endParaRPr>
          </a:p>
        </p:txBody>
      </p:sp>
      <p:graphicFrame>
        <p:nvGraphicFramePr>
          <p:cNvPr id="416" name="Google Shape;416;p43"/>
          <p:cNvGraphicFramePr/>
          <p:nvPr/>
        </p:nvGraphicFramePr>
        <p:xfrm>
          <a:off x="335875" y="260625"/>
          <a:ext cx="3000000" cy="3000000"/>
        </p:xfrm>
        <a:graphic>
          <a:graphicData uri="http://schemas.openxmlformats.org/drawingml/2006/table">
            <a:tbl>
              <a:tblPr>
                <a:noFill/>
                <a:tableStyleId>{63935B4D-B0E8-4326-8ECD-9A63211B1B7C}</a:tableStyleId>
              </a:tblPr>
              <a:tblGrid>
                <a:gridCol w="382850"/>
                <a:gridCol w="1010675"/>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40</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1</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@C</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@D</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@C</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2</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@F</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65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3</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@G</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@H</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32</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4</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@F</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37</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2"/>
                          </a:solidFill>
                          <a:latin typeface="Roboto Mono"/>
                          <a:ea typeface="Roboto Mono"/>
                          <a:cs typeface="Roboto Mono"/>
                          <a:sym typeface="Roboto Mono"/>
                        </a:rPr>
                        <a:t>@G</a:t>
                      </a:r>
                      <a:endParaRPr sz="800" u="none" cap="none" strike="noStrike">
                        <a:solidFill>
                          <a:schemeClr val="dk2"/>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Node</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key = 42</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value = 6</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left = null</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right = @I</a:t>
                      </a:r>
                      <a:endParaRPr sz="500" u="none" cap="none" strike="noStrike">
                        <a:solidFill>
                          <a:schemeClr val="dk2"/>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key = 68</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value = 7</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@I</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key = 56</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value = 8</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bl>
          </a:graphicData>
        </a:graphic>
      </p:graphicFrame>
      <p:graphicFrame>
        <p:nvGraphicFramePr>
          <p:cNvPr id="417" name="Google Shape;417;p43"/>
          <p:cNvGraphicFramePr/>
          <p:nvPr/>
        </p:nvGraphicFramePr>
        <p:xfrm>
          <a:off x="1960725" y="260625"/>
          <a:ext cx="3000000" cy="3000000"/>
        </p:xfrm>
        <a:graphic>
          <a:graphicData uri="http://schemas.openxmlformats.org/drawingml/2006/table">
            <a:tbl>
              <a:tblPr>
                <a:noFill/>
                <a:tableStyleId>{63935B4D-B0E8-4326-8ECD-9A63211B1B7C}</a:tableStyleId>
              </a:tblPr>
              <a:tblGrid>
                <a:gridCol w="382850"/>
                <a:gridCol w="1010675"/>
              </a:tblGrid>
              <a:tr h="58315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@A</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BSTMap</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root = @B</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size = 6</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comparator =</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String::compare</a:t>
                      </a:r>
                      <a:endParaRPr sz="500" u="none" cap="none" strike="noStrike">
                        <a:latin typeface="Roboto Mono"/>
                        <a:ea typeface="Roboto Mono"/>
                        <a:cs typeface="Roboto Mono"/>
                        <a:sym typeface="Roboto Mono"/>
                      </a:endParaRPr>
                    </a:p>
                  </a:txBody>
                  <a:tcPr marT="91425" marB="91425" marR="91425" marL="91425"/>
                </a:tc>
              </a:tr>
            </a:tbl>
          </a:graphicData>
        </a:graphic>
      </p:graphicFrame>
      <p:sp>
        <p:nvSpPr>
          <p:cNvPr id="418" name="Google Shape;418;p43"/>
          <p:cNvSpPr/>
          <p:nvPr/>
        </p:nvSpPr>
        <p:spPr>
          <a:xfrm>
            <a:off x="3135607" y="1351575"/>
            <a:ext cx="433800" cy="4386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419" name="Google Shape;419;p43"/>
          <p:cNvSpPr/>
          <p:nvPr/>
        </p:nvSpPr>
        <p:spPr>
          <a:xfrm>
            <a:off x="2701503" y="200957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420" name="Google Shape;420;p43"/>
          <p:cNvSpPr/>
          <p:nvPr/>
        </p:nvSpPr>
        <p:spPr>
          <a:xfrm>
            <a:off x="3569710" y="2009576"/>
            <a:ext cx="433800" cy="438600"/>
          </a:xfrm>
          <a:prstGeom prst="ellipse">
            <a:avLst/>
          </a:prstGeom>
          <a:solidFill>
            <a:srgbClr val="CFE2F3"/>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65</a:t>
            </a:r>
            <a:endParaRPr b="1" i="0" sz="800" u="none" cap="none" strike="noStrike">
              <a:solidFill>
                <a:srgbClr val="000000"/>
              </a:solidFill>
              <a:latin typeface="Arial"/>
              <a:ea typeface="Arial"/>
              <a:cs typeface="Arial"/>
              <a:sym typeface="Arial"/>
            </a:endParaRPr>
          </a:p>
        </p:txBody>
      </p:sp>
      <p:sp>
        <p:nvSpPr>
          <p:cNvPr id="421" name="Google Shape;421;p43"/>
          <p:cNvSpPr/>
          <p:nvPr/>
        </p:nvSpPr>
        <p:spPr>
          <a:xfrm>
            <a:off x="2267400"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422" name="Google Shape;422;p43"/>
          <p:cNvSpPr/>
          <p:nvPr/>
        </p:nvSpPr>
        <p:spPr>
          <a:xfrm>
            <a:off x="4003813"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423" name="Google Shape;423;p43"/>
          <p:cNvSpPr/>
          <p:nvPr/>
        </p:nvSpPr>
        <p:spPr>
          <a:xfrm>
            <a:off x="2901511"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424" name="Google Shape;424;p43"/>
          <p:cNvSpPr/>
          <p:nvPr/>
        </p:nvSpPr>
        <p:spPr>
          <a:xfrm>
            <a:off x="3452662"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425" name="Google Shape;425;p43"/>
          <p:cNvCxnSpPr>
            <a:stCxn id="418" idx="4"/>
            <a:endCxn id="419" idx="0"/>
          </p:cNvCxnSpPr>
          <p:nvPr/>
        </p:nvCxnSpPr>
        <p:spPr>
          <a:xfrm flipH="1">
            <a:off x="2918407" y="1790175"/>
            <a:ext cx="434100" cy="219300"/>
          </a:xfrm>
          <a:prstGeom prst="straightConnector1">
            <a:avLst/>
          </a:prstGeom>
          <a:noFill/>
          <a:ln cap="flat" cmpd="sng" w="19050">
            <a:solidFill>
              <a:srgbClr val="000000"/>
            </a:solidFill>
            <a:prstDash val="solid"/>
            <a:round/>
            <a:headEnd len="sm" w="sm" type="none"/>
            <a:tailEnd len="sm" w="sm" type="none"/>
          </a:ln>
        </p:spPr>
      </p:cxnSp>
      <p:cxnSp>
        <p:nvCxnSpPr>
          <p:cNvPr id="426" name="Google Shape;426;p43"/>
          <p:cNvCxnSpPr>
            <a:stCxn id="418" idx="4"/>
            <a:endCxn id="420" idx="0"/>
          </p:cNvCxnSpPr>
          <p:nvPr/>
        </p:nvCxnSpPr>
        <p:spPr>
          <a:xfrm>
            <a:off x="3352507" y="1790175"/>
            <a:ext cx="434100" cy="219300"/>
          </a:xfrm>
          <a:prstGeom prst="straightConnector1">
            <a:avLst/>
          </a:prstGeom>
          <a:noFill/>
          <a:ln cap="flat" cmpd="sng" w="19050">
            <a:solidFill>
              <a:srgbClr val="000000"/>
            </a:solidFill>
            <a:prstDash val="solid"/>
            <a:round/>
            <a:headEnd len="sm" w="sm" type="none"/>
            <a:tailEnd len="sm" w="sm" type="none"/>
          </a:ln>
        </p:spPr>
      </p:cxnSp>
      <p:cxnSp>
        <p:nvCxnSpPr>
          <p:cNvPr id="427" name="Google Shape;427;p43"/>
          <p:cNvCxnSpPr>
            <a:stCxn id="419" idx="4"/>
            <a:endCxn id="421" idx="0"/>
          </p:cNvCxnSpPr>
          <p:nvPr/>
        </p:nvCxnSpPr>
        <p:spPr>
          <a:xfrm flipH="1">
            <a:off x="2484303" y="2448176"/>
            <a:ext cx="434100" cy="329700"/>
          </a:xfrm>
          <a:prstGeom prst="straightConnector1">
            <a:avLst/>
          </a:prstGeom>
          <a:noFill/>
          <a:ln cap="flat" cmpd="sng" w="19050">
            <a:solidFill>
              <a:srgbClr val="000000"/>
            </a:solidFill>
            <a:prstDash val="solid"/>
            <a:round/>
            <a:headEnd len="sm" w="sm" type="none"/>
            <a:tailEnd len="sm" w="sm" type="none"/>
          </a:ln>
        </p:spPr>
      </p:cxnSp>
      <p:cxnSp>
        <p:nvCxnSpPr>
          <p:cNvPr id="428" name="Google Shape;428;p43"/>
          <p:cNvCxnSpPr>
            <a:stCxn id="419" idx="4"/>
            <a:endCxn id="423" idx="0"/>
          </p:cNvCxnSpPr>
          <p:nvPr/>
        </p:nvCxnSpPr>
        <p:spPr>
          <a:xfrm>
            <a:off x="2918403" y="2448176"/>
            <a:ext cx="200100" cy="329700"/>
          </a:xfrm>
          <a:prstGeom prst="straightConnector1">
            <a:avLst/>
          </a:prstGeom>
          <a:noFill/>
          <a:ln cap="flat" cmpd="sng" w="19050">
            <a:solidFill>
              <a:srgbClr val="000000"/>
            </a:solidFill>
            <a:prstDash val="solid"/>
            <a:round/>
            <a:headEnd len="sm" w="sm" type="none"/>
            <a:tailEnd len="sm" w="sm" type="none"/>
          </a:ln>
        </p:spPr>
      </p:cxnSp>
      <p:cxnSp>
        <p:nvCxnSpPr>
          <p:cNvPr id="429" name="Google Shape;429;p43"/>
          <p:cNvCxnSpPr>
            <a:stCxn id="420" idx="4"/>
            <a:endCxn id="424" idx="0"/>
          </p:cNvCxnSpPr>
          <p:nvPr/>
        </p:nvCxnSpPr>
        <p:spPr>
          <a:xfrm flipH="1">
            <a:off x="3669610" y="2448176"/>
            <a:ext cx="117000" cy="329700"/>
          </a:xfrm>
          <a:prstGeom prst="straightConnector1">
            <a:avLst/>
          </a:prstGeom>
          <a:noFill/>
          <a:ln cap="flat" cmpd="sng" w="19050">
            <a:solidFill>
              <a:srgbClr val="000000"/>
            </a:solidFill>
            <a:prstDash val="solid"/>
            <a:round/>
            <a:headEnd len="sm" w="sm" type="none"/>
            <a:tailEnd len="sm" w="sm" type="none"/>
          </a:ln>
        </p:spPr>
      </p:cxnSp>
      <p:cxnSp>
        <p:nvCxnSpPr>
          <p:cNvPr id="430" name="Google Shape;430;p43"/>
          <p:cNvCxnSpPr>
            <a:stCxn id="420" idx="4"/>
            <a:endCxn id="422" idx="0"/>
          </p:cNvCxnSpPr>
          <p:nvPr/>
        </p:nvCxnSpPr>
        <p:spPr>
          <a:xfrm>
            <a:off x="3786610" y="2448176"/>
            <a:ext cx="434100" cy="329700"/>
          </a:xfrm>
          <a:prstGeom prst="straightConnector1">
            <a:avLst/>
          </a:prstGeom>
          <a:noFill/>
          <a:ln cap="flat" cmpd="sng" w="19050">
            <a:solidFill>
              <a:srgbClr val="000000"/>
            </a:solidFill>
            <a:prstDash val="solid"/>
            <a:round/>
            <a:headEnd len="sm" w="sm" type="none"/>
            <a:tailEnd len="sm" w="sm" type="none"/>
          </a:ln>
        </p:spPr>
      </p:cxnSp>
      <p:sp>
        <p:nvSpPr>
          <p:cNvPr id="431" name="Google Shape;431;p43"/>
          <p:cNvSpPr/>
          <p:nvPr/>
        </p:nvSpPr>
        <p:spPr>
          <a:xfrm>
            <a:off x="3895287" y="3546174"/>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432" name="Google Shape;432;p43"/>
          <p:cNvCxnSpPr>
            <a:endCxn id="431" idx="0"/>
          </p:cNvCxnSpPr>
          <p:nvPr/>
        </p:nvCxnSpPr>
        <p:spPr>
          <a:xfrm>
            <a:off x="3678387" y="3216774"/>
            <a:ext cx="433800" cy="3294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PA7</a:t>
            </a:r>
            <a:endParaRPr/>
          </a:p>
        </p:txBody>
      </p:sp>
      <p:sp>
        <p:nvSpPr>
          <p:cNvPr id="180" name="Google Shape;180;p26"/>
          <p:cNvSpPr txBox="1"/>
          <p:nvPr>
            <p:ph idx="1" type="body"/>
          </p:nvPr>
        </p:nvSpPr>
        <p:spPr>
          <a:xfrm>
            <a:off x="819150" y="1661200"/>
            <a:ext cx="6729600" cy="2448000"/>
          </a:xfrm>
          <a:prstGeom prst="rect">
            <a:avLst/>
          </a:prstGeom>
        </p:spPr>
        <p:txBody>
          <a:bodyPr anchorCtr="0" anchor="t" bIns="91425" lIns="91425" spcFirstLastPara="1" rIns="91425" wrap="square" tIns="91425">
            <a:noAutofit/>
          </a:bodyPr>
          <a:lstStyle/>
          <a:p>
            <a:pPr indent="-323850" lvl="0" marL="457200" rtl="0" algn="l">
              <a:lnSpc>
                <a:spcPct val="120000"/>
              </a:lnSpc>
              <a:spcBef>
                <a:spcPts val="0"/>
              </a:spcBef>
              <a:spcAft>
                <a:spcPts val="0"/>
              </a:spcAft>
              <a:buSzPts val="1500"/>
              <a:buChar char="●"/>
            </a:pPr>
            <a:r>
              <a:rPr lang="en" sz="1500">
                <a:highlight>
                  <a:srgbClr val="FFFFFF"/>
                </a:highlight>
              </a:rPr>
              <a:t>Part I: An Implementation of </a:t>
            </a:r>
            <a:r>
              <a:rPr lang="en" sz="1500">
                <a:highlight>
                  <a:srgbClr val="FFFFFF"/>
                </a:highlight>
                <a:latin typeface="Roboto Mono"/>
                <a:ea typeface="Roboto Mono"/>
                <a:cs typeface="Roboto Mono"/>
                <a:sym typeface="Roboto Mono"/>
              </a:rPr>
              <a:t>DefaultMap</a:t>
            </a:r>
            <a:endParaRPr sz="1500">
              <a:highlight>
                <a:srgbClr val="FFFFFF"/>
              </a:highlight>
              <a:latin typeface="Roboto Mono"/>
              <a:ea typeface="Roboto Mono"/>
              <a:cs typeface="Roboto Mono"/>
              <a:sym typeface="Roboto Mono"/>
            </a:endParaRPr>
          </a:p>
          <a:p>
            <a:pPr indent="-323850" lvl="1" marL="914400" rtl="0" algn="l">
              <a:lnSpc>
                <a:spcPct val="120000"/>
              </a:lnSpc>
              <a:spcBef>
                <a:spcPts val="0"/>
              </a:spcBef>
              <a:spcAft>
                <a:spcPts val="0"/>
              </a:spcAft>
              <a:buSzPts val="1500"/>
              <a:buFont typeface="Arial"/>
              <a:buChar char="○"/>
            </a:pPr>
            <a:r>
              <a:rPr lang="en" sz="1500">
                <a:highlight>
                  <a:srgbClr val="FFFFFF"/>
                </a:highlight>
              </a:rPr>
              <a:t>Given the interface </a:t>
            </a:r>
            <a:r>
              <a:rPr lang="en" sz="1500">
                <a:highlight>
                  <a:srgbClr val="FFFFFF"/>
                </a:highlight>
                <a:latin typeface="Roboto Mono"/>
                <a:ea typeface="Roboto Mono"/>
                <a:cs typeface="Roboto Mono"/>
                <a:sym typeface="Roboto Mono"/>
              </a:rPr>
              <a:t>DefaultMap</a:t>
            </a:r>
            <a:r>
              <a:rPr lang="en" sz="1500">
                <a:highlight>
                  <a:srgbClr val="FFFFFF"/>
                </a:highlight>
              </a:rPr>
              <a:t>, implement</a:t>
            </a:r>
            <a:r>
              <a:rPr lang="en" sz="1500">
                <a:highlight>
                  <a:srgbClr val="FFFFFF"/>
                </a:highlight>
                <a:latin typeface="Roboto Mono"/>
                <a:ea typeface="Roboto Mono"/>
                <a:cs typeface="Roboto Mono"/>
                <a:sym typeface="Roboto Mono"/>
              </a:rPr>
              <a:t> BST.java</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Descriptions are given in the interface</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Part II: Frequency Filter</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Implement three methods  in FrequencyFilter.java (buildFrequencyTree(), two versions of filter())</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Part III: Gradescope Questions</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Style</a:t>
            </a:r>
            <a:endParaRPr sz="1500">
              <a:highlight>
                <a:srgbClr val="FFFFFF"/>
              </a:highlight>
            </a:endParaRPr>
          </a:p>
          <a:p>
            <a:pPr indent="0" lvl="0" marL="0" rtl="0" algn="l">
              <a:lnSpc>
                <a:spcPct val="120000"/>
              </a:lnSpc>
              <a:spcBef>
                <a:spcPts val="400"/>
              </a:spcBef>
              <a:spcAft>
                <a:spcPts val="4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4"/>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a:t>
            </a:r>
            <a:r>
              <a:rPr b="1" i="0" lang="en" sz="600" u="none" cap="none" strike="noStrike">
                <a:solidFill>
                  <a:srgbClr val="FF0000"/>
                </a:solidFill>
                <a:latin typeface="Roboto Mono"/>
                <a:ea typeface="Roboto Mono"/>
                <a:cs typeface="Roboto Mono"/>
                <a:sym typeface="Roboto Mono"/>
              </a:rPr>
              <a:t>else if (compared &lt; 0){</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System.out.println("Calling remove on right child: &lt;" + node.key + ", " + node.value + "&gt;");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node.right = removeRecursively(node.right, keyToRemove);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438" name="Google Shape;438;p44"/>
          <p:cNvSpPr/>
          <p:nvPr/>
        </p:nvSpPr>
        <p:spPr>
          <a:xfrm>
            <a:off x="6316927" y="56175"/>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40</a:t>
            </a:r>
            <a:endParaRPr b="1" i="0" sz="800" u="none" cap="none" strike="noStrike">
              <a:solidFill>
                <a:srgbClr val="9900FF"/>
              </a:solidFill>
              <a:latin typeface="Arial"/>
              <a:ea typeface="Arial"/>
              <a:cs typeface="Arial"/>
              <a:sym typeface="Arial"/>
            </a:endParaRPr>
          </a:p>
        </p:txBody>
      </p:sp>
      <p:sp>
        <p:nvSpPr>
          <p:cNvPr id="439" name="Google Shape;439;p44"/>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440" name="Google Shape;440;p44"/>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65</a:t>
            </a:r>
            <a:endParaRPr b="0" i="0" sz="800" u="none" cap="none" strike="noStrike">
              <a:solidFill>
                <a:srgbClr val="000000"/>
              </a:solidFill>
              <a:latin typeface="Arial"/>
              <a:ea typeface="Arial"/>
              <a:cs typeface="Arial"/>
              <a:sym typeface="Arial"/>
            </a:endParaRPr>
          </a:p>
        </p:txBody>
      </p:sp>
      <p:sp>
        <p:nvSpPr>
          <p:cNvPr id="441" name="Google Shape;441;p44"/>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442" name="Google Shape;442;p44"/>
          <p:cNvSpPr/>
          <p:nvPr/>
        </p:nvSpPr>
        <p:spPr>
          <a:xfrm>
            <a:off x="6811453"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443" name="Google Shape;443;p44"/>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444" name="Google Shape;444;p44"/>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445" name="Google Shape;445;p44"/>
          <p:cNvCxnSpPr>
            <a:stCxn id="438" idx="4"/>
            <a:endCxn id="439"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46" name="Google Shape;446;p44"/>
          <p:cNvCxnSpPr>
            <a:stCxn id="438" idx="4"/>
            <a:endCxn id="440"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47" name="Google Shape;447;p44"/>
          <p:cNvCxnSpPr>
            <a:stCxn id="439" idx="4"/>
            <a:endCxn id="441"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448" name="Google Shape;448;p44"/>
          <p:cNvCxnSpPr>
            <a:stCxn id="439" idx="4"/>
            <a:endCxn id="443"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449" name="Google Shape;449;p44"/>
          <p:cNvCxnSpPr>
            <a:stCxn id="440" idx="4"/>
            <a:endCxn id="444"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450" name="Google Shape;450;p44"/>
          <p:cNvCxnSpPr>
            <a:stCxn id="440" idx="4"/>
            <a:endCxn id="442"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451" name="Google Shape;451;p44"/>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452" name="Google Shape;452;p44"/>
          <p:cNvCxnSpPr>
            <a:endCxn id="451"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453" name="Google Shape;453;p44"/>
          <p:cNvGraphicFramePr/>
          <p:nvPr/>
        </p:nvGraphicFramePr>
        <p:xfrm>
          <a:off x="383750" y="3999500"/>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@B</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454" name="Google Shape;454;p44"/>
          <p:cNvGraphicFramePr/>
          <p:nvPr/>
        </p:nvGraphicFramePr>
        <p:xfrm>
          <a:off x="2401938" y="2475575"/>
          <a:ext cx="3000000" cy="3000000"/>
        </p:xfrm>
        <a:graphic>
          <a:graphicData uri="http://schemas.openxmlformats.org/drawingml/2006/table">
            <a:tbl>
              <a:tblPr>
                <a:noFill/>
                <a:tableStyleId>{63935B4D-B0E8-4326-8ECD-9A63211B1B7C}</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65</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3</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455" name="Google Shape;455;p44"/>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456" name="Google Shape;456;p44"/>
          <p:cNvSpPr txBox="1"/>
          <p:nvPr/>
        </p:nvSpPr>
        <p:spPr>
          <a:xfrm>
            <a:off x="383750" y="186175"/>
            <a:ext cx="53247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We call </a:t>
            </a:r>
            <a:r>
              <a:rPr b="0" i="0" lang="en" sz="1600" u="none" cap="none" strike="noStrike">
                <a:solidFill>
                  <a:srgbClr val="000000"/>
                </a:solidFill>
                <a:latin typeface="Roboto Mono"/>
                <a:ea typeface="Roboto Mono"/>
                <a:cs typeface="Roboto Mono"/>
                <a:sym typeface="Roboto Mono"/>
              </a:rPr>
              <a:t>removeRecursively</a:t>
            </a:r>
            <a:r>
              <a:rPr b="0" i="0" lang="en" sz="1600" u="none" cap="none" strike="noStrike">
                <a:solidFill>
                  <a:srgbClr val="000000"/>
                </a:solidFill>
                <a:latin typeface="Arial"/>
                <a:ea typeface="Arial"/>
                <a:cs typeface="Arial"/>
                <a:sym typeface="Arial"/>
              </a:rPr>
              <a:t>, passing in the root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and the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that we wish to remove, 65. We determine the </a:t>
            </a:r>
            <a:r>
              <a:rPr b="0" i="0" lang="en" sz="1600" u="none" cap="none" strike="noStrike">
                <a:solidFill>
                  <a:srgbClr val="000000"/>
                </a:solidFill>
                <a:latin typeface="Roboto Mono"/>
                <a:ea typeface="Roboto Mono"/>
                <a:cs typeface="Roboto Mono"/>
                <a:sym typeface="Roboto Mono"/>
              </a:rPr>
              <a:t>keyToRemove</a:t>
            </a:r>
            <a:r>
              <a:rPr b="0" i="0" lang="en" sz="1600" u="none" cap="none" strike="noStrike">
                <a:solidFill>
                  <a:srgbClr val="000000"/>
                </a:solidFill>
                <a:latin typeface="Arial"/>
                <a:ea typeface="Arial"/>
                <a:cs typeface="Arial"/>
                <a:sym typeface="Arial"/>
              </a:rPr>
              <a:t> is greater than 40 and call the method again on the right child of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65.</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5"/>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   else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Case: node with two children</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Get minimum from right subtree, then remove it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Node&lt;K, V&gt; nextLargest = nodeWithMinimumKey(node.right); //see method in our posted source code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node.key = nextLargest.key;</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node.value = nextLargest.value;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Remove nextLargest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node.right = removeRecursively(node.right, node.key);</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462" name="Google Shape;462;p45"/>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463" name="Google Shape;463;p45"/>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464" name="Google Shape;464;p45"/>
          <p:cNvSpPr/>
          <p:nvPr/>
        </p:nvSpPr>
        <p:spPr>
          <a:xfrm>
            <a:off x="6564190" y="430969"/>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465" name="Google Shape;465;p45"/>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466" name="Google Shape;466;p45"/>
          <p:cNvSpPr/>
          <p:nvPr/>
        </p:nvSpPr>
        <p:spPr>
          <a:xfrm>
            <a:off x="6811453"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467" name="Google Shape;467;p45"/>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468" name="Google Shape;468;p45"/>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469" name="Google Shape;469;p45"/>
          <p:cNvCxnSpPr>
            <a:stCxn id="462" idx="4"/>
            <a:endCxn id="463"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70" name="Google Shape;470;p45"/>
          <p:cNvCxnSpPr>
            <a:stCxn id="462" idx="4"/>
            <a:endCxn id="464"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71" name="Google Shape;471;p45"/>
          <p:cNvCxnSpPr>
            <a:stCxn id="463" idx="4"/>
            <a:endCxn id="465"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472" name="Google Shape;472;p45"/>
          <p:cNvCxnSpPr>
            <a:stCxn id="463" idx="4"/>
            <a:endCxn id="467"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473" name="Google Shape;473;p45"/>
          <p:cNvCxnSpPr>
            <a:stCxn id="464" idx="4"/>
            <a:endCxn id="468"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474" name="Google Shape;474;p45"/>
          <p:cNvCxnSpPr>
            <a:stCxn id="464" idx="4"/>
            <a:endCxn id="466"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475" name="Google Shape;475;p45"/>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476" name="Google Shape;476;p45"/>
          <p:cNvCxnSpPr>
            <a:endCxn id="475"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477" name="Google Shape;477;p45"/>
          <p:cNvGraphicFramePr/>
          <p:nvPr/>
        </p:nvGraphicFramePr>
        <p:xfrm>
          <a:off x="383750" y="3999500"/>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478" name="Google Shape;478;p45"/>
          <p:cNvGraphicFramePr/>
          <p:nvPr/>
        </p:nvGraphicFramePr>
        <p:xfrm>
          <a:off x="383750" y="2445225"/>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@D</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479" name="Google Shape;479;p45"/>
          <p:cNvGraphicFramePr/>
          <p:nvPr/>
        </p:nvGraphicFramePr>
        <p:xfrm>
          <a:off x="2401938" y="2475575"/>
          <a:ext cx="3000000" cy="3000000"/>
        </p:xfrm>
        <a:graphic>
          <a:graphicData uri="http://schemas.openxmlformats.org/drawingml/2006/table">
            <a:tbl>
              <a:tblPr>
                <a:noFill/>
                <a:tableStyleId>{63935B4D-B0E8-4326-8ECD-9A63211B1B7C}</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FF0000"/>
                          </a:solidFill>
                          <a:latin typeface="Roboto Mono"/>
                          <a:ea typeface="Roboto Mono"/>
                          <a:cs typeface="Roboto Mono"/>
                          <a:sym typeface="Roboto Mono"/>
                        </a:rPr>
                        <a:t>  key = </a:t>
                      </a:r>
                      <a:r>
                        <a:rPr b="1" lang="en" sz="800" u="none" cap="none" strike="sngStrike">
                          <a:solidFill>
                            <a:srgbClr val="FF0000"/>
                          </a:solidFill>
                          <a:latin typeface="Roboto Mono"/>
                          <a:ea typeface="Roboto Mono"/>
                          <a:cs typeface="Roboto Mono"/>
                          <a:sym typeface="Roboto Mono"/>
                        </a:rPr>
                        <a:t>65</a:t>
                      </a:r>
                      <a:r>
                        <a:rPr b="1" lang="en" sz="800" u="none" cap="none" strike="noStrike">
                          <a:solidFill>
                            <a:srgbClr val="FF0000"/>
                          </a:solidFill>
                          <a:latin typeface="Roboto Mono"/>
                          <a:ea typeface="Roboto Mono"/>
                          <a:cs typeface="Roboto Mono"/>
                          <a:sym typeface="Roboto Mono"/>
                        </a:rPr>
                        <a:t> 68</a:t>
                      </a:r>
                      <a:endParaRPr b="1" sz="8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FF0000"/>
                          </a:solidFill>
                          <a:latin typeface="Roboto Mono"/>
                          <a:ea typeface="Roboto Mono"/>
                          <a:cs typeface="Roboto Mono"/>
                          <a:sym typeface="Roboto Mono"/>
                        </a:rPr>
                        <a:t>  value = </a:t>
                      </a:r>
                      <a:r>
                        <a:rPr b="1" lang="en" sz="800" u="none" cap="none" strike="sngStrike">
                          <a:solidFill>
                            <a:srgbClr val="FF0000"/>
                          </a:solidFill>
                          <a:latin typeface="Roboto Mono"/>
                          <a:ea typeface="Roboto Mono"/>
                          <a:cs typeface="Roboto Mono"/>
                          <a:sym typeface="Roboto Mono"/>
                        </a:rPr>
                        <a:t>3</a:t>
                      </a:r>
                      <a:r>
                        <a:rPr b="1" lang="en" sz="800" u="none" cap="none" strike="noStrike">
                          <a:solidFill>
                            <a:srgbClr val="FF0000"/>
                          </a:solidFill>
                          <a:latin typeface="Roboto Mono"/>
                          <a:ea typeface="Roboto Mono"/>
                          <a:cs typeface="Roboto Mono"/>
                          <a:sym typeface="Roboto Mono"/>
                        </a:rPr>
                        <a:t> 7</a:t>
                      </a:r>
                      <a:endParaRPr b="1" sz="8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480" name="Google Shape;480;p45"/>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481" name="Google Shape;481;p45"/>
          <p:cNvSpPr txBox="1"/>
          <p:nvPr/>
        </p:nvSpPr>
        <p:spPr>
          <a:xfrm>
            <a:off x="383750" y="186175"/>
            <a:ext cx="5438700" cy="11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We found the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65. We then find the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the minimum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in the right subtree n</a:t>
            </a:r>
            <a:r>
              <a:rPr b="0" i="0" lang="en" sz="1300" u="none" cap="none" strike="noStrike">
                <a:solidFill>
                  <a:srgbClr val="000000"/>
                </a:solidFill>
                <a:latin typeface="Roboto Mono"/>
                <a:ea typeface="Roboto Mono"/>
                <a:cs typeface="Roboto Mono"/>
                <a:sym typeface="Roboto Mono"/>
              </a:rPr>
              <a:t>ode</a:t>
            </a:r>
            <a:r>
              <a:rPr b="0" i="0" lang="en" sz="1300" u="none" cap="none" strike="noStrike">
                <a:solidFill>
                  <a:srgbClr val="000000"/>
                </a:solidFill>
                <a:latin typeface="Arial"/>
                <a:ea typeface="Arial"/>
                <a:cs typeface="Arial"/>
                <a:sym typeface="Arial"/>
              </a:rPr>
              <a:t>, which has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68. We do a deep copy to replace the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and </a:t>
            </a:r>
            <a:r>
              <a:rPr b="0" i="0" lang="en" sz="1300" u="none" cap="none" strike="noStrike">
                <a:solidFill>
                  <a:srgbClr val="000000"/>
                </a:solidFill>
                <a:latin typeface="Roboto Mono"/>
                <a:ea typeface="Roboto Mono"/>
                <a:cs typeface="Roboto Mono"/>
                <a:sym typeface="Roboto Mono"/>
              </a:rPr>
              <a:t>value</a:t>
            </a:r>
            <a:r>
              <a:rPr b="0" i="0" lang="en" sz="1300" u="none" cap="none" strike="noStrike">
                <a:solidFill>
                  <a:srgbClr val="000000"/>
                </a:solidFill>
                <a:latin typeface="Arial"/>
                <a:ea typeface="Arial"/>
                <a:cs typeface="Arial"/>
                <a:sym typeface="Arial"/>
              </a:rPr>
              <a:t> of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this minimum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’s fields. We then call </a:t>
            </a:r>
            <a:r>
              <a:rPr b="0" i="0" lang="en" sz="1300" u="none" cap="none" strike="noStrike">
                <a:solidFill>
                  <a:srgbClr val="000000"/>
                </a:solidFill>
                <a:latin typeface="Roboto Mono"/>
                <a:ea typeface="Roboto Mono"/>
                <a:cs typeface="Roboto Mono"/>
                <a:sym typeface="Roboto Mono"/>
              </a:rPr>
              <a:t>removeRecursively</a:t>
            </a:r>
            <a:r>
              <a:rPr b="0" i="0" lang="en" sz="1300" u="none" cap="none" strike="noStrike">
                <a:solidFill>
                  <a:srgbClr val="000000"/>
                </a:solidFill>
                <a:latin typeface="Arial"/>
                <a:ea typeface="Arial"/>
                <a:cs typeface="Arial"/>
                <a:sym typeface="Arial"/>
              </a:rPr>
              <a:t> on the right child, the other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68 (which also happens to be the minimum we just found),  and the </a:t>
            </a:r>
            <a:r>
              <a:rPr b="0" i="0" lang="en" sz="1300" u="none" cap="none" strike="noStrike">
                <a:solidFill>
                  <a:srgbClr val="000000"/>
                </a:solidFill>
                <a:latin typeface="Roboto Mono"/>
                <a:ea typeface="Roboto Mono"/>
                <a:cs typeface="Roboto Mono"/>
                <a:sym typeface="Roboto Mono"/>
              </a:rPr>
              <a:t>keyToRemove</a:t>
            </a:r>
            <a:r>
              <a:rPr b="0" i="0" lang="en" sz="1300" u="none" cap="none" strike="noStrike">
                <a:solidFill>
                  <a:srgbClr val="000000"/>
                </a:solidFill>
                <a:latin typeface="Arial"/>
                <a:ea typeface="Arial"/>
                <a:cs typeface="Arial"/>
                <a:sym typeface="Arial"/>
              </a:rPr>
              <a:t>, 68, to remove the now “duplicate”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else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FF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 if (node.left == null){</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return node.right;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a:t>
            </a:r>
            <a:r>
              <a:rPr b="0" i="0" lang="en" sz="600" u="none" cap="none" strike="noStrike">
                <a:solidFill>
                  <a:srgbClr val="000000"/>
                </a:solidFill>
                <a:latin typeface="Roboto Mono"/>
                <a:ea typeface="Roboto Mono"/>
                <a:cs typeface="Roboto Mono"/>
                <a:sym typeface="Roboto Mono"/>
              </a:rPr>
              <a:t>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487" name="Google Shape;487;p46"/>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488" name="Google Shape;488;p46"/>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489" name="Google Shape;489;p46"/>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490" name="Google Shape;490;p46"/>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491" name="Google Shape;491;p46"/>
          <p:cNvSpPr/>
          <p:nvPr/>
        </p:nvSpPr>
        <p:spPr>
          <a:xfrm>
            <a:off x="6811453" y="868611"/>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492" name="Google Shape;492;p46"/>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493" name="Google Shape;493;p46"/>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494" name="Google Shape;494;p46"/>
          <p:cNvCxnSpPr>
            <a:stCxn id="487" idx="4"/>
            <a:endCxn id="488"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95" name="Google Shape;495;p46"/>
          <p:cNvCxnSpPr>
            <a:stCxn id="487" idx="4"/>
            <a:endCxn id="489"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96" name="Google Shape;496;p46"/>
          <p:cNvCxnSpPr>
            <a:stCxn id="488" idx="4"/>
            <a:endCxn id="490"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497" name="Google Shape;497;p46"/>
          <p:cNvCxnSpPr>
            <a:stCxn id="488" idx="4"/>
            <a:endCxn id="492"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498" name="Google Shape;498;p46"/>
          <p:cNvCxnSpPr>
            <a:stCxn id="489" idx="4"/>
            <a:endCxn id="493"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499" name="Google Shape;499;p46"/>
          <p:cNvCxnSpPr>
            <a:stCxn id="489" idx="4"/>
            <a:endCxn id="491"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500" name="Google Shape;500;p46"/>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01" name="Google Shape;501;p46"/>
          <p:cNvCxnSpPr>
            <a:endCxn id="500"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02" name="Google Shape;502;p46"/>
          <p:cNvGraphicFramePr/>
          <p:nvPr/>
        </p:nvGraphicFramePr>
        <p:xfrm>
          <a:off x="2401938" y="2475575"/>
          <a:ext cx="3000000" cy="3000000"/>
        </p:xfrm>
        <a:graphic>
          <a:graphicData uri="http://schemas.openxmlformats.org/drawingml/2006/table">
            <a:tbl>
              <a:tblPr>
                <a:noFill/>
                <a:tableStyleId>{63935B4D-B0E8-4326-8ECD-9A63211B1B7C}</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@H</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graphicFrame>
        <p:nvGraphicFramePr>
          <p:cNvPr id="503" name="Google Shape;503;p46"/>
          <p:cNvGraphicFramePr/>
          <p:nvPr/>
        </p:nvGraphicFramePr>
        <p:xfrm>
          <a:off x="383750" y="3999500"/>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04" name="Google Shape;504;p46"/>
          <p:cNvGraphicFramePr/>
          <p:nvPr/>
        </p:nvGraphicFramePr>
        <p:xfrm>
          <a:off x="383750" y="2445225"/>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@A.removeRecursively(@D,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05" name="Google Shape;505;p46"/>
          <p:cNvGraphicFramePr/>
          <p:nvPr/>
        </p:nvGraphicFramePr>
        <p:xfrm>
          <a:off x="383750" y="1810975"/>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@H</a:t>
                      </a:r>
                      <a:r>
                        <a:rPr lang="en" sz="700" u="none" cap="none" strike="noStrike">
                          <a:latin typeface="Roboto Mono"/>
                          <a:ea typeface="Roboto Mono"/>
                          <a:cs typeface="Roboto Mono"/>
                          <a:sym typeface="Roboto Mono"/>
                        </a:rPr>
                        <a:t>, 68)</a:t>
                      </a:r>
                      <a:endParaRPr sz="800" u="none" cap="none" strike="noStrike">
                        <a:latin typeface="Roboto Mono"/>
                        <a:ea typeface="Roboto Mono"/>
                        <a:cs typeface="Roboto Mono"/>
                        <a:sym typeface="Roboto Mono"/>
                      </a:endParaRPr>
                    </a:p>
                  </a:txBody>
                  <a:tcPr marT="91425" marB="91425" marR="91425" marL="91425"/>
                </a:tc>
                <a:tc hMerge="1"/>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null</a:t>
                      </a:r>
                      <a:endParaRPr sz="800" u="none" cap="none" strike="noStrike">
                        <a:latin typeface="Roboto Mono"/>
                        <a:ea typeface="Roboto Mono"/>
                        <a:cs typeface="Roboto Mono"/>
                        <a:sym typeface="Roboto Mono"/>
                      </a:endParaRPr>
                    </a:p>
                  </a:txBody>
                  <a:tcPr marT="91425" marB="91425" marR="91425" marL="91425">
                    <a:solidFill>
                      <a:srgbClr val="FCE5CD"/>
                    </a:solidFill>
                  </a:tcPr>
                </a:tc>
                <a:tc hMerge="1"/>
              </a:tr>
            </a:tbl>
          </a:graphicData>
        </a:graphic>
      </p:graphicFrame>
      <p:sp>
        <p:nvSpPr>
          <p:cNvPr id="506" name="Google Shape;506;p46"/>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07" name="Google Shape;507;p46"/>
          <p:cNvSpPr txBox="1"/>
          <p:nvPr/>
        </p:nvSpPr>
        <p:spPr>
          <a:xfrm>
            <a:off x="383750" y="186175"/>
            <a:ext cx="51345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We found the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Roboto"/>
                <a:ea typeface="Roboto"/>
                <a:cs typeface="Roboto"/>
                <a:sym typeface="Roboto"/>
              </a:rPr>
              <a:t> </a:t>
            </a:r>
            <a:r>
              <a:rPr b="0" i="0" lang="en" sz="1600" u="none" cap="none" strike="noStrike">
                <a:solidFill>
                  <a:srgbClr val="000000"/>
                </a:solidFill>
                <a:latin typeface="Arial"/>
                <a:ea typeface="Arial"/>
                <a:cs typeface="Arial"/>
                <a:sym typeface="Arial"/>
              </a:rPr>
              <a:t>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68. It’s left child is </a:t>
            </a:r>
            <a:r>
              <a:rPr b="0" i="0" lang="en" sz="1600" u="none" cap="none" strike="noStrike">
                <a:solidFill>
                  <a:srgbClr val="000000"/>
                </a:solidFill>
                <a:latin typeface="Roboto Mono"/>
                <a:ea typeface="Roboto Mono"/>
                <a:cs typeface="Roboto Mono"/>
                <a:sym typeface="Roboto Mono"/>
              </a:rPr>
              <a:t>null</a:t>
            </a:r>
            <a:r>
              <a:rPr b="0" i="0" lang="en" sz="1600" u="none" cap="none" strike="noStrike">
                <a:solidFill>
                  <a:srgbClr val="000000"/>
                </a:solidFill>
                <a:latin typeface="Arial"/>
                <a:ea typeface="Arial"/>
                <a:cs typeface="Arial"/>
                <a:sym typeface="Arial"/>
              </a:rPr>
              <a:t>, so we return its right child, which also happens to be </a:t>
            </a:r>
            <a:r>
              <a:rPr b="0" i="0" lang="en" sz="1600" u="none" cap="none" strike="noStrike">
                <a:solidFill>
                  <a:srgbClr val="000000"/>
                </a:solidFill>
                <a:latin typeface="Roboto Mono"/>
                <a:ea typeface="Roboto Mono"/>
                <a:cs typeface="Roboto Mono"/>
                <a:sym typeface="Roboto Mono"/>
              </a:rPr>
              <a:t>null</a:t>
            </a:r>
            <a:r>
              <a:rPr b="0" i="0" lang="en"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7"/>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return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13" name="Google Shape;513;p47"/>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514" name="Google Shape;514;p47"/>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15" name="Google Shape;515;p47"/>
          <p:cNvSpPr/>
          <p:nvPr/>
        </p:nvSpPr>
        <p:spPr>
          <a:xfrm>
            <a:off x="6564190" y="430969"/>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516" name="Google Shape;516;p47"/>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17" name="Google Shape;517;p47"/>
          <p:cNvSpPr/>
          <p:nvPr/>
        </p:nvSpPr>
        <p:spPr>
          <a:xfrm>
            <a:off x="7172659" y="740284"/>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18" name="Google Shape;518;p47"/>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19" name="Google Shape;519;p47"/>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20" name="Google Shape;520;p47"/>
          <p:cNvCxnSpPr>
            <a:stCxn id="513" idx="4"/>
            <a:endCxn id="514"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21" name="Google Shape;521;p47"/>
          <p:cNvCxnSpPr>
            <a:stCxn id="513" idx="4"/>
            <a:endCxn id="515"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22" name="Google Shape;522;p47"/>
          <p:cNvCxnSpPr>
            <a:stCxn id="514" idx="4"/>
            <a:endCxn id="516"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23" name="Google Shape;523;p47"/>
          <p:cNvCxnSpPr>
            <a:stCxn id="514" idx="4"/>
            <a:endCxn id="518"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24" name="Google Shape;524;p47"/>
          <p:cNvCxnSpPr>
            <a:stCxn id="515" idx="4"/>
            <a:endCxn id="519"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sp>
        <p:nvSpPr>
          <p:cNvPr id="525" name="Google Shape;525;p47"/>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26" name="Google Shape;526;p47"/>
          <p:cNvCxnSpPr>
            <a:endCxn id="525"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27" name="Google Shape;527;p47"/>
          <p:cNvGraphicFramePr/>
          <p:nvPr/>
        </p:nvGraphicFramePr>
        <p:xfrm>
          <a:off x="383750" y="3999500"/>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28" name="Google Shape;528;p47"/>
          <p:cNvGraphicFramePr/>
          <p:nvPr/>
        </p:nvGraphicFramePr>
        <p:xfrm>
          <a:off x="383750" y="2445225"/>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@D</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null</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a:t>
                      </a:r>
                      <a:r>
                        <a:rPr b="1" lang="en" sz="7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solidFill>
                      <a:srgbClr val="FCE5CD"/>
                    </a:solidFill>
                  </a:tcPr>
                </a:tc>
                <a:tc hMerge="1"/>
              </a:tr>
            </a:tbl>
          </a:graphicData>
        </a:graphic>
      </p:graphicFrame>
      <p:graphicFrame>
        <p:nvGraphicFramePr>
          <p:cNvPr id="529" name="Google Shape;529;p47"/>
          <p:cNvGraphicFramePr/>
          <p:nvPr/>
        </p:nvGraphicFramePr>
        <p:xfrm>
          <a:off x="2401938" y="2475575"/>
          <a:ext cx="3000000" cy="3000000"/>
        </p:xfrm>
        <a:graphic>
          <a:graphicData uri="http://schemas.openxmlformats.org/drawingml/2006/table">
            <a:tbl>
              <a:tblPr>
                <a:noFill/>
                <a:tableStyleId>{63935B4D-B0E8-4326-8ECD-9A63211B1B7C}</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a:t>
                      </a:r>
                      <a:r>
                        <a:rPr b="1" lang="en" sz="800" u="none" cap="none" strike="noStrike">
                          <a:latin typeface="Roboto Mono"/>
                          <a:ea typeface="Roboto Mono"/>
                          <a:cs typeface="Roboto Mono"/>
                          <a:sym typeface="Roboto Mono"/>
                        </a:rPr>
                        <a:t> </a:t>
                      </a:r>
                      <a:r>
                        <a:rPr b="1" lang="en" sz="800" u="none" cap="none" strike="noStrike">
                          <a:solidFill>
                            <a:srgbClr val="FF0000"/>
                          </a:solidFill>
                          <a:latin typeface="Roboto Mono"/>
                          <a:ea typeface="Roboto Mono"/>
                          <a:cs typeface="Roboto Mono"/>
                          <a:sym typeface="Roboto Mono"/>
                        </a:rPr>
                        <a:t>right=</a:t>
                      </a:r>
                      <a:r>
                        <a:rPr b="1" lang="en" sz="800" u="none" cap="none" strike="sngStrike">
                          <a:solidFill>
                            <a:srgbClr val="FF0000"/>
                          </a:solidFill>
                          <a:latin typeface="Roboto Mono"/>
                          <a:ea typeface="Roboto Mono"/>
                          <a:cs typeface="Roboto Mono"/>
                          <a:sym typeface="Roboto Mono"/>
                        </a:rPr>
                        <a:t>@H</a:t>
                      </a:r>
                      <a:r>
                        <a:rPr b="1" lang="en" sz="800" u="none" cap="none" strike="noStrike">
                          <a:solidFill>
                            <a:srgbClr val="FF0000"/>
                          </a:solidFill>
                          <a:latin typeface="Roboto Mono"/>
                          <a:ea typeface="Roboto Mono"/>
                          <a:cs typeface="Roboto Mono"/>
                          <a:sym typeface="Roboto Mono"/>
                        </a:rPr>
                        <a:t> null</a:t>
                      </a:r>
                      <a:endParaRPr b="1" sz="800" u="none" cap="none" strike="noStrike">
                        <a:solidFill>
                          <a:srgbClr val="FF0000"/>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530" name="Google Shape;530;p47"/>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31" name="Google Shape;531;p47"/>
          <p:cNvSpPr txBox="1"/>
          <p:nvPr/>
        </p:nvSpPr>
        <p:spPr>
          <a:xfrm>
            <a:off x="383750" y="186175"/>
            <a:ext cx="51345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The </a:t>
            </a:r>
            <a:r>
              <a:rPr b="0" i="0" lang="en" sz="1600" u="none" cap="none" strike="noStrike">
                <a:solidFill>
                  <a:srgbClr val="000000"/>
                </a:solidFill>
                <a:latin typeface="Roboto Mono"/>
                <a:ea typeface="Roboto Mono"/>
                <a:cs typeface="Roboto Mono"/>
                <a:sym typeface="Roboto Mono"/>
              </a:rPr>
              <a:t>null </a:t>
            </a:r>
            <a:r>
              <a:rPr b="0" i="0" lang="en" sz="1600" u="none" cap="none" strike="noStrike">
                <a:solidFill>
                  <a:srgbClr val="000000"/>
                </a:solidFill>
                <a:latin typeface="Arial"/>
                <a:ea typeface="Arial"/>
                <a:cs typeface="Arial"/>
                <a:sym typeface="Arial"/>
              </a:rPr>
              <a:t>returned is assigned as the right child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of </a:t>
            </a:r>
            <a:r>
              <a:rPr b="0" i="0" lang="en" sz="1600" u="none" cap="none" strike="noStrike">
                <a:solidFill>
                  <a:srgbClr val="000000"/>
                </a:solidFill>
                <a:latin typeface="Roboto Mono"/>
                <a:ea typeface="Roboto Mono"/>
                <a:cs typeface="Roboto Mono"/>
                <a:sym typeface="Roboto Mono"/>
              </a:rPr>
              <a:t>@D</a:t>
            </a:r>
            <a:r>
              <a:rPr b="0" i="0" lang="en" sz="1600" u="none" cap="none" strike="noStrike">
                <a:solidFill>
                  <a:srgbClr val="000000"/>
                </a:solidFill>
                <a:latin typeface="Arial"/>
                <a:ea typeface="Arial"/>
                <a:cs typeface="Arial"/>
                <a:sym typeface="Arial"/>
              </a:rPr>
              <a:t>, which “cuts out” </a:t>
            </a:r>
            <a:r>
              <a:rPr b="0" i="0" lang="en" sz="1600" u="none" cap="none" strike="noStrike">
                <a:solidFill>
                  <a:srgbClr val="000000"/>
                </a:solidFill>
                <a:latin typeface="Roboto Mono"/>
                <a:ea typeface="Roboto Mono"/>
                <a:cs typeface="Roboto Mono"/>
                <a:sym typeface="Roboto Mono"/>
              </a:rPr>
              <a:t>@H</a:t>
            </a:r>
            <a:r>
              <a:rPr b="0" i="0" lang="en" sz="1600" u="none" cap="none" strike="noStrike">
                <a:solidFill>
                  <a:srgbClr val="000000"/>
                </a:solidFill>
                <a:latin typeface="Arial"/>
                <a:ea typeface="Arial"/>
                <a:cs typeface="Arial"/>
                <a:sym typeface="Arial"/>
              </a:rPr>
              <a:t> from our tree. It will be garbage collected upon returning from this call. We return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8"/>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return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37" name="Google Shape;537;p48"/>
          <p:cNvSpPr/>
          <p:nvPr/>
        </p:nvSpPr>
        <p:spPr>
          <a:xfrm>
            <a:off x="6316927" y="56175"/>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40</a:t>
            </a:r>
            <a:endParaRPr b="1" i="0" sz="800" u="none" cap="none" strike="noStrike">
              <a:solidFill>
                <a:srgbClr val="9900FF"/>
              </a:solidFill>
              <a:latin typeface="Arial"/>
              <a:ea typeface="Arial"/>
              <a:cs typeface="Arial"/>
              <a:sym typeface="Arial"/>
            </a:endParaRPr>
          </a:p>
        </p:txBody>
      </p:sp>
      <p:sp>
        <p:nvSpPr>
          <p:cNvPr id="538" name="Google Shape;538;p48"/>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39" name="Google Shape;539;p48"/>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40" name="Google Shape;540;p48"/>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41" name="Google Shape;541;p48"/>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42" name="Google Shape;542;p48"/>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43" name="Google Shape;543;p48"/>
          <p:cNvCxnSpPr>
            <a:stCxn id="537" idx="4"/>
            <a:endCxn id="538"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44" name="Google Shape;544;p48"/>
          <p:cNvCxnSpPr>
            <a:stCxn id="537" idx="4"/>
            <a:endCxn id="539"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45" name="Google Shape;545;p48"/>
          <p:cNvCxnSpPr>
            <a:stCxn id="538" idx="4"/>
            <a:endCxn id="540"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46" name="Google Shape;546;p48"/>
          <p:cNvCxnSpPr>
            <a:stCxn id="538" idx="4"/>
            <a:endCxn id="541"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47" name="Google Shape;547;p48"/>
          <p:cNvCxnSpPr>
            <a:stCxn id="539" idx="4"/>
            <a:endCxn id="542"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sp>
        <p:nvSpPr>
          <p:cNvPr id="548" name="Google Shape;548;p48"/>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49" name="Google Shape;549;p48"/>
          <p:cNvCxnSpPr>
            <a:endCxn id="548"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50" name="Google Shape;550;p48"/>
          <p:cNvGraphicFramePr/>
          <p:nvPr/>
        </p:nvGraphicFramePr>
        <p:xfrm>
          <a:off x="383750" y="3999500"/>
          <a:ext cx="3000000" cy="3000000"/>
        </p:xfrm>
        <a:graphic>
          <a:graphicData uri="http://schemas.openxmlformats.org/drawingml/2006/table">
            <a:tbl>
              <a:tblPr>
                <a:noFill/>
                <a:tableStyleId>{63935B4D-B0E8-4326-8ECD-9A63211B1B7C}</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@B</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a:t>
                      </a:r>
                      <a:r>
                        <a:rPr b="1" lang="en" sz="700" u="none" cap="none" strike="noStrike">
                          <a:solidFill>
                            <a:srgbClr val="9900FF"/>
                          </a:solidFill>
                          <a:latin typeface="Roboto Mono"/>
                          <a:ea typeface="Roboto Mono"/>
                          <a:cs typeface="Roboto Mono"/>
                          <a:sym typeface="Roboto Mono"/>
                        </a:rPr>
                        <a:t>@B</a:t>
                      </a:r>
                      <a:endParaRPr b="1" sz="800" u="none" cap="none" strike="noStrike">
                        <a:solidFill>
                          <a:srgbClr val="9900FF"/>
                        </a:solidFill>
                        <a:latin typeface="Roboto Mono"/>
                        <a:ea typeface="Roboto Mono"/>
                        <a:cs typeface="Roboto Mono"/>
                        <a:sym typeface="Roboto Mono"/>
                      </a:endParaRPr>
                    </a:p>
                  </a:txBody>
                  <a:tcPr marT="91425" marB="91425" marR="91425" marL="91425">
                    <a:solidFill>
                      <a:srgbClr val="FCE5CD"/>
                    </a:solidFill>
                  </a:tcPr>
                </a:tc>
                <a:tc hMerge="1"/>
              </a:tr>
            </a:tbl>
          </a:graphicData>
        </a:graphic>
      </p:graphicFrame>
      <p:graphicFrame>
        <p:nvGraphicFramePr>
          <p:cNvPr id="551" name="Google Shape;551;p48"/>
          <p:cNvGraphicFramePr/>
          <p:nvPr/>
        </p:nvGraphicFramePr>
        <p:xfrm>
          <a:off x="2401938" y="2475575"/>
          <a:ext cx="3000000" cy="3000000"/>
        </p:xfrm>
        <a:graphic>
          <a:graphicData uri="http://schemas.openxmlformats.org/drawingml/2006/table">
            <a:tbl>
              <a:tblPr>
                <a:noFill/>
                <a:tableStyleId>{63935B4D-B0E8-4326-8ECD-9A63211B1B7C}</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a:t>
                      </a:r>
                      <a:r>
                        <a:rPr b="1" lang="en" sz="800" u="none" cap="none" strike="noStrike">
                          <a:solidFill>
                            <a:srgbClr val="FF0000"/>
                          </a:solidFill>
                          <a:latin typeface="Roboto Mono"/>
                          <a:ea typeface="Roboto Mono"/>
                          <a:cs typeface="Roboto Mono"/>
                          <a:sym typeface="Roboto Mono"/>
                        </a:rPr>
                        <a:t>right = @D</a:t>
                      </a:r>
                      <a:endParaRPr b="1" sz="800" u="none" cap="none" strike="noStrike">
                        <a:solidFill>
                          <a:srgbClr val="FF0000"/>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552" name="Google Shape;552;p48"/>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53" name="Google Shape;553;p48"/>
          <p:cNvSpPr txBox="1"/>
          <p:nvPr/>
        </p:nvSpPr>
        <p:spPr>
          <a:xfrm>
            <a:off x="383750" y="186175"/>
            <a:ext cx="5134500" cy="132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The </a:t>
            </a:r>
            <a:r>
              <a:rPr b="0" i="0" lang="en" sz="1600" u="none" cap="none" strike="noStrike">
                <a:solidFill>
                  <a:srgbClr val="000000"/>
                </a:solidFill>
                <a:latin typeface="Roboto Mono"/>
                <a:ea typeface="Roboto Mono"/>
                <a:cs typeface="Roboto Mono"/>
                <a:sym typeface="Roboto Mono"/>
              </a:rPr>
              <a:t>Node </a:t>
            </a:r>
            <a:r>
              <a:rPr b="0" i="0" lang="en" sz="1600" u="none" cap="none" strike="noStrike">
                <a:solidFill>
                  <a:srgbClr val="000000"/>
                </a:solidFill>
                <a:latin typeface="Arial"/>
                <a:ea typeface="Arial"/>
                <a:cs typeface="Arial"/>
                <a:sym typeface="Arial"/>
              </a:rPr>
              <a:t>returned is assigned as the right child of the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40. We then return this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It will be assigned as the </a:t>
            </a:r>
            <a:r>
              <a:rPr b="0" i="0" lang="en" sz="1600" u="none" cap="none" strike="noStrike">
                <a:solidFill>
                  <a:srgbClr val="000000"/>
                </a:solidFill>
                <a:latin typeface="Roboto Mono"/>
                <a:ea typeface="Roboto Mono"/>
                <a:cs typeface="Roboto Mono"/>
                <a:sym typeface="Roboto Mono"/>
              </a:rPr>
              <a:t>root</a:t>
            </a:r>
            <a:r>
              <a:rPr b="0" i="0" lang="en" sz="1600" u="none" cap="none" strike="noStrike">
                <a:solidFill>
                  <a:srgbClr val="000000"/>
                </a:solidFill>
                <a:latin typeface="Roboto"/>
                <a:ea typeface="Roboto"/>
                <a:cs typeface="Roboto"/>
                <a:sym typeface="Roboto"/>
              </a:rPr>
              <a:t> </a:t>
            </a:r>
            <a:r>
              <a:rPr b="0" i="0" lang="en" sz="1600" u="none" cap="none" strike="noStrike">
                <a:solidFill>
                  <a:srgbClr val="000000"/>
                </a:solidFill>
                <a:latin typeface="Arial"/>
                <a:ea typeface="Arial"/>
                <a:cs typeface="Arial"/>
                <a:sym typeface="Arial"/>
              </a:rPr>
              <a:t>of the map (</a:t>
            </a:r>
            <a:r>
              <a:rPr b="0" i="0" lang="en" sz="1600" u="sng" cap="none" strike="noStrike">
                <a:solidFill>
                  <a:schemeClr val="hlink"/>
                </a:solidFill>
                <a:latin typeface="Arial"/>
                <a:ea typeface="Arial"/>
                <a:cs typeface="Arial"/>
                <a:sym typeface="Arial"/>
                <a:hlinkClick r:id="rId3"/>
              </a:rPr>
              <a:t>see our source code to see the other method that called </a:t>
            </a:r>
            <a:r>
              <a:rPr b="0" i="0" lang="en" sz="1600" u="sng" cap="none" strike="noStrike">
                <a:solidFill>
                  <a:schemeClr val="hlink"/>
                </a:solidFill>
                <a:latin typeface="Roboto Mono"/>
                <a:ea typeface="Roboto Mono"/>
                <a:cs typeface="Roboto Mono"/>
                <a:sym typeface="Roboto Mono"/>
                <a:hlinkClick r:id="rId4"/>
              </a:rPr>
              <a:t>removeRecursively</a:t>
            </a:r>
            <a:r>
              <a:rPr b="0" i="0" lang="en" sz="1600" u="sng" cap="none" strike="noStrike">
                <a:solidFill>
                  <a:schemeClr val="hlink"/>
                </a:solidFill>
                <a:latin typeface="Arial"/>
                <a:ea typeface="Arial"/>
                <a:cs typeface="Arial"/>
                <a:sym typeface="Arial"/>
                <a:hlinkClick r:id="rId5"/>
              </a:rPr>
              <a:t> originally</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9"/>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Frequency Filter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Filter Examples</a:t>
            </a:r>
            <a:endParaRPr/>
          </a:p>
        </p:txBody>
      </p:sp>
      <p:sp>
        <p:nvSpPr>
          <p:cNvPr id="564" name="Google Shape;564;p50"/>
          <p:cNvSpPr txBox="1"/>
          <p:nvPr>
            <p:ph idx="1" type="body"/>
          </p:nvPr>
        </p:nvSpPr>
        <p:spPr>
          <a:xfrm>
            <a:off x="819150" y="1583750"/>
            <a:ext cx="7505700" cy="28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example: “I like bananas. I like apples. I like oranges. I do not like pears.”</a:t>
            </a:r>
            <a:endParaRPr/>
          </a:p>
          <a:p>
            <a:pPr indent="0" lvl="0" marL="0" rtl="0" algn="l">
              <a:spcBef>
                <a:spcPts val="1600"/>
              </a:spcBef>
              <a:spcAft>
                <a:spcPts val="0"/>
              </a:spcAft>
              <a:buNone/>
            </a:pPr>
            <a:r>
              <a:rPr lang="en"/>
              <a:t>minPrefixLen: 1, maxPrefixLen: 2</a:t>
            </a:r>
            <a:endParaRPr/>
          </a:p>
          <a:p>
            <a:pPr indent="0" lvl="0" marL="0" rtl="0" algn="l">
              <a:spcBef>
                <a:spcPts val="1600"/>
              </a:spcBef>
              <a:spcAft>
                <a:spcPts val="0"/>
              </a:spcAft>
              <a:buNone/>
            </a:pPr>
            <a:r>
              <a:rPr lang="en"/>
              <a:t>An Array: </a:t>
            </a:r>
            <a:endParaRPr/>
          </a:p>
          <a:p>
            <a:pPr indent="457200" lvl="0" marL="0" rtl="0" algn="l">
              <a:spcBef>
                <a:spcPts val="1600"/>
              </a:spcBef>
              <a:spcAft>
                <a:spcPts val="0"/>
              </a:spcAft>
              <a:buNone/>
            </a:pPr>
            <a:r>
              <a:rPr lang="en"/>
              <a:t>Index 0: {“I”: 4, “like”: 4, “bananas.”: 1, “apples.” : 1, “oranges.” : 1, “do” : 1, “not” : 1}</a:t>
            </a:r>
            <a:endParaRPr/>
          </a:p>
          <a:p>
            <a:pPr indent="0" lvl="0" marL="457200" rtl="0" algn="l">
              <a:spcBef>
                <a:spcPts val="1600"/>
              </a:spcBef>
              <a:spcAft>
                <a:spcPts val="0"/>
              </a:spcAft>
              <a:buNone/>
            </a:pPr>
            <a:r>
              <a:rPr lang="en"/>
              <a:t>Index 1: {“I like” : 3, “like bananas.” : 1, “bananas. I” : 1, “like apples.” : 1, “apples. I” : 1, </a:t>
            </a:r>
            <a:endParaRPr/>
          </a:p>
          <a:p>
            <a:pPr indent="457200" lvl="0" marL="457200" rtl="0" algn="l">
              <a:spcBef>
                <a:spcPts val="0"/>
              </a:spcBef>
              <a:spcAft>
                <a:spcPts val="0"/>
              </a:spcAft>
              <a:buNone/>
            </a:pPr>
            <a:r>
              <a:rPr lang="en"/>
              <a:t>    “like oranges.” : 1, “oranges. I” : 1, “I do” : 1, “do not” : 1, “not like”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a:t>
            </a:r>
            <a:endParaRPr/>
          </a:p>
        </p:txBody>
      </p:sp>
      <p:sp>
        <p:nvSpPr>
          <p:cNvPr id="570" name="Google Shape;570;p51"/>
          <p:cNvSpPr txBox="1"/>
          <p:nvPr>
            <p:ph idx="1" type="body"/>
          </p:nvPr>
        </p:nvSpPr>
        <p:spPr>
          <a:xfrm>
            <a:off x="819150" y="1605950"/>
            <a:ext cx="7505700" cy="28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methods, the first one takes a single int value and is applied to </a:t>
            </a:r>
            <a:r>
              <a:rPr b="1" lang="en"/>
              <a:t>all </a:t>
            </a:r>
            <a:r>
              <a:rPr lang="en"/>
              <a:t>of the trees. The second version takes an array with an int value for each tree in the array. Let’s look at the second. </a:t>
            </a:r>
            <a:endParaRPr/>
          </a:p>
          <a:p>
            <a:pPr indent="0" lvl="0" marL="0" rtl="0" algn="l">
              <a:spcBef>
                <a:spcPts val="1600"/>
              </a:spcBef>
              <a:spcAft>
                <a:spcPts val="0"/>
              </a:spcAft>
              <a:buNone/>
            </a:pPr>
            <a:r>
              <a:rPr lang="en"/>
              <a:t>Filter threshold values: [3, 2]</a:t>
            </a:r>
            <a:endParaRPr/>
          </a:p>
          <a:p>
            <a:pPr indent="0" lvl="0" marL="0" rtl="0" algn="l">
              <a:spcBef>
                <a:spcPts val="1600"/>
              </a:spcBef>
              <a:spcAft>
                <a:spcPts val="0"/>
              </a:spcAft>
              <a:buNone/>
            </a:pPr>
            <a:r>
              <a:rPr lang="en"/>
              <a:t>An Array: </a:t>
            </a:r>
            <a:endParaRPr/>
          </a:p>
          <a:p>
            <a:pPr indent="457200" lvl="0" marL="0" rtl="0" algn="l">
              <a:spcBef>
                <a:spcPts val="1600"/>
              </a:spcBef>
              <a:spcAft>
                <a:spcPts val="0"/>
              </a:spcAft>
              <a:buNone/>
            </a:pPr>
            <a:r>
              <a:rPr lang="en"/>
              <a:t>Index 0: {“I”: 4, “like”: 4}</a:t>
            </a:r>
            <a:endParaRPr/>
          </a:p>
          <a:p>
            <a:pPr indent="0" lvl="0" marL="457200" rtl="0" algn="l">
              <a:spcBef>
                <a:spcPts val="1600"/>
              </a:spcBef>
              <a:spcAft>
                <a:spcPts val="0"/>
              </a:spcAft>
              <a:buNone/>
            </a:pPr>
            <a:r>
              <a:rPr lang="en"/>
              <a:t>Index 1: {“I like” : 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finished!</a:t>
            </a:r>
            <a:endParaRPr/>
          </a:p>
        </p:txBody>
      </p:sp>
      <p:sp>
        <p:nvSpPr>
          <p:cNvPr id="576" name="Google Shape;576;p52"/>
          <p:cNvSpPr txBox="1"/>
          <p:nvPr>
            <p:ph idx="1" type="body"/>
          </p:nvPr>
        </p:nvSpPr>
        <p:spPr>
          <a:xfrm>
            <a:off x="819150" y="167987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Need to order the </a:t>
            </a:r>
            <a:r>
              <a:rPr lang="en"/>
              <a:t>entries</a:t>
            </a:r>
            <a:r>
              <a:rPr lang="en"/>
              <a:t> by their values when creating the string </a:t>
            </a:r>
            <a:endParaRPr/>
          </a:p>
          <a:p>
            <a:pPr indent="-311150" lvl="0" marL="457200" rtl="0" algn="l">
              <a:spcBef>
                <a:spcPts val="0"/>
              </a:spcBef>
              <a:spcAft>
                <a:spcPts val="0"/>
              </a:spcAft>
              <a:buSzPts val="1300"/>
              <a:buChar char="-"/>
            </a:pPr>
            <a:r>
              <a:rPr lang="en"/>
              <a:t>Build a temp tree to reverse the keys and values, sort in order, and then create the string for the entry using the </a:t>
            </a:r>
            <a:r>
              <a:rPr lang="en"/>
              <a:t>original</a:t>
            </a:r>
            <a:r>
              <a:rPr lang="en"/>
              <a:t> tree</a:t>
            </a:r>
            <a:endParaRPr/>
          </a:p>
          <a:p>
            <a:pPr indent="0" lvl="0" marL="0" rtl="0" algn="l">
              <a:spcBef>
                <a:spcPts val="1600"/>
              </a:spcBef>
              <a:spcAft>
                <a:spcPts val="1600"/>
              </a:spcAft>
              <a:buNone/>
            </a:pPr>
            <a:r>
              <a:t/>
            </a:r>
            <a:endParaRPr/>
          </a:p>
        </p:txBody>
      </p:sp>
      <p:sp>
        <p:nvSpPr>
          <p:cNvPr id="577" name="Google Shape;577;p52"/>
          <p:cNvSpPr txBox="1"/>
          <p:nvPr/>
        </p:nvSpPr>
        <p:spPr>
          <a:xfrm>
            <a:off x="2804875" y="2553250"/>
            <a:ext cx="1916700" cy="10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78" name="Google Shape;578;p52"/>
          <p:cNvSpPr txBox="1"/>
          <p:nvPr/>
        </p:nvSpPr>
        <p:spPr>
          <a:xfrm>
            <a:off x="1021325" y="2804875"/>
            <a:ext cx="1361700" cy="10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“Banana” : 3</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“Apple” : 1</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“Avocado” : 6</a:t>
            </a:r>
            <a:endParaRPr>
              <a:latin typeface="Calibri"/>
              <a:ea typeface="Calibri"/>
              <a:cs typeface="Calibri"/>
              <a:sym typeface="Calibri"/>
            </a:endParaRPr>
          </a:p>
        </p:txBody>
      </p:sp>
      <p:sp>
        <p:nvSpPr>
          <p:cNvPr id="579" name="Google Shape;579;p52"/>
          <p:cNvSpPr txBox="1"/>
          <p:nvPr/>
        </p:nvSpPr>
        <p:spPr>
          <a:xfrm>
            <a:off x="2751475" y="2804875"/>
            <a:ext cx="1561500" cy="13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3 : “Banana”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1 : “Apple”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6 : “Avocado” </a:t>
            </a:r>
            <a:endParaRPr>
              <a:latin typeface="Calibri"/>
              <a:ea typeface="Calibri"/>
              <a:cs typeface="Calibri"/>
              <a:sym typeface="Calibri"/>
            </a:endParaRPr>
          </a:p>
        </p:txBody>
      </p:sp>
      <p:sp>
        <p:nvSpPr>
          <p:cNvPr id="580" name="Google Shape;580;p52"/>
          <p:cNvSpPr txBox="1"/>
          <p:nvPr/>
        </p:nvSpPr>
        <p:spPr>
          <a:xfrm>
            <a:off x="6542225" y="2804875"/>
            <a:ext cx="1946400" cy="15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“Apple” : 1</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“Banana” : 3</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“Avocado” : 6</a:t>
            </a:r>
            <a:endParaRPr>
              <a:latin typeface="Calibri"/>
              <a:ea typeface="Calibri"/>
              <a:cs typeface="Calibri"/>
              <a:sym typeface="Calibri"/>
            </a:endParaRPr>
          </a:p>
        </p:txBody>
      </p:sp>
      <p:sp>
        <p:nvSpPr>
          <p:cNvPr id="581" name="Google Shape;581;p52"/>
          <p:cNvSpPr txBox="1"/>
          <p:nvPr/>
        </p:nvSpPr>
        <p:spPr>
          <a:xfrm>
            <a:off x="4572000" y="2804875"/>
            <a:ext cx="1711200" cy="13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1  “Apple”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3  “Banana”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6  “Avocado” </a:t>
            </a:r>
            <a:endParaRPr>
              <a:latin typeface="Calibri"/>
              <a:ea typeface="Calibri"/>
              <a:cs typeface="Calibri"/>
              <a:sym typeface="Calibri"/>
            </a:endParaRPr>
          </a:p>
        </p:txBody>
      </p:sp>
      <p:sp>
        <p:nvSpPr>
          <p:cNvPr id="582" name="Google Shape;582;p52"/>
          <p:cNvSpPr/>
          <p:nvPr/>
        </p:nvSpPr>
        <p:spPr>
          <a:xfrm>
            <a:off x="2212825" y="3219325"/>
            <a:ext cx="392100" cy="23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2"/>
          <p:cNvSpPr/>
          <p:nvPr/>
        </p:nvSpPr>
        <p:spPr>
          <a:xfrm>
            <a:off x="3978638" y="3219325"/>
            <a:ext cx="392100" cy="23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2"/>
          <p:cNvSpPr/>
          <p:nvPr/>
        </p:nvSpPr>
        <p:spPr>
          <a:xfrm>
            <a:off x="5966350" y="3234175"/>
            <a:ext cx="392100" cy="23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2"/>
          <p:cNvSpPr/>
          <p:nvPr/>
        </p:nvSpPr>
        <p:spPr>
          <a:xfrm>
            <a:off x="4618050" y="2849275"/>
            <a:ext cx="192300" cy="11841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2"/>
          <p:cNvSpPr txBox="1"/>
          <p:nvPr/>
        </p:nvSpPr>
        <p:spPr>
          <a:xfrm rot="-514823">
            <a:off x="5947603" y="2391356"/>
            <a:ext cx="2672310" cy="25180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alibri"/>
                <a:ea typeface="Calibri"/>
                <a:cs typeface="Calibri"/>
                <a:sym typeface="Calibri"/>
              </a:rPr>
              <a:t>String Representation</a:t>
            </a:r>
            <a:endParaRPr u="sng">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BSTs</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(BST)</a:t>
            </a:r>
            <a:endParaRPr/>
          </a:p>
        </p:txBody>
      </p:sp>
      <p:sp>
        <p:nvSpPr>
          <p:cNvPr id="191" name="Google Shape;191;p28"/>
          <p:cNvSpPr txBox="1"/>
          <p:nvPr>
            <p:ph idx="1" type="body"/>
          </p:nvPr>
        </p:nvSpPr>
        <p:spPr>
          <a:xfrm>
            <a:off x="615575" y="1524525"/>
            <a:ext cx="7505700" cy="3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Binary Tree</a:t>
            </a:r>
            <a:endParaRPr sz="1400"/>
          </a:p>
          <a:p>
            <a:pPr indent="-317500" lvl="0" marL="457200" rtl="0" algn="l">
              <a:spcBef>
                <a:spcPts val="1600"/>
              </a:spcBef>
              <a:spcAft>
                <a:spcPts val="0"/>
              </a:spcAft>
              <a:buSzPts val="1400"/>
              <a:buChar char="●"/>
            </a:pPr>
            <a:r>
              <a:rPr lang="en" sz="1400"/>
              <a:t>Each node has at most 2 children (left child, right child)</a:t>
            </a:r>
            <a:endParaRPr sz="1400"/>
          </a:p>
          <a:p>
            <a:pPr indent="-317500" lvl="1" marL="914400" rtl="0" algn="l">
              <a:spcBef>
                <a:spcPts val="0"/>
              </a:spcBef>
              <a:spcAft>
                <a:spcPts val="0"/>
              </a:spcAft>
              <a:buSzPts val="1400"/>
              <a:buChar char="○"/>
            </a:pPr>
            <a:r>
              <a:rPr lang="en" sz="1400"/>
              <a:t>Node Class</a:t>
            </a:r>
            <a:endParaRPr sz="1400"/>
          </a:p>
          <a:p>
            <a:pPr indent="-317500" lvl="2" marL="1371600" rtl="0" algn="l">
              <a:spcBef>
                <a:spcPts val="0"/>
              </a:spcBef>
              <a:spcAft>
                <a:spcPts val="0"/>
              </a:spcAft>
              <a:buSzPts val="1400"/>
              <a:buChar char="■"/>
            </a:pPr>
            <a:r>
              <a:rPr lang="en" sz="1400"/>
              <a:t>Key</a:t>
            </a:r>
            <a:endParaRPr sz="1400"/>
          </a:p>
          <a:p>
            <a:pPr indent="-317500" lvl="2" marL="1371600" rtl="0" algn="l">
              <a:spcBef>
                <a:spcPts val="0"/>
              </a:spcBef>
              <a:spcAft>
                <a:spcPts val="0"/>
              </a:spcAft>
              <a:buSzPts val="1400"/>
              <a:buChar char="■"/>
            </a:pPr>
            <a:r>
              <a:rPr lang="en" sz="1400"/>
              <a:t>Value</a:t>
            </a:r>
            <a:endParaRPr sz="1400"/>
          </a:p>
          <a:p>
            <a:pPr indent="-317500" lvl="2" marL="1371600" rtl="0" algn="l">
              <a:spcBef>
                <a:spcPts val="0"/>
              </a:spcBef>
              <a:spcAft>
                <a:spcPts val="0"/>
              </a:spcAft>
              <a:buSzPts val="1400"/>
              <a:buChar char="■"/>
            </a:pPr>
            <a:r>
              <a:rPr lang="en" sz="1400"/>
              <a:t>Left child</a:t>
            </a:r>
            <a:endParaRPr sz="1400"/>
          </a:p>
          <a:p>
            <a:pPr indent="-317500" lvl="2" marL="1371600" rtl="0" algn="l">
              <a:spcBef>
                <a:spcPts val="0"/>
              </a:spcBef>
              <a:spcAft>
                <a:spcPts val="0"/>
              </a:spcAft>
              <a:buSzPts val="1400"/>
              <a:buChar char="■"/>
            </a:pPr>
            <a:r>
              <a:rPr lang="en" sz="1400"/>
              <a:t>Right child</a:t>
            </a:r>
            <a:endParaRPr sz="1400"/>
          </a:p>
          <a:p>
            <a:pPr indent="0" lvl="0" marL="0" rtl="0" algn="l">
              <a:spcBef>
                <a:spcPts val="1600"/>
              </a:spcBef>
              <a:spcAft>
                <a:spcPts val="0"/>
              </a:spcAft>
              <a:buNone/>
            </a:pPr>
            <a:r>
              <a:rPr lang="en" sz="1400"/>
              <a:t>BST</a:t>
            </a:r>
            <a:endParaRPr sz="1400"/>
          </a:p>
          <a:p>
            <a:pPr indent="-317500" lvl="0" marL="457200" rtl="0" algn="l">
              <a:spcBef>
                <a:spcPts val="1600"/>
              </a:spcBef>
              <a:spcAft>
                <a:spcPts val="0"/>
              </a:spcAft>
              <a:buSzPts val="1400"/>
              <a:buChar char="●"/>
            </a:pPr>
            <a:r>
              <a:rPr lang="en" sz="1400"/>
              <a:t>Nodes belonging to the Left subtree have keys less than the parent node key, and nodes belonging to the right subtree have keys greater than the parent node key</a:t>
            </a:r>
            <a:endParaRPr sz="1400"/>
          </a:p>
        </p:txBody>
      </p:sp>
      <p:sp>
        <p:nvSpPr>
          <p:cNvPr id="192" name="Google Shape;192;p28"/>
          <p:cNvSpPr txBox="1"/>
          <p:nvPr/>
        </p:nvSpPr>
        <p:spPr>
          <a:xfrm>
            <a:off x="5293525" y="2025250"/>
            <a:ext cx="3364800" cy="1703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class Node&lt;K,V&gt;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K key; V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Node&lt;K,V&gt; left, right;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public Node(K key, V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Node&lt;K,V&gt; left, Node&lt;K,V&gt; right)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this.key = key;</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this.value =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this.left = left;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this.right = right;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198" name="Google Shape;198;p29"/>
          <p:cNvPicPr preferRelativeResize="0"/>
          <p:nvPr/>
        </p:nvPicPr>
        <p:blipFill>
          <a:blip r:embed="rId3">
            <a:alphaModFix/>
          </a:blip>
          <a:stretch>
            <a:fillRect/>
          </a:stretch>
        </p:blipFill>
        <p:spPr>
          <a:xfrm>
            <a:off x="1831175" y="1371563"/>
            <a:ext cx="5353050" cy="3171825"/>
          </a:xfrm>
          <a:prstGeom prst="rect">
            <a:avLst/>
          </a:prstGeom>
          <a:noFill/>
          <a:ln>
            <a:noFill/>
          </a:ln>
        </p:spPr>
      </p:pic>
      <p:sp>
        <p:nvSpPr>
          <p:cNvPr id="199" name="Google Shape;199;p29"/>
          <p:cNvSpPr txBox="1"/>
          <p:nvPr/>
        </p:nvSpPr>
        <p:spPr>
          <a:xfrm>
            <a:off x="2914650" y="1982400"/>
            <a:ext cx="878700" cy="675000"/>
          </a:xfrm>
          <a:prstGeom prst="rect">
            <a:avLst/>
          </a:prstGeom>
          <a:noFill/>
          <a:ln cap="flat" cmpd="sng" w="1905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0" name="Google Shape;200;p29"/>
          <p:cNvSpPr txBox="1"/>
          <p:nvPr/>
        </p:nvSpPr>
        <p:spPr>
          <a:xfrm>
            <a:off x="1532325" y="2818200"/>
            <a:ext cx="1961100" cy="1446600"/>
          </a:xfrm>
          <a:prstGeom prst="rect">
            <a:avLst/>
          </a:prstGeom>
          <a:noFill/>
          <a:ln cap="flat" cmpd="sng" w="19050">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1" name="Google Shape;201;p29"/>
          <p:cNvSpPr txBox="1"/>
          <p:nvPr/>
        </p:nvSpPr>
        <p:spPr>
          <a:xfrm>
            <a:off x="3746875" y="2818200"/>
            <a:ext cx="753600" cy="6192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BSTMap: </a:t>
            </a:r>
            <a:r>
              <a:rPr lang="en">
                <a:latin typeface="Roboto Mono"/>
                <a:ea typeface="Roboto Mono"/>
                <a:cs typeface="Roboto Mono"/>
                <a:sym typeface="Roboto Mono"/>
              </a:rPr>
              <a:t>remove</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Roboto Mono"/>
                <a:ea typeface="Roboto Mono"/>
                <a:cs typeface="Roboto Mono"/>
                <a:sym typeface="Roboto Mono"/>
              </a:rPr>
              <a:t>remove</a:t>
            </a:r>
            <a:endParaRPr>
              <a:latin typeface="Roboto Mono"/>
              <a:ea typeface="Roboto Mono"/>
              <a:cs typeface="Roboto Mono"/>
              <a:sym typeface="Roboto Mono"/>
            </a:endParaRPr>
          </a:p>
        </p:txBody>
      </p:sp>
      <p:sp>
        <p:nvSpPr>
          <p:cNvPr id="212" name="Google Shape;212;p31"/>
          <p:cNvSpPr txBox="1"/>
          <p:nvPr>
            <p:ph idx="1" type="body"/>
          </p:nvPr>
        </p:nvSpPr>
        <p:spPr>
          <a:xfrm>
            <a:off x="819150" y="18383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1600"/>
              </a:spcAft>
              <a:buSzPts val="1300"/>
              <a:buNone/>
            </a:pPr>
            <a:r>
              <a:rPr lang="en" sz="1800">
                <a:solidFill>
                  <a:srgbClr val="000000"/>
                </a:solidFill>
                <a:latin typeface="Arial"/>
                <a:ea typeface="Arial"/>
                <a:cs typeface="Arial"/>
                <a:sym typeface="Arial"/>
              </a:rPr>
              <a:t> What cases do we need to consider?</a:t>
            </a:r>
            <a:endParaRPr sz="18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Remove Cases</a:t>
            </a:r>
            <a:endParaRPr>
              <a:latin typeface="Arial"/>
              <a:ea typeface="Arial"/>
              <a:cs typeface="Arial"/>
              <a:sym typeface="Arial"/>
            </a:endParaRPr>
          </a:p>
        </p:txBody>
      </p:sp>
      <p:sp>
        <p:nvSpPr>
          <p:cNvPr id="218" name="Google Shape;218;p32"/>
          <p:cNvSpPr txBox="1"/>
          <p:nvPr>
            <p:ph idx="1" type="body"/>
          </p:nvPr>
        </p:nvSpPr>
        <p:spPr>
          <a:xfrm>
            <a:off x="819150" y="18383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300"/>
              <a:buNone/>
            </a:pPr>
            <a:r>
              <a:rPr lang="en" sz="1800">
                <a:solidFill>
                  <a:srgbClr val="000000"/>
                </a:solidFill>
                <a:latin typeface="Roboto Mono"/>
                <a:ea typeface="Roboto Mono"/>
                <a:cs typeface="Roboto Mono"/>
                <a:sym typeface="Roboto Mono"/>
              </a:rPr>
              <a:t>Node</a:t>
            </a:r>
            <a:r>
              <a:rPr lang="en" sz="1800">
                <a:solidFill>
                  <a:srgbClr val="000000"/>
                </a:solidFill>
                <a:latin typeface="Arial"/>
                <a:ea typeface="Arial"/>
                <a:cs typeface="Arial"/>
                <a:sym typeface="Arial"/>
              </a:rPr>
              <a:t> to remove:</a:t>
            </a:r>
            <a:endParaRPr sz="1800">
              <a:solidFill>
                <a:srgbClr val="000000"/>
              </a:solidFill>
              <a:latin typeface="Arial"/>
              <a:ea typeface="Arial"/>
              <a:cs typeface="Arial"/>
              <a:sym typeface="Arial"/>
            </a:endParaRPr>
          </a:p>
          <a:p>
            <a:pPr indent="-342900" lvl="0" marL="914400" rtl="0" algn="l">
              <a:lnSpc>
                <a:spcPct val="200000"/>
              </a:lnSpc>
              <a:spcBef>
                <a:spcPts val="160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Is a leaf (no children)</a:t>
            </a:r>
            <a:endParaRPr sz="1800">
              <a:solidFill>
                <a:srgbClr val="000000"/>
              </a:solidFill>
              <a:latin typeface="Arial"/>
              <a:ea typeface="Arial"/>
              <a:cs typeface="Arial"/>
              <a:sym typeface="Arial"/>
            </a:endParaRPr>
          </a:p>
          <a:p>
            <a:pPr indent="-342900" lvl="0" marL="914400" rtl="0" algn="l">
              <a:lnSpc>
                <a:spcPct val="200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Has 1 child</a:t>
            </a:r>
            <a:endParaRPr sz="1800">
              <a:solidFill>
                <a:srgbClr val="000000"/>
              </a:solidFill>
              <a:latin typeface="Arial"/>
              <a:ea typeface="Arial"/>
              <a:cs typeface="Arial"/>
              <a:sym typeface="Arial"/>
            </a:endParaRPr>
          </a:p>
          <a:p>
            <a:pPr indent="-342900" lvl="0" marL="914400" rtl="0" algn="l">
              <a:lnSpc>
                <a:spcPct val="200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Has 2 children</a:t>
            </a:r>
            <a:endParaRPr sz="1800">
              <a:solidFill>
                <a:srgbClr val="000000"/>
              </a:solidFill>
              <a:latin typeface="Arial"/>
              <a:ea typeface="Arial"/>
              <a:cs typeface="Arial"/>
              <a:sym typeface="Arial"/>
            </a:endParaRPr>
          </a:p>
          <a:p>
            <a:pPr indent="0" lvl="0" marL="0" rtl="0" algn="l">
              <a:lnSpc>
                <a:spcPct val="200000"/>
              </a:lnSpc>
              <a:spcBef>
                <a:spcPts val="1600"/>
              </a:spcBef>
              <a:spcAft>
                <a:spcPts val="1600"/>
              </a:spcAft>
              <a:buSzPts val="1300"/>
              <a:buNone/>
            </a:pPr>
            <a:r>
              <a:t/>
            </a:r>
            <a:endParaRPr sz="18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Note on the following examples</a:t>
            </a:r>
            <a:endParaRPr>
              <a:latin typeface="Arial"/>
              <a:ea typeface="Arial"/>
              <a:cs typeface="Arial"/>
              <a:sym typeface="Arial"/>
            </a:endParaRPr>
          </a:p>
        </p:txBody>
      </p:sp>
      <p:sp>
        <p:nvSpPr>
          <p:cNvPr id="224" name="Google Shape;224;p33"/>
          <p:cNvSpPr txBox="1"/>
          <p:nvPr>
            <p:ph idx="1" type="body"/>
          </p:nvPr>
        </p:nvSpPr>
        <p:spPr>
          <a:xfrm>
            <a:off x="819150" y="1702100"/>
            <a:ext cx="7505700" cy="30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latin typeface="Arial"/>
                <a:ea typeface="Arial"/>
                <a:cs typeface="Arial"/>
                <a:sym typeface="Arial"/>
              </a:rPr>
              <a:t>There are multiple correct solutions for removing an element - any that preserve the rules of a BST would work: for each </a:t>
            </a:r>
            <a:r>
              <a:rPr lang="en" sz="1600">
                <a:latin typeface="Roboto Mono"/>
                <a:ea typeface="Roboto Mono"/>
                <a:cs typeface="Roboto Mono"/>
                <a:sym typeface="Roboto Mono"/>
              </a:rPr>
              <a:t>Node</a:t>
            </a:r>
            <a:r>
              <a:rPr lang="en" sz="1600">
                <a:latin typeface="Arial"/>
                <a:ea typeface="Arial"/>
                <a:cs typeface="Arial"/>
                <a:sym typeface="Arial"/>
              </a:rPr>
              <a:t>, every </a:t>
            </a:r>
            <a:r>
              <a:rPr lang="en" sz="1600">
                <a:latin typeface="Roboto Mono"/>
                <a:ea typeface="Roboto Mono"/>
                <a:cs typeface="Roboto Mono"/>
                <a:sym typeface="Roboto Mono"/>
              </a:rPr>
              <a:t>Node</a:t>
            </a:r>
            <a:r>
              <a:rPr lang="en" sz="1600">
                <a:latin typeface="Arial"/>
                <a:ea typeface="Arial"/>
                <a:cs typeface="Arial"/>
                <a:sym typeface="Arial"/>
              </a:rPr>
              <a:t> in its left subtree has a smaller key, and every </a:t>
            </a:r>
            <a:r>
              <a:rPr lang="en" sz="1600">
                <a:latin typeface="Roboto Mono"/>
                <a:ea typeface="Roboto Mono"/>
                <a:cs typeface="Roboto Mono"/>
                <a:sym typeface="Roboto Mono"/>
              </a:rPr>
              <a:t>Node</a:t>
            </a:r>
            <a:r>
              <a:rPr lang="en" sz="1600">
                <a:latin typeface="Arial"/>
                <a:ea typeface="Arial"/>
                <a:cs typeface="Arial"/>
                <a:sym typeface="Arial"/>
              </a:rPr>
              <a:t> in its right subtree has a larger key.</a:t>
            </a:r>
            <a:endParaRPr sz="1600">
              <a:latin typeface="Arial"/>
              <a:ea typeface="Arial"/>
              <a:cs typeface="Arial"/>
              <a:sym typeface="Arial"/>
            </a:endParaRPr>
          </a:p>
          <a:p>
            <a:pPr indent="0" lvl="0" marL="0" rtl="0" algn="l">
              <a:lnSpc>
                <a:spcPct val="115000"/>
              </a:lnSpc>
              <a:spcBef>
                <a:spcPts val="1600"/>
              </a:spcBef>
              <a:spcAft>
                <a:spcPts val="0"/>
              </a:spcAft>
              <a:buSzPts val="1300"/>
              <a:buNone/>
            </a:pPr>
            <a:r>
              <a:rPr lang="en" sz="1600">
                <a:latin typeface="Arial"/>
                <a:ea typeface="Arial"/>
                <a:cs typeface="Arial"/>
                <a:sym typeface="Arial"/>
              </a:rPr>
              <a:t>For this example, we use the following general algorithm: </a:t>
            </a:r>
            <a:endParaRPr sz="1600">
              <a:latin typeface="Arial"/>
              <a:ea typeface="Arial"/>
              <a:cs typeface="Arial"/>
              <a:sym typeface="Arial"/>
            </a:endParaRPr>
          </a:p>
          <a:p>
            <a:pPr indent="0" lvl="0" marL="457200" rtl="0" algn="l">
              <a:lnSpc>
                <a:spcPct val="115000"/>
              </a:lnSpc>
              <a:spcBef>
                <a:spcPts val="1600"/>
              </a:spcBef>
              <a:spcAft>
                <a:spcPts val="1600"/>
              </a:spcAft>
              <a:buSzPts val="1300"/>
              <a:buNone/>
            </a:pPr>
            <a:r>
              <a:rPr lang="en" sz="1600">
                <a:latin typeface="Arial"/>
                <a:ea typeface="Arial"/>
                <a:cs typeface="Arial"/>
                <a:sym typeface="Arial"/>
              </a:rPr>
              <a:t>use binary search to find the node with the </a:t>
            </a:r>
            <a:r>
              <a:rPr lang="en" sz="1600">
                <a:latin typeface="Roboto Mono"/>
                <a:ea typeface="Roboto Mono"/>
                <a:cs typeface="Roboto Mono"/>
                <a:sym typeface="Roboto Mono"/>
              </a:rPr>
              <a:t>key</a:t>
            </a:r>
            <a:r>
              <a:rPr lang="en" sz="1600">
                <a:latin typeface="Arial"/>
                <a:ea typeface="Arial"/>
                <a:cs typeface="Arial"/>
                <a:sym typeface="Arial"/>
              </a:rPr>
              <a:t> we want to remove, then find the </a:t>
            </a:r>
            <a:r>
              <a:rPr lang="en" sz="1600">
                <a:latin typeface="Roboto Mono"/>
                <a:ea typeface="Roboto Mono"/>
                <a:cs typeface="Roboto Mono"/>
                <a:sym typeface="Roboto Mono"/>
              </a:rPr>
              <a:t>Node</a:t>
            </a:r>
            <a:r>
              <a:rPr lang="en" sz="1600">
                <a:latin typeface="Arial"/>
                <a:ea typeface="Arial"/>
                <a:cs typeface="Arial"/>
                <a:sym typeface="Arial"/>
              </a:rPr>
              <a:t> with the minimum </a:t>
            </a:r>
            <a:r>
              <a:rPr lang="en" sz="1600">
                <a:latin typeface="Roboto Mono"/>
                <a:ea typeface="Roboto Mono"/>
                <a:cs typeface="Roboto Mono"/>
                <a:sym typeface="Roboto Mono"/>
              </a:rPr>
              <a:t>key</a:t>
            </a:r>
            <a:r>
              <a:rPr lang="en" sz="1600">
                <a:latin typeface="Arial"/>
                <a:ea typeface="Arial"/>
                <a:cs typeface="Arial"/>
                <a:sym typeface="Arial"/>
              </a:rPr>
              <a:t> in the right subtree, replace our </a:t>
            </a:r>
            <a:r>
              <a:rPr lang="en" sz="1600">
                <a:latin typeface="Roboto Mono"/>
                <a:ea typeface="Roboto Mono"/>
                <a:cs typeface="Roboto Mono"/>
                <a:sym typeface="Roboto Mono"/>
              </a:rPr>
              <a:t>node</a:t>
            </a:r>
            <a:r>
              <a:rPr lang="en" sz="1600">
                <a:latin typeface="Arial"/>
                <a:ea typeface="Arial"/>
                <a:cs typeface="Arial"/>
                <a:sym typeface="Arial"/>
              </a:rPr>
              <a:t>’s fields with the </a:t>
            </a:r>
            <a:r>
              <a:rPr lang="en" sz="1600">
                <a:latin typeface="Arial"/>
                <a:ea typeface="Arial"/>
                <a:cs typeface="Arial"/>
                <a:sym typeface="Arial"/>
              </a:rPr>
              <a:t>minimum’s</a:t>
            </a:r>
            <a:r>
              <a:rPr lang="en" sz="1600">
                <a:latin typeface="Arial"/>
                <a:ea typeface="Arial"/>
                <a:cs typeface="Arial"/>
                <a:sym typeface="Arial"/>
              </a:rPr>
              <a:t> key and value, then remove this “minimum” </a:t>
            </a:r>
            <a:r>
              <a:rPr lang="en" sz="1600">
                <a:latin typeface="Roboto Mono"/>
                <a:ea typeface="Roboto Mono"/>
                <a:cs typeface="Roboto Mono"/>
                <a:sym typeface="Roboto Mono"/>
              </a:rPr>
              <a:t>Node</a:t>
            </a:r>
            <a:r>
              <a:rPr lang="en" sz="1600">
                <a:latin typeface="Arial"/>
                <a:ea typeface="Arial"/>
                <a:cs typeface="Arial"/>
                <a:sym typeface="Arial"/>
              </a:rPr>
              <a:t>. This accomplishes “swapping” the </a:t>
            </a:r>
            <a:r>
              <a:rPr lang="en" sz="1600">
                <a:latin typeface="Roboto Mono"/>
                <a:ea typeface="Roboto Mono"/>
                <a:cs typeface="Roboto Mono"/>
                <a:sym typeface="Roboto Mono"/>
              </a:rPr>
              <a:t>Node</a:t>
            </a:r>
            <a:r>
              <a:rPr lang="en" sz="1600">
                <a:latin typeface="Arial"/>
                <a:ea typeface="Arial"/>
                <a:cs typeface="Arial"/>
                <a:sym typeface="Arial"/>
              </a:rPr>
              <a:t> we want to remove with the </a:t>
            </a:r>
            <a:r>
              <a:rPr lang="en" sz="1600">
                <a:latin typeface="Roboto Mono"/>
                <a:ea typeface="Roboto Mono"/>
                <a:cs typeface="Roboto Mono"/>
                <a:sym typeface="Roboto Mono"/>
              </a:rPr>
              <a:t>Node</a:t>
            </a:r>
            <a:r>
              <a:rPr lang="en" sz="1600">
                <a:latin typeface="Arial"/>
                <a:ea typeface="Arial"/>
                <a:cs typeface="Arial"/>
                <a:sym typeface="Arial"/>
              </a:rPr>
              <a:t> that has the minimum key of its right subtree.</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