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Roboto Mon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regular.fntdata"/><Relationship Id="rId11" Type="http://schemas.openxmlformats.org/officeDocument/2006/relationships/slide" Target="slides/slide5.xml"/><Relationship Id="rId22" Type="http://schemas.openxmlformats.org/officeDocument/2006/relationships/font" Target="fonts/RobotoMono-italic.fntdata"/><Relationship Id="rId10" Type="http://schemas.openxmlformats.org/officeDocument/2006/relationships/slide" Target="slides/slide4.xml"/><Relationship Id="rId21" Type="http://schemas.openxmlformats.org/officeDocument/2006/relationships/font" Target="fonts/RobotoMon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RobotoMon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Nuni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4e2320290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a4e2320290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4e2320290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4e2320290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4e2320290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a4e2320290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4e2320290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a4e2320290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4e2320290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a4e2320290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4e2320290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a4e2320290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4e2320290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a4e2320290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4e2320290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a4e2320290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4e2320290_0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a4e2320290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60" name="Google Shape;60;p14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" name="Google Shape;63;p14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64" name="Google Shape;64;p14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" name="Google Shape;67;p14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68" name="Google Shape;68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14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72" name="Google Shape;72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76" name="Google Shape;76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15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85" name="Google Shape;85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89" name="Google Shape;89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2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126" name="Google Shape;126;p20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2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20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131" name="Google Shape;131;p2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Google Shape;134;p20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135" name="Google Shape;135;p2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20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5" name="Google Shape;145;p21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2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" name="Google Shape;156;p23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57" name="Google Shape;157;p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2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61" name="Google Shape;161;p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23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document/d/1vwckO76TrBT8B5E4xQ2-v2OXncLa6SQWuaQkNZaCPB0/edi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ctrTitle"/>
          </p:nvPr>
        </p:nvSpPr>
        <p:spPr>
          <a:xfrm>
            <a:off x="1491050" y="1665525"/>
            <a:ext cx="60966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CSE 12: PA4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10-29-20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5"/>
          <p:cNvSpPr txBox="1"/>
          <p:nvPr>
            <p:ph idx="1" type="subTitle"/>
          </p:nvPr>
        </p:nvSpPr>
        <p:spPr>
          <a:xfrm>
            <a:off x="1858700" y="3230594"/>
            <a:ext cx="5361300" cy="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Focus: PA4, Runtime Analysis &amp; Measurement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PA4 Overview</a:t>
            </a:r>
            <a:endParaRPr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569775" y="1469975"/>
            <a:ext cx="4926900" cy="30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Two Parts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Part 1: Questions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Big-O Justification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Analysis of ArrayStringList and LinkedStringList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6 Mystery Functions: Determe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big-Θ, measure implementations (in part 2) and match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Part 2: Code 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Write a program to measure the mystery methods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Matches the methods to the source given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Generate graphs to justify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5326475" y="1306025"/>
            <a:ext cx="3267600" cy="1451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Tips!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Follow the format instructions very carefully on Gradescope!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Only 16/70 points are autograded, don’t rely on resubmission for this assignment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ctrTitle"/>
          </p:nvPr>
        </p:nvSpPr>
        <p:spPr>
          <a:xfrm>
            <a:off x="1491050" y="1847700"/>
            <a:ext cx="60966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Categorizing Runtimes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304800"/>
            <a:ext cx="6464750" cy="443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350" y="287425"/>
            <a:ext cx="8078626" cy="462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279925"/>
            <a:ext cx="5493900" cy="471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819150" y="3884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How to measure runtime in Java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819150" y="923925"/>
            <a:ext cx="7505700" cy="3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Remember to do two things to ensure your measurements are as accurate as possible: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Turn off Java compiler optimizations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Call each method once (dummy call) before calling them to measure their runtimes; the timing of the first call can be noisy and inaccurate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How to turn off optimization in Eclipse (from the write up; scroll to last page):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https://docs.google.com/document/d/1vwckO76TrBT8B5E4xQ2-v2OXncLa6SQWuaQkNZaCPB0/edit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How to turn off optimization in terminal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add in the flag in your 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javac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java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commands. Examples: 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java -Djava.compiler=NONE myClass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Example code from discussion on how to calculate runtime of a method using 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System.nanoTime()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will be posted on the course Github</a:t>
            </a:r>
            <a:endParaRPr sz="1400" u="sng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819150" y="1598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Verifying submitted file paths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2"/>
          <p:cNvSpPr txBox="1"/>
          <p:nvPr/>
        </p:nvSpPr>
        <p:spPr>
          <a:xfrm>
            <a:off x="246950" y="475975"/>
            <a:ext cx="3843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2"/>
          <p:cNvSpPr txBox="1"/>
          <p:nvPr/>
        </p:nvSpPr>
        <p:spPr>
          <a:xfrm>
            <a:off x="246950" y="1448025"/>
            <a:ext cx="3843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250" y="1558050"/>
            <a:ext cx="8036945" cy="290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363" y="817375"/>
            <a:ext cx="8699274" cy="42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819150" y="1598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Verifying submitted file paths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3"/>
          <p:cNvSpPr txBox="1"/>
          <p:nvPr/>
        </p:nvSpPr>
        <p:spPr>
          <a:xfrm>
            <a:off x="246950" y="475975"/>
            <a:ext cx="3843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3"/>
          <p:cNvSpPr txBox="1"/>
          <p:nvPr/>
        </p:nvSpPr>
        <p:spPr>
          <a:xfrm>
            <a:off x="246950" y="1448025"/>
            <a:ext cx="3843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250" y="1558050"/>
            <a:ext cx="8036945" cy="290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363" y="817375"/>
            <a:ext cx="8699274" cy="42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6950" y="3007825"/>
            <a:ext cx="2057400" cy="16764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7" name="Google Shape;227;p33"/>
          <p:cNvSpPr txBox="1"/>
          <p:nvPr/>
        </p:nvSpPr>
        <p:spPr>
          <a:xfrm>
            <a:off x="3720925" y="4573650"/>
            <a:ext cx="18369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Directly from writeup!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8" name="Google Shape;228;p33"/>
          <p:cNvCxnSpPr>
            <a:stCxn id="227" idx="3"/>
          </p:cNvCxnSpPr>
          <p:nvPr/>
        </p:nvCxnSpPr>
        <p:spPr>
          <a:xfrm flipH="1" rot="10800000">
            <a:off x="5557825" y="4388550"/>
            <a:ext cx="769800" cy="3558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