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1" r:id="rId4"/>
    <p:sldId id="276" r:id="rId5"/>
    <p:sldId id="275" r:id="rId6"/>
    <p:sldId id="272" r:id="rId7"/>
    <p:sldId id="266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libri Light" panose="020F0302020204030204" pitchFamily="34" charset="0"/>
      <p:regular r:id="rId14"/>
      <p:italic r:id="rId15"/>
    </p:embeddedFont>
    <p:embeddedFont>
      <p:font typeface="Roboto Mono" panose="020B0604020202020204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" userDrawn="1">
          <p15:clr>
            <a:srgbClr val="A4A3A4"/>
          </p15:clr>
        </p15:guide>
        <p15:guide id="2" pos="24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72" y="147"/>
      </p:cViewPr>
      <p:guideLst>
        <p:guide orient="horz" pos="1020"/>
        <p:guide pos="24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8T18:00:25.9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9384 0 0,'0'0'430'0'0,"0"0"-8"0"0,17 3 9407 0 0,18 7-6393 0 0,17 5-2860 0 0,-13-9 74 0 0,0-2 0 0 0,41 0 0 0 0,77-11 895 0 0,-102 3-1599 0 0,104-4 119 0 0,59 22 599 0 0,-3 18 671 0 0,-178-26-1318 0 0,17 2 287 0 0,66 1-1 0 0,-90-9 64 0 0,0-1-1 0 0,0-1 0 0 0,54-12 0 0 0,14-14-366 0 0,-91 26 0 0 0,1-1 0 0 0,-1 0 0 0 0,-1-1 0 0 0,11-6 0 0 0,-12 6-19 0 0,-3 0 621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8T18:00:27.6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34 198 6912 0 0,'0'0'528'0'0,"-18"-3"1581"0"0,18 3-1919 0 0,-1 0-1 0 0,1 0 1 0 0,-1 0-1 0 0,0 0 1 0 0,1 0 0 0 0,-1 0-1 0 0,1 0 1 0 0,-1 0-1 0 0,1 0 1 0 0,-1 0-1 0 0,1 0 1 0 0,-1-1 0 0 0,1 1-1 0 0,-1 0 1 0 0,1 0-1 0 0,-1-1 1 0 0,1 1 0 0 0,-1 0-1 0 0,1-1 1 0 0,-1 1-1 0 0,1 0 1 0 0,-1-1-1 0 0,1 1 1 0 0,0 0 0 0 0,-1-1-1 0 0,1 1 1 0 0,0-1-1 0 0,-1 1 1 0 0,1-1 0 0 0,0 1-1 0 0,0-1 1 0 0,-1 1-1 0 0,1-1 1 0 0,0 1-1 0 0,0-1 1 0 0,0 1 0 0 0,0-1-1 0 0,0 0 1 0 0,0 1-1 0 0,0-1 1 0 0,0 1 0 0 0,0-1-1 0 0,0 1 1 0 0,0-1-1 0 0,0 1 1 0 0,0-1-1 0 0,0 1 1 0 0,0-1 0 0 0,1 0-1 0 0,-1 1 1 0 0,0-1-1 0 0,16-2 1491 0 0,-8 3-1264 0 0,0-1 0 0 0,0 2-1 0 0,1-1 1 0 0,-1 1-1 0 0,0 0 1 0 0,13 4 0 0 0,-3-2-187 0 0,-1 0 1 0 0,1-2 0 0 0,1 0 0 0 0,26-2 0 0 0,74-13 793 0 0,-116 14-993 0 0,352-40 1668 0 0,-162 20-1212 0 0,-102 12-206 0 0,0 4 0 0 0,1 4 0 0 0,-1 4 0 0 0,151 27 0 0 0,-224-28-199 0 0,0-1 0 0 0,1 0 0 0 0,-1-1 0 0 0,1-1 0 0 0,0-1 0 0 0,-1-1 0 0 0,21-4 0 0 0,-33 4-44 0 0,0 0 0 0 0,0-1 0 0 0,0 1-1 0 0,0-1 1 0 0,0 0 0 0 0,6-6 0 0 0,31-25 185 0 0,-11 0-1289 0 0,-26 27 601 0 0,0 0-1 0 0,0 0 0 0 0,1 1 1 0 0,11-9-1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8T18:00:30.3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 73 11600 0 0,'-11'8'1264'0'0,"-12"6"578"0"0,9-8 5306 0 0,28-1-6383 0 0,13 3-203 0 0,0-1 0 0 0,0-2-1 0 0,1 0 1 0 0,36 0 0 0 0,-8 0-423 0 0,42 3 790 0 0,49-3-50 0 0,-10 0-363 0 0,304-20 829 0 0,-245 2-751 0 0,73-6-120 0 0,-94 6-150 0 0,110-13 719 0 0,-200 19-1036 0 0,11-4 319 0 0,-91 10-306 0 0,1 0 0 0 0,0-1 1 0 0,0 1-1 0 0,0-1 0 0 0,-1-1 0 0 0,1 1 0 0 0,-1-1 0 0 0,0 0 0 0 0,8-6 0 0 0,-9 7-18 0 0,-3 1-6 0 0,2 0-161 0 0,-1-1 1 0 0,0 1 0 0 0,1-1 0 0 0,-1 1 0 0 0,0-1 0 0 0,0 0 0 0 0,0 0 0 0 0,2-4 0 0 0,1 0-4021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8T18:00:36.6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39 3224 0 0,'0'0'11069'0'0,"8"-15"-7475"0"0,-8 14-3435 0 0,0 0 0 0 0,1 0 0 0 0,-1 0-1 0 0,1 0 1 0 0,-1 1 0 0 0,1-1-1 0 0,-1 0 1 0 0,1 0 0 0 0,0 0-1 0 0,-1 0 1 0 0,1 1 0 0 0,0-1 0 0 0,0 0-1 0 0,-1 1 1 0 0,1-1 0 0 0,0 1-1 0 0,0-1 1 0 0,0 1 0 0 0,0-1 0 0 0,0 1-1 0 0,0-1 1 0 0,1 1 0 0 0,6-4 165 0 0,-6 4-197 0 0,-1-1 0 0 0,1 0 0 0 0,0 1 0 0 0,-1 0 0 0 0,1-1 0 0 0,-1 1 0 0 0,1 0 0 0 0,0 0 0 0 0,-1 0 0 0 0,1 0 0 0 0,0 0 0 0 0,-1 0 0 0 0,1 1 0 0 0,0-1 0 0 0,-1 0 0 0 0,3 2 0 0 0,-2-2 114 0 0,9 5 19 0 0,0-3-51 0 0,1 0 0 0 0,-1 0-1 0 0,0-1 1 0 0,1 0 0 0 0,-1-1 0 0 0,1-1 0 0 0,11-1 0 0 0,23 0 48 0 0,-7 3-151 0 0,49 10 0 0 0,-7-1-19 0 0,-7-7 13 0 0,22 2 109 0 0,2 2-78 0 0,-14-2-98 0 0,153 17 952 0 0,-124-6-920 0 0,-55-7 30 0 0,93 4 0 0 0,333-24 384 0 0,-356 7-498 0 0,149-3 435 0 0,-95 9-211 0 0,-118 3 178 0 0,116 1 289 0 0,-154-7-580 0 0,66-6 329 0 0,-70 3-380 0 0,18-2 98 0 0,42-12 1 0 0,-61 12-155 0 0,-5 2-22 0 0,25-10 1 0 0,-33 11 209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19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Greg Miranda, Fall 2020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7886700" cy="3702966"/>
          </a:xfrm>
        </p:spPr>
        <p:txBody>
          <a:bodyPr>
            <a:normAutofit/>
          </a:bodyPr>
          <a:lstStyle/>
          <a:p>
            <a:r>
              <a:rPr lang="en-US" dirty="0"/>
              <a:t>Quiz 19 due Friday @ </a:t>
            </a:r>
            <a:r>
              <a:rPr lang="en-US" dirty="0" err="1"/>
              <a:t>9am</a:t>
            </a:r>
            <a:endParaRPr lang="en-US" dirty="0"/>
          </a:p>
          <a:p>
            <a:r>
              <a:rPr lang="en-US" dirty="0"/>
              <a:t>Survey 7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PA6</a:t>
            </a:r>
            <a:r>
              <a:rPr lang="en-US" dirty="0"/>
              <a:t> due tonight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Exam 2- see Piazza post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C57015C-9DDE-45D9-83EB-3ADE7B400746}"/>
                  </a:ext>
                </a:extLst>
              </p14:cNvPr>
              <p14:cNvContentPartPr/>
              <p14:nvPr/>
            </p14:nvContentPartPr>
            <p14:xfrm>
              <a:off x="2221129" y="1759939"/>
              <a:ext cx="576720" cy="33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C57015C-9DDE-45D9-83EB-3ADE7B40074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12489" y="1751299"/>
                <a:ext cx="59436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5B66DCE-1059-4955-8512-761886E0E392}"/>
                  </a:ext>
                </a:extLst>
              </p14:cNvPr>
              <p14:cNvContentPartPr/>
              <p14:nvPr/>
            </p14:nvContentPartPr>
            <p14:xfrm>
              <a:off x="2314729" y="2092939"/>
              <a:ext cx="654120" cy="71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5B66DCE-1059-4955-8512-761886E0E39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06089" y="2084299"/>
                <a:ext cx="67176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C2C9B15-0ECF-493A-BDA7-C41192A6224E}"/>
                  </a:ext>
                </a:extLst>
              </p14:cNvPr>
              <p14:cNvContentPartPr/>
              <p14:nvPr/>
            </p14:nvContentPartPr>
            <p14:xfrm>
              <a:off x="1789489" y="2554099"/>
              <a:ext cx="816120" cy="572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C2C9B15-0ECF-493A-BDA7-C41192A6224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80489" y="2545099"/>
                <a:ext cx="83376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0A98AAD-6AB2-4386-BE0B-3741420D471B}"/>
                  </a:ext>
                </a:extLst>
              </p14:cNvPr>
              <p14:cNvContentPartPr/>
              <p14:nvPr/>
            </p14:nvContentPartPr>
            <p14:xfrm>
              <a:off x="2262889" y="3002659"/>
              <a:ext cx="1082880" cy="410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0A98AAD-6AB2-4386-BE0B-3741420D471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54249" y="2994019"/>
                <a:ext cx="1100520" cy="5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Search Trees</a:t>
            </a:r>
          </a:p>
          <a:p>
            <a:r>
              <a:rPr lang="en-US" dirty="0"/>
              <a:t>Questions on Lecture 19?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4A67F-67AB-4173-A526-F0A6F133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D4B83-7754-41C8-B16F-D7E0CBF85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8"/>
            <a:ext cx="4412271" cy="373031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What order does </a:t>
            </a:r>
            <a:r>
              <a:rPr lang="en-US" dirty="0" err="1"/>
              <a:t>PAE</a:t>
            </a:r>
            <a:r>
              <a:rPr lang="en-US" dirty="0"/>
              <a:t>() traverse the tree?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printAllElements</a:t>
            </a:r>
            <a:r>
              <a:rPr lang="en-US" dirty="0"/>
              <a:t>(Node&lt;K, N&gt; n) {</a:t>
            </a:r>
          </a:p>
          <a:p>
            <a:pPr marL="0" indent="0">
              <a:buNone/>
            </a:pPr>
            <a:r>
              <a:rPr lang="en-US" dirty="0"/>
              <a:t>  if (n == null ) return;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n.key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printAllElements</a:t>
            </a:r>
            <a:r>
              <a:rPr lang="en-US" dirty="0"/>
              <a:t>(</a:t>
            </a:r>
            <a:r>
              <a:rPr lang="en-US" dirty="0" err="1"/>
              <a:t>n.left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printAllElements</a:t>
            </a:r>
            <a:r>
              <a:rPr lang="en-US" dirty="0"/>
              <a:t>(</a:t>
            </a:r>
            <a:r>
              <a:rPr lang="en-US" dirty="0" err="1"/>
              <a:t>n.right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printAllElement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printAllElements</a:t>
            </a:r>
            <a:r>
              <a:rPr lang="en-US" dirty="0"/>
              <a:t>(</a:t>
            </a:r>
            <a:r>
              <a:rPr lang="en-US" dirty="0" err="1"/>
              <a:t>this.root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What’s the post, pre, in-order traversal of this tree?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6A69A29-3B35-4E05-8A99-1123B2C8D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995" y="1595437"/>
            <a:ext cx="23431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4035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870B91F-1A36-4D60-9330-E48EB2E990B3}"/>
              </a:ext>
            </a:extLst>
          </p:cNvPr>
          <p:cNvSpPr txBox="1"/>
          <p:nvPr/>
        </p:nvSpPr>
        <p:spPr>
          <a:xfrm>
            <a:off x="39077" y="0"/>
            <a:ext cx="45720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class Node&lt;</a:t>
            </a:r>
            <a:r>
              <a:rPr lang="en-US" sz="1400" dirty="0" err="1"/>
              <a:t>K,V</a:t>
            </a:r>
            <a:r>
              <a:rPr lang="en-US" sz="1400" dirty="0"/>
              <a:t>&gt; {</a:t>
            </a:r>
          </a:p>
          <a:p>
            <a:r>
              <a:rPr lang="en-US" sz="1400" dirty="0"/>
              <a:t>  K key;</a:t>
            </a:r>
          </a:p>
          <a:p>
            <a:r>
              <a:rPr lang="en-US" sz="1400" dirty="0"/>
              <a:t>  V value;</a:t>
            </a:r>
          </a:p>
          <a:p>
            <a:r>
              <a:rPr lang="en-US" sz="1400" dirty="0"/>
              <a:t>  Node&lt;</a:t>
            </a:r>
            <a:r>
              <a:rPr lang="en-US" sz="1400" dirty="0" err="1"/>
              <a:t>K,V</a:t>
            </a:r>
            <a:r>
              <a:rPr lang="en-US" sz="1400" dirty="0"/>
              <a:t>&gt; left;</a:t>
            </a:r>
          </a:p>
          <a:p>
            <a:r>
              <a:rPr lang="en-US" sz="1400" dirty="0"/>
              <a:t>  Node&lt;</a:t>
            </a:r>
            <a:r>
              <a:rPr lang="en-US" sz="1400" dirty="0" err="1"/>
              <a:t>K,V</a:t>
            </a:r>
            <a:r>
              <a:rPr lang="en-US" sz="1400" dirty="0"/>
              <a:t>&gt; right;</a:t>
            </a:r>
          </a:p>
          <a:p>
            <a:r>
              <a:rPr lang="en-US" sz="1400" dirty="0"/>
              <a:t>  public Node(K key, V value, </a:t>
            </a:r>
          </a:p>
          <a:p>
            <a:r>
              <a:rPr lang="en-US" sz="1400" dirty="0"/>
              <a:t>                         Node&lt;</a:t>
            </a:r>
            <a:r>
              <a:rPr lang="en-US" sz="1400" dirty="0" err="1"/>
              <a:t>K,V</a:t>
            </a:r>
            <a:r>
              <a:rPr lang="en-US" sz="1400" dirty="0"/>
              <a:t>&gt; left, </a:t>
            </a:r>
          </a:p>
          <a:p>
            <a:r>
              <a:rPr lang="en-US" sz="1400" dirty="0"/>
              <a:t>                         Node&lt;</a:t>
            </a:r>
            <a:r>
              <a:rPr lang="en-US" sz="1400" dirty="0" err="1"/>
              <a:t>K,V</a:t>
            </a:r>
            <a:r>
              <a:rPr lang="en-US" sz="1400" dirty="0"/>
              <a:t>&gt; right) 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this.key</a:t>
            </a:r>
            <a:r>
              <a:rPr lang="en-US" sz="1400" dirty="0"/>
              <a:t> = key;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this.value</a:t>
            </a:r>
            <a:r>
              <a:rPr lang="en-US" sz="1400" dirty="0"/>
              <a:t> = value;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this.left</a:t>
            </a:r>
            <a:r>
              <a:rPr lang="en-US" sz="1400" dirty="0"/>
              <a:t> = left;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this.right</a:t>
            </a:r>
            <a:r>
              <a:rPr lang="en-US" sz="1400" dirty="0"/>
              <a:t> = right;</a:t>
            </a:r>
          </a:p>
          <a:p>
            <a:r>
              <a:rPr lang="en-US" sz="1400" dirty="0"/>
              <a:t>  }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A4078F-5C65-44F1-A56F-FE85261A6B00}"/>
              </a:ext>
            </a:extLst>
          </p:cNvPr>
          <p:cNvSpPr txBox="1"/>
          <p:nvPr/>
        </p:nvSpPr>
        <p:spPr>
          <a:xfrm>
            <a:off x="4611077" y="-1"/>
            <a:ext cx="4572000" cy="486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class </a:t>
            </a:r>
            <a:r>
              <a:rPr lang="en-US" sz="10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BSTMap</a:t>
            </a: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-US" sz="10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K,V</a:t>
            </a: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&gt; implements </a:t>
            </a:r>
            <a:r>
              <a:rPr lang="en-US" sz="10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OrderedDefaultMap</a:t>
            </a: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-US" sz="10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K,V</a:t>
            </a: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&gt;{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Node&lt;K, V&gt; root;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int size;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Comparator&lt;K&gt; comparator;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...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Node&lt;K, V&gt; set(Node&lt;K, V&gt; node, K key, V value)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if (node == null)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-US" sz="10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this.size</a:t>
            </a: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+= 1;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return new Node&lt;K, V&gt;(key, value, null, null);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int comp = </a:t>
            </a:r>
            <a:r>
              <a:rPr lang="en-US" sz="10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this.comparator.compare</a:t>
            </a: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10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node.key</a:t>
            </a: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key);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if (comp &lt; 0)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-US" sz="10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node.right</a:t>
            </a: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-US" sz="10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this.set</a:t>
            </a: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10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node.right</a:t>
            </a: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key, value);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return node;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} else if (comp &gt; 0)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-US" sz="10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node.left</a:t>
            </a: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-US" sz="10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this.set</a:t>
            </a: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10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node.left</a:t>
            </a: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key, value);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return node;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} else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-US" sz="10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node.value</a:t>
            </a: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value;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return node;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@Override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public void set(K key, V value)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if (key == null)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throw new </a:t>
            </a:r>
            <a:r>
              <a:rPr lang="en-US" sz="10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IllegalArgumentException</a:t>
            </a: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10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this.root</a:t>
            </a: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-US" sz="10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this.set</a:t>
            </a: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10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this.root</a:t>
            </a: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key, value);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3379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B194E-FFCD-44EC-BC41-CC1951EA6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A3BD2-8E90-4E9F-84EF-380673888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3904271" cy="3263504"/>
          </a:xfrm>
        </p:spPr>
        <p:txBody>
          <a:bodyPr/>
          <a:lstStyle/>
          <a:p>
            <a:r>
              <a:rPr lang="en-US" dirty="0"/>
              <a:t>Assume the key and value are identical for this example</a:t>
            </a:r>
          </a:p>
          <a:p>
            <a:r>
              <a:rPr lang="en-US" dirty="0"/>
              <a:t>set(“5”, 5);</a:t>
            </a:r>
          </a:p>
          <a:p>
            <a:r>
              <a:rPr lang="en-US" dirty="0"/>
              <a:t>set(“11”, 11);</a:t>
            </a:r>
          </a:p>
          <a:p>
            <a:r>
              <a:rPr lang="en-US" dirty="0"/>
              <a:t>set(“15”, 15);</a:t>
            </a:r>
          </a:p>
          <a:p>
            <a:r>
              <a:rPr lang="en-US" dirty="0"/>
              <a:t>set(“12”, 12);</a:t>
            </a:r>
          </a:p>
          <a:p>
            <a:r>
              <a:rPr lang="en-US" dirty="0"/>
              <a:t>What’s the picture after calling </a:t>
            </a:r>
            <a:r>
              <a:rPr lang="en-US"/>
              <a:t>the above set() methods?</a:t>
            </a:r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6059FA3-4D91-486B-B094-C1484095B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995" y="1595437"/>
            <a:ext cx="23431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252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03B9-E0DF-49D0-86AB-073EEC2E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on Lecture 19?</a:t>
            </a:r>
          </a:p>
        </p:txBody>
      </p:sp>
    </p:spTree>
    <p:extLst>
      <p:ext uri="{BB962C8B-B14F-4D97-AF65-F5344CB8AC3E}">
        <p14:creationId xmlns:p14="http://schemas.microsoft.com/office/powerpoint/2010/main" val="3251032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3153</TotalTime>
  <Words>523</Words>
  <Application>Microsoft Office PowerPoint</Application>
  <PresentationFormat>On-screen Show (16:9)</PresentationFormat>
  <Paragraphs>78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Arial</vt:lpstr>
      <vt:lpstr>Roboto Mono</vt:lpstr>
      <vt:lpstr>Calibri Light</vt:lpstr>
      <vt:lpstr>Office Theme</vt:lpstr>
      <vt:lpstr>CSE 12 – Basic Data Structures and Object-Oriented Design Lecture 19</vt:lpstr>
      <vt:lpstr>Announcements</vt:lpstr>
      <vt:lpstr>Topics</vt:lpstr>
      <vt:lpstr>Binary Search Tree</vt:lpstr>
      <vt:lpstr>PowerPoint Presentation</vt:lpstr>
      <vt:lpstr>Binary Search Tree</vt:lpstr>
      <vt:lpstr>Questions on Lecture 19?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204</cp:revision>
  <dcterms:modified xsi:type="dcterms:W3CDTF">2020-11-18T18:35:40Z</dcterms:modified>
</cp:coreProperties>
</file>