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801E8D-0E8B-423A-8F2D-D86FE7015901}">
  <a:tblStyle styleId="{7F801E8D-0E8B-423A-8F2D-D86FE7015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Nunito-bold.fntdata"/><Relationship Id="rId14" Type="http://schemas.openxmlformats.org/officeDocument/2006/relationships/slide" Target="slides/slide7.xml"/><Relationship Id="rId36" Type="http://schemas.openxmlformats.org/officeDocument/2006/relationships/font" Target="fonts/Nunito-regular.fntdata"/><Relationship Id="rId17" Type="http://schemas.openxmlformats.org/officeDocument/2006/relationships/slide" Target="slides/slide10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9.xml"/><Relationship Id="rId38" Type="http://schemas.openxmlformats.org/officeDocument/2006/relationships/font" Target="fonts/Nuni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5479bad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ab5479bad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b5479badd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b5479badd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5479badd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ab5479badd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b5479bad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ab5479bad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b5479badd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b5479badd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5479bad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b5479bad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http://courses.cs.tau.ac.il/software1/0708b/misc/05-Debugging.v3.1.ppt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b5479badd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b5479badd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b5479badd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b5479badd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b5479bad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b5479bad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b5479badd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b5479badd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b5479badd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b5479badd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5479bad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ab5479bad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b5479badd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b5479badd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b5479badd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b5479badd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b5479badd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b5479bad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b5479badd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b5479bad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b5479badd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b5479badd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b5479badd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b5479bad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b5479badd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b5479badd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b5479badd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ab5479badd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b5479badd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b5479badd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5479bad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b5479bad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5479bad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5479bad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5479badd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5479badd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b5479bad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b5479bad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b5479badd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b5479bad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b5479bad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b5479bad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5479bad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b5479bad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s.usfca.edu/~galles/visualization/BST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vogella.com/tutorials/EclipseDebugging/artic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7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-17-20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BST &amp; Debugging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48450" y="860425"/>
            <a:ext cx="784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Methods for a BST (we can use the Map interface!)</a:t>
            </a:r>
            <a:endParaRPr sz="2600"/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952500" y="17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{7F801E8D-0E8B-423A-8F2D-D86FE7015901}</a:tableStyleId>
              </a:tblPr>
              <a:tblGrid>
                <a:gridCol w="3619500"/>
                <a:gridCol w="3619500"/>
              </a:tblGrid>
              <a:tr h="38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put(K key, V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the key-value pair to the BST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get(K 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value </a:t>
                      </a:r>
                      <a:r>
                        <a:rPr lang="en"/>
                        <a:t>corresponding</a:t>
                      </a:r>
                      <a:r>
                        <a:rPr lang="en"/>
                        <a:t> to the given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remove(K key)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the entry corresponding to the given key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replace(K key, V newValue)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 the value that maps to the given key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BST Visualization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819150" y="21431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good visualizations where you can create and execute your own examples: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https://www.cs.usfca.edu/~galles/visualization/BST.html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ideone.com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Where you can practice java (and other languages) with ease!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819150" y="1709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Compile Errors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Runtime Errors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Logic Errors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819150" y="1443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>
                <a:solidFill>
                  <a:srgbClr val="FF0000"/>
                </a:solidFill>
              </a:rPr>
              <a:t>Syntax error</a:t>
            </a:r>
            <a:endParaRPr b="1" i="1"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Error in usage of Java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Detected by the compiler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 program with compilation errors cannot be run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>
                <a:solidFill>
                  <a:srgbClr val="FF0000"/>
                </a:solidFill>
              </a:rPr>
              <a:t>Syntax warning</a:t>
            </a:r>
            <a:endParaRPr b="1" i="1"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Warning message generated by the compiler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The program can be run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Errors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819150" y="1739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Very common (but sometimes hard to understand). Examples of syntax errors: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Forgetting a semicolon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Leaving out a closing bracket </a:t>
            </a:r>
            <a:r>
              <a:rPr lang="en" sz="1400">
                <a:solidFill>
                  <a:srgbClr val="D60093"/>
                </a:solidFill>
              </a:rPr>
              <a:t>}</a:t>
            </a:r>
            <a:endParaRPr sz="1400">
              <a:solidFill>
                <a:srgbClr val="D6009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Redeclaring a variable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Others?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819150" y="1598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Hints to help find/fix compiler errors: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Compiler errors are cumulative: when you fix one, others may go away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Read the error messages issued by the compiler!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Realize that the error messages from the compiler are often (seemingly) not very helpful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compiler does not know what you intended to do, it merely </a:t>
            </a:r>
            <a:r>
              <a:rPr lang="en" sz="1600">
                <a:solidFill>
                  <a:srgbClr val="000000"/>
                </a:solidFill>
              </a:rPr>
              <a:t>scans</a:t>
            </a:r>
            <a:r>
              <a:rPr lang="en" sz="1600">
                <a:solidFill>
                  <a:srgbClr val="000000"/>
                </a:solidFill>
              </a:rPr>
              <a:t> the Java code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819150" y="1672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>
                <a:solidFill>
                  <a:srgbClr val="FF0000"/>
                </a:solidFill>
              </a:rPr>
              <a:t>Runtime error</a:t>
            </a:r>
            <a:r>
              <a:rPr lang="en" sz="1400">
                <a:solidFill>
                  <a:srgbClr val="FF0000"/>
                </a:solidFill>
              </a:rPr>
              <a:t>:</a:t>
            </a:r>
            <a:r>
              <a:rPr lang="en" sz="1400">
                <a:solidFill>
                  <a:srgbClr val="000000"/>
                </a:solidFill>
              </a:rPr>
              <a:t> program runs but gets an </a:t>
            </a:r>
            <a:r>
              <a:rPr i="1" lang="en" sz="1400">
                <a:solidFill>
                  <a:srgbClr val="FF0000"/>
                </a:solidFill>
              </a:rPr>
              <a:t>exception</a:t>
            </a:r>
            <a:r>
              <a:rPr lang="en" sz="1400">
                <a:solidFill>
                  <a:srgbClr val="000000"/>
                </a:solidFill>
              </a:rPr>
              <a:t> error message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Program may be terminated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Runtime errors can be caused by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Program bugs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Bad or unexpected input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Hardware or software problems in the computer system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 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819150" y="165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Very common runtime errors are: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null reference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FF"/>
                </a:solidFill>
              </a:rPr>
              <a:t>(NullPointerException)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no object is referenced by the reference variable, i.e. it has the value </a:t>
            </a:r>
            <a:r>
              <a:rPr lang="en" sz="1400">
                <a:solidFill>
                  <a:srgbClr val="0000FF"/>
                </a:solidFill>
              </a:rPr>
              <a:t>null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array index out of bounds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FF"/>
                </a:solidFill>
              </a:rPr>
              <a:t>(ArrayIndexOutOfBoundsException)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Running out of memory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e.g. from creating a new object every time through an infinite loop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354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PA7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(closed)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due Tuesday, December 1st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PA5 Resubmission due Friday, November 27th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PA6 Resubmission due Friday, December 4th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819150" y="1443075"/>
            <a:ext cx="787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Hints to help find/fix runtime errors: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Check the exception message for the </a:t>
            </a:r>
            <a:r>
              <a:rPr lang="en" sz="1400">
                <a:solidFill>
                  <a:srgbClr val="0000FF"/>
                </a:solidFill>
              </a:rPr>
              <a:t>method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lang="en" sz="1400">
                <a:solidFill>
                  <a:srgbClr val="0000FF"/>
                </a:solidFill>
              </a:rPr>
              <a:t>line number</a:t>
            </a:r>
            <a:r>
              <a:rPr lang="en" sz="1400">
                <a:solidFill>
                  <a:srgbClr val="000000"/>
                </a:solidFill>
              </a:rPr>
              <a:t> from which it came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Note that the line in the code that caused the exception may </a:t>
            </a:r>
            <a:r>
              <a:rPr b="1" i="1" lang="en" sz="1400">
                <a:solidFill>
                  <a:srgbClr val="000000"/>
                </a:solidFill>
              </a:rPr>
              <a:t>not</a:t>
            </a:r>
            <a:r>
              <a:rPr lang="en" sz="1400">
                <a:solidFill>
                  <a:srgbClr val="000000"/>
                </a:solidFill>
              </a:rPr>
              <a:t> be the line with the error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Example: consider the code segment</a:t>
            </a:r>
            <a:endParaRPr sz="1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lang="en" sz="1400">
                <a:solidFill>
                  <a:srgbClr val="D60093"/>
                </a:solidFill>
              </a:rPr>
              <a:t>int [] nums = new int[10];</a:t>
            </a:r>
            <a:endParaRPr sz="1400">
              <a:solidFill>
                <a:srgbClr val="D60093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  for (int j=0; </a:t>
            </a:r>
            <a:r>
              <a:rPr lang="en" sz="1400">
                <a:solidFill>
                  <a:srgbClr val="FF0000"/>
                </a:solidFill>
              </a:rPr>
              <a:t>j&lt;=10</a:t>
            </a:r>
            <a:r>
              <a:rPr lang="en" sz="1400">
                <a:solidFill>
                  <a:srgbClr val="D60093"/>
                </a:solidFill>
              </a:rPr>
              <a:t>; j++)</a:t>
            </a:r>
            <a:endParaRPr sz="1400">
              <a:solidFill>
                <a:srgbClr val="D60093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    	nums[j] = j;</a:t>
            </a:r>
            <a:endParaRPr sz="1400">
              <a:solidFill>
                <a:srgbClr val="D60093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exception will be at the line</a:t>
            </a:r>
            <a:endParaRPr sz="14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nums[j] = j;</a:t>
            </a:r>
            <a:endParaRPr sz="1400">
              <a:solidFill>
                <a:srgbClr val="D60093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but the error is in the </a:t>
            </a:r>
            <a:r>
              <a:rPr i="1" lang="en" sz="1400">
                <a:solidFill>
                  <a:srgbClr val="000000"/>
                </a:solidFill>
              </a:rPr>
              <a:t>previous</a:t>
            </a:r>
            <a:r>
              <a:rPr lang="en" sz="1400">
                <a:solidFill>
                  <a:srgbClr val="000000"/>
                </a:solidFill>
              </a:rPr>
              <a:t> line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Errors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819150" y="170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FF0000"/>
                </a:solidFill>
              </a:rPr>
              <a:t>Logic error</a:t>
            </a:r>
            <a:r>
              <a:rPr lang="en" sz="1400">
                <a:solidFill>
                  <a:srgbClr val="000000"/>
                </a:solidFill>
              </a:rPr>
              <a:t>: program runs but results are not correct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Logic errors can be caused by: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 incorrect algorithms</a:t>
            </a:r>
            <a:endParaRPr sz="1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Errors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819150" y="1694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Very common logic errors are: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</a:t>
            </a:r>
            <a:r>
              <a:rPr lang="en" sz="1400">
                <a:solidFill>
                  <a:srgbClr val="D60093"/>
                </a:solidFill>
              </a:rPr>
              <a:t>==</a:t>
            </a:r>
            <a:r>
              <a:rPr lang="en" sz="1400">
                <a:solidFill>
                  <a:srgbClr val="000000"/>
                </a:solidFill>
              </a:rPr>
              <a:t> instead of the </a:t>
            </a:r>
            <a:r>
              <a:rPr i="1" lang="en" sz="1400">
                <a:solidFill>
                  <a:srgbClr val="D60093"/>
                </a:solidFill>
              </a:rPr>
              <a:t>equals</a:t>
            </a:r>
            <a:r>
              <a:rPr lang="en" sz="1400">
                <a:solidFill>
                  <a:srgbClr val="000000"/>
                </a:solidFill>
              </a:rPr>
              <a:t> method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infinite loops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misunderstanding of operator precedence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starting or ending at the wrong index of an array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index is invalid, you would get an exception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misplaced parentheses (so code is either inside a block when it shouldn’t be, or vice versa)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819150" y="60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Errors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819150" y="1302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Be careful of where you declare variables!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Keep in mind the scope of variables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Instance variables?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Formal parameters?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Local variables?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Example: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private int numStudents; // an attribute, to be   </a:t>
            </a:r>
            <a:endParaRPr sz="1400">
              <a:solidFill>
                <a:srgbClr val="D60093"/>
              </a:solidFill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// initialized in some method</a:t>
            </a:r>
            <a:endParaRPr sz="1400">
              <a:solidFill>
                <a:srgbClr val="D60093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   …</a:t>
            </a:r>
            <a:endParaRPr sz="1400">
              <a:solidFill>
                <a:srgbClr val="D60093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public void someMethod(){</a:t>
            </a:r>
            <a:endParaRPr sz="1400">
              <a:solidFill>
                <a:srgbClr val="D60093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	</a:t>
            </a:r>
            <a:r>
              <a:rPr lang="en" sz="1400">
                <a:solidFill>
                  <a:srgbClr val="FF0000"/>
                </a:solidFill>
              </a:rPr>
              <a:t>int </a:t>
            </a:r>
            <a:r>
              <a:rPr lang="en" sz="1400">
                <a:solidFill>
                  <a:srgbClr val="D60093"/>
                </a:solidFill>
              </a:rPr>
              <a:t>numStudents = …; </a:t>
            </a:r>
            <a:r>
              <a:rPr lang="en" sz="1400">
                <a:solidFill>
                  <a:srgbClr val="FF0000"/>
                </a:solidFill>
              </a:rPr>
              <a:t>// not the attribute!</a:t>
            </a:r>
            <a:endParaRPr sz="1400">
              <a:solidFill>
                <a:srgbClr val="FF0000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    …</a:t>
            </a:r>
            <a:endParaRPr sz="1400">
              <a:solidFill>
                <a:srgbClr val="D60093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0093"/>
                </a:solidFill>
              </a:rPr>
              <a:t>}</a:t>
            </a:r>
            <a:endParaRPr sz="1400">
              <a:solidFill>
                <a:srgbClr val="D6009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vs Debugging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819150" y="1761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FF0000"/>
                </a:solidFill>
              </a:rPr>
              <a:t>Testing</a:t>
            </a:r>
            <a:r>
              <a:rPr lang="en" sz="1400">
                <a:solidFill>
                  <a:srgbClr val="000000"/>
                </a:solidFill>
              </a:rPr>
              <a:t>: to identify any problems before software is put to use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>
                <a:solidFill>
                  <a:srgbClr val="009900"/>
                </a:solidFill>
              </a:rPr>
              <a:t>“Testing can show the presence of bugs but can never show their absence”.</a:t>
            </a:r>
            <a:endParaRPr i="1" sz="1400">
              <a:solidFill>
                <a:srgbClr val="00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FF0000"/>
                </a:solidFill>
              </a:rPr>
              <a:t>Debugging</a:t>
            </a:r>
            <a:r>
              <a:rPr lang="en" sz="1400">
                <a:solidFill>
                  <a:srgbClr val="000000"/>
                </a:solidFill>
              </a:rPr>
              <a:t>: locating bugs and fixing them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Strategies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819150" y="1739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Trace</a:t>
            </a:r>
            <a:r>
              <a:rPr lang="en" sz="1800">
                <a:solidFill>
                  <a:srgbClr val="000000"/>
                </a:solidFill>
              </a:rPr>
              <a:t> your code by hand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Add main method</a:t>
            </a:r>
            <a:r>
              <a:rPr lang="en" sz="1800">
                <a:solidFill>
                  <a:srgbClr val="000000"/>
                </a:solidFill>
              </a:rPr>
              <a:t> to the class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Add print statements</a:t>
            </a:r>
            <a:r>
              <a:rPr lang="en" sz="1800">
                <a:solidFill>
                  <a:srgbClr val="000000"/>
                </a:solidFill>
              </a:rPr>
              <a:t> to your code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Debuggers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819150" y="170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Integrated Development Environments have an </a:t>
            </a:r>
            <a:r>
              <a:rPr b="1" i="1" lang="en" sz="1400">
                <a:solidFill>
                  <a:srgbClr val="FF0000"/>
                </a:solidFill>
              </a:rPr>
              <a:t>interactive debugger</a:t>
            </a:r>
            <a:r>
              <a:rPr lang="en" sz="1400">
                <a:solidFill>
                  <a:srgbClr val="000000"/>
                </a:solidFill>
              </a:rPr>
              <a:t> feature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You can </a:t>
            </a:r>
            <a:r>
              <a:rPr lang="en" sz="1400">
                <a:solidFill>
                  <a:srgbClr val="0000FF"/>
                </a:solidFill>
              </a:rPr>
              <a:t>single-step</a:t>
            </a:r>
            <a:r>
              <a:rPr lang="en" sz="1400">
                <a:solidFill>
                  <a:srgbClr val="000000"/>
                </a:solidFill>
              </a:rPr>
              <a:t> step through your code (one statement at a time)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You can see what is stored in variables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You can set </a:t>
            </a:r>
            <a:r>
              <a:rPr lang="en" sz="1400">
                <a:solidFill>
                  <a:srgbClr val="0000FF"/>
                </a:solidFill>
              </a:rPr>
              <a:t>breakpoints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You can “</a:t>
            </a:r>
            <a:r>
              <a:rPr lang="en" sz="1400">
                <a:solidFill>
                  <a:srgbClr val="0000FF"/>
                </a:solidFill>
              </a:rPr>
              <a:t>watch</a:t>
            </a:r>
            <a:r>
              <a:rPr lang="en" sz="1400">
                <a:solidFill>
                  <a:srgbClr val="000000"/>
                </a:solidFill>
              </a:rPr>
              <a:t>” a variable or expression during execution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Debugger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Having </a:t>
            </a:r>
            <a:r>
              <a:rPr lang="en" sz="1400">
                <a:highlight>
                  <a:srgbClr val="CFE2F3"/>
                </a:highlight>
                <a:latin typeface="Calibri"/>
                <a:ea typeface="Calibri"/>
                <a:cs typeface="Calibri"/>
                <a:sym typeface="Calibri"/>
              </a:rPr>
              <a:t>System.out.println()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statements in our code allows us to examine values of variables/fields at a given point. This is the old fashioned way of debugging code.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Eclipse’s built in debugger allows us to set </a:t>
            </a:r>
            <a:r>
              <a:rPr b="1" lang="en" sz="14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breakpoints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on lines in our code. Your program will “pause (break)” when it reaches the line with a breakpoint. Eclipse allows you to examine variables/fields/modify values and you can “continue” your program.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https://www.vogella.com/tutorials/EclipseDebugging/article.html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Debugger</a:t>
            </a:r>
            <a:endParaRPr/>
          </a:p>
        </p:txBody>
      </p:sp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819150" y="1605950"/>
            <a:ext cx="7505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Add breakpoints: double-click the blue bar on the left side of </a:t>
            </a:r>
            <a:r>
              <a:rPr b="1" i="1" lang="en">
                <a:solidFill>
                  <a:srgbClr val="000000"/>
                </a:solidFill>
              </a:rPr>
              <a:t>Edit</a:t>
            </a:r>
            <a:r>
              <a:rPr lang="en">
                <a:solidFill>
                  <a:srgbClr val="000000"/>
                </a:solidFill>
              </a:rPr>
              <a:t> window or right click on the bar and select “toggle breakpoint”. A blue dot indicates a breakpoint. To remove a break point, double click the breakpoint.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Select </a:t>
            </a:r>
            <a:r>
              <a:rPr b="1" i="1" lang="en">
                <a:solidFill>
                  <a:srgbClr val="000000"/>
                </a:solidFill>
              </a:rPr>
              <a:t>Run-&gt;Debug as...-&gt;Java Application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start the debugger.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Click on Run and then try the debug commands to see what they do and see how the values of the variables change in the </a:t>
            </a:r>
            <a:r>
              <a:rPr b="1" i="1" lang="en">
                <a:solidFill>
                  <a:srgbClr val="000000"/>
                </a:solidFill>
              </a:rPr>
              <a:t>Variable</a:t>
            </a:r>
            <a:r>
              <a:rPr lang="en">
                <a:solidFill>
                  <a:srgbClr val="000000"/>
                </a:solidFill>
              </a:rPr>
              <a:t> window and what the outputs are in the </a:t>
            </a:r>
            <a:r>
              <a:rPr b="1" i="1" lang="en">
                <a:solidFill>
                  <a:srgbClr val="000000"/>
                </a:solidFill>
              </a:rPr>
              <a:t>Console</a:t>
            </a:r>
            <a:r>
              <a:rPr lang="en">
                <a:solidFill>
                  <a:srgbClr val="000000"/>
                </a:solidFill>
              </a:rPr>
              <a:t> window.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Switch Eclipse from </a:t>
            </a:r>
            <a:r>
              <a:rPr b="1" i="1" lang="en">
                <a:solidFill>
                  <a:srgbClr val="000000"/>
                </a:solidFill>
              </a:rPr>
              <a:t>Debug Perspective</a:t>
            </a:r>
            <a:r>
              <a:rPr lang="en">
                <a:solidFill>
                  <a:srgbClr val="000000"/>
                </a:solidFill>
              </a:rPr>
              <a:t> back to </a:t>
            </a:r>
            <a:r>
              <a:rPr b="1" i="1" lang="en">
                <a:solidFill>
                  <a:srgbClr val="000000"/>
                </a:solidFill>
              </a:rPr>
              <a:t>Java Perspective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990099"/>
              </a:solidFill>
            </a:endParaRPr>
          </a:p>
          <a:p>
            <a:pPr indent="0" lvl="0" marL="609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000"/>
              <a:t>Binary Search Trees (BSTs)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(BST)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15575" y="1524525"/>
            <a:ext cx="75057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Binary Tree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node has at most 2 children (left child, right child)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 Class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Key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Value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Left child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Right child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BST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Nodes belonging to the Left subtree have keys less than the parent node key, and nodes belonging to the right subtree have keys greater than the parent node key</a:t>
            </a:r>
            <a:endParaRPr sz="1400"/>
          </a:p>
        </p:txBody>
      </p:sp>
      <p:sp>
        <p:nvSpPr>
          <p:cNvPr id="192" name="Google Shape;192;p28"/>
          <p:cNvSpPr txBox="1"/>
          <p:nvPr/>
        </p:nvSpPr>
        <p:spPr>
          <a:xfrm>
            <a:off x="5293525" y="2025250"/>
            <a:ext cx="3364800" cy="170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Node&lt;K,V&gt;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K key;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Node&lt;K,V&gt; left, right;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Node(K key, V value,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Node&lt;K,V&gt; left, Node&lt;K,V&gt; right)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this.key = key;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this.left = left;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this.right = right;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618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Terminology 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41475" y="1222213"/>
            <a:ext cx="41394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Root</a:t>
            </a:r>
            <a:r>
              <a:rPr lang="en" sz="1400"/>
              <a:t>: the top node in the tree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Leaf</a:t>
            </a:r>
            <a:r>
              <a:rPr lang="en" sz="1400"/>
              <a:t>: a node with no children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Breadth:</a:t>
            </a:r>
            <a:r>
              <a:rPr lang="en" sz="1400"/>
              <a:t> the number of leaves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Depth:</a:t>
            </a:r>
            <a:r>
              <a:rPr lang="en" sz="1400"/>
              <a:t> the distance between a node and the root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Level:</a:t>
            </a:r>
            <a:r>
              <a:rPr lang="en" sz="1400"/>
              <a:t> 1 + depth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Subtree: </a:t>
            </a:r>
            <a:r>
              <a:rPr lang="en" sz="1400"/>
              <a:t>a tree of node T and all of its descendants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Edge:</a:t>
            </a:r>
            <a:r>
              <a:rPr lang="en" sz="1400"/>
              <a:t> the connection between one node and another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Height</a:t>
            </a:r>
            <a:r>
              <a:rPr lang="en" sz="1400"/>
              <a:t>: number of edges on the longest path from the root to a leaf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50" y="1698200"/>
            <a:ext cx="4278025" cy="25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8211400" y="-852975"/>
            <a:ext cx="6550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5103" y="618125"/>
            <a:ext cx="846675" cy="7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106525" y="1046325"/>
            <a:ext cx="682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/>
          <p:nvPr/>
        </p:nvSpPr>
        <p:spPr>
          <a:xfrm rot="1684053">
            <a:off x="5538706" y="1398799"/>
            <a:ext cx="614012" cy="23876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BST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1371563"/>
            <a:ext cx="5353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BST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1371563"/>
            <a:ext cx="53530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2914650" y="1982400"/>
            <a:ext cx="878700" cy="675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BST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1371563"/>
            <a:ext cx="53530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2914650" y="1982400"/>
            <a:ext cx="878700" cy="675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532325" y="2818200"/>
            <a:ext cx="1961100" cy="14466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BST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1371563"/>
            <a:ext cx="53530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2914650" y="1982400"/>
            <a:ext cx="878700" cy="675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532325" y="2818200"/>
            <a:ext cx="1961100" cy="14466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3746875" y="2818200"/>
            <a:ext cx="753600" cy="6192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