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y="5143500" cx="9144000"/>
  <p:notesSz cx="6858000" cy="9144000"/>
  <p:embeddedFontLst>
    <p:embeddedFont>
      <p:font typeface="Roboto"/>
      <p:regular r:id="rId79"/>
      <p:bold r:id="rId80"/>
      <p:italic r:id="rId81"/>
      <p:boldItalic r:id="rId82"/>
    </p:embeddedFont>
    <p:embeddedFont>
      <p:font typeface="Nunito"/>
      <p:regular r:id="rId83"/>
      <p:bold r:id="rId84"/>
      <p:italic r:id="rId85"/>
      <p:boldItalic r:id="rId86"/>
    </p:embeddedFont>
    <p:embeddedFont>
      <p:font typeface="Roboto Mono"/>
      <p:regular r:id="rId87"/>
      <p:bold r:id="rId88"/>
      <p:italic r:id="rId89"/>
      <p:boldItalic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5907A5-7AB8-4463-B384-88EA113A55C7}">
  <a:tblStyle styleId="{575907A5-7AB8-4463-B384-88EA113A55C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1018C8E-EE7E-4190-9DFF-888493243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Nunito-bold.fntdata"/><Relationship Id="rId83" Type="http://schemas.openxmlformats.org/officeDocument/2006/relationships/font" Target="fonts/Nunito-regular.fntdata"/><Relationship Id="rId42" Type="http://schemas.openxmlformats.org/officeDocument/2006/relationships/slide" Target="slides/slide35.xml"/><Relationship Id="rId86" Type="http://schemas.openxmlformats.org/officeDocument/2006/relationships/font" Target="fonts/Nunito-boldItalic.fntdata"/><Relationship Id="rId41" Type="http://schemas.openxmlformats.org/officeDocument/2006/relationships/slide" Target="slides/slide34.xml"/><Relationship Id="rId85" Type="http://schemas.openxmlformats.org/officeDocument/2006/relationships/font" Target="fonts/Nunito-italic.fntdata"/><Relationship Id="rId44" Type="http://schemas.openxmlformats.org/officeDocument/2006/relationships/slide" Target="slides/slide37.xml"/><Relationship Id="rId88" Type="http://schemas.openxmlformats.org/officeDocument/2006/relationships/font" Target="fonts/RobotoMono-bold.fntdata"/><Relationship Id="rId43" Type="http://schemas.openxmlformats.org/officeDocument/2006/relationships/slide" Target="slides/slide36.xml"/><Relationship Id="rId87" Type="http://schemas.openxmlformats.org/officeDocument/2006/relationships/font" Target="fonts/RobotoMono-regular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RobotoMono-italic.fntdata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Roboto-regular.fntdata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0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045b770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54045b770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045b770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54045b770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9852838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9852838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98528389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98528389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985283898_1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985283898_1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985283898_1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985283898_1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985283898_1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985283898_1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985283898_1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985283898_1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985283898_1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985283898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985283898_1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985283898_1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85283898_1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985283898_1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9852838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a9852838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985283898_1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985283898_1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985283898_1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985283898_1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985283898_1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985283898_1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985283898_1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985283898_1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985283898_1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985283898_1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85283898_1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85283898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85283898_1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85283898_1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985283898_1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985283898_1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985283898_1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985283898_1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985283898_1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985283898_1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045b770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54045b770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985283898_1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985283898_1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985283898_1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985283898_1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985283898_1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985283898_1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985283898_1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985283898_1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985283898_1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985283898_1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985283898_1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985283898_1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985283898_1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a985283898_1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985283898_1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985283898_1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985283898_1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985283898_1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985283898_1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a985283898_1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045b770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54045b770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985283898_1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985283898_1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985283898_1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985283898_1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985283898_1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985283898_1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985283898_1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a985283898_1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985283898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985283898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985283898_1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985283898_1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a985283898_1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a985283898_1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985283898_1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a985283898_1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985283898_1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a985283898_1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98528389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a98528389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045b770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54045b770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a98528389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a98528389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985283898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98528389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985283898_1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985283898_1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985283898_1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985283898_1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a985283898_1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a985283898_1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a985283898_1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a985283898_1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a985283898_1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a985283898_1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a985283898_1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a985283898_1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a985283898_1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a985283898_1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a985283898_1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a985283898_1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045b770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54045b770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a985283898_1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a985283898_1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a985283898_1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a985283898_1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a985283898_1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a985283898_1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985283898_1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985283898_1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a985283898_1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a985283898_1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a985283898_1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a985283898_1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985283898_1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985283898_1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a985283898_1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a985283898_1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a985283898_1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a985283898_1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a985283898_1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a985283898_1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045b770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54045b770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85283898_1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85283898_1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a985283898_1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a985283898_1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045b7700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54045b7700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045b770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54045b770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 Week 6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-10-20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Maps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138075" y="1152475"/>
            <a:ext cx="469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Values across key-value pairs in maps do not need to be unique.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36" name="Google Shape;236;p34"/>
          <p:cNvGraphicFramePr/>
          <p:nvPr/>
        </p:nvGraphicFramePr>
        <p:xfrm>
          <a:off x="5583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{575907A5-7AB8-4463-B384-88EA113A55C7}</a:tableStyleId>
              </a:tblPr>
              <a:tblGrid>
                <a:gridCol w="1664225"/>
                <a:gridCol w="1664225"/>
              </a:tblGrid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“apple”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“orange”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“c”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“orange”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34"/>
          <p:cNvSpPr txBox="1"/>
          <p:nvPr/>
        </p:nvSpPr>
        <p:spPr>
          <a:xfrm>
            <a:off x="306925" y="3765550"/>
            <a:ext cx="38313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- this is a simplified view of map entries. May not be in this exact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 - </a:t>
            </a:r>
            <a:r>
              <a:rPr lang="en"/>
              <a:t>Separate</a:t>
            </a:r>
            <a:r>
              <a:rPr lang="en"/>
              <a:t> Chaining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819150" y="63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Hash Functions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819150" y="1510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 hash1(String s)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return s.length();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 hash2(String s)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hash = 0;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s.length(); i += 1)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hash += Character.codePointAt(s, i);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return hash;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 hash3(String s)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h = 0;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 (int i = 0; i &lt; s.length(); i++)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h = 31 * h + Character.codePointAt(s, i);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return h;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 bucket?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422525" y="1574900"/>
            <a:ext cx="69834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A: The collection of key values at a specific index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B: </a:t>
            </a:r>
            <a:r>
              <a:rPr lang="en" sz="2000">
                <a:solidFill>
                  <a:schemeClr val="dk1"/>
                </a:solidFill>
              </a:rPr>
              <a:t>The sum of the keys in a given hash map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C: The collection of elements at a specific index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D: The collection of keys at a specific index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 bucket?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422525" y="1574900"/>
            <a:ext cx="69834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A: The collection of key values at a specific index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B: </a:t>
            </a:r>
            <a:r>
              <a:rPr lang="en" sz="2000">
                <a:solidFill>
                  <a:schemeClr val="dk1"/>
                </a:solidFill>
              </a:rPr>
              <a:t>The sum of the keys in a given hash map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C: The collection of elements at a specific index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D: The collection of keys at a specific index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set(“red”, 70)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68" name="Google Shape;268;p39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set(“red”, 70)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76" name="Google Shape;276;p40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77" name="Google Shape;277;p40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{red: 70}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78" name="Google Shape;278;p40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set(“blue”, 90)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86" name="Google Shape;286;p41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87" name="Google Shape;287;p41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288" name="Google Shape;288;p41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set(“blue”, 90)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96" name="Google Shape;296;p42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97" name="Google Shape;297;p42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{blue: 90}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00" name="Google Shape;300;p42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43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set(“pink”, 100)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308" name="Google Shape;308;p43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09" name="Google Shape;309;p43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310" name="Google Shape;310;p43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3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cxnSp>
        <p:nvCxnSpPr>
          <p:cNvPr id="312" name="Google Shape;312;p43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Reminders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5335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PA5 is 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closed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assignment - no collaborating!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Due Thursday, November 12th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PA3 Resubmission due Friday, November 13th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PA4 Resubmission due Friday, November 20th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set(“pink”, 100)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320" name="Google Shape;320;p44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21" name="Google Shape;321;p44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322" name="Google Shape;322;p44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44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324" name="Google Shape;324;p44"/>
          <p:cNvSpPr txBox="1"/>
          <p:nvPr/>
        </p:nvSpPr>
        <p:spPr>
          <a:xfrm>
            <a:off x="2517775" y="28637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{pink: 100}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25" name="Google Shape;325;p44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4"/>
          <p:cNvCxnSpPr/>
          <p:nvPr/>
        </p:nvCxnSpPr>
        <p:spPr>
          <a:xfrm>
            <a:off x="2333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0?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0?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00"/>
                </a:highlight>
              </a:rPr>
              <a:t>D: 3	</a:t>
            </a:r>
            <a:endParaRPr b="1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47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1?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1?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00"/>
                </a:highlight>
              </a:rPr>
              <a:t>A: 0	</a:t>
            </a:r>
            <a:endParaRPr b="1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2?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50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2?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00"/>
                </a:highlight>
              </a:rPr>
              <a:t>B: 1	</a:t>
            </a:r>
            <a:endParaRPr b="1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8" name="Google Shape;368;p50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entries are checked for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get(“purplish”)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5" name="Google Shape;375;p51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entries are checked for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get(“purplish”)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00"/>
                </a:highlight>
              </a:rPr>
              <a:t>D: 3	</a:t>
            </a:r>
            <a:endParaRPr b="1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8" name="Google Shape;388;p53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Please complete the below HashMap, assuming the entire example code has executed.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390" name="Google Shape;390;p53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91" name="Google Shape;391;p53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392" name="Google Shape;392;p53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53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2517775" y="28637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395" name="Google Shape;395;p53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53"/>
          <p:cNvCxnSpPr/>
          <p:nvPr/>
        </p:nvCxnSpPr>
        <p:spPr>
          <a:xfrm>
            <a:off x="2333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ctrTitle"/>
          </p:nvPr>
        </p:nvSpPr>
        <p:spPr>
          <a:xfrm>
            <a:off x="1891350" y="2170354"/>
            <a:ext cx="53613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54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54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Please complete the below HashMap, assuming the entire example code has executed.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04" name="Google Shape;404;p54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05" name="Google Shape;405;p54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406" name="Google Shape;406;p54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54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408" name="Google Shape;408;p54"/>
          <p:cNvSpPr txBox="1"/>
          <p:nvPr/>
        </p:nvSpPr>
        <p:spPr>
          <a:xfrm>
            <a:off x="2517775" y="28637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409" name="Google Shape;409;p54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54"/>
          <p:cNvCxnSpPr/>
          <p:nvPr/>
        </p:nvCxnSpPr>
        <p:spPr>
          <a:xfrm>
            <a:off x="2333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54"/>
          <p:cNvSpPr txBox="1"/>
          <p:nvPr/>
        </p:nvSpPr>
        <p:spPr>
          <a:xfrm>
            <a:off x="1419350" y="39782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{orange: 40}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2" name="Google Shape;412;p54"/>
          <p:cNvSpPr txBox="1"/>
          <p:nvPr/>
        </p:nvSpPr>
        <p:spPr>
          <a:xfrm>
            <a:off x="3671450" y="28637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{purplish: 30}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13" name="Google Shape;413;p54"/>
          <p:cNvCxnSpPr/>
          <p:nvPr/>
        </p:nvCxnSpPr>
        <p:spPr>
          <a:xfrm flipH="1" rot="10800000">
            <a:off x="1095875" y="4195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54"/>
          <p:cNvCxnSpPr/>
          <p:nvPr/>
        </p:nvCxnSpPr>
        <p:spPr>
          <a:xfrm>
            <a:off x="3476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the load factor?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0" name="Google Shape;420;p55"/>
          <p:cNvSpPr txBox="1"/>
          <p:nvPr/>
        </p:nvSpPr>
        <p:spPr>
          <a:xfrm>
            <a:off x="422525" y="1574900"/>
            <a:ext cx="69834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A: # elements * # buckets / 2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B: </a:t>
            </a:r>
            <a:r>
              <a:rPr lang="en" sz="2000">
                <a:solidFill>
                  <a:schemeClr val="dk1"/>
                </a:solidFill>
              </a:rPr>
              <a:t># buckets * # elements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C: # buckets / # elements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D: # elements / # buckets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the load factor?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6" name="Google Shape;426;p56"/>
          <p:cNvSpPr txBox="1"/>
          <p:nvPr/>
        </p:nvSpPr>
        <p:spPr>
          <a:xfrm>
            <a:off x="422525" y="1574900"/>
            <a:ext cx="69834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A: # elements * # buckets / 2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B: </a:t>
            </a:r>
            <a:r>
              <a:rPr lang="en" sz="2000">
                <a:solidFill>
                  <a:schemeClr val="dk1"/>
                </a:solidFill>
              </a:rPr>
              <a:t># buckets * # elements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C: # buckets / # elements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D: # elements / # buckets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the load factor of the HashMap below? 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432" name="Google Shape;432;p57"/>
          <p:cNvGraphicFramePr/>
          <p:nvPr/>
        </p:nvGraphicFramePr>
        <p:xfrm>
          <a:off x="390144" y="18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33" name="Google Shape;433;p57"/>
          <p:cNvSpPr txBox="1"/>
          <p:nvPr/>
        </p:nvSpPr>
        <p:spPr>
          <a:xfrm>
            <a:off x="1571750" y="35495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434" name="Google Shape;434;p57"/>
          <p:cNvCxnSpPr/>
          <p:nvPr/>
        </p:nvCxnSpPr>
        <p:spPr>
          <a:xfrm flipH="1" rot="10800000">
            <a:off x="1248275" y="2061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57"/>
          <p:cNvSpPr txBox="1"/>
          <p:nvPr/>
        </p:nvSpPr>
        <p:spPr>
          <a:xfrm>
            <a:off x="1593150" y="18731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436" name="Google Shape;436;p57"/>
          <p:cNvSpPr txBox="1"/>
          <p:nvPr/>
        </p:nvSpPr>
        <p:spPr>
          <a:xfrm>
            <a:off x="2670175" y="18731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437" name="Google Shape;437;p57"/>
          <p:cNvCxnSpPr/>
          <p:nvPr/>
        </p:nvCxnSpPr>
        <p:spPr>
          <a:xfrm flipH="1" rot="10800000">
            <a:off x="1248275" y="3737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7"/>
          <p:cNvCxnSpPr/>
          <p:nvPr/>
        </p:nvCxnSpPr>
        <p:spPr>
          <a:xfrm>
            <a:off x="2485925" y="20640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57"/>
          <p:cNvSpPr txBox="1"/>
          <p:nvPr/>
        </p:nvSpPr>
        <p:spPr>
          <a:xfrm>
            <a:off x="1571750" y="29876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{orange: 40}</a:t>
            </a:r>
            <a:endParaRPr/>
          </a:p>
        </p:txBody>
      </p:sp>
      <p:sp>
        <p:nvSpPr>
          <p:cNvPr id="440" name="Google Shape;440;p57"/>
          <p:cNvSpPr txBox="1"/>
          <p:nvPr/>
        </p:nvSpPr>
        <p:spPr>
          <a:xfrm>
            <a:off x="3823850" y="18731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{purplish: 30}</a:t>
            </a:r>
            <a:endParaRPr/>
          </a:p>
        </p:txBody>
      </p:sp>
      <p:cxnSp>
        <p:nvCxnSpPr>
          <p:cNvPr id="441" name="Google Shape;441;p57"/>
          <p:cNvCxnSpPr/>
          <p:nvPr/>
        </p:nvCxnSpPr>
        <p:spPr>
          <a:xfrm flipH="1" rot="10800000">
            <a:off x="1248275" y="3204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57"/>
          <p:cNvCxnSpPr/>
          <p:nvPr/>
        </p:nvCxnSpPr>
        <p:spPr>
          <a:xfrm>
            <a:off x="3628925" y="20640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the load factor of the HashTable below? 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448" name="Google Shape;448;p58"/>
          <p:cNvGraphicFramePr/>
          <p:nvPr/>
        </p:nvGraphicFramePr>
        <p:xfrm>
          <a:off x="390144" y="18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49" name="Google Shape;449;p58"/>
          <p:cNvSpPr txBox="1"/>
          <p:nvPr/>
        </p:nvSpPr>
        <p:spPr>
          <a:xfrm>
            <a:off x="1571750" y="35495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450" name="Google Shape;450;p58"/>
          <p:cNvCxnSpPr/>
          <p:nvPr/>
        </p:nvCxnSpPr>
        <p:spPr>
          <a:xfrm flipH="1" rot="10800000">
            <a:off x="1248275" y="2061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58"/>
          <p:cNvSpPr txBox="1"/>
          <p:nvPr/>
        </p:nvSpPr>
        <p:spPr>
          <a:xfrm>
            <a:off x="1593150" y="18731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452" name="Google Shape;452;p58"/>
          <p:cNvSpPr txBox="1"/>
          <p:nvPr/>
        </p:nvSpPr>
        <p:spPr>
          <a:xfrm>
            <a:off x="2670175" y="18731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453" name="Google Shape;453;p58"/>
          <p:cNvCxnSpPr/>
          <p:nvPr/>
        </p:nvCxnSpPr>
        <p:spPr>
          <a:xfrm flipH="1" rot="10800000">
            <a:off x="1248275" y="3737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8"/>
          <p:cNvCxnSpPr/>
          <p:nvPr/>
        </p:nvCxnSpPr>
        <p:spPr>
          <a:xfrm>
            <a:off x="2485925" y="20640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58"/>
          <p:cNvSpPr txBox="1"/>
          <p:nvPr/>
        </p:nvSpPr>
        <p:spPr>
          <a:xfrm>
            <a:off x="1571750" y="29876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{orange: 40}</a:t>
            </a:r>
            <a:endParaRPr/>
          </a:p>
        </p:txBody>
      </p:sp>
      <p:sp>
        <p:nvSpPr>
          <p:cNvPr id="456" name="Google Shape;456;p58"/>
          <p:cNvSpPr txBox="1"/>
          <p:nvPr/>
        </p:nvSpPr>
        <p:spPr>
          <a:xfrm>
            <a:off x="3823850" y="18731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{purplish: 30}</a:t>
            </a:r>
            <a:endParaRPr/>
          </a:p>
        </p:txBody>
      </p:sp>
      <p:cxnSp>
        <p:nvCxnSpPr>
          <p:cNvPr id="457" name="Google Shape;457;p58"/>
          <p:cNvCxnSpPr/>
          <p:nvPr/>
        </p:nvCxnSpPr>
        <p:spPr>
          <a:xfrm flipH="1" rot="10800000">
            <a:off x="1248275" y="3204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3628925" y="20640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58"/>
          <p:cNvSpPr txBox="1"/>
          <p:nvPr/>
        </p:nvSpPr>
        <p:spPr>
          <a:xfrm>
            <a:off x="5665325" y="2418600"/>
            <a:ext cx="232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FF0000"/>
                </a:solidFill>
              </a:rPr>
              <a:t>Load Factor:</a:t>
            </a:r>
            <a:r>
              <a:rPr lang="en" sz="2000">
                <a:solidFill>
                  <a:srgbClr val="FF0000"/>
                </a:solidFill>
              </a:rPr>
              <a:t> 5/4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59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59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the load factor after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set(“red”, 70)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67" name="Google Shape;467;p59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3" name="Google Shape;473;p60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60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the load factor after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set(“red”, 70)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75" name="Google Shape;475;p60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76" name="Google Shape;476;p60"/>
          <p:cNvSpPr txBox="1"/>
          <p:nvPr/>
        </p:nvSpPr>
        <p:spPr>
          <a:xfrm>
            <a:off x="2549450" y="4333925"/>
            <a:ext cx="20490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FF0000"/>
                </a:solidFill>
              </a:rPr>
              <a:t>Load Factor:</a:t>
            </a:r>
            <a:r>
              <a:rPr lang="en" sz="2000">
                <a:solidFill>
                  <a:srgbClr val="FF0000"/>
                </a:solidFill>
              </a:rPr>
              <a:t> 1/4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2" name="Google Shape;482;p61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61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the load factor after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set(“blue”, 90)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84" name="Google Shape;484;p61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85" name="Google Shape;485;p61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486" name="Google Shape;486;p61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62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3" name="Google Shape;493;p62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the load factor after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set(“blue”, 90)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94" name="Google Shape;494;p62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95" name="Google Shape;495;p62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496" name="Google Shape;496;p62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62"/>
          <p:cNvSpPr txBox="1"/>
          <p:nvPr/>
        </p:nvSpPr>
        <p:spPr>
          <a:xfrm>
            <a:off x="2549450" y="4333925"/>
            <a:ext cx="20490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FF0000"/>
                </a:solidFill>
              </a:rPr>
              <a:t>Load Factor:</a:t>
            </a:r>
            <a:r>
              <a:rPr lang="en" sz="2000">
                <a:solidFill>
                  <a:srgbClr val="FF0000"/>
                </a:solidFill>
              </a:rPr>
              <a:t> 1/2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3" name="Google Shape;503;p63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4" name="Google Shape;504;p63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the load factor after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set(“pink”, 100)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05" name="Google Shape;505;p63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06" name="Google Shape;506;p63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07" name="Google Shape;507;p63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3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63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819150" y="16919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Maps are an Abstract Data Type (ADT)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Assign 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to each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we are trying to keep track of.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Key 1 ---&gt; Some value 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Key 2 ---&gt; Some value 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Key 3 ---&gt; Some value 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etc...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5" name="Google Shape;515;p64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64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the load factor after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set(“pink”, 100)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17" name="Google Shape;517;p64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18" name="Google Shape;518;p64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19" name="Google Shape;519;p64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64"/>
          <p:cNvSpPr txBox="1"/>
          <p:nvPr/>
        </p:nvSpPr>
        <p:spPr>
          <a:xfrm>
            <a:off x="2549450" y="4333925"/>
            <a:ext cx="20490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FF0000"/>
                </a:solidFill>
              </a:rPr>
              <a:t>Load Factor:</a:t>
            </a:r>
            <a:r>
              <a:rPr lang="en" sz="2000">
                <a:solidFill>
                  <a:srgbClr val="FF0000"/>
                </a:solidFill>
              </a:rPr>
              <a:t> 3/4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21" name="Google Shape;521;p64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64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8" name="Google Shape;528;p65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9" name="Google Shape;529;p65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</a:t>
            </a:r>
            <a:r>
              <a:rPr b="1" lang="en" sz="1500" u="sng">
                <a:solidFill>
                  <a:schemeClr val="dk1"/>
                </a:solidFill>
              </a:rPr>
              <a:t>different</a:t>
            </a:r>
            <a:r>
              <a:rPr b="1" lang="en" sz="1500">
                <a:solidFill>
                  <a:schemeClr val="dk1"/>
                </a:solidFill>
              </a:rPr>
              <a:t> when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set(“orange”, 40)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30" name="Google Shape;530;p65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31" name="Google Shape;531;p65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32" name="Google Shape;532;p65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65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534" name="Google Shape;534;p65"/>
          <p:cNvSpPr txBox="1"/>
          <p:nvPr/>
        </p:nvSpPr>
        <p:spPr>
          <a:xfrm>
            <a:off x="2517775" y="28637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535" name="Google Shape;535;p65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65"/>
          <p:cNvCxnSpPr/>
          <p:nvPr/>
        </p:nvCxnSpPr>
        <p:spPr>
          <a:xfrm>
            <a:off x="2333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6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2" name="Google Shape;542;p66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3" name="Google Shape;543;p66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</a:t>
            </a:r>
            <a:r>
              <a:rPr b="1" lang="en" sz="1500" u="sng">
                <a:solidFill>
                  <a:schemeClr val="dk1"/>
                </a:solidFill>
              </a:rPr>
              <a:t>different</a:t>
            </a:r>
            <a:r>
              <a:rPr b="1" lang="en" sz="1500">
                <a:solidFill>
                  <a:schemeClr val="dk1"/>
                </a:solidFill>
              </a:rPr>
              <a:t> when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set(“orange”, 40)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aphicFrame>
        <p:nvGraphicFramePr>
          <p:cNvPr id="544" name="Google Shape;544;p66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45" name="Google Shape;545;p66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46" name="Google Shape;546;p66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66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548" name="Google Shape;548;p66"/>
          <p:cNvSpPr txBox="1"/>
          <p:nvPr/>
        </p:nvSpPr>
        <p:spPr>
          <a:xfrm>
            <a:off x="2517775" y="28637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549" name="Google Shape;549;p66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66"/>
          <p:cNvCxnSpPr/>
          <p:nvPr/>
        </p:nvCxnSpPr>
        <p:spPr>
          <a:xfrm>
            <a:off x="2333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66"/>
          <p:cNvSpPr txBox="1"/>
          <p:nvPr/>
        </p:nvSpPr>
        <p:spPr>
          <a:xfrm>
            <a:off x="2549450" y="3839825"/>
            <a:ext cx="2049000" cy="106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expandCapacityis called!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FF0000"/>
              </a:solidFill>
            </a:endParaRPr>
          </a:p>
        </p:txBody>
      </p:sp>
      <p:sp>
        <p:nvSpPr>
          <p:cNvPr id="552" name="Google Shape;552;p66"/>
          <p:cNvSpPr txBox="1"/>
          <p:nvPr/>
        </p:nvSpPr>
        <p:spPr>
          <a:xfrm>
            <a:off x="2473250" y="3267125"/>
            <a:ext cx="21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7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67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67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b="1" lang="en" sz="1500">
                <a:solidFill>
                  <a:schemeClr val="dk1"/>
                </a:solidFill>
              </a:rPr>
              <a:t> is called in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set(“orange”, 40)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aphicFrame>
        <p:nvGraphicFramePr>
          <p:cNvPr id="560" name="Google Shape;560;p67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61" name="Google Shape;561;p67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7" name="Google Shape;567;p68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8" name="Google Shape;568;p68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b="1" lang="en" sz="1500">
                <a:solidFill>
                  <a:schemeClr val="dk1"/>
                </a:solidFill>
              </a:rPr>
              <a:t> is called in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set(“orange”, 40)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69" name="Google Shape;569;p68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70" name="Google Shape;570;p68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571" name="Google Shape;571;p68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68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  {blue: 90} - {pink: 100}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573" name="Google Shape;573;p68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68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  {red: 70}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9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0" name="Google Shape;580;p69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1" name="Google Shape;581;p69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set(“orange”, 40) is called?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82" name="Google Shape;582;p69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83" name="Google Shape;583;p69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584" name="Google Shape;584;p69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69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{blue: 90} - {pink: 100}</a:t>
            </a:r>
            <a:endParaRPr b="1" sz="800"/>
          </a:p>
        </p:txBody>
      </p:sp>
      <p:cxnSp>
        <p:nvCxnSpPr>
          <p:cNvPr id="586" name="Google Shape;586;p69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69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{red: 70}</a:t>
            </a:r>
            <a:endParaRPr b="1" sz="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0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3" name="Google Shape;593;p70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4" name="Google Shape;594;p70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set(“orange”, 40) is called?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95" name="Google Shape;595;p70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96" name="Google Shape;596;p70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597" name="Google Shape;597;p70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70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{blue: 90} - {pink: 100}</a:t>
            </a:r>
            <a:endParaRPr b="1" sz="800"/>
          </a:p>
        </p:txBody>
      </p:sp>
      <p:cxnSp>
        <p:nvCxnSpPr>
          <p:cNvPr id="599" name="Google Shape;599;p70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70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{red: 70}</a:t>
            </a:r>
            <a:endParaRPr b="1" sz="800"/>
          </a:p>
        </p:txBody>
      </p:sp>
      <p:cxnSp>
        <p:nvCxnSpPr>
          <p:cNvPr id="601" name="Google Shape;601;p70"/>
          <p:cNvCxnSpPr/>
          <p:nvPr/>
        </p:nvCxnSpPr>
        <p:spPr>
          <a:xfrm flipH="1" rot="10800000">
            <a:off x="3000875" y="4118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70"/>
          <p:cNvSpPr txBox="1"/>
          <p:nvPr/>
        </p:nvSpPr>
        <p:spPr>
          <a:xfrm>
            <a:off x="3230275" y="39489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  {orange: 40}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1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" name="Google Shape;608;p71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9" name="Google Shape;609;p71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set(“purplish”, 40) is called?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610" name="Google Shape;610;p71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611" name="Google Shape;611;p71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612" name="Google Shape;612;p71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71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{blue: 90} - {pink: 100}</a:t>
            </a:r>
            <a:endParaRPr b="1" sz="800"/>
          </a:p>
        </p:txBody>
      </p:sp>
      <p:cxnSp>
        <p:nvCxnSpPr>
          <p:cNvPr id="614" name="Google Shape;614;p71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71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{red: 70}</a:t>
            </a:r>
            <a:endParaRPr b="1" sz="800"/>
          </a:p>
        </p:txBody>
      </p:sp>
      <p:cxnSp>
        <p:nvCxnSpPr>
          <p:cNvPr id="616" name="Google Shape;616;p71"/>
          <p:cNvCxnSpPr/>
          <p:nvPr/>
        </p:nvCxnSpPr>
        <p:spPr>
          <a:xfrm flipH="1" rot="10800000">
            <a:off x="3000875" y="4118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71"/>
          <p:cNvSpPr txBox="1"/>
          <p:nvPr/>
        </p:nvSpPr>
        <p:spPr>
          <a:xfrm>
            <a:off x="3230275" y="39489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{orange: 40}</a:t>
            </a:r>
            <a:endParaRPr b="1" sz="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2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3" name="Google Shape;623;p72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p72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set(“purplish”, 30) is called?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625" name="Google Shape;625;p72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626" name="Google Shape;626;p72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627" name="Google Shape;627;p72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72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{blue: 90} - {pink: 100}</a:t>
            </a:r>
            <a:endParaRPr b="1" sz="800"/>
          </a:p>
        </p:txBody>
      </p:sp>
      <p:cxnSp>
        <p:nvCxnSpPr>
          <p:cNvPr id="629" name="Google Shape;629;p72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72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{red: 70}</a:t>
            </a:r>
            <a:endParaRPr b="1" sz="800"/>
          </a:p>
        </p:txBody>
      </p:sp>
      <p:cxnSp>
        <p:nvCxnSpPr>
          <p:cNvPr id="631" name="Google Shape;631;p72"/>
          <p:cNvCxnSpPr/>
          <p:nvPr/>
        </p:nvCxnSpPr>
        <p:spPr>
          <a:xfrm flipH="1" rot="10800000">
            <a:off x="3000875" y="4118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72"/>
          <p:cNvSpPr txBox="1"/>
          <p:nvPr/>
        </p:nvSpPr>
        <p:spPr>
          <a:xfrm>
            <a:off x="3230275" y="39489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{orange: 40}</a:t>
            </a:r>
            <a:endParaRPr b="1" sz="800"/>
          </a:p>
        </p:txBody>
      </p:sp>
      <p:cxnSp>
        <p:nvCxnSpPr>
          <p:cNvPr id="633" name="Google Shape;633;p72"/>
          <p:cNvCxnSpPr/>
          <p:nvPr/>
        </p:nvCxnSpPr>
        <p:spPr>
          <a:xfrm flipH="1" rot="10800000">
            <a:off x="7910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72"/>
          <p:cNvSpPr txBox="1"/>
          <p:nvPr/>
        </p:nvSpPr>
        <p:spPr>
          <a:xfrm>
            <a:off x="10204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  {purplish: 30}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 - Linear Probing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Map&lt;K,V&gt; Interface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819150" y="16947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Implemented in Java by AbstractMap, HashMap, TreeMap etc.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Index for entry is determined by a hash function that calculates index using key value (useful for quick lookup and insert)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Contains methods such as get(Object key), put(K key, V value), size(), replace(K key, V value) etc.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Keys need to be unique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Existing data structures we can use to implement this - ArrayList!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4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5" name="Google Shape;645;p74"/>
          <p:cNvSpPr txBox="1"/>
          <p:nvPr/>
        </p:nvSpPr>
        <p:spPr>
          <a:xfrm>
            <a:off x="239175" y="806775"/>
            <a:ext cx="4171800" cy="129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6" name="Google Shape;646;p74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below look like after the example code has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647" name="Google Shape;647;p74"/>
          <p:cNvGraphicFramePr/>
          <p:nvPr/>
        </p:nvGraphicFramePr>
        <p:xfrm>
          <a:off x="237744" y="24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5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3" name="Google Shape;653;p75"/>
          <p:cNvSpPr txBox="1"/>
          <p:nvPr/>
        </p:nvSpPr>
        <p:spPr>
          <a:xfrm>
            <a:off x="239175" y="806775"/>
            <a:ext cx="4171800" cy="129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4" name="Google Shape;654;p75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below look like after the example code has executed?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aphicFrame>
        <p:nvGraphicFramePr>
          <p:cNvPr id="655" name="Google Shape;655;p75"/>
          <p:cNvGraphicFramePr/>
          <p:nvPr/>
        </p:nvGraphicFramePr>
        <p:xfrm>
          <a:off x="237744" y="24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56" name="Google Shape;656;p75"/>
          <p:cNvSpPr txBox="1"/>
          <p:nvPr/>
        </p:nvSpPr>
        <p:spPr>
          <a:xfrm>
            <a:off x="1419350" y="42353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{f: 100}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57" name="Google Shape;657;p75"/>
          <p:cNvCxnSpPr/>
          <p:nvPr/>
        </p:nvCxnSpPr>
        <p:spPr>
          <a:xfrm flipH="1" rot="10800000">
            <a:off x="1095875" y="3890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75"/>
          <p:cNvSpPr txBox="1"/>
          <p:nvPr/>
        </p:nvSpPr>
        <p:spPr>
          <a:xfrm>
            <a:off x="1440750" y="37019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{b: 70}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59" name="Google Shape;659;p75"/>
          <p:cNvCxnSpPr/>
          <p:nvPr/>
        </p:nvCxnSpPr>
        <p:spPr>
          <a:xfrm flipH="1" rot="10800000">
            <a:off x="1095875" y="44236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6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5" name="Google Shape;665;p76"/>
          <p:cNvSpPr txBox="1"/>
          <p:nvPr/>
        </p:nvSpPr>
        <p:spPr>
          <a:xfrm>
            <a:off x="196125" y="1938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1?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66" name="Google Shape;666;p76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 # note ‘f’ = 102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7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2" name="Google Shape;672;p77"/>
          <p:cNvSpPr txBox="1"/>
          <p:nvPr/>
        </p:nvSpPr>
        <p:spPr>
          <a:xfrm>
            <a:off x="196125" y="1938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1?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A: 0	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3" name="Google Shape;673;p77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8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9" name="Google Shape;679;p78"/>
          <p:cNvSpPr txBox="1"/>
          <p:nvPr/>
        </p:nvSpPr>
        <p:spPr>
          <a:xfrm>
            <a:off x="196125" y="1938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2?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80" name="Google Shape;680;p78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9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6" name="Google Shape;686;p79"/>
          <p:cNvSpPr txBox="1"/>
          <p:nvPr/>
        </p:nvSpPr>
        <p:spPr>
          <a:xfrm>
            <a:off x="196125" y="1938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2?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B: 1	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87" name="Google Shape;687;p79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0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3" name="Google Shape;693;p80"/>
          <p:cNvSpPr txBox="1"/>
          <p:nvPr/>
        </p:nvSpPr>
        <p:spPr>
          <a:xfrm>
            <a:off x="196125" y="1938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3?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4" name="Google Shape;694;p80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1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0" name="Google Shape;700;p81"/>
          <p:cNvSpPr txBox="1"/>
          <p:nvPr/>
        </p:nvSpPr>
        <p:spPr>
          <a:xfrm>
            <a:off x="196125" y="1938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3?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B: 1	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1" name="Google Shape;701;p81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2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7" name="Google Shape;707;p82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entries are checked when doing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set(“f”, 100)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8" name="Google Shape;708;p82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3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4" name="Google Shape;714;p83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entries are checked when doing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set(“f”, 100)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C: 2	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15" name="Google Shape;715;p83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Inserting Into Map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138075" y="1152475"/>
            <a:ext cx="469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Insert some entries into map: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put(“a”, “apple”);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put(“o”, “orange”);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4" name="Google Shape;204;p30"/>
          <p:cNvGraphicFramePr/>
          <p:nvPr/>
        </p:nvGraphicFramePr>
        <p:xfrm>
          <a:off x="5583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{575907A5-7AB8-4463-B384-88EA113A55C7}</a:tableStyleId>
              </a:tblPr>
              <a:tblGrid>
                <a:gridCol w="1664225"/>
                <a:gridCol w="1664225"/>
              </a:tblGrid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“apple”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“orange”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30"/>
          <p:cNvSpPr txBox="1"/>
          <p:nvPr/>
        </p:nvSpPr>
        <p:spPr>
          <a:xfrm>
            <a:off x="306925" y="3765550"/>
            <a:ext cx="38313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- this is a simplified view of map entries. May not be in this exact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1" name="Google Shape;721;p84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what will the result of </a:t>
            </a:r>
            <a:r>
              <a:rPr b="1" lang="en" sz="1200">
                <a:solidFill>
                  <a:srgbClr val="0000FF"/>
                </a:solidFill>
              </a:rPr>
              <a:t>g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et(“f”)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be after this sequence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70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90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100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null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error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22" name="Google Shape;722;p84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5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8" name="Google Shape;728;p85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what will the result of g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et(“f”, 100) be after this sequence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70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90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C: 100	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null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error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29" name="Google Shape;729;p85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6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5" name="Google Shape;735;p86"/>
          <p:cNvSpPr txBox="1"/>
          <p:nvPr/>
        </p:nvSpPr>
        <p:spPr>
          <a:xfrm>
            <a:off x="239175" y="806775"/>
            <a:ext cx="4171800" cy="129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6" name="Google Shape;736;p86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below look like after the example code has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737" name="Google Shape;737;p86"/>
          <p:cNvGraphicFramePr/>
          <p:nvPr/>
        </p:nvGraphicFramePr>
        <p:xfrm>
          <a:off x="237744" y="24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7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3" name="Google Shape;743;p87"/>
          <p:cNvSpPr txBox="1"/>
          <p:nvPr/>
        </p:nvSpPr>
        <p:spPr>
          <a:xfrm>
            <a:off x="239175" y="806775"/>
            <a:ext cx="4171800" cy="129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4" name="Google Shape;744;p87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below look like after the example code has executed?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aphicFrame>
        <p:nvGraphicFramePr>
          <p:cNvPr id="745" name="Google Shape;745;p87"/>
          <p:cNvGraphicFramePr/>
          <p:nvPr/>
        </p:nvGraphicFramePr>
        <p:xfrm>
          <a:off x="237744" y="24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{51018C8E-EE7E-4190-9DFF-888493243F30}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746" name="Google Shape;746;p87"/>
          <p:cNvSpPr txBox="1"/>
          <p:nvPr/>
        </p:nvSpPr>
        <p:spPr>
          <a:xfrm>
            <a:off x="1419350" y="42353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{f: 100}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47" name="Google Shape;747;p87"/>
          <p:cNvCxnSpPr/>
          <p:nvPr/>
        </p:nvCxnSpPr>
        <p:spPr>
          <a:xfrm flipH="1" rot="10800000">
            <a:off x="1095875" y="3890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87"/>
          <p:cNvSpPr txBox="1"/>
          <p:nvPr/>
        </p:nvSpPr>
        <p:spPr>
          <a:xfrm>
            <a:off x="1440750" y="37019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{b: 70}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49" name="Google Shape;749;p87"/>
          <p:cNvCxnSpPr/>
          <p:nvPr/>
        </p:nvCxnSpPr>
        <p:spPr>
          <a:xfrm flipH="1" rot="10800000">
            <a:off x="1095875" y="44236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8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5" name="Google Shape;755;p88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and an additional line is added below: set(“c”, 40),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FF"/>
                </a:solidFill>
              </a:rPr>
              <a:t>Which bucket is “c” stored in?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it causes an error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6" name="Google Shape;756;p88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9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89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and an additional line is added below: set(“c”, 40),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FF"/>
                </a:solidFill>
              </a:rPr>
              <a:t>Which bucket is “c” stored in?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E: it causes an error (ArrayIndexOutOfBounds)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63" name="Google Shape;763;p89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0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9" name="Google Shape;769;p90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How can we fix the ArrayOutOfBounds issue?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70" name="Google Shape;770;p90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1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index = index % 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b="1" sz="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6" name="Google Shape;776;p91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How can we fix the ArrayOutOfBounds issue?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77" name="Google Shape;777;p91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  <p:sp>
        <p:nvSpPr>
          <p:cNvPr id="778" name="Google Shape;778;p91"/>
          <p:cNvSpPr txBox="1"/>
          <p:nvPr/>
        </p:nvSpPr>
        <p:spPr>
          <a:xfrm>
            <a:off x="269000" y="2471775"/>
            <a:ext cx="4171800" cy="252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When you get to the end of the array just fall off the end, wrap around to the beginning, and starting searching again at 0.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would no longer have ArrayIndexOutOfBounds issue!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Loadfactor - never update size!!! Where should we increment size?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Asume load factor is size/currentlength (helper method)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2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4" name="Google Shape;784;p92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Are there any other issues that need to be fixed?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85" name="Google Shape;785;p92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3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Are there any other issues that need to be fixed?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91" name="Google Shape;791;p93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  <p:sp>
        <p:nvSpPr>
          <p:cNvPr id="792" name="Google Shape;792;p93"/>
          <p:cNvSpPr txBox="1"/>
          <p:nvPr/>
        </p:nvSpPr>
        <p:spPr>
          <a:xfrm>
            <a:off x="269000" y="2471775"/>
            <a:ext cx="4171800" cy="252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YES!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en" sz="1200">
                <a:solidFill>
                  <a:schemeClr val="dk1"/>
                </a:solidFill>
              </a:rPr>
              <a:t> is never being updated!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(Let’s assume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loadFactor</a:t>
            </a:r>
            <a:r>
              <a:rPr lang="en" sz="1200">
                <a:solidFill>
                  <a:schemeClr val="dk1"/>
                </a:solidFill>
              </a:rPr>
              <a:t> is actually a helper method that returns the current size divided by the current length.)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93" name="Google Shape;793;p93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</a:t>
            </a: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loadFactor()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&gt; 0.67: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size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Inserting Into Map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138075" y="1152475"/>
            <a:ext cx="469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Can we insert the following as a new entry?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put(“a”, “apricot”)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Will only work this time since values are different at key =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12" name="Google Shape;212;p31"/>
          <p:cNvGraphicFramePr/>
          <p:nvPr/>
        </p:nvGraphicFramePr>
        <p:xfrm>
          <a:off x="5583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{575907A5-7AB8-4463-B384-88EA113A55C7}</a:tableStyleId>
              </a:tblPr>
              <a:tblGrid>
                <a:gridCol w="1664225"/>
                <a:gridCol w="1664225"/>
              </a:tblGrid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“apple”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“orange”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31"/>
          <p:cNvSpPr txBox="1"/>
          <p:nvPr/>
        </p:nvSpPr>
        <p:spPr>
          <a:xfrm>
            <a:off x="306925" y="3765550"/>
            <a:ext cx="38313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- this is a simplified view of map entries. May not be in this exact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4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happens if we set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loadFactor</a:t>
            </a:r>
            <a:r>
              <a:rPr b="1" lang="en" sz="1500">
                <a:solidFill>
                  <a:schemeClr val="dk1"/>
                </a:solidFill>
              </a:rPr>
              <a:t> to be 1 instead of 0.67?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99" name="Google Shape;799;p94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  <p:sp>
        <p:nvSpPr>
          <p:cNvPr id="800" name="Google Shape;800;p94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if loadFactor</a:t>
            </a: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&gt; 0.67: expandCapacity()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size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5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happens if we set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loadFactor</a:t>
            </a:r>
            <a:r>
              <a:rPr b="1" lang="en" sz="1500">
                <a:solidFill>
                  <a:schemeClr val="dk1"/>
                </a:solidFill>
              </a:rPr>
              <a:t> to be 1 instead of 0.67?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806" name="Google Shape;806;p95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  <p:sp>
        <p:nvSpPr>
          <p:cNvPr id="807" name="Google Shape;807;p95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if loadFactor</a:t>
            </a: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&gt; 0.67: expandCapacity()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size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8" name="Google Shape;808;p95"/>
          <p:cNvSpPr txBox="1"/>
          <p:nvPr/>
        </p:nvSpPr>
        <p:spPr>
          <a:xfrm>
            <a:off x="269000" y="2471775"/>
            <a:ext cx="4171800" cy="252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INFINITE LOOP!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There would be an infinite loop once the array is full. If the array is full of entries the method will search until it finds a bucket equal to null and there is no null to find.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4138075" y="1152475"/>
            <a:ext cx="469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Maps can only hold unique key values. If you try inserting value to an existing key, the old value will be overwritten.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20" name="Google Shape;220;p32"/>
          <p:cNvGraphicFramePr/>
          <p:nvPr/>
        </p:nvGraphicFramePr>
        <p:xfrm>
          <a:off x="5583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{575907A5-7AB8-4463-B384-88EA113A55C7}</a:tableStyleId>
              </a:tblPr>
              <a:tblGrid>
                <a:gridCol w="1664225"/>
                <a:gridCol w="1664225"/>
              </a:tblGrid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“apricot”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“orange”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32"/>
          <p:cNvSpPr txBox="1"/>
          <p:nvPr/>
        </p:nvSpPr>
        <p:spPr>
          <a:xfrm>
            <a:off x="306925" y="3765550"/>
            <a:ext cx="38313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- this is a simplified view of map entries. May not be in this exact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Inserting Into Map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4138075" y="1152475"/>
            <a:ext cx="469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Can we insert the following as a new entry?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put(“c”, “orange”)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 don’t know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28" name="Google Shape;228;p33"/>
          <p:cNvGraphicFramePr/>
          <p:nvPr/>
        </p:nvGraphicFramePr>
        <p:xfrm>
          <a:off x="5583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{575907A5-7AB8-4463-B384-88EA113A55C7}</a:tableStyleId>
              </a:tblPr>
              <a:tblGrid>
                <a:gridCol w="1664225"/>
                <a:gridCol w="1664225"/>
              </a:tblGrid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“apple”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“orange”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33"/>
          <p:cNvSpPr txBox="1"/>
          <p:nvPr/>
        </p:nvSpPr>
        <p:spPr>
          <a:xfrm>
            <a:off x="306925" y="3765550"/>
            <a:ext cx="38313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- this is a simplified view of map entries. May not be in this exact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