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Lst>
  <p:sldSz cy="5143500" cx="9144000"/>
  <p:notesSz cx="6858000" cy="9144000"/>
  <p:embeddedFontLst>
    <p:embeddedFont>
      <p:font typeface="Roboto"/>
      <p:regular r:id="rId134"/>
      <p:bold r:id="rId135"/>
      <p:italic r:id="rId136"/>
      <p:boldItalic r:id="rId137"/>
    </p:embeddedFont>
    <p:embeddedFont>
      <p:font typeface="Nunito"/>
      <p:regular r:id="rId138"/>
      <p:bold r:id="rId139"/>
      <p:italic r:id="rId140"/>
      <p:boldItalic r:id="rId141"/>
    </p:embeddedFont>
    <p:embeddedFont>
      <p:font typeface="Roboto Mono"/>
      <p:regular r:id="rId142"/>
      <p:bold r:id="rId143"/>
      <p:italic r:id="rId144"/>
      <p:boldItalic r:id="rId1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91EEF4-C61F-49A6-AF2A-B07126890396}">
  <a:tblStyle styleId="{9891EEF4-C61F-49A6-AF2A-B0712689039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641E986-FF8B-46C6-9ED1-7E7AA017155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43" Type="http://schemas.openxmlformats.org/officeDocument/2006/relationships/font" Target="fonts/RobotoMono-bold.fntdata"/><Relationship Id="rId142" Type="http://schemas.openxmlformats.org/officeDocument/2006/relationships/font" Target="fonts/RobotoMono-regular.fntdata"/><Relationship Id="rId141" Type="http://schemas.openxmlformats.org/officeDocument/2006/relationships/font" Target="fonts/Nunito-boldItalic.fntdata"/><Relationship Id="rId140"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145" Type="http://schemas.openxmlformats.org/officeDocument/2006/relationships/font" Target="fonts/RobotoMono-boldItalic.fntdata"/><Relationship Id="rId8" Type="http://schemas.openxmlformats.org/officeDocument/2006/relationships/slide" Target="slides/slide1.xml"/><Relationship Id="rId144" Type="http://schemas.openxmlformats.org/officeDocument/2006/relationships/font" Target="fonts/RobotoMono-italic.fntdata"/><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font" Target="fonts/Nunito-bold.fntdata"/><Relationship Id="rId138" Type="http://schemas.openxmlformats.org/officeDocument/2006/relationships/font" Target="fonts/Nunito-regular.fntdata"/><Relationship Id="rId137" Type="http://schemas.openxmlformats.org/officeDocument/2006/relationships/font" Target="fonts/Roboto-boldItalic.fntdata"/><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font" Target="fonts/Roboto-italic.fntdata"/><Relationship Id="rId135" Type="http://schemas.openxmlformats.org/officeDocument/2006/relationships/font" Target="fonts/Roboto-bold.fntdata"/><Relationship Id="rId134" Type="http://schemas.openxmlformats.org/officeDocument/2006/relationships/font" Target="fonts/Roboto-regular.fntdata"/><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fd414ecf_3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a2fd414ecf_3_1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d398c8a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d398c8a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a2fd414ecf_3_2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a2fd414ecf_3_2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a2fd414ecf_3_2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a2fd414ecf_3_2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a2fd414ecf_3_2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a2fd414ecf_3_2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a2fd414ecf_3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a2fd414ecf_3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a2fd414ecf_3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a2fd414ecf_3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a2fd414ecf_3_2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a2fd414ecf_3_2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a2fd414ecf_3_2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a2fd414ecf_3_2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a2fd414ecf_3_2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a2fd414ecf_3_2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a2fd414ecf_3_2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a2fd414ecf_3_2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a2fd414ecf_3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a2fd414ecf_3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d398c8a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d398c8a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a2fd414ecf_3_2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a2fd414ecf_3_2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a2fd414ecf_3_2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a2fd414ecf_3_2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a2fd414ecf_3_2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a2fd414ecf_3_2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a2fd414ecf_3_2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a2fd414ecf_3_2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a2fd414ecf_3_2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a2fd414ecf_3_2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a2fd414ecf_3_2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a2fd414ecf_3_2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a2fd414ecf_3_2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a2fd414ecf_3_2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a2fd414ecf_3_2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a2fd414ecf_3_2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a2fd414ecf_3_2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a2fd414ecf_3_2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a2fd414ecf_3_2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a2fd414ecf_3_2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d398c8a6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d398c8a6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a2fd414ecf_3_2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a2fd414ecf_3_2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a2fd414ecf_3_2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a2fd414ecf_3_2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a2fd414ecf_3_2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a2fd414ecf_3_2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a2fd414ecf_3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a2fd414ecf_3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a2fd414ecf_3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a2fd414ecf_3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a2fd414ecf_3_2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a2fd414ecf_3_2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a2fd414ecf_3_2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a2fd414ecf_3_2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2fd414ecf_3_1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a2fd414ecf_3_16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d398c8a6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d398c8a6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d398c8a6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d398c8a6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d398c8a6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d398c8a6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398c8a6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398c8a6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d398c8a6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d398c8a6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d398c8a6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d398c8a6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2fd414ecf_3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2fd414ecf_3_16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d398c8a6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d398c8a6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d398c8a6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d398c8a6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d398c8a6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d398c8a6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d398c8a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d398c8a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2fd414ecf_3_1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2fd414ecf_3_1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2fd414ecf_3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2fd414ecf_3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2fd414ecf_3_1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2fd414ecf_3_1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2fd414ecf_3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2fd414ecf_3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2fd414ecf_3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2fd414ecf_3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a2fd414ecf_3_1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a2fd414ecf_3_1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fd414ecf_3_1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fd414ecf_3_1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2fd414ecf_3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2fd414ecf_3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2fd414ecf_3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2fd414ecf_3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2fd414ecf_3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2fd414ecf_3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2fd414ecf_3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2fd414ecf_3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2fd414ecf_3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2fd414ecf_3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2fd414ecf_3_1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2fd414ecf_3_1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2fd414ecf_3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a2fd414ecf_3_1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2fd414ecf_3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a2fd414ecf_3_1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2fd414ecf_3_1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a2fd414ecf_3_17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a2fd414ecf_3_1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a2fd414ecf_3_17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d398c8a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d398c8a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2fd414ecf_3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a2fd414ecf_3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2fd414ecf_3_1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2fd414ecf_3_1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2fd414ecf_3_1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2fd414ecf_3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2fd414ecf_3_1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2fd414ecf_3_1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d398c8a6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ad398c8a6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a2fd414ecf_3_1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a2fd414ecf_3_18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a2fd414ecf_3_1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a2fd414ecf_3_18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2fd414ecf_3_1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a2fd414ecf_3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a2fd414ecf_3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a2fd414ecf_3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2fd414ecf_3_1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2fd414ecf_3_1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2fd414ecf_3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a2fd414ecf_3_16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a2fd414ecf_3_1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a2fd414ecf_3_1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2fd414ecf_3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a2fd414ecf_3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2fd414ecf_3_1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a2fd414ecf_3_1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2fd414ecf_3_1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2fd414ecf_3_1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2fd414ecf_3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a2fd414ecf_3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a2fd414ecf_3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a2fd414ecf_3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a2fd414ecf_3_1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a2fd414ecf_3_1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2fd414ecf_3_1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2fd414ecf_3_1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2fd414ecf_3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2fd414ecf_3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2fd414ecf_3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2fd414ecf_3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2fd414ecf_3_1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2fd414ecf_3_1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2fd414ecf_3_1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a2fd414ecf_3_1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a2fd414ecf_3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a2fd414ecf_3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a2fd414ecf_3_1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a2fd414ecf_3_1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a2fd414ecf_3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a2fd414ecf_3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2fd414ecf_3_1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2fd414ecf_3_1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a2fd414ecf_3_1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a2fd414ecf_3_1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a2fd414ecf_3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a2fd414ecf_3_1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a2fd414ecf_3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a2fd414ecf_3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2fd414ecf_3_2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a2fd414ecf_3_2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a2fd414ecf_3_2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a2fd414ecf_3_2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2fd414ecf_3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a2fd414ecf_3_16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a2fd414ecf_3_2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a2fd414ecf_3_2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a2fd414ecf_3_2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a2fd414ecf_3_2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a2fd414ecf_3_2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a2fd414ecf_3_2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a2fd414ecf_3_2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a2fd414ecf_3_2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a2fd414ecf_3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a2fd414ecf_3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a2fd414ecf_3_2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a2fd414ecf_3_2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a2fd414ecf_3_2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a2fd414ecf_3_2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2fd414ecf_3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2fd414ecf_3_2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a2fd414ecf_3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a2fd414ecf_3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a2fd414ecf_3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a2fd414ecf_3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2fd414ecf_3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a2fd414ecf_3_16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a2fd414ecf_3_2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a2fd414ecf_3_2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a2fd414ecf_3_2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a2fd414ecf_3_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a2fd414ecf_3_2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a2fd414ecf_3_2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a2fd414ecf_3_2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a2fd414ecf_3_2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a2fd414ecf_3_2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a2fd414ecf_3_2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a2fd414ecf_3_2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a2fd414ecf_3_2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a2fd414ecf_3_2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a2fd414ecf_3_2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a2fd414ecf_3_2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a2fd414ecf_3_2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a2fd414ecf_3_2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a2fd414ecf_3_2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a2fd414ecf_3_2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a2fd414ecf_3_2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d398c8a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d398c8a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a2fd414ecf_3_2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a2fd414ecf_3_2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a2fd414ecf_3_2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a2fd414ecf_3_2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a2fd414ecf_3_2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a2fd414ecf_3_2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a2fd414ecf_3_2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a2fd414ecf_3_2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a2fd414ecf_3_2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a2fd414ecf_3_2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a2fd414ecf_3_2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a2fd414ecf_3_2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a2fd414ecf_3_2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a2fd414ecf_3_2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a2fd414ecf_3_2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a2fd414ecf_3_2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a2fd414ecf_3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a2fd414ecf_3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a2fd414ecf_3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a2fd414ecf_3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github.com/CSE12-F20-Assignments/cse12-fa20-pa4-Runtime-start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hyperlink" Target="https://docs.oracle.com/en/java/javase/11/docs/api/java.base/java/lang/Object.html#hashCode()" TargetMode="External"/><Relationship Id="rId4" Type="http://schemas.openxmlformats.org/officeDocument/2006/relationships/hyperlink" Target="https://docs.oracle.com/en/java/javase/11/docs/api/java.base/java/util/HashMap.html" TargetMode="External"/><Relationship Id="rId5" Type="http://schemas.openxmlformats.org/officeDocument/2006/relationships/hyperlink" Target="https://docs.oracle.com/en/java/javase/11/docs/api/java.base/java/lang/Object.html#equals(java.lang.Object)" TargetMode="External"/><Relationship Id="rId6" Type="http://schemas.openxmlformats.org/officeDocument/2006/relationships/hyperlink" Target="https://docs.oracle.com/en/java/javase/11/docs/api/java.base/java/lang/Object.html#equals(java.lang.Object)" TargetMode="External"/><Relationship Id="rId7" Type="http://schemas.openxmlformats.org/officeDocument/2006/relationships/hyperlink" Target="https://docs.oracle.com/en/java/javase/11/docs/api/java.base/java/lang/System.html#identityHashCode(java.lang.Object)"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hyperlink" Target="https://docs.google.com/presentation/d/1FuIz4BiFDbCIPKvJK3Qu12lDGgUi-2SXYCi-hqVwpzI/edit?usp=sharing"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Week 8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11-24</a:t>
            </a:r>
            <a:r>
              <a:rPr lang="en" sz="2400">
                <a:latin typeface="Arial"/>
                <a:ea typeface="Arial"/>
                <a:cs typeface="Arial"/>
                <a:sym typeface="Arial"/>
              </a:rPr>
              <a:t>-20</a:t>
            </a:r>
            <a:endParaRPr sz="2400">
              <a:latin typeface="Arial"/>
              <a:ea typeface="Arial"/>
              <a:cs typeface="Arial"/>
              <a:sym typeface="Arial"/>
            </a:endParaRPr>
          </a:p>
        </p:txBody>
      </p:sp>
      <p:sp>
        <p:nvSpPr>
          <p:cNvPr id="174" name="Google Shape;174;p25"/>
          <p:cNvSpPr txBox="1"/>
          <p:nvPr>
            <p:ph idx="1" type="subTitle"/>
          </p:nvPr>
        </p:nvSpPr>
        <p:spPr>
          <a:xfrm>
            <a:off x="1858700" y="3413147"/>
            <a:ext cx="5361300" cy="72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Review</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a:t>
            </a:r>
            <a:endParaRPr/>
          </a:p>
        </p:txBody>
      </p:sp>
      <p:sp>
        <p:nvSpPr>
          <p:cNvPr id="231" name="Google Shape;231;p34"/>
          <p:cNvSpPr txBox="1"/>
          <p:nvPr>
            <p:ph idx="1" type="body"/>
          </p:nvPr>
        </p:nvSpPr>
        <p:spPr>
          <a:xfrm>
            <a:off x="819150" y="15614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Which is the upper bound in this statement? </a:t>
            </a:r>
            <a:br>
              <a:rPr lang="en" sz="1800"/>
            </a:br>
            <a:br>
              <a:rPr lang="en" sz="1800"/>
            </a:br>
            <a:r>
              <a:rPr lang="en" sz="1800"/>
              <a:t>		g(n) = O(f(n))</a:t>
            </a:r>
            <a:endParaRPr sz="1800"/>
          </a:p>
          <a:p>
            <a:pPr indent="0" lvl="0" marL="0" rtl="0" algn="l">
              <a:spcBef>
                <a:spcPts val="1600"/>
              </a:spcBef>
              <a:spcAft>
                <a:spcPts val="1600"/>
              </a:spcAft>
              <a:buNone/>
            </a:pPr>
            <a:r>
              <a:t/>
            </a:r>
            <a:endParaRPr sz="1800"/>
          </a:p>
        </p:txBody>
      </p:sp>
      <p:sp>
        <p:nvSpPr>
          <p:cNvPr id="232" name="Google Shape;232;p34"/>
          <p:cNvSpPr txBox="1"/>
          <p:nvPr/>
        </p:nvSpPr>
        <p:spPr>
          <a:xfrm>
            <a:off x="5594950" y="1842775"/>
            <a:ext cx="3197100" cy="13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Calibri"/>
              <a:ea typeface="Calibri"/>
              <a:cs typeface="Calibri"/>
              <a:sym typeface="Calibri"/>
            </a:endParaRPr>
          </a:p>
          <a:p>
            <a:pPr indent="-342900" lvl="0" marL="1371600" rtl="0" algn="l">
              <a:lnSpc>
                <a:spcPct val="115000"/>
              </a:lnSpc>
              <a:spcBef>
                <a:spcPts val="1600"/>
              </a:spcBef>
              <a:spcAft>
                <a:spcPts val="0"/>
              </a:spcAft>
              <a:buClr>
                <a:schemeClr val="dk2"/>
              </a:buClr>
              <a:buSzPts val="1800"/>
              <a:buFont typeface="Calibri"/>
              <a:buAutoNum type="alphaLcParenR"/>
            </a:pPr>
            <a:r>
              <a:rPr lang="en" sz="1800">
                <a:solidFill>
                  <a:schemeClr val="dk2"/>
                </a:solidFill>
                <a:latin typeface="Calibri"/>
                <a:ea typeface="Calibri"/>
                <a:cs typeface="Calibri"/>
                <a:sym typeface="Calibri"/>
              </a:rPr>
              <a:t>g(n)</a:t>
            </a:r>
            <a:endParaRPr sz="1800">
              <a:solidFill>
                <a:schemeClr val="dk2"/>
              </a:solidFill>
              <a:latin typeface="Calibri"/>
              <a:ea typeface="Calibri"/>
              <a:cs typeface="Calibri"/>
              <a:sym typeface="Calibri"/>
            </a:endParaRPr>
          </a:p>
          <a:p>
            <a:pPr indent="-342900" lvl="0" marL="1371600" rtl="0" algn="l">
              <a:lnSpc>
                <a:spcPct val="115000"/>
              </a:lnSpc>
              <a:spcBef>
                <a:spcPts val="0"/>
              </a:spcBef>
              <a:spcAft>
                <a:spcPts val="0"/>
              </a:spcAft>
              <a:buClr>
                <a:schemeClr val="dk2"/>
              </a:buClr>
              <a:buSzPts val="1800"/>
              <a:buFont typeface="Calibri"/>
              <a:buAutoNum type="alphaLcParenR"/>
            </a:pPr>
            <a:r>
              <a:rPr lang="en" sz="1800">
                <a:solidFill>
                  <a:schemeClr val="dk2"/>
                </a:solidFill>
                <a:highlight>
                  <a:srgbClr val="FFFF00"/>
                </a:highlight>
                <a:latin typeface="Calibri"/>
                <a:ea typeface="Calibri"/>
                <a:cs typeface="Calibri"/>
                <a:sym typeface="Calibri"/>
              </a:rPr>
              <a:t>f(n)</a:t>
            </a:r>
            <a:endParaRPr>
              <a:highlight>
                <a:srgbClr val="FFFF00"/>
              </a:highlight>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24"/>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70" name="Google Shape;970;p124"/>
          <p:cNvSpPr txBox="1"/>
          <p:nvPr/>
        </p:nvSpPr>
        <p:spPr>
          <a:xfrm>
            <a:off x="196125" y="1938375"/>
            <a:ext cx="40584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and an additional line is added below: set(“c”, 40),</a:t>
            </a:r>
            <a:r>
              <a:rPr b="1" lang="en" sz="1200">
                <a:solidFill>
                  <a:schemeClr val="dk1"/>
                </a:solidFill>
              </a:rPr>
              <a:t> </a:t>
            </a:r>
            <a:r>
              <a:rPr b="1" lang="en" sz="1200">
                <a:solidFill>
                  <a:srgbClr val="0000FF"/>
                </a:solidFill>
              </a:rPr>
              <a:t>Which bucket is “c” stored in?</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lang="en" sz="1200">
                <a:solidFill>
                  <a:schemeClr val="dk1"/>
                </a:solidFill>
              </a:rPr>
              <a:t>A: 0</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it causes an error</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71" name="Google Shape;971;p124"/>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25"/>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77" name="Google Shape;977;p125"/>
          <p:cNvSpPr txBox="1"/>
          <p:nvPr/>
        </p:nvSpPr>
        <p:spPr>
          <a:xfrm>
            <a:off x="196125" y="1938375"/>
            <a:ext cx="40584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and an additional line is added below: set(“c”, 40),</a:t>
            </a:r>
            <a:r>
              <a:rPr b="1" lang="en" sz="1200">
                <a:solidFill>
                  <a:schemeClr val="dk1"/>
                </a:solidFill>
              </a:rPr>
              <a:t> </a:t>
            </a:r>
            <a:r>
              <a:rPr b="1" lang="en" sz="1200">
                <a:solidFill>
                  <a:srgbClr val="0000FF"/>
                </a:solidFill>
              </a:rPr>
              <a:t>Which bucket is “c” stored in?</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lang="en" sz="1200">
                <a:solidFill>
                  <a:schemeClr val="dk1"/>
                </a:solidFill>
              </a:rPr>
              <a:t>A: 0</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rPr>
              <a:t>E: it causes an error (ArrayIndexOutOfBounds)</a:t>
            </a:r>
            <a:endParaRPr b="1" sz="1200">
              <a:solidFill>
                <a:srgbClr val="FF0000"/>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78" name="Google Shape;978;p125"/>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26"/>
          <p:cNvSpPr txBox="1"/>
          <p:nvPr/>
        </p:nvSpPr>
        <p:spPr>
          <a:xfrm>
            <a:off x="4640175" y="727850"/>
            <a:ext cx="4171800" cy="43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set(key, value):</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loadFactor &gt; 0.67: expandCapacity()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array 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b.value =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key not in table, add it at first index containing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this.buckets[index] = {key: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Value get(key):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this.buckets.length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 return b.value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haven't found the 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 null/throw exception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expandCapacity():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newEntries = new Entry[this.buckets.length * 2];</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oldEntries = this.buckets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 = newEntries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this.size = 0</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for each entry {k:v} in oldEntries: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this.set(k, v)</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984" name="Google Shape;984;p126"/>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How can we fix the ArrayOutOfBounds issue?</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985" name="Google Shape;985;p126"/>
          <p:cNvSpPr txBox="1"/>
          <p:nvPr/>
        </p:nvSpPr>
        <p:spPr>
          <a:xfrm>
            <a:off x="269000" y="709875"/>
            <a:ext cx="4171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A HashTable&lt;Key, Value&gt; using Linear Probing has:</a:t>
            </a:r>
            <a:endParaRPr b="1"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Entries (not of lists of Entries!)</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An Entry is a single {key: value} pair.</a:t>
            </a:r>
            <a:endParaRPr sz="10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27"/>
          <p:cNvSpPr txBox="1"/>
          <p:nvPr/>
        </p:nvSpPr>
        <p:spPr>
          <a:xfrm>
            <a:off x="4640175" y="727850"/>
            <a:ext cx="4171800" cy="43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set(key, value):</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loadFactor &gt; 0.67: expandCapacity()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array 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b.value =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rgbClr val="FF0000"/>
                </a:solidFill>
                <a:latin typeface="Roboto Mono"/>
                <a:ea typeface="Roboto Mono"/>
                <a:cs typeface="Roboto Mono"/>
                <a:sym typeface="Roboto Mono"/>
              </a:rPr>
              <a:t>    </a:t>
            </a:r>
            <a:r>
              <a:rPr b="1" lang="en" sz="800">
                <a:solidFill>
                  <a:srgbClr val="FF0000"/>
                </a:solidFill>
                <a:latin typeface="Roboto Mono"/>
                <a:ea typeface="Roboto Mono"/>
                <a:cs typeface="Roboto Mono"/>
                <a:sym typeface="Roboto Mono"/>
              </a:rPr>
              <a:t>index = index % 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key not in table, add it at first index containing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this.buckets[index] = {key: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Value get(key):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this.buckets.length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 return b.value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rgbClr val="FF0000"/>
                </a:solidFill>
                <a:latin typeface="Roboto Mono"/>
                <a:ea typeface="Roboto Mono"/>
                <a:cs typeface="Roboto Mono"/>
                <a:sym typeface="Roboto Mono"/>
              </a:rPr>
              <a:t>    index = index % buckets.length</a:t>
            </a:r>
            <a:endParaRPr b="1" sz="8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haven't found the 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 null/throw exception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expandCapacity():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newEntries = new Entry[this.buckets.length * 2];</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oldEntries = this.buckets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 = newEntries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this.size = 0</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for each entry {k:v} in oldEntries: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this.set(k, v)</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991" name="Google Shape;991;p127"/>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How can we fix the ArrayOutOfBounds issue?</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992" name="Google Shape;992;p127"/>
          <p:cNvSpPr txBox="1"/>
          <p:nvPr/>
        </p:nvSpPr>
        <p:spPr>
          <a:xfrm>
            <a:off x="269000" y="709875"/>
            <a:ext cx="4171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 HashTable&lt;Key, Value&gt; using Linear Probing has:</a:t>
            </a:r>
            <a:endParaRPr b="1"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Entries (not of lists of Entries!)</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An Entry is a single {key: value} pair.</a:t>
            </a:r>
            <a:endParaRPr sz="1000"/>
          </a:p>
        </p:txBody>
      </p:sp>
      <p:sp>
        <p:nvSpPr>
          <p:cNvPr id="993" name="Google Shape;993;p127"/>
          <p:cNvSpPr txBox="1"/>
          <p:nvPr/>
        </p:nvSpPr>
        <p:spPr>
          <a:xfrm>
            <a:off x="269000" y="2471775"/>
            <a:ext cx="4171800" cy="252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When you get to the end of the array just fall off the end, wrap around to the beginning, and starting searching again at 0.</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We would no longer have ArrayIndexOutOfBounds issue!</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Loadfactor - never update size!!! Where should we increment size?</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Asume load factor is size/currentlength (helper method)</a:t>
            </a:r>
            <a:endParaRPr sz="1200">
              <a:solidFill>
                <a:schemeClr val="dk1"/>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28"/>
          <p:cNvSpPr txBox="1"/>
          <p:nvPr/>
        </p:nvSpPr>
        <p:spPr>
          <a:xfrm>
            <a:off x="4640175" y="727850"/>
            <a:ext cx="4171800" cy="43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set(key, value):</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loadFactor &gt; 0.67: expandCapacity()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array 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b.value =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index % 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key not in table, add it at first index containing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this.buckets[index] = {key: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Value get(key):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this.buckets.length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 return b.value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index % 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haven't found the 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 null/throw exception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expandCapacity():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newEntries = new Entry[this.buckets.length * 2];</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oldEntries = this.buckets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 = newEntries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this.size = 0</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for each entry {k:v} in oldEntries: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this.set(k, v)</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999" name="Google Shape;999;p128"/>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Are there any other issues that need to be fixed?</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1000" name="Google Shape;1000;p128"/>
          <p:cNvSpPr txBox="1"/>
          <p:nvPr/>
        </p:nvSpPr>
        <p:spPr>
          <a:xfrm>
            <a:off x="269000" y="709875"/>
            <a:ext cx="4171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 HashTable&lt;Key, Value&gt; using Linear Probing has:</a:t>
            </a:r>
            <a:endParaRPr b="1"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Entries (not of lists of Entries!)</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An Entry is a single {key: value} pair.</a:t>
            </a:r>
            <a:endParaRPr sz="10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29"/>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Are there any other issues that need to be fixed?</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1006" name="Google Shape;1006;p129"/>
          <p:cNvSpPr txBox="1"/>
          <p:nvPr/>
        </p:nvSpPr>
        <p:spPr>
          <a:xfrm>
            <a:off x="269000" y="709875"/>
            <a:ext cx="4171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 HashTable&lt;Key, Value&gt; using Linear Probing has:</a:t>
            </a:r>
            <a:endParaRPr b="1"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Entries (not of lists of Entries!)</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An Entry is a single {key: value} pair.</a:t>
            </a:r>
            <a:endParaRPr sz="1000"/>
          </a:p>
        </p:txBody>
      </p:sp>
      <p:sp>
        <p:nvSpPr>
          <p:cNvPr id="1007" name="Google Shape;1007;p129"/>
          <p:cNvSpPr txBox="1"/>
          <p:nvPr/>
        </p:nvSpPr>
        <p:spPr>
          <a:xfrm>
            <a:off x="269000" y="2471775"/>
            <a:ext cx="4171800" cy="252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YES! </a:t>
            </a:r>
            <a:r>
              <a:rPr lang="en" sz="1200">
                <a:solidFill>
                  <a:schemeClr val="dk1"/>
                </a:solidFill>
                <a:latin typeface="Roboto Mono"/>
                <a:ea typeface="Roboto Mono"/>
                <a:cs typeface="Roboto Mono"/>
                <a:sym typeface="Roboto Mono"/>
              </a:rPr>
              <a:t>size</a:t>
            </a:r>
            <a:r>
              <a:rPr lang="en" sz="1200">
                <a:solidFill>
                  <a:schemeClr val="dk1"/>
                </a:solidFill>
              </a:rPr>
              <a:t> is never being updated!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(Let’s assume </a:t>
            </a:r>
            <a:r>
              <a:rPr lang="en" sz="1200">
                <a:solidFill>
                  <a:schemeClr val="dk1"/>
                </a:solidFill>
                <a:latin typeface="Roboto Mono"/>
                <a:ea typeface="Roboto Mono"/>
                <a:cs typeface="Roboto Mono"/>
                <a:sym typeface="Roboto Mono"/>
              </a:rPr>
              <a:t>loadFactor</a:t>
            </a:r>
            <a:r>
              <a:rPr lang="en" sz="1200">
                <a:solidFill>
                  <a:schemeClr val="dk1"/>
                </a:solidFill>
              </a:rPr>
              <a:t> is actually a helper method that returns the current size divided by the current length.)</a:t>
            </a:r>
            <a:endParaRPr sz="1200">
              <a:solidFill>
                <a:schemeClr val="dk1"/>
              </a:solidFill>
            </a:endParaRPr>
          </a:p>
        </p:txBody>
      </p:sp>
      <p:sp>
        <p:nvSpPr>
          <p:cNvPr id="1008" name="Google Shape;1008;p129"/>
          <p:cNvSpPr txBox="1"/>
          <p:nvPr/>
        </p:nvSpPr>
        <p:spPr>
          <a:xfrm>
            <a:off x="4640175" y="727850"/>
            <a:ext cx="4171800" cy="43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set(key, value):</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a:t>
            </a:r>
            <a:r>
              <a:rPr b="1" lang="en" sz="800">
                <a:solidFill>
                  <a:srgbClr val="FF0000"/>
                </a:solidFill>
                <a:latin typeface="Roboto Mono"/>
                <a:ea typeface="Roboto Mono"/>
                <a:cs typeface="Roboto Mono"/>
                <a:sym typeface="Roboto Mono"/>
              </a:rPr>
              <a:t>loadFactor()</a:t>
            </a:r>
            <a:r>
              <a:rPr lang="en" sz="800">
                <a:solidFill>
                  <a:schemeClr val="dk1"/>
                </a:solidFill>
                <a:latin typeface="Roboto Mono"/>
                <a:ea typeface="Roboto Mono"/>
                <a:cs typeface="Roboto Mono"/>
                <a:sym typeface="Roboto Mono"/>
              </a:rPr>
              <a:t> &gt; 0.67: expandCapacity()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array 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b.value =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index % 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key not in table, add it at first index containing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this.buckets[index] = {key: 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800">
                <a:solidFill>
                  <a:srgbClr val="FF0000"/>
                </a:solidFill>
                <a:latin typeface="Roboto Mono"/>
                <a:ea typeface="Roboto Mono"/>
                <a:cs typeface="Roboto Mono"/>
                <a:sym typeface="Roboto Mono"/>
              </a:rPr>
              <a:t>  size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Value get(key):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hashed = hash(key)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hashed % this.buckets.length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while this.buckets[index] != null:</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b = this.buckets[index]</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if b.key.equals(key): return b.value</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1</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index = index % buckets.length</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 haven't found the key</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return null/throw exception</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800">
                <a:solidFill>
                  <a:schemeClr val="dk1"/>
                </a:solidFill>
                <a:latin typeface="Roboto Mono"/>
                <a:ea typeface="Roboto Mono"/>
                <a:cs typeface="Roboto Mono"/>
                <a:sym typeface="Roboto Mono"/>
              </a:rPr>
              <a:t>void expandCapacity():</a:t>
            </a:r>
            <a:endParaRPr b="1"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newEntries = new Entry[this.buckets.length * 2];</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oldEntries = this.buckets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this.buckets = newEntries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this.size = 0</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for each entry {k:v} in oldEntries:</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    this.set(k, v)</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30"/>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happens if we set </a:t>
            </a:r>
            <a:r>
              <a:rPr b="1" lang="en" sz="1500">
                <a:solidFill>
                  <a:schemeClr val="dk1"/>
                </a:solidFill>
                <a:latin typeface="Roboto Mono"/>
                <a:ea typeface="Roboto Mono"/>
                <a:cs typeface="Roboto Mono"/>
                <a:sym typeface="Roboto Mono"/>
              </a:rPr>
              <a:t>loadFactor</a:t>
            </a:r>
            <a:r>
              <a:rPr b="1" lang="en" sz="1500">
                <a:solidFill>
                  <a:schemeClr val="dk1"/>
                </a:solidFill>
              </a:rPr>
              <a:t> to be 1 instead of 0.67?</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1014" name="Google Shape;1014;p130"/>
          <p:cNvSpPr txBox="1"/>
          <p:nvPr/>
        </p:nvSpPr>
        <p:spPr>
          <a:xfrm>
            <a:off x="269000" y="709875"/>
            <a:ext cx="4171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 HashTable&lt;Key, Value&gt; using Linear Probing has:</a:t>
            </a:r>
            <a:endParaRPr b="1"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Entries (not of lists of Entries!)</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An Entry is a single {key: value} pair.</a:t>
            </a:r>
            <a:endParaRPr sz="1000"/>
          </a:p>
        </p:txBody>
      </p:sp>
      <p:sp>
        <p:nvSpPr>
          <p:cNvPr id="1015" name="Google Shape;1015;p130"/>
          <p:cNvSpPr txBox="1"/>
          <p:nvPr/>
        </p:nvSpPr>
        <p:spPr>
          <a:xfrm>
            <a:off x="4640175" y="727850"/>
            <a:ext cx="4171800" cy="43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void set(key, value):</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 loadFactor</a:t>
            </a:r>
            <a:r>
              <a:rPr b="1" lang="en" sz="800">
                <a:latin typeface="Roboto Mono"/>
                <a:ea typeface="Roboto Mono"/>
                <a:cs typeface="Roboto Mono"/>
                <a:sym typeface="Roboto Mono"/>
              </a:rPr>
              <a:t>()</a:t>
            </a:r>
            <a:r>
              <a:rPr lang="en" sz="800">
                <a:latin typeface="Roboto Mono"/>
                <a:ea typeface="Roboto Mono"/>
                <a:cs typeface="Roboto Mono"/>
                <a:sym typeface="Roboto Mono"/>
              </a:rPr>
              <a:t> &gt; 0.67: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hashed = hash(key)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hashed % array 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while this.buckets[index] != null: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 = this.buckets[index]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 b.key.equals(key):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b.value = value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index % 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 key not in table, add it at first index containing null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this.buckets[index] = {key: value}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size += 1</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Value get(key):</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hashed = hash(key)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hashed % this.buckets.length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while this.buckets[index] != null: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 = this.buckets[index]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 b.key.equals(key): return b.value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index % 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 haven't found the 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 null/throw exception</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void expandCapacity():</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newEntries = new Entry[this.buckets.length * 2];</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oldEntries = this.buckets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this.buckets = newEntries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for each entry {k:v} in oldEntries: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this.set(k, v)</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31"/>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happens if we set </a:t>
            </a:r>
            <a:r>
              <a:rPr b="1" lang="en" sz="1500">
                <a:solidFill>
                  <a:schemeClr val="dk1"/>
                </a:solidFill>
                <a:latin typeface="Roboto Mono"/>
                <a:ea typeface="Roboto Mono"/>
                <a:cs typeface="Roboto Mono"/>
                <a:sym typeface="Roboto Mono"/>
              </a:rPr>
              <a:t>loadFactor</a:t>
            </a:r>
            <a:r>
              <a:rPr b="1" lang="en" sz="1500">
                <a:solidFill>
                  <a:schemeClr val="dk1"/>
                </a:solidFill>
              </a:rPr>
              <a:t> to be 1 instead of 0.67?</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
        <p:nvSpPr>
          <p:cNvPr id="1021" name="Google Shape;1021;p131"/>
          <p:cNvSpPr txBox="1"/>
          <p:nvPr/>
        </p:nvSpPr>
        <p:spPr>
          <a:xfrm>
            <a:off x="269000" y="709875"/>
            <a:ext cx="4171800" cy="166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 HashTable&lt;Key, Value&gt; using Linear Probing has:</a:t>
            </a:r>
            <a:endParaRPr b="1"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Entries (not of lists of Entries!)</a:t>
            </a:r>
            <a:endParaRPr sz="1000">
              <a:solidFill>
                <a:schemeClr val="dk1"/>
              </a:solidFill>
              <a:latin typeface="Roboto Mono"/>
              <a:ea typeface="Roboto Mono"/>
              <a:cs typeface="Roboto Mono"/>
              <a:sym typeface="Roboto Mono"/>
            </a:endParaRPr>
          </a:p>
          <a:p>
            <a:pPr indent="-292100" lvl="0" marL="457200" rtl="0" algn="l">
              <a:lnSpc>
                <a:spcPct val="150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50000"/>
              </a:lnSpc>
              <a:spcBef>
                <a:spcPts val="0"/>
              </a:spcBef>
              <a:spcAft>
                <a:spcPts val="0"/>
              </a:spcAft>
              <a:buNone/>
            </a:pPr>
            <a:r>
              <a:rPr b="1" lang="en" sz="1000">
                <a:solidFill>
                  <a:schemeClr val="dk1"/>
                </a:solidFill>
                <a:latin typeface="Roboto Mono"/>
                <a:ea typeface="Roboto Mono"/>
                <a:cs typeface="Roboto Mono"/>
                <a:sym typeface="Roboto Mono"/>
              </a:rPr>
              <a:t>An Entry is a single {key: value} pair.</a:t>
            </a:r>
            <a:endParaRPr sz="1000"/>
          </a:p>
        </p:txBody>
      </p:sp>
      <p:sp>
        <p:nvSpPr>
          <p:cNvPr id="1022" name="Google Shape;1022;p131"/>
          <p:cNvSpPr txBox="1"/>
          <p:nvPr/>
        </p:nvSpPr>
        <p:spPr>
          <a:xfrm>
            <a:off x="4640175" y="727850"/>
            <a:ext cx="4171800" cy="435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void set(key, value):</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 loadFactor</a:t>
            </a:r>
            <a:r>
              <a:rPr b="1" lang="en" sz="800">
                <a:latin typeface="Roboto Mono"/>
                <a:ea typeface="Roboto Mono"/>
                <a:cs typeface="Roboto Mono"/>
                <a:sym typeface="Roboto Mono"/>
              </a:rPr>
              <a:t>()</a:t>
            </a:r>
            <a:r>
              <a:rPr lang="en" sz="800">
                <a:latin typeface="Roboto Mono"/>
                <a:ea typeface="Roboto Mono"/>
                <a:cs typeface="Roboto Mono"/>
                <a:sym typeface="Roboto Mono"/>
              </a:rPr>
              <a:t> &gt; 0.67: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hashed = hash(key)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hashed % array 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while this.buckets[index] != null: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 = this.buckets[index]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 b.key.equals(key):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b.value = value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index % 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 key not in table, add it at first index containing null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this.buckets[index] = {key: value}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size += 1</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Value get(key):</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hashed = hash(key)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hashed % this.buckets.length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while this.buckets[index] != null: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b = this.buckets[index]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 b.key.equals(key): return b.value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index = index % buckets.length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 haven't found the key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return null/throw exception</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void expandCapacity():</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newEntries = new Entry[this.buckets.length * 2];</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oldEntries = this.buckets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this.buckets = newEntries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for each entry {k:v} in oldEntries: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this.set(k, v)</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1023" name="Google Shape;1023;p131"/>
          <p:cNvSpPr txBox="1"/>
          <p:nvPr/>
        </p:nvSpPr>
        <p:spPr>
          <a:xfrm>
            <a:off x="269000" y="2471775"/>
            <a:ext cx="4171800" cy="2529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INFINITE LOOP!</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There would be an infinite loop once the array is full. If the array is full of entries the method will search until it finds a bucket equal to null and there is no null to find.</a:t>
            </a:r>
            <a:endParaRPr sz="1200">
              <a:solidFill>
                <a:schemeClr val="dk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32"/>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best case for add()</a:t>
            </a:r>
            <a:endParaRPr sz="1500">
              <a:solidFill>
                <a:schemeClr val="dk1"/>
              </a:solidFill>
            </a:endParaRPr>
          </a:p>
        </p:txBody>
      </p:sp>
      <p:sp>
        <p:nvSpPr>
          <p:cNvPr id="1029" name="Google Shape;1029;p132"/>
          <p:cNvSpPr txBox="1"/>
          <p:nvPr/>
        </p:nvSpPr>
        <p:spPr>
          <a:xfrm>
            <a:off x="212225" y="728725"/>
            <a:ext cx="3875100" cy="385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public class AList&lt;E&gt; implements List&lt;E&gt;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 elements;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size;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AList()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this.elements = (E[])(new Object[2]);</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void add(E s)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this.elements[this.size] = 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private void expandCapacity()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currentCapacity = this.elements.length;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if(this.size &lt; currentCapacity) { return;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 expanded = (E[])(new Object[currentCapacity * 2]);</a:t>
            </a:r>
            <a:endParaRPr b="1"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for(int i = 0; i &lt; this.size; i += 1)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expanded[i] = this.elements[i];</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 = expanded;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133"/>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best case for add()</a:t>
            </a:r>
            <a:endParaRPr sz="1500">
              <a:solidFill>
                <a:schemeClr val="dk1"/>
              </a:solidFill>
            </a:endParaRPr>
          </a:p>
        </p:txBody>
      </p:sp>
      <p:sp>
        <p:nvSpPr>
          <p:cNvPr id="1035" name="Google Shape;1035;p133"/>
          <p:cNvSpPr txBox="1"/>
          <p:nvPr/>
        </p:nvSpPr>
        <p:spPr>
          <a:xfrm>
            <a:off x="212225" y="728725"/>
            <a:ext cx="3875100" cy="385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public class AList&lt;E&gt; implements List&lt;E&gt;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 elements;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size;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AList()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this.elements = (E[])(new Object[2]);</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void add(E s)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this.elements[this.size] = 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private void expandCapacity()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currentCapacity = this.elements.length;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if(this.size &lt; currentCapacity) { return;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 expanded = (E[])(new Object[currentCapacity * 2]);</a:t>
            </a:r>
            <a:endParaRPr b="1"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for(int i = 0; i &lt; this.size; i += 1)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expanded[i] = this.elements[i];</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 = expanded;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1036" name="Google Shape;1036;p133"/>
          <p:cNvSpPr txBox="1"/>
          <p:nvPr/>
        </p:nvSpPr>
        <p:spPr>
          <a:xfrm>
            <a:off x="5049300" y="1809000"/>
            <a:ext cx="3249600" cy="213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800" u="sng">
                <a:solidFill>
                  <a:srgbClr val="FF0000"/>
                </a:solidFill>
              </a:rPr>
              <a:t>Best Case:</a:t>
            </a:r>
            <a:r>
              <a:rPr lang="en" sz="2800">
                <a:solidFill>
                  <a:srgbClr val="FF0000"/>
                </a:solidFill>
              </a:rPr>
              <a:t> </a:t>
            </a:r>
            <a:r>
              <a:rPr lang="en" sz="2800">
                <a:solidFill>
                  <a:srgbClr val="FF0000"/>
                </a:solidFill>
                <a:latin typeface="Roboto"/>
                <a:ea typeface="Roboto"/>
                <a:cs typeface="Roboto"/>
                <a:sym typeface="Roboto"/>
              </a:rPr>
              <a:t>O(1)</a:t>
            </a:r>
            <a:endParaRPr sz="2800">
              <a:solidFill>
                <a:srgbClr val="FF0000"/>
              </a:solidFill>
            </a:endParaRPr>
          </a:p>
          <a:p>
            <a:pPr indent="0" lvl="0" marL="0" rtl="0" algn="l">
              <a:lnSpc>
                <a:spcPct val="150000"/>
              </a:lnSpc>
              <a:spcBef>
                <a:spcPts val="0"/>
              </a:spcBef>
              <a:spcAft>
                <a:spcPts val="0"/>
              </a:spcAft>
              <a:buNone/>
            </a:pPr>
            <a:r>
              <a:rPr lang="en" sz="1800">
                <a:solidFill>
                  <a:srgbClr val="FF0000"/>
                </a:solidFill>
                <a:latin typeface="Roboto Mono"/>
                <a:ea typeface="Roboto Mono"/>
                <a:cs typeface="Roboto Mono"/>
                <a:sym typeface="Roboto Mono"/>
              </a:rPr>
              <a:t>expandCapacity</a:t>
            </a:r>
            <a:r>
              <a:rPr lang="en" sz="1800">
                <a:solidFill>
                  <a:srgbClr val="FF0000"/>
                </a:solidFill>
                <a:latin typeface="Roboto"/>
                <a:ea typeface="Roboto"/>
                <a:cs typeface="Roboto"/>
                <a:sym typeface="Roboto"/>
              </a:rPr>
              <a:t> returns immediately</a:t>
            </a:r>
            <a:endParaRPr sz="18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a:t>
            </a:r>
            <a:endParaRPr/>
          </a:p>
        </p:txBody>
      </p:sp>
      <p:sp>
        <p:nvSpPr>
          <p:cNvPr id="238" name="Google Shape;238;p35"/>
          <p:cNvSpPr txBox="1"/>
          <p:nvPr>
            <p:ph idx="1" type="body"/>
          </p:nvPr>
        </p:nvSpPr>
        <p:spPr>
          <a:xfrm>
            <a:off x="819150" y="15614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Which is the upper bound in this statement? </a:t>
            </a:r>
            <a:br>
              <a:rPr lang="en" sz="1800"/>
            </a:br>
            <a:br>
              <a:rPr lang="en" sz="1800"/>
            </a:br>
            <a:r>
              <a:rPr lang="en" sz="1800"/>
              <a:t>		g(n) = </a:t>
            </a:r>
            <a:r>
              <a:rPr lang="en" sz="1400">
                <a:solidFill>
                  <a:srgbClr val="000000"/>
                </a:solidFill>
                <a:latin typeface="Arial"/>
                <a:ea typeface="Arial"/>
                <a:cs typeface="Arial"/>
                <a:sym typeface="Arial"/>
              </a:rPr>
              <a:t>Ω</a:t>
            </a:r>
            <a:r>
              <a:rPr lang="en" sz="1800"/>
              <a:t>(f(n))</a:t>
            </a:r>
            <a:endParaRPr sz="1800"/>
          </a:p>
          <a:p>
            <a:pPr indent="0" lvl="0" marL="0" rtl="0" algn="l">
              <a:spcBef>
                <a:spcPts val="1600"/>
              </a:spcBef>
              <a:spcAft>
                <a:spcPts val="1600"/>
              </a:spcAft>
              <a:buNone/>
            </a:pPr>
            <a:r>
              <a:t/>
            </a:r>
            <a:endParaRPr sz="1800"/>
          </a:p>
        </p:txBody>
      </p:sp>
      <p:sp>
        <p:nvSpPr>
          <p:cNvPr id="239" name="Google Shape;239;p35"/>
          <p:cNvSpPr txBox="1"/>
          <p:nvPr/>
        </p:nvSpPr>
        <p:spPr>
          <a:xfrm>
            <a:off x="5594950" y="1842775"/>
            <a:ext cx="3197100" cy="13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Calibri"/>
              <a:ea typeface="Calibri"/>
              <a:cs typeface="Calibri"/>
              <a:sym typeface="Calibri"/>
            </a:endParaRPr>
          </a:p>
          <a:p>
            <a:pPr indent="-342900" lvl="0" marL="1371600" rtl="0" algn="l">
              <a:lnSpc>
                <a:spcPct val="115000"/>
              </a:lnSpc>
              <a:spcBef>
                <a:spcPts val="1600"/>
              </a:spcBef>
              <a:spcAft>
                <a:spcPts val="0"/>
              </a:spcAft>
              <a:buClr>
                <a:schemeClr val="dk2"/>
              </a:buClr>
              <a:buSzPts val="1800"/>
              <a:buFont typeface="Calibri"/>
              <a:buAutoNum type="alphaLcParenR"/>
            </a:pPr>
            <a:r>
              <a:rPr lang="en" sz="1800">
                <a:solidFill>
                  <a:schemeClr val="dk2"/>
                </a:solidFill>
                <a:latin typeface="Calibri"/>
                <a:ea typeface="Calibri"/>
                <a:cs typeface="Calibri"/>
                <a:sym typeface="Calibri"/>
              </a:rPr>
              <a:t>g(n)</a:t>
            </a:r>
            <a:endParaRPr sz="1800">
              <a:solidFill>
                <a:schemeClr val="dk2"/>
              </a:solidFill>
              <a:latin typeface="Calibri"/>
              <a:ea typeface="Calibri"/>
              <a:cs typeface="Calibri"/>
              <a:sym typeface="Calibri"/>
            </a:endParaRPr>
          </a:p>
          <a:p>
            <a:pPr indent="-342900" lvl="0" marL="1371600" rtl="0" algn="l">
              <a:lnSpc>
                <a:spcPct val="115000"/>
              </a:lnSpc>
              <a:spcBef>
                <a:spcPts val="0"/>
              </a:spcBef>
              <a:spcAft>
                <a:spcPts val="0"/>
              </a:spcAft>
              <a:buClr>
                <a:schemeClr val="dk2"/>
              </a:buClr>
              <a:buSzPts val="1800"/>
              <a:buFont typeface="Calibri"/>
              <a:buAutoNum type="alphaLcParenR"/>
            </a:pPr>
            <a:r>
              <a:rPr lang="en" sz="1800">
                <a:solidFill>
                  <a:schemeClr val="dk2"/>
                </a:solidFill>
                <a:latin typeface="Calibri"/>
                <a:ea typeface="Calibri"/>
                <a:cs typeface="Calibri"/>
                <a:sym typeface="Calibri"/>
              </a:rPr>
              <a:t>f(n)</a:t>
            </a:r>
            <a:endParaRPr>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34"/>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worst case for add()</a:t>
            </a:r>
            <a:endParaRPr sz="1500">
              <a:solidFill>
                <a:schemeClr val="dk1"/>
              </a:solidFill>
            </a:endParaRPr>
          </a:p>
        </p:txBody>
      </p:sp>
      <p:sp>
        <p:nvSpPr>
          <p:cNvPr id="1042" name="Google Shape;1042;p134"/>
          <p:cNvSpPr txBox="1"/>
          <p:nvPr/>
        </p:nvSpPr>
        <p:spPr>
          <a:xfrm>
            <a:off x="212225" y="728725"/>
            <a:ext cx="3875100" cy="385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public class AList&lt;E&gt; implements List&lt;E&gt;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 elements;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size;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AList()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this.elements = (E[])(new Object[2]);</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void add(E s)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this.elements[this.size] = 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private void expandCapacity()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currentCapacity = this.elements.length;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if(this.size &lt; currentCapacity) { return;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 expanded = (E[])(new Object[currentCapacity * 2]);</a:t>
            </a:r>
            <a:endParaRPr b="1"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for(int i = 0; i &lt; this.size; i += 1)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expanded[i] = this.elements[i];</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 = expanded;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35"/>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worst case for add()</a:t>
            </a:r>
            <a:endParaRPr sz="1500">
              <a:solidFill>
                <a:schemeClr val="dk1"/>
              </a:solidFill>
            </a:endParaRPr>
          </a:p>
        </p:txBody>
      </p:sp>
      <p:sp>
        <p:nvSpPr>
          <p:cNvPr id="1048" name="Google Shape;1048;p135"/>
          <p:cNvSpPr txBox="1"/>
          <p:nvPr/>
        </p:nvSpPr>
        <p:spPr>
          <a:xfrm>
            <a:off x="212225" y="728725"/>
            <a:ext cx="3875100" cy="385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Mono"/>
                <a:ea typeface="Roboto Mono"/>
                <a:cs typeface="Roboto Mono"/>
                <a:sym typeface="Roboto Mono"/>
              </a:rPr>
              <a:t>public class AList&lt;E&gt; implements List&lt;E&gt;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 elements;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size;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AList()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this.elements = (E[])(new Object[2]);</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0;</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public void add(E s)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expandCapacity();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this.elements[this.size] = 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this.size += 1;</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@SuppressWarnings("unchecked")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private void expandCapacity()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int currentCapacity = this.elements.length;</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if(this.size &lt; currentCapacity) { return; }</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 expanded = (E[])(new Object[currentCapacity * 2]);</a:t>
            </a:r>
            <a:endParaRPr b="1"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for(int i = 0; i &lt; this.size; i += 1) {</a:t>
            </a:r>
            <a:endParaRPr sz="800">
              <a:latin typeface="Roboto Mono"/>
              <a:ea typeface="Roboto Mono"/>
              <a:cs typeface="Roboto Mono"/>
              <a:sym typeface="Roboto Mono"/>
            </a:endParaRPr>
          </a:p>
          <a:p>
            <a:pPr indent="0" lvl="0" marL="0" rtl="0" algn="l">
              <a:spcBef>
                <a:spcPts val="0"/>
              </a:spcBef>
              <a:spcAft>
                <a:spcPts val="0"/>
              </a:spcAft>
              <a:buNone/>
            </a:pPr>
            <a:r>
              <a:rPr b="1" lang="en" sz="800">
                <a:latin typeface="Roboto Mono"/>
                <a:ea typeface="Roboto Mono"/>
                <a:cs typeface="Roboto Mono"/>
                <a:sym typeface="Roboto Mono"/>
              </a:rPr>
              <a:t>      expanded[i] = this.elements[i];</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this.elements = expanded;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p:txBody>
      </p:sp>
      <p:sp>
        <p:nvSpPr>
          <p:cNvPr id="1049" name="Google Shape;1049;p135"/>
          <p:cNvSpPr txBox="1"/>
          <p:nvPr/>
        </p:nvSpPr>
        <p:spPr>
          <a:xfrm>
            <a:off x="5049300" y="1809000"/>
            <a:ext cx="3249600" cy="2135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800" u="sng">
                <a:solidFill>
                  <a:srgbClr val="FF0000"/>
                </a:solidFill>
              </a:rPr>
              <a:t>Worst Case:</a:t>
            </a:r>
            <a:r>
              <a:rPr lang="en" sz="2800">
                <a:solidFill>
                  <a:srgbClr val="FF0000"/>
                </a:solidFill>
              </a:rPr>
              <a:t> </a:t>
            </a:r>
            <a:r>
              <a:rPr lang="en" sz="2800">
                <a:solidFill>
                  <a:srgbClr val="FF0000"/>
                </a:solidFill>
                <a:latin typeface="Roboto"/>
                <a:ea typeface="Roboto"/>
                <a:cs typeface="Roboto"/>
                <a:sym typeface="Roboto"/>
              </a:rPr>
              <a:t>O(n)</a:t>
            </a:r>
            <a:endParaRPr sz="2800">
              <a:solidFill>
                <a:srgbClr val="FF0000"/>
              </a:solidFill>
            </a:endParaRPr>
          </a:p>
          <a:p>
            <a:pPr indent="0" lvl="0" marL="0" rtl="0" algn="l">
              <a:lnSpc>
                <a:spcPct val="150000"/>
              </a:lnSpc>
              <a:spcBef>
                <a:spcPts val="0"/>
              </a:spcBef>
              <a:spcAft>
                <a:spcPts val="0"/>
              </a:spcAft>
              <a:buNone/>
            </a:pPr>
            <a:r>
              <a:rPr lang="en" sz="1800">
                <a:solidFill>
                  <a:srgbClr val="FF0000"/>
                </a:solidFill>
                <a:latin typeface="Roboto"/>
                <a:ea typeface="Roboto"/>
                <a:cs typeface="Roboto"/>
                <a:sym typeface="Roboto"/>
              </a:rPr>
              <a:t>When </a:t>
            </a:r>
            <a:r>
              <a:rPr lang="en" sz="1800">
                <a:solidFill>
                  <a:srgbClr val="FF0000"/>
                </a:solidFill>
                <a:latin typeface="Roboto Mono"/>
                <a:ea typeface="Roboto Mono"/>
                <a:cs typeface="Roboto Mono"/>
                <a:sym typeface="Roboto Mono"/>
              </a:rPr>
              <a:t>expandCapacity</a:t>
            </a:r>
            <a:r>
              <a:rPr lang="en" sz="1800">
                <a:solidFill>
                  <a:srgbClr val="FF0000"/>
                </a:solidFill>
                <a:latin typeface="Roboto"/>
                <a:ea typeface="Roboto"/>
                <a:cs typeface="Roboto"/>
                <a:sym typeface="Roboto"/>
              </a:rPr>
              <a:t> is actually triggered</a:t>
            </a:r>
            <a:endParaRPr sz="18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t/>
            </a:r>
            <a:endParaRPr sz="2800">
              <a:solidFill>
                <a:srgbClr val="FF0000"/>
              </a:solidFill>
              <a:latin typeface="Roboto"/>
              <a:ea typeface="Roboto"/>
              <a:cs typeface="Roboto"/>
              <a:sym typeface="Robot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36"/>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55" name="Google Shape;1055;p136"/>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we add 6 elements to an empty AList, what is the </a:t>
            </a:r>
            <a:r>
              <a:rPr b="1" lang="en"/>
              <a:t>sum of all the lengths of arrays created in (including constructor and expandCapacity)?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A: 8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 10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 12</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D: 14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 16</a:t>
            </a:r>
            <a:endParaRPr sz="18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37"/>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61" name="Google Shape;1061;p137"/>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we add 6 elements to an empty AList, what is the </a:t>
            </a:r>
            <a:r>
              <a:rPr b="1" lang="en"/>
              <a:t>sum of all the lengths of arrays created in (including constructor and expandCapacity)?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A: 8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 10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 12</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b="1" lang="en" sz="1800">
                <a:solidFill>
                  <a:srgbClr val="FF0000"/>
                </a:solidFill>
              </a:rPr>
              <a:t>D: 14	</a:t>
            </a:r>
            <a:endParaRPr b="1" sz="1800">
              <a:solidFill>
                <a:srgbClr val="FF0000"/>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E: 16</a:t>
            </a:r>
            <a:endParaRPr sz="1800"/>
          </a:p>
        </p:txBody>
      </p:sp>
      <p:graphicFrame>
        <p:nvGraphicFramePr>
          <p:cNvPr id="1062" name="Google Shape;1062;p137"/>
          <p:cNvGraphicFramePr/>
          <p:nvPr/>
        </p:nvGraphicFramePr>
        <p:xfrm>
          <a:off x="2027900" y="2632050"/>
          <a:ext cx="3000000" cy="3000000"/>
        </p:xfrm>
        <a:graphic>
          <a:graphicData uri="http://schemas.openxmlformats.org/drawingml/2006/table">
            <a:tbl>
              <a:tblPr>
                <a:noFill/>
                <a:tableStyleId>{8641E986-FF8B-46C6-9ED1-7E7AA017155E}</a:tableStyleId>
              </a:tblPr>
              <a:tblGrid>
                <a:gridCol w="382850"/>
                <a:gridCol w="4086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63" name="Google Shape;1063;p137"/>
          <p:cNvGraphicFramePr/>
          <p:nvPr/>
        </p:nvGraphicFramePr>
        <p:xfrm>
          <a:off x="1723100" y="3546460"/>
          <a:ext cx="3000000" cy="3000000"/>
        </p:xfrm>
        <a:graphic>
          <a:graphicData uri="http://schemas.openxmlformats.org/drawingml/2006/table">
            <a:tbl>
              <a:tblPr>
                <a:noFill/>
                <a:tableStyleId>{8641E986-FF8B-46C6-9ED1-7E7AA017155E}</a:tableStyleId>
              </a:tblPr>
              <a:tblGrid>
                <a:gridCol w="382850"/>
                <a:gridCol w="382850"/>
                <a:gridCol w="382850"/>
                <a:gridCol w="382850"/>
              </a:tblGrid>
              <a:tr h="396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64" name="Google Shape;1064;p137"/>
          <p:cNvGraphicFramePr/>
          <p:nvPr/>
        </p:nvGraphicFramePr>
        <p:xfrm>
          <a:off x="2561300" y="4384660"/>
          <a:ext cx="3000000" cy="3000000"/>
        </p:xfrm>
        <a:graphic>
          <a:graphicData uri="http://schemas.openxmlformats.org/drawingml/2006/table">
            <a:tbl>
              <a:tblPr>
                <a:noFill/>
                <a:tableStyleId>{8641E986-FF8B-46C6-9ED1-7E7AA017155E}</a:tableStyleId>
              </a:tblPr>
              <a:tblGrid>
                <a:gridCol w="382850"/>
                <a:gridCol w="382850"/>
                <a:gridCol w="382850"/>
                <a:gridCol w="382850"/>
              </a:tblGrid>
              <a:tr h="396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065" name="Google Shape;1065;p137"/>
          <p:cNvGraphicFramePr/>
          <p:nvPr/>
        </p:nvGraphicFramePr>
        <p:xfrm>
          <a:off x="1037300" y="4384660"/>
          <a:ext cx="3000000" cy="3000000"/>
        </p:xfrm>
        <a:graphic>
          <a:graphicData uri="http://schemas.openxmlformats.org/drawingml/2006/table">
            <a:tbl>
              <a:tblPr>
                <a:noFill/>
                <a:tableStyleId>{8641E986-FF8B-46C6-9ED1-7E7AA017155E}</a:tableStyleId>
              </a:tblPr>
              <a:tblGrid>
                <a:gridCol w="382850"/>
                <a:gridCol w="382850"/>
                <a:gridCol w="382850"/>
                <a:gridCol w="382850"/>
              </a:tblGrid>
              <a:tr h="3962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1066" name="Google Shape;1066;p137"/>
          <p:cNvCxnSpPr/>
          <p:nvPr/>
        </p:nvCxnSpPr>
        <p:spPr>
          <a:xfrm>
            <a:off x="2437475" y="3023725"/>
            <a:ext cx="17700" cy="533700"/>
          </a:xfrm>
          <a:prstGeom prst="straightConnector1">
            <a:avLst/>
          </a:prstGeom>
          <a:noFill/>
          <a:ln cap="flat" cmpd="sng" w="9525">
            <a:solidFill>
              <a:schemeClr val="dk2"/>
            </a:solidFill>
            <a:prstDash val="solid"/>
            <a:round/>
            <a:headEnd len="med" w="med" type="none"/>
            <a:tailEnd len="med" w="med" type="triangle"/>
          </a:ln>
        </p:spPr>
      </p:cxnSp>
      <p:cxnSp>
        <p:nvCxnSpPr>
          <p:cNvPr id="1067" name="Google Shape;1067;p137"/>
          <p:cNvCxnSpPr/>
          <p:nvPr/>
        </p:nvCxnSpPr>
        <p:spPr>
          <a:xfrm>
            <a:off x="2490825" y="3984400"/>
            <a:ext cx="35700" cy="39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38"/>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73" name="Google Shape;1073;p138"/>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we add 6 elements to an empty AList, what is the </a:t>
            </a:r>
            <a:r>
              <a:rPr b="1" lang="en">
                <a:solidFill>
                  <a:schemeClr val="dk1"/>
                </a:solidFill>
              </a:rPr>
              <a:t>total number of times an element is copied in expandCapacity?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A: 6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 8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 10</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D: 12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 16</a:t>
            </a:r>
            <a:endParaRPr sz="18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39"/>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79" name="Google Shape;1079;p139"/>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add 6 elements to an empty AList, what is the </a:t>
            </a:r>
            <a:r>
              <a:rPr b="1" lang="en">
                <a:solidFill>
                  <a:schemeClr val="dk1"/>
                </a:solidFill>
              </a:rPr>
              <a:t>total number of times an element is copied in expandCapacity?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solidFill>
                  <a:srgbClr val="FF0000"/>
                </a:solidFill>
              </a:rPr>
              <a:t>A: 6	</a:t>
            </a:r>
            <a:endParaRPr b="1" sz="1800">
              <a:solidFill>
                <a:srgbClr val="FF0000"/>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800"/>
              <a:t>B: 8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 10</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D: 12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 16</a:t>
            </a:r>
            <a:endParaRPr sz="18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40"/>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85" name="Google Shape;1085;p140"/>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add 20 elements to an empty AList, </a:t>
            </a:r>
            <a:r>
              <a:rPr b="1" lang="en">
                <a:solidFill>
                  <a:schemeClr val="dk1"/>
                </a:solidFill>
              </a:rPr>
              <a:t>how many times is expandCapacity expanding?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A: 2</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 3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C: 4</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D: 5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 6</a:t>
            </a:r>
            <a:endParaRPr sz="18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41"/>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91" name="Google Shape;1091;p141"/>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add 20 elements to an empty AList, </a:t>
            </a:r>
            <a:r>
              <a:rPr b="1" lang="en">
                <a:solidFill>
                  <a:schemeClr val="dk1"/>
                </a:solidFill>
              </a:rPr>
              <a:t>how many times is expandCapacity expanding?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A: 2</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 3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 sz="1800">
                <a:solidFill>
                  <a:srgbClr val="FF0000"/>
                </a:solidFill>
              </a:rPr>
              <a:t>C: 4</a:t>
            </a:r>
            <a:endParaRPr b="1" sz="1800">
              <a:solidFill>
                <a:srgbClr val="FF0000"/>
              </a:solidFill>
            </a:endParaRPr>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D: 5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 6</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rgbClr val="FF0000"/>
                </a:solidFill>
              </a:rPr>
              <a:t>2 -&gt; 4    4 -&gt; 8    8 -&gt; 16    16 -&gt; 32</a:t>
            </a:r>
            <a:endParaRPr sz="1800">
              <a:solidFill>
                <a:srgbClr val="FF0000"/>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42"/>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097" name="Google Shape;1097;p142"/>
          <p:cNvSpPr txBox="1"/>
          <p:nvPr/>
        </p:nvSpPr>
        <p:spPr>
          <a:xfrm>
            <a:off x="88800" y="149850"/>
            <a:ext cx="4247700" cy="30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add 20 elements to an empty AList, </a:t>
            </a:r>
            <a:r>
              <a:rPr b="1" lang="en">
                <a:solidFill>
                  <a:schemeClr val="dk1"/>
                </a:solidFill>
              </a:rPr>
              <a:t>what is the length of the array created in each of those calls to expandCapacity?</a:t>
            </a: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(open-ended, no multiple-choice)</a:t>
            </a:r>
            <a:endParaRPr>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43"/>
          <p:cNvSpPr txBox="1"/>
          <p:nvPr/>
        </p:nvSpPr>
        <p:spPr>
          <a:xfrm>
            <a:off x="4377525" y="149850"/>
            <a:ext cx="4651800" cy="484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public class AList&lt;E&gt; implements List&lt;E&gt;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 elements;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size;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AList()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this.elements = (E[])(new Object[2]);</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public void add(E s)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expandCapacity();</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this.elements[this.size] = s;</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this.size += 1;</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@SuppressWarnings("unchecked")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private void expandCapacity()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int currentCapacity = this.elements.length;</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if(this.size &lt; currentCapacity) { return;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 expanded = (E[])(new Object[currentCapacity * 2]);</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for(int i = 0; i &lt; this.size; i += 1) {</a:t>
            </a:r>
            <a:endParaRPr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expanded[i] = this.elements[i];</a:t>
            </a:r>
            <a:endParaRPr b="1"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this.elements = expanded;</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1103" name="Google Shape;1103;p143"/>
          <p:cNvSpPr txBox="1"/>
          <p:nvPr/>
        </p:nvSpPr>
        <p:spPr>
          <a:xfrm>
            <a:off x="53625" y="-78925"/>
            <a:ext cx="4247700" cy="57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If we add 20 elements to an empty AList, </a:t>
            </a:r>
            <a:r>
              <a:rPr b="1" lang="en" sz="1000">
                <a:solidFill>
                  <a:schemeClr val="dk1"/>
                </a:solidFill>
              </a:rPr>
              <a:t>what is the length of the array created in each of those calls to expandCapacity?</a:t>
            </a:r>
            <a:r>
              <a:rPr lang="en" sz="1000">
                <a:solidFill>
                  <a:schemeClr val="dk1"/>
                </a:solidFill>
              </a:rPr>
              <a:t>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Length of the array created each time: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2    4    8    16    32</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This answer also represents the total count of the number of times we have spent allocating array slots and the amount of time we have spent copying.</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sum of the lengths of the previous arrays allocated is 2 less than the length of the next array we will allocate. So, consider performing </a:t>
            </a:r>
            <a:r>
              <a:rPr i="1" lang="en" sz="1000">
                <a:solidFill>
                  <a:schemeClr val="dk1"/>
                </a:solidFill>
              </a:rPr>
              <a:t>m</a:t>
            </a:r>
            <a:r>
              <a:rPr lang="en" sz="1000">
                <a:solidFill>
                  <a:schemeClr val="dk1"/>
                </a:solidFill>
              </a:rPr>
              <a:t> adds, where </a:t>
            </a:r>
            <a:r>
              <a:rPr i="1" lang="en" sz="1000">
                <a:solidFill>
                  <a:schemeClr val="dk1"/>
                </a:solidFill>
              </a:rPr>
              <a:t>m</a:t>
            </a:r>
            <a:r>
              <a:rPr lang="en" sz="1000">
                <a:solidFill>
                  <a:schemeClr val="dk1"/>
                </a:solidFill>
              </a:rPr>
              <a:t> is some power of 2 (to keep things simple at first). We must have an array whose size is exactly </a:t>
            </a:r>
            <a:r>
              <a:rPr i="1" lang="en" sz="1000">
                <a:solidFill>
                  <a:schemeClr val="dk1"/>
                </a:solidFill>
              </a:rPr>
              <a:t>m</a:t>
            </a:r>
            <a:r>
              <a:rPr lang="en" sz="1000">
                <a:solidFill>
                  <a:schemeClr val="dk1"/>
                </a:solidFill>
              </a:rPr>
              <a:t>, and we overall performed</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2 + 4 + 8 + ... + m</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array slot allocations (and the number of times we copied an element is less).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Altogether, that means we've done work </a:t>
            </a:r>
            <a:r>
              <a:rPr i="1" lang="en" sz="1000">
                <a:solidFill>
                  <a:schemeClr val="dk1"/>
                </a:solidFill>
              </a:rPr>
              <a:t>proportional to m</a:t>
            </a:r>
            <a:r>
              <a:rPr lang="en" sz="1000">
                <a:solidFill>
                  <a:schemeClr val="dk1"/>
                </a:solidFill>
              </a:rPr>
              <a:t> in </a:t>
            </a:r>
            <a:r>
              <a:rPr i="1" lang="en" sz="1000">
                <a:solidFill>
                  <a:schemeClr val="dk1"/>
                </a:solidFill>
              </a:rPr>
              <a:t>all</a:t>
            </a:r>
            <a:r>
              <a:rPr lang="en" sz="1000">
                <a:solidFill>
                  <a:schemeClr val="dk1"/>
                </a:solidFill>
              </a:rPr>
              <a:t> the calls to expandCapacity to make enough space for </a:t>
            </a:r>
            <a:r>
              <a:rPr i="1" lang="en" sz="1000">
                <a:solidFill>
                  <a:schemeClr val="dk1"/>
                </a:solidFill>
              </a:rPr>
              <a:t>m</a:t>
            </a:r>
            <a:r>
              <a:rPr lang="en" sz="1000">
                <a:solidFill>
                  <a:schemeClr val="dk1"/>
                </a:solidFill>
              </a:rPr>
              <a:t> elements. The specific formula for this summation results in a conclusion for </a:t>
            </a:r>
            <a:r>
              <a:rPr i="1" lang="en" sz="1000">
                <a:solidFill>
                  <a:schemeClr val="dk1"/>
                </a:solidFill>
              </a:rPr>
              <a:t>m + (m-2)</a:t>
            </a:r>
            <a:r>
              <a:rPr lang="en" sz="1000">
                <a:solidFill>
                  <a:schemeClr val="dk1"/>
                </a:solidFill>
              </a:rPr>
              <a:t> slots allocated.</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So </a:t>
            </a:r>
            <a:r>
              <a:rPr b="1" lang="en" sz="1000">
                <a:solidFill>
                  <a:schemeClr val="dk1"/>
                </a:solidFill>
              </a:rPr>
              <a:t>on average</a:t>
            </a:r>
            <a:r>
              <a:rPr lang="en" sz="1000">
                <a:solidFill>
                  <a:schemeClr val="dk1"/>
                </a:solidFill>
              </a:rPr>
              <a:t>, per add we do constant work </a:t>
            </a:r>
            <a:r>
              <a:rPr i="1" lang="en" sz="1000">
                <a:solidFill>
                  <a:schemeClr val="dk1"/>
                </a:solidFill>
              </a:rPr>
              <a:t>(m + (m - 2))/m</a:t>
            </a:r>
            <a:endParaRPr i="1"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en" sz="1000">
                <a:solidFill>
                  <a:schemeClr val="dk1"/>
                </a:solidFill>
              </a:rPr>
              <a:t>Add is </a:t>
            </a:r>
            <a:r>
              <a:rPr b="1" lang="en" sz="1000" u="sng">
                <a:solidFill>
                  <a:schemeClr val="dk1"/>
                </a:solidFill>
              </a:rPr>
              <a:t>amortized</a:t>
            </a:r>
            <a:r>
              <a:rPr b="1" lang="en" sz="1000">
                <a:solidFill>
                  <a:schemeClr val="dk1"/>
                </a:solidFill>
              </a:rPr>
              <a:t> constant time </a:t>
            </a:r>
            <a:r>
              <a:rPr lang="en" sz="1000">
                <a:solidFill>
                  <a:schemeClr val="dk1"/>
                </a:solidFill>
              </a:rPr>
              <a:t>- another kind of average case!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(If </a:t>
            </a:r>
            <a:r>
              <a:rPr i="1" lang="en" sz="1000">
                <a:solidFill>
                  <a:schemeClr val="dk1"/>
                </a:solidFill>
              </a:rPr>
              <a:t>m</a:t>
            </a:r>
            <a:r>
              <a:rPr lang="en" sz="1000">
                <a:solidFill>
                  <a:schemeClr val="dk1"/>
                </a:solidFill>
              </a:rPr>
              <a:t> is not a power of two, we must have an array that is the next power of two that is greater than </a:t>
            </a:r>
            <a:r>
              <a:rPr i="1" lang="en" sz="1000">
                <a:solidFill>
                  <a:schemeClr val="dk1"/>
                </a:solidFill>
              </a:rPr>
              <a:t>m</a:t>
            </a:r>
            <a:r>
              <a:rPr lang="en" sz="1000">
                <a:solidFill>
                  <a:schemeClr val="dk1"/>
                </a:solidFill>
              </a:rPr>
              <a:t>, which is no greater than </a:t>
            </a:r>
            <a:r>
              <a:rPr i="1" lang="en" sz="1000">
                <a:solidFill>
                  <a:schemeClr val="dk1"/>
                </a:solidFill>
              </a:rPr>
              <a:t>2 * m</a:t>
            </a:r>
            <a:r>
              <a:rPr lang="en" sz="1000">
                <a:solidFill>
                  <a:schemeClr val="dk1"/>
                </a:solidFill>
              </a:rPr>
              <a:t>. This means the total work is no more than </a:t>
            </a:r>
            <a:r>
              <a:rPr i="1" lang="en" sz="1000">
                <a:solidFill>
                  <a:schemeClr val="dk1"/>
                </a:solidFill>
              </a:rPr>
              <a:t>(2m + (2m - 2))</a:t>
            </a:r>
            <a:r>
              <a:rPr lang="en" sz="1000">
                <a:solidFill>
                  <a:schemeClr val="dk1"/>
                </a:solidFill>
              </a:rPr>
              <a:t>, still proportional to </a:t>
            </a:r>
            <a:r>
              <a:rPr i="1" lang="en" sz="1000">
                <a:solidFill>
                  <a:schemeClr val="dk1"/>
                </a:solidFill>
              </a:rPr>
              <a:t>m</a:t>
            </a:r>
            <a:r>
              <a:rPr lang="en" sz="1000">
                <a:solidFill>
                  <a:schemeClr val="dk1"/>
                </a:solidFill>
              </a:rPr>
              <a:t>.</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a:t>
            </a:r>
            <a:endParaRPr/>
          </a:p>
        </p:txBody>
      </p:sp>
      <p:sp>
        <p:nvSpPr>
          <p:cNvPr id="245" name="Google Shape;245;p36"/>
          <p:cNvSpPr txBox="1"/>
          <p:nvPr>
            <p:ph idx="1" type="body"/>
          </p:nvPr>
        </p:nvSpPr>
        <p:spPr>
          <a:xfrm>
            <a:off x="819150" y="15614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Which is the upper bound in this statement? </a:t>
            </a:r>
            <a:br>
              <a:rPr lang="en" sz="1800"/>
            </a:br>
            <a:br>
              <a:rPr lang="en" sz="1800"/>
            </a:br>
            <a:r>
              <a:rPr lang="en" sz="1800"/>
              <a:t>		g(n) = </a:t>
            </a:r>
            <a:r>
              <a:rPr lang="en" sz="1400">
                <a:solidFill>
                  <a:srgbClr val="000000"/>
                </a:solidFill>
                <a:latin typeface="Arial"/>
                <a:ea typeface="Arial"/>
                <a:cs typeface="Arial"/>
                <a:sym typeface="Arial"/>
              </a:rPr>
              <a:t>Ω</a:t>
            </a:r>
            <a:r>
              <a:rPr lang="en" sz="1800"/>
              <a:t>(f(n))</a:t>
            </a:r>
            <a:endParaRPr sz="1800"/>
          </a:p>
          <a:p>
            <a:pPr indent="0" lvl="0" marL="0" rtl="0" algn="l">
              <a:spcBef>
                <a:spcPts val="1600"/>
              </a:spcBef>
              <a:spcAft>
                <a:spcPts val="1600"/>
              </a:spcAft>
              <a:buNone/>
            </a:pPr>
            <a:r>
              <a:t/>
            </a:r>
            <a:endParaRPr sz="1800"/>
          </a:p>
        </p:txBody>
      </p:sp>
      <p:sp>
        <p:nvSpPr>
          <p:cNvPr id="246" name="Google Shape;246;p36"/>
          <p:cNvSpPr txBox="1"/>
          <p:nvPr/>
        </p:nvSpPr>
        <p:spPr>
          <a:xfrm>
            <a:off x="5594950" y="1842775"/>
            <a:ext cx="3197100" cy="13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Calibri"/>
              <a:ea typeface="Calibri"/>
              <a:cs typeface="Calibri"/>
              <a:sym typeface="Calibri"/>
            </a:endParaRPr>
          </a:p>
          <a:p>
            <a:pPr indent="-342900" lvl="0" marL="1371600" rtl="0" algn="l">
              <a:lnSpc>
                <a:spcPct val="115000"/>
              </a:lnSpc>
              <a:spcBef>
                <a:spcPts val="1600"/>
              </a:spcBef>
              <a:spcAft>
                <a:spcPts val="0"/>
              </a:spcAft>
              <a:buClr>
                <a:schemeClr val="dk2"/>
              </a:buClr>
              <a:buSzPts val="1800"/>
              <a:buFont typeface="Calibri"/>
              <a:buAutoNum type="alphaLcParenR"/>
            </a:pPr>
            <a:r>
              <a:rPr lang="en" sz="1800">
                <a:solidFill>
                  <a:schemeClr val="dk2"/>
                </a:solidFill>
                <a:highlight>
                  <a:srgbClr val="FFFF00"/>
                </a:highlight>
                <a:latin typeface="Calibri"/>
                <a:ea typeface="Calibri"/>
                <a:cs typeface="Calibri"/>
                <a:sym typeface="Calibri"/>
              </a:rPr>
              <a:t>g(n)</a:t>
            </a:r>
            <a:endParaRPr sz="1800">
              <a:solidFill>
                <a:schemeClr val="dk2"/>
              </a:solidFill>
              <a:highlight>
                <a:srgbClr val="FFFF00"/>
              </a:highlight>
              <a:latin typeface="Calibri"/>
              <a:ea typeface="Calibri"/>
              <a:cs typeface="Calibri"/>
              <a:sym typeface="Calibri"/>
            </a:endParaRPr>
          </a:p>
          <a:p>
            <a:pPr indent="-342900" lvl="0" marL="1371600" rtl="0" algn="l">
              <a:lnSpc>
                <a:spcPct val="115000"/>
              </a:lnSpc>
              <a:spcBef>
                <a:spcPts val="0"/>
              </a:spcBef>
              <a:spcAft>
                <a:spcPts val="0"/>
              </a:spcAft>
              <a:buClr>
                <a:schemeClr val="dk2"/>
              </a:buClr>
              <a:buSzPts val="1800"/>
              <a:buFont typeface="Calibri"/>
              <a:buAutoNum type="alphaLcParenR"/>
            </a:pPr>
            <a:r>
              <a:rPr lang="en" sz="1800">
                <a:solidFill>
                  <a:schemeClr val="dk2"/>
                </a:solidFill>
                <a:latin typeface="Calibri"/>
                <a:ea typeface="Calibri"/>
                <a:cs typeface="Calibri"/>
                <a:sym typeface="Calibri"/>
              </a:rPr>
              <a:t>f(n)</a:t>
            </a:r>
            <a:endParaRPr>
              <a:latin typeface="Calibri"/>
              <a:ea typeface="Calibri"/>
              <a:cs typeface="Calibri"/>
              <a:sym typeface="Calibri"/>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t>
            </a:r>
            <a:r>
              <a:rPr lang="en"/>
              <a:t>uiz Questions</a:t>
            </a:r>
            <a:endParaRPr/>
          </a:p>
        </p:txBody>
      </p:sp>
      <p:sp>
        <p:nvSpPr>
          <p:cNvPr id="1109" name="Google Shape;1109;p1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statements about hash tables is/are true?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Items are stored as key, value pairs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All keys must be unique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All values must be unique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best case for get and set is 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Hash tables are ordered by keys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hash table can have keys of only one type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hash table can have values of multiple types</a:t>
            </a:r>
            <a:endParaRPr/>
          </a:p>
        </p:txBody>
      </p:sp>
      <p:sp>
        <p:nvSpPr>
          <p:cNvPr id="1110" name="Google Shape;1110;p144"/>
          <p:cNvSpPr txBox="1"/>
          <p:nvPr/>
        </p:nvSpPr>
        <p:spPr>
          <a:xfrm>
            <a:off x="5378275" y="2208925"/>
            <a:ext cx="2219700" cy="170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1, 3, 5</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1, 4, 6</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1, 2, 6</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2</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3, 4, 7</a:t>
            </a:r>
            <a:endParaRPr>
              <a:latin typeface="Calibri"/>
              <a:ea typeface="Calibri"/>
              <a:cs typeface="Calibri"/>
              <a:sym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Questions</a:t>
            </a:r>
            <a:endParaRPr/>
          </a:p>
        </p:txBody>
      </p:sp>
      <p:sp>
        <p:nvSpPr>
          <p:cNvPr id="1116" name="Google Shape;1116;p1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statements about hash tables is/are true?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Items are stored as key, value pairs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All keys must be unique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All values must be unique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best case for get and set is 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Hash tables are ordered by keys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hash table can have keys of only one type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hash table can have values of multiple types</a:t>
            </a:r>
            <a:endParaRPr/>
          </a:p>
        </p:txBody>
      </p:sp>
      <p:sp>
        <p:nvSpPr>
          <p:cNvPr id="1117" name="Google Shape;1117;p145"/>
          <p:cNvSpPr txBox="1"/>
          <p:nvPr/>
        </p:nvSpPr>
        <p:spPr>
          <a:xfrm>
            <a:off x="5378275" y="2208925"/>
            <a:ext cx="2219700" cy="170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1, 3, 5</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1, 4, 6</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highlight>
                  <a:srgbClr val="FFFF00"/>
                </a:highlight>
                <a:latin typeface="Calibri"/>
                <a:ea typeface="Calibri"/>
                <a:cs typeface="Calibri"/>
                <a:sym typeface="Calibri"/>
              </a:rPr>
              <a:t>1, 2, 6</a:t>
            </a:r>
            <a:endParaRPr>
              <a:highlight>
                <a:srgbClr val="FFFF00"/>
              </a:highlight>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2</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3, 4, 7</a:t>
            </a:r>
            <a:endParaRPr>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getIndex(String k)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k.length() % 10;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00"/>
              </a:highlight>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Using the above hash function, which of the following pairs of subsequent set calls will result in a collision, assuming that the current number of buckets is large enough to store all the elements? (the hash table uses String keys and double values)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set("shampoo", 2); set("conditioner", 3);</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set("boba", 4.5); set("crispy chicken", 8.5);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set("sandwich", 4); set("salad",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set("coca cola", 2); set("coke zero",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set("water bottle", 1.5); set("flamin' hot cheetohs", 2);</a:t>
            </a:r>
            <a:endParaRPr/>
          </a:p>
        </p:txBody>
      </p:sp>
      <p:sp>
        <p:nvSpPr>
          <p:cNvPr id="1123" name="Google Shape;1123;p146"/>
          <p:cNvSpPr txBox="1"/>
          <p:nvPr/>
        </p:nvSpPr>
        <p:spPr>
          <a:xfrm>
            <a:off x="5623700" y="3446775"/>
            <a:ext cx="24330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24" name="Google Shape;1124;p146"/>
          <p:cNvSpPr txBox="1"/>
          <p:nvPr/>
        </p:nvSpPr>
        <p:spPr>
          <a:xfrm>
            <a:off x="5356925" y="3404100"/>
            <a:ext cx="2539800" cy="139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1, 3, 5</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2, 4</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3, 4</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1, 2, 3</a:t>
            </a:r>
            <a:endParaRPr>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getIndex(String k)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k.length() % 10;</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rgbClr val="FFFF00"/>
              </a:highlight>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Using the above hash function, which of the following pairs of subsequent set calls will result in a collision, assuming that the current number of buckets is large enough to store all the elements? (the hash table uses String keys and double values)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set("shampoo", 2); set("conditioner", 3);</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set("boba", 4.5); set("crispy chicken", 8.5);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set("sandwich", 4); set("salad",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set("coca cola", 2); set("coke zero",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set("water bottle", 1.5); set("flamin' hot cheetohs", 2);</a:t>
            </a:r>
            <a:endParaRPr/>
          </a:p>
        </p:txBody>
      </p:sp>
      <p:sp>
        <p:nvSpPr>
          <p:cNvPr id="1131" name="Google Shape;1131;p147"/>
          <p:cNvSpPr txBox="1"/>
          <p:nvPr/>
        </p:nvSpPr>
        <p:spPr>
          <a:xfrm>
            <a:off x="5623700" y="3446775"/>
            <a:ext cx="24330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32" name="Google Shape;1132;p147"/>
          <p:cNvSpPr txBox="1"/>
          <p:nvPr/>
        </p:nvSpPr>
        <p:spPr>
          <a:xfrm>
            <a:off x="5356925" y="3404100"/>
            <a:ext cx="2539800" cy="139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1, 3, 5</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highlight>
                  <a:srgbClr val="FFFF00"/>
                </a:highlight>
                <a:latin typeface="Calibri"/>
                <a:ea typeface="Calibri"/>
                <a:cs typeface="Calibri"/>
                <a:sym typeface="Calibri"/>
              </a:rPr>
              <a:t>2, 4</a:t>
            </a:r>
            <a:endParaRPr>
              <a:highlight>
                <a:srgbClr val="FFFF00"/>
              </a:highlight>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3, 4</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lphaUcPeriod"/>
            </a:pPr>
            <a:r>
              <a:rPr lang="en">
                <a:latin typeface="Calibri"/>
                <a:ea typeface="Calibri"/>
                <a:cs typeface="Calibri"/>
                <a:sym typeface="Calibri"/>
              </a:rPr>
              <a:t>1, 2, 3</a:t>
            </a:r>
            <a:endParaRPr>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4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hash(char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(int) key;</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Which of the following sequences of insertions would cause the most collisions for a hash table with </a:t>
            </a:r>
            <a:r>
              <a:rPr b="1" lang="en" sz="1100">
                <a:solidFill>
                  <a:srgbClr val="000000"/>
                </a:solidFill>
                <a:latin typeface="Arial"/>
                <a:ea typeface="Arial"/>
                <a:cs typeface="Arial"/>
                <a:sym typeface="Arial"/>
              </a:rPr>
              <a:t>four</a:t>
            </a:r>
            <a:r>
              <a:rPr lang="en" sz="1100">
                <a:solidFill>
                  <a:srgbClr val="000000"/>
                </a:solidFill>
                <a:latin typeface="Arial"/>
                <a:ea typeface="Arial"/>
                <a:cs typeface="Arial"/>
                <a:sym typeface="Arial"/>
              </a:rPr>
              <a:t> buckets and assuming expandCapacity is not called during the adds?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add('A', 56); add('B', 5); add('C', 65); add('D',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add('E', 43); add('F', 7); add('K', 6); add('L', 160);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add('M', 58); add('Q', 14); add('U', 20); add('W', 37);</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add('N', 7); add('R', 24); add('V', 92); add('Z', 100);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add('Z', 91); add('R', 604); add('P', 9); add('L', 5);</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hash(char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(int) key;</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Which of the following sequences of insertions would cause the most collisions for a hash table with </a:t>
            </a:r>
            <a:r>
              <a:rPr b="1" lang="en" sz="1100">
                <a:solidFill>
                  <a:srgbClr val="000000"/>
                </a:solidFill>
                <a:latin typeface="Arial"/>
                <a:ea typeface="Arial"/>
                <a:cs typeface="Arial"/>
                <a:sym typeface="Arial"/>
              </a:rPr>
              <a:t>four</a:t>
            </a:r>
            <a:r>
              <a:rPr lang="en" sz="1100">
                <a:solidFill>
                  <a:srgbClr val="000000"/>
                </a:solidFill>
                <a:latin typeface="Arial"/>
                <a:ea typeface="Arial"/>
                <a:cs typeface="Arial"/>
                <a:sym typeface="Arial"/>
              </a:rPr>
              <a:t> buckets and assuming expandCapacity is not called during the adds?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add('A', 56); add('B', 5); add('C', 65); add('D',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add('E', 43); add('F', 7); add('K', 6); add('L', 160);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add('M', 58); add('Q', 14); add('U', 20); add('W', 37);</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highlight>
                  <a:srgbClr val="FFFF00"/>
                </a:highlight>
                <a:latin typeface="Arial"/>
                <a:ea typeface="Arial"/>
                <a:cs typeface="Arial"/>
                <a:sym typeface="Arial"/>
              </a:rPr>
              <a:t>add('N', 7); add('R', 24); add('V', 92); add('Z', 100);</a:t>
            </a:r>
            <a:endParaRPr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add('Z', 91); add('R', 604); add('P', 9); add('L', 5);</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50"/>
          <p:cNvSpPr txBox="1"/>
          <p:nvPr>
            <p:ph idx="1" type="body"/>
          </p:nvPr>
        </p:nvSpPr>
        <p:spPr>
          <a:xfrm>
            <a:off x="187525" y="32287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int hash(String key)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return key.length;</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{"greetings" : 6}</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{"hi" : 5}</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{"bye" : 9}</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{"happy week 7" : 3}</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 {"hello" : 2}</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148" name="Google Shape;1148;p150"/>
          <p:cNvSpPr txBox="1"/>
          <p:nvPr/>
        </p:nvSpPr>
        <p:spPr>
          <a:xfrm>
            <a:off x="4359350" y="1986150"/>
            <a:ext cx="3753000" cy="22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After expandCapacity is called, which of the following elements will have a different index in the new array after rehashing?</a:t>
            </a:r>
            <a:endParaRPr sz="1100"/>
          </a:p>
          <a:p>
            <a:pPr indent="-298450" lvl="0" marL="457200" rtl="0" algn="l">
              <a:lnSpc>
                <a:spcPct val="115000"/>
              </a:lnSpc>
              <a:spcBef>
                <a:spcPts val="0"/>
              </a:spcBef>
              <a:spcAft>
                <a:spcPts val="0"/>
              </a:spcAft>
              <a:buSzPts val="1100"/>
              <a:buChar char="●"/>
            </a:pPr>
            <a:r>
              <a:rPr lang="en" sz="1100">
                <a:highlight>
                  <a:srgbClr val="FFFF00"/>
                </a:highlight>
              </a:rPr>
              <a:t>{"greetings" : 6}</a:t>
            </a:r>
            <a:endParaRPr sz="1100">
              <a:highlight>
                <a:srgbClr val="FFFF00"/>
              </a:highlight>
            </a:endParaRPr>
          </a:p>
          <a:p>
            <a:pPr indent="-298450" lvl="0" marL="457200" rtl="0" algn="l">
              <a:lnSpc>
                <a:spcPct val="115000"/>
              </a:lnSpc>
              <a:spcBef>
                <a:spcPts val="0"/>
              </a:spcBef>
              <a:spcAft>
                <a:spcPts val="0"/>
              </a:spcAft>
              <a:buSzPts val="1100"/>
              <a:buChar char="●"/>
            </a:pPr>
            <a:r>
              <a:rPr lang="en" sz="1100"/>
              <a:t>{"hi" : 5}</a:t>
            </a:r>
            <a:endParaRPr sz="1100"/>
          </a:p>
          <a:p>
            <a:pPr indent="-298450" lvl="0" marL="457200" rtl="0" algn="l">
              <a:lnSpc>
                <a:spcPct val="115000"/>
              </a:lnSpc>
              <a:spcBef>
                <a:spcPts val="0"/>
              </a:spcBef>
              <a:spcAft>
                <a:spcPts val="0"/>
              </a:spcAft>
              <a:buSzPts val="1100"/>
              <a:buChar char="●"/>
            </a:pPr>
            <a:r>
              <a:rPr lang="en" sz="1100"/>
              <a:t>{"bye" : 9}</a:t>
            </a:r>
            <a:endParaRPr sz="1100"/>
          </a:p>
          <a:p>
            <a:pPr indent="-298450" lvl="0" marL="457200" rtl="0" algn="l">
              <a:lnSpc>
                <a:spcPct val="115000"/>
              </a:lnSpc>
              <a:spcBef>
                <a:spcPts val="0"/>
              </a:spcBef>
              <a:spcAft>
                <a:spcPts val="0"/>
              </a:spcAft>
              <a:buSzPts val="1100"/>
              <a:buChar char="●"/>
            </a:pPr>
            <a:r>
              <a:rPr lang="en" sz="1100">
                <a:highlight>
                  <a:srgbClr val="FFFF00"/>
                </a:highlight>
              </a:rPr>
              <a:t>{"happy week 7" : 3}</a:t>
            </a:r>
            <a:endParaRPr sz="1100">
              <a:highlight>
                <a:srgbClr val="FFFF00"/>
              </a:highlight>
            </a:endParaRPr>
          </a:p>
          <a:p>
            <a:pPr indent="-298450" lvl="0" marL="457200" rtl="0" algn="l">
              <a:lnSpc>
                <a:spcPct val="115000"/>
              </a:lnSpc>
              <a:spcBef>
                <a:spcPts val="0"/>
              </a:spcBef>
              <a:spcAft>
                <a:spcPts val="0"/>
              </a:spcAft>
              <a:buSzPts val="1100"/>
              <a:buChar char="●"/>
            </a:pPr>
            <a:r>
              <a:rPr lang="en" sz="1100"/>
              <a:t>{"hello" : 2}</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882825" y="4281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Big-O review</a:t>
            </a:r>
            <a:endParaRPr>
              <a:latin typeface="Arial"/>
              <a:ea typeface="Arial"/>
              <a:cs typeface="Arial"/>
              <a:sym typeface="Arial"/>
            </a:endParaRPr>
          </a:p>
        </p:txBody>
      </p:sp>
      <p:sp>
        <p:nvSpPr>
          <p:cNvPr id="252" name="Google Shape;252;p37"/>
          <p:cNvSpPr txBox="1"/>
          <p:nvPr>
            <p:ph idx="1" type="body"/>
          </p:nvPr>
        </p:nvSpPr>
        <p:spPr>
          <a:xfrm>
            <a:off x="5452075" y="1152475"/>
            <a:ext cx="32775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Relative to input 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Constants do not matter</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sz="1400">
                <a:latin typeface="Arial"/>
                <a:ea typeface="Arial"/>
                <a:cs typeface="Arial"/>
                <a:sym typeface="Arial"/>
              </a:rPr>
              <a:t>O(3n)=O(n)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Higher order values dominate</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a:latin typeface="Arial"/>
                <a:ea typeface="Arial"/>
                <a:cs typeface="Arial"/>
                <a:sym typeface="Arial"/>
              </a:rPr>
              <a:t>O(n^2 + n) = O(n^2)</a:t>
            </a:r>
            <a:endParaRPr>
              <a:latin typeface="Arial"/>
              <a:ea typeface="Arial"/>
              <a:cs typeface="Arial"/>
              <a:sym typeface="Arial"/>
            </a:endParaRPr>
          </a:p>
          <a:p>
            <a:pPr indent="0" lvl="0" marL="0" rtl="0" algn="l">
              <a:lnSpc>
                <a:spcPct val="115000"/>
              </a:lnSpc>
              <a:spcBef>
                <a:spcPts val="1600"/>
              </a:spcBef>
              <a:spcAft>
                <a:spcPts val="1600"/>
              </a:spcAft>
              <a:buSzPts val="1800"/>
              <a:buNone/>
            </a:pPr>
            <a:r>
              <a:t/>
            </a:r>
            <a:endParaRPr>
              <a:latin typeface="Arial"/>
              <a:ea typeface="Arial"/>
              <a:cs typeface="Arial"/>
              <a:sym typeface="Arial"/>
            </a:endParaRPr>
          </a:p>
        </p:txBody>
      </p:sp>
      <p:pic>
        <p:nvPicPr>
          <p:cNvPr id="253" name="Google Shape;253;p37"/>
          <p:cNvPicPr preferRelativeResize="0"/>
          <p:nvPr/>
        </p:nvPicPr>
        <p:blipFill rotWithShape="1">
          <a:blip r:embed="rId3">
            <a:alphaModFix/>
          </a:blip>
          <a:srcRect b="0" l="0" r="0" t="0"/>
          <a:stretch/>
        </p:blipFill>
        <p:spPr>
          <a:xfrm>
            <a:off x="311700" y="1194650"/>
            <a:ext cx="5140375" cy="333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t>
            </a:r>
            <a:endParaRPr/>
          </a:p>
        </p:txBody>
      </p:sp>
      <p:sp>
        <p:nvSpPr>
          <p:cNvPr id="259" name="Google Shape;259;p38"/>
          <p:cNvSpPr txBox="1"/>
          <p:nvPr>
            <p:ph idx="1" type="body"/>
          </p:nvPr>
        </p:nvSpPr>
        <p:spPr>
          <a:xfrm>
            <a:off x="819150" y="1990725"/>
            <a:ext cx="5153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n + 5n^3 + 8n^4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a:t>
            </a:r>
            <a:endParaRPr/>
          </a:p>
        </p:txBody>
      </p:sp>
      <p:sp>
        <p:nvSpPr>
          <p:cNvPr id="265" name="Google Shape;265;p39"/>
          <p:cNvSpPr txBox="1"/>
          <p:nvPr>
            <p:ph idx="1" type="body"/>
          </p:nvPr>
        </p:nvSpPr>
        <p:spPr>
          <a:xfrm>
            <a:off x="819150" y="1990725"/>
            <a:ext cx="5153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n + 5n^3 + 8n^4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False</a:t>
            </a:r>
            <a:endParaRPr sz="2200">
              <a:solidFill>
                <a:srgbClr val="000000"/>
              </a:solidFill>
              <a:highlight>
                <a:srgbClr val="FFFF00"/>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71" name="Google Shape;271;p4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n! + n^2 = O(nlog(n))</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0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77" name="Google Shape;277;p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Arial"/>
                <a:ea typeface="Arial"/>
                <a:cs typeface="Arial"/>
                <a:sym typeface="Arial"/>
              </a:rPr>
              <a:t>n! + n^2 = O(nlog(n))</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False</a:t>
            </a:r>
            <a:endParaRPr sz="2000">
              <a:solidFill>
                <a:srgbClr val="000000"/>
              </a:solidFill>
              <a:highlight>
                <a:srgbClr val="FFFF00"/>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83" name="Google Shape;283;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2^n + nlog(n)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89" name="Google Shape;289;p4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2^n + nlog(n) = O(n!)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True</a:t>
            </a:r>
            <a:endParaRPr sz="2200">
              <a:solidFill>
                <a:srgbClr val="000000"/>
              </a:solidFill>
              <a:highlight>
                <a:srgbClr val="FFFF00"/>
              </a:highlight>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Reminders</a:t>
            </a:r>
            <a:endParaRPr>
              <a:latin typeface="Arial"/>
              <a:ea typeface="Arial"/>
              <a:cs typeface="Arial"/>
              <a:sym typeface="Arial"/>
            </a:endParaRPr>
          </a:p>
        </p:txBody>
      </p:sp>
      <p:sp>
        <p:nvSpPr>
          <p:cNvPr id="180" name="Google Shape;180;p26"/>
          <p:cNvSpPr txBox="1"/>
          <p:nvPr>
            <p:ph idx="1" type="body"/>
          </p:nvPr>
        </p:nvSpPr>
        <p:spPr>
          <a:xfrm>
            <a:off x="819150" y="1709500"/>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PA7 </a:t>
            </a:r>
            <a:r>
              <a:rPr b="1" lang="en" sz="1800">
                <a:latin typeface="Arial"/>
                <a:ea typeface="Arial"/>
                <a:cs typeface="Arial"/>
                <a:sym typeface="Arial"/>
              </a:rPr>
              <a:t>(closed)</a:t>
            </a:r>
            <a:r>
              <a:rPr lang="en" sz="1800">
                <a:latin typeface="Arial"/>
                <a:ea typeface="Arial"/>
                <a:cs typeface="Arial"/>
                <a:sym typeface="Arial"/>
              </a:rPr>
              <a:t> due Tuesday, December 1 @ 11:59 PM</a:t>
            </a:r>
            <a:endParaRPr sz="1800">
              <a:latin typeface="Arial"/>
              <a:ea typeface="Arial"/>
              <a:cs typeface="Arial"/>
              <a:sym typeface="Arial"/>
            </a:endParaRPr>
          </a:p>
          <a:p>
            <a:pPr indent="-342900" lvl="1" marL="914400" rtl="0" algn="l">
              <a:lnSpc>
                <a:spcPct val="150000"/>
              </a:lnSpc>
              <a:spcBef>
                <a:spcPts val="0"/>
              </a:spcBef>
              <a:spcAft>
                <a:spcPts val="0"/>
              </a:spcAft>
              <a:buSzPts val="1800"/>
              <a:buFont typeface="Arial"/>
              <a:buChar char="○"/>
            </a:pPr>
            <a:r>
              <a:rPr lang="en" sz="1800">
                <a:latin typeface="Arial"/>
                <a:ea typeface="Arial"/>
                <a:cs typeface="Arial"/>
                <a:sym typeface="Arial"/>
              </a:rPr>
              <a:t>Extra credit if you submit by Sunday, Nov. 29th @ 11:59 PM</a:t>
            </a:r>
            <a:endParaRPr sz="1800">
              <a:latin typeface="Arial"/>
              <a:ea typeface="Arial"/>
              <a:cs typeface="Arial"/>
              <a:sym typeface="Arial"/>
            </a:endParaRPr>
          </a:p>
          <a:p>
            <a:pPr indent="0" lvl="0" marL="457200" rtl="0" algn="l">
              <a:lnSpc>
                <a:spcPct val="15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PA5 Resubmission due Friday, Nov. 27th  @ 11:59 PM</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PA6 Resubmission due Friday, Dec 4th @ 11:59 PM</a:t>
            </a:r>
            <a:endParaRPr sz="1800">
              <a:latin typeface="Arial"/>
              <a:ea typeface="Arial"/>
              <a:cs typeface="Arial"/>
              <a:sym typeface="Arial"/>
            </a:endParaRPr>
          </a:p>
          <a:p>
            <a:pPr indent="-342900" lvl="0" marL="457200" rtl="0" algn="l">
              <a:lnSpc>
                <a:spcPct val="150000"/>
              </a:lnSpc>
              <a:spcBef>
                <a:spcPts val="1600"/>
              </a:spcBef>
              <a:spcAft>
                <a:spcPts val="1600"/>
              </a:spcAft>
              <a:buSzPts val="1800"/>
              <a:buFont typeface="Arial"/>
              <a:buChar char="●"/>
            </a:pPr>
            <a:r>
              <a:rPr lang="en" sz="1800">
                <a:latin typeface="Arial"/>
                <a:ea typeface="Arial"/>
                <a:cs typeface="Arial"/>
                <a:sym typeface="Arial"/>
              </a:rPr>
              <a:t>PA_-PRACTICE-ONLY are for your benefit, we will not grade them</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295" name="Google Shape;295;p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1/(n^2) + 5 = O(1/n)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False</a:t>
            </a:r>
            <a:endParaRPr sz="22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a:t>
            </a:r>
            <a:endParaRPr/>
          </a:p>
        </p:txBody>
      </p:sp>
      <p:sp>
        <p:nvSpPr>
          <p:cNvPr id="301" name="Google Shape;301;p4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Arial"/>
                <a:ea typeface="Arial"/>
                <a:cs typeface="Arial"/>
                <a:sym typeface="Arial"/>
              </a:rPr>
              <a:t>1/(n^2) + 5 = O(1/n)</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latin typeface="Arial"/>
                <a:ea typeface="Arial"/>
                <a:cs typeface="Arial"/>
                <a:sym typeface="Arial"/>
              </a:rPr>
              <a:t>True</a:t>
            </a:r>
            <a:endParaRPr sz="2200">
              <a:solidFill>
                <a:srgbClr val="000000"/>
              </a:solidFill>
              <a:latin typeface="Arial"/>
              <a:ea typeface="Arial"/>
              <a:cs typeface="Arial"/>
              <a:sym typeface="Arial"/>
            </a:endParaRPr>
          </a:p>
          <a:p>
            <a:pPr indent="-368300" lvl="0" marL="457200" rtl="0" algn="l">
              <a:spcBef>
                <a:spcPts val="0"/>
              </a:spcBef>
              <a:spcAft>
                <a:spcPts val="0"/>
              </a:spcAft>
              <a:buClr>
                <a:srgbClr val="000000"/>
              </a:buClr>
              <a:buSzPts val="2200"/>
              <a:buFont typeface="Arial"/>
              <a:buAutoNum type="alphaLcParenR"/>
            </a:pPr>
            <a:r>
              <a:rPr lang="en" sz="2200">
                <a:solidFill>
                  <a:srgbClr val="000000"/>
                </a:solidFill>
                <a:highlight>
                  <a:srgbClr val="FFFF00"/>
                </a:highlight>
                <a:latin typeface="Arial"/>
                <a:ea typeface="Arial"/>
                <a:cs typeface="Arial"/>
                <a:sym typeface="Arial"/>
              </a:rPr>
              <a:t>False</a:t>
            </a:r>
            <a:endParaRPr sz="2200">
              <a:solidFill>
                <a:srgbClr val="000000"/>
              </a:solidFill>
              <a:highlight>
                <a:srgbClr val="FFFF00"/>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to Runtime</a:t>
            </a:r>
            <a:endParaRPr/>
          </a:p>
        </p:txBody>
      </p:sp>
      <p:sp>
        <p:nvSpPr>
          <p:cNvPr id="307" name="Google Shape;307;p46"/>
          <p:cNvSpPr txBox="1"/>
          <p:nvPr>
            <p:ph idx="1" type="body"/>
          </p:nvPr>
        </p:nvSpPr>
        <p:spPr>
          <a:xfrm>
            <a:off x="819150" y="1768775"/>
            <a:ext cx="7505700" cy="26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Mystery Functions of PA4: </a:t>
            </a:r>
            <a:r>
              <a:rPr lang="en" u="sng">
                <a:solidFill>
                  <a:schemeClr val="hlink"/>
                </a:solidFill>
                <a:hlinkClick r:id="rId3"/>
              </a:rPr>
              <a:t>https://github.com/CSE12-F20-Assignments/cse12-fa20-pa4-Runtime-starter</a:t>
            </a:r>
            <a:r>
              <a:rPr lang="en"/>
              <a:t> </a:t>
            </a:r>
            <a:endParaRPr/>
          </a:p>
          <a:p>
            <a:pPr indent="0" lvl="0" marL="0" rtl="0" algn="l">
              <a:lnSpc>
                <a:spcPct val="100000"/>
              </a:lnSpc>
              <a:spcBef>
                <a:spcPts val="1600"/>
              </a:spcBef>
              <a:spcAft>
                <a:spcPts val="0"/>
              </a:spcAft>
              <a:buNone/>
            </a:pPr>
            <a:r>
              <a:rPr lang="en" sz="1000">
                <a:solidFill>
                  <a:srgbClr val="24292E"/>
                </a:solidFill>
                <a:latin typeface="Courier New"/>
                <a:ea typeface="Courier New"/>
                <a:cs typeface="Courier New"/>
                <a:sym typeface="Courier New"/>
              </a:rPr>
              <a:t>	public static void dummyMethod(int n) {</a:t>
            </a:r>
            <a:endParaRPr sz="1000">
              <a:solidFill>
                <a:srgbClr val="24292E"/>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24292E"/>
                </a:solidFill>
                <a:latin typeface="Courier New"/>
                <a:ea typeface="Courier New"/>
                <a:cs typeface="Courier New"/>
                <a:sym typeface="Courier New"/>
              </a:rPr>
              <a:t>		int a = 0;</a:t>
            </a:r>
            <a:endParaRPr sz="1000">
              <a:solidFill>
                <a:srgbClr val="24292E"/>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24292E"/>
                </a:solidFill>
                <a:latin typeface="Courier New"/>
                <a:ea typeface="Courier New"/>
                <a:cs typeface="Courier New"/>
                <a:sym typeface="Courier New"/>
              </a:rPr>
              <a:t>		for(int i = 0; i &lt; n * n; i += 1) {</a:t>
            </a:r>
            <a:endParaRPr sz="1000">
              <a:solidFill>
                <a:srgbClr val="24292E"/>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24292E"/>
                </a:solidFill>
                <a:latin typeface="Courier New"/>
                <a:ea typeface="Courier New"/>
                <a:cs typeface="Courier New"/>
                <a:sym typeface="Courier New"/>
              </a:rPr>
              <a:t>				a += i;</a:t>
            </a:r>
            <a:endParaRPr sz="1000">
              <a:solidFill>
                <a:srgbClr val="24292E"/>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24292E"/>
                </a:solidFill>
                <a:latin typeface="Courier New"/>
                <a:ea typeface="Courier New"/>
                <a:cs typeface="Courier New"/>
                <a:sym typeface="Courier New"/>
              </a:rPr>
              <a:t>			}</a:t>
            </a:r>
            <a:endParaRPr sz="1000">
              <a:solidFill>
                <a:srgbClr val="24292E"/>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24292E"/>
                </a:solidFill>
                <a:latin typeface="Courier New"/>
                <a:ea typeface="Courier New"/>
                <a:cs typeface="Courier New"/>
                <a:sym typeface="Courier New"/>
              </a:rPr>
              <a:t>		}</a:t>
            </a:r>
            <a:endParaRPr sz="1000">
              <a:solidFill>
                <a:srgbClr val="24292E"/>
              </a:solidFill>
              <a:latin typeface="Courier New"/>
              <a:ea typeface="Courier New"/>
              <a:cs typeface="Courier New"/>
              <a:sym typeface="Courier New"/>
            </a:endParaRPr>
          </a:p>
          <a:p>
            <a:pPr indent="0" lvl="0" marL="152400" marR="152400" rtl="0" algn="l">
              <a:lnSpc>
                <a:spcPct val="100000"/>
              </a:lnSpc>
              <a:spcBef>
                <a:spcPts val="0"/>
              </a:spcBef>
              <a:spcAft>
                <a:spcPts val="0"/>
              </a:spcAft>
              <a:buNone/>
            </a:pPr>
            <a:r>
              <a:rPr lang="en" sz="1000">
                <a:solidFill>
                  <a:srgbClr val="24292E"/>
                </a:solidFill>
                <a:latin typeface="Courier New"/>
                <a:ea typeface="Courier New"/>
                <a:cs typeface="Courier New"/>
                <a:sym typeface="Courier New"/>
              </a:rPr>
              <a:t>	}</a:t>
            </a:r>
            <a:endParaRPr sz="1000">
              <a:solidFill>
                <a:srgbClr val="24292E"/>
              </a:solidFill>
              <a:latin typeface="Courier New"/>
              <a:ea typeface="Courier New"/>
              <a:cs typeface="Courier New"/>
              <a:sym typeface="Courier New"/>
            </a:endParaRPr>
          </a:p>
          <a:p>
            <a:pPr indent="0" lvl="0" marL="0" rtl="0" algn="l">
              <a:spcBef>
                <a:spcPts val="1200"/>
              </a:spcBef>
              <a:spcAft>
                <a:spcPts val="0"/>
              </a:spcAft>
              <a:buNone/>
            </a:pPr>
            <a:r>
              <a:t/>
            </a:r>
            <a:endParaRPr/>
          </a:p>
          <a:p>
            <a:pPr indent="457200" lvl="0" marL="457200" rtl="0" algn="l">
              <a:spcBef>
                <a:spcPts val="1600"/>
              </a:spcBef>
              <a:spcAft>
                <a:spcPts val="1600"/>
              </a:spcAft>
              <a:buNone/>
            </a:pPr>
            <a:r>
              <a:rPr lang="en"/>
              <a:t>Runtime is O(n</a:t>
            </a:r>
            <a:r>
              <a:rPr lang="en"/>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Sorting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Algorithms</a:t>
            </a:r>
            <a:endParaRPr/>
          </a:p>
        </p:txBody>
      </p:sp>
      <p:sp>
        <p:nvSpPr>
          <p:cNvPr id="318" name="Google Shape;318;p48"/>
          <p:cNvSpPr txBox="1"/>
          <p:nvPr>
            <p:ph idx="1" type="body"/>
          </p:nvPr>
        </p:nvSpPr>
        <p:spPr>
          <a:xfrm>
            <a:off x="819150" y="1800200"/>
            <a:ext cx="7505700" cy="247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latin typeface="Arial"/>
                <a:ea typeface="Arial"/>
                <a:cs typeface="Arial"/>
                <a:sym typeface="Arial"/>
              </a:rPr>
              <a:t>Selection Sort</a:t>
            </a:r>
            <a:r>
              <a:rPr lang="en" sz="1400">
                <a:latin typeface="Arial"/>
                <a:ea typeface="Arial"/>
                <a:cs typeface="Arial"/>
                <a:sym typeface="Arial"/>
              </a:rPr>
              <a:t>: finds the minimum element in a list and moves it to the end of a sorted prefix in the list</a:t>
            </a:r>
            <a:endParaRPr sz="1400">
              <a:latin typeface="Arial"/>
              <a:ea typeface="Arial"/>
              <a:cs typeface="Arial"/>
              <a:sym typeface="Arial"/>
            </a:endParaRPr>
          </a:p>
          <a:p>
            <a:pPr indent="-317500" lvl="0" marL="457200" rtl="0" algn="l">
              <a:spcBef>
                <a:spcPts val="0"/>
              </a:spcBef>
              <a:spcAft>
                <a:spcPts val="0"/>
              </a:spcAft>
              <a:buSzPts val="1400"/>
              <a:buChar char="●"/>
            </a:pPr>
            <a:r>
              <a:rPr lang="en" sz="1400" u="sng">
                <a:latin typeface="Arial"/>
                <a:ea typeface="Arial"/>
                <a:cs typeface="Arial"/>
                <a:sym typeface="Arial"/>
              </a:rPr>
              <a:t>Insertion Sort</a:t>
            </a:r>
            <a:r>
              <a:rPr lang="en" sz="1400">
                <a:latin typeface="Arial"/>
                <a:ea typeface="Arial"/>
                <a:cs typeface="Arial"/>
                <a:sym typeface="Arial"/>
              </a:rPr>
              <a:t>: repeatedly takes the next element in a list, inserts it into the correct ordered position within a sorted prefix of the list</a:t>
            </a:r>
            <a:endParaRPr sz="1400">
              <a:latin typeface="Arial"/>
              <a:ea typeface="Arial"/>
              <a:cs typeface="Arial"/>
              <a:sym typeface="Arial"/>
            </a:endParaRPr>
          </a:p>
          <a:p>
            <a:pPr indent="-317500" lvl="0" marL="457200" rtl="0" algn="l">
              <a:spcBef>
                <a:spcPts val="0"/>
              </a:spcBef>
              <a:spcAft>
                <a:spcPts val="0"/>
              </a:spcAft>
              <a:buSzPts val="1400"/>
              <a:buChar char="●"/>
            </a:pPr>
            <a:r>
              <a:rPr lang="en" sz="1400" u="sng">
                <a:latin typeface="Arial"/>
                <a:ea typeface="Arial"/>
                <a:cs typeface="Arial"/>
                <a:sym typeface="Arial"/>
              </a:rPr>
              <a:t>Quicksort</a:t>
            </a:r>
            <a:r>
              <a:rPr lang="en" sz="1400">
                <a:latin typeface="Arial"/>
                <a:ea typeface="Arial"/>
                <a:cs typeface="Arial"/>
                <a:sym typeface="Arial"/>
              </a:rPr>
              <a:t>: </a:t>
            </a:r>
            <a:r>
              <a:rPr lang="en" sz="1400">
                <a:solidFill>
                  <a:srgbClr val="000000"/>
                </a:solidFill>
                <a:highlight>
                  <a:srgbClr val="FFFFFF"/>
                </a:highlight>
                <a:latin typeface="Arial"/>
                <a:ea typeface="Arial"/>
                <a:cs typeface="Arial"/>
                <a:sym typeface="Arial"/>
              </a:rPr>
              <a:t>picks an element as pivot and partitions the given array around the picked pivot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latin typeface="Arial"/>
                <a:ea typeface="Arial"/>
                <a:cs typeface="Arial"/>
                <a:sym typeface="Arial"/>
              </a:rPr>
              <a:t>Merge sort</a:t>
            </a:r>
            <a:r>
              <a:rPr lang="en" sz="1400">
                <a:latin typeface="Arial"/>
                <a:ea typeface="Arial"/>
                <a:cs typeface="Arial"/>
                <a:sym typeface="Arial"/>
              </a:rPr>
              <a:t>: recursively sorts half of the array</a:t>
            </a:r>
            <a:endParaRPr sz="14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5" name="Google Shape;325;p49"/>
          <p:cNvPicPr preferRelativeResize="0"/>
          <p:nvPr/>
        </p:nvPicPr>
        <p:blipFill rotWithShape="1">
          <a:blip r:embed="rId3">
            <a:alphaModFix/>
          </a:blip>
          <a:srcRect b="3716" l="0" r="0" t="0"/>
          <a:stretch/>
        </p:blipFill>
        <p:spPr>
          <a:xfrm>
            <a:off x="917950" y="261925"/>
            <a:ext cx="3200400" cy="4619625"/>
          </a:xfrm>
          <a:prstGeom prst="rect">
            <a:avLst/>
          </a:prstGeom>
          <a:noFill/>
          <a:ln>
            <a:noFill/>
          </a:ln>
        </p:spPr>
      </p:pic>
      <p:pic>
        <p:nvPicPr>
          <p:cNvPr id="326" name="Google Shape;326;p49"/>
          <p:cNvPicPr preferRelativeResize="0"/>
          <p:nvPr/>
        </p:nvPicPr>
        <p:blipFill>
          <a:blip r:embed="rId4">
            <a:alphaModFix/>
          </a:blip>
          <a:stretch>
            <a:fillRect/>
          </a:stretch>
        </p:blipFill>
        <p:spPr>
          <a:xfrm>
            <a:off x="4387700" y="708850"/>
            <a:ext cx="3429000" cy="3467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0"/>
          <p:cNvPicPr preferRelativeResize="0"/>
          <p:nvPr/>
        </p:nvPicPr>
        <p:blipFill>
          <a:blip r:embed="rId3">
            <a:alphaModFix/>
          </a:blip>
          <a:stretch>
            <a:fillRect/>
          </a:stretch>
        </p:blipFill>
        <p:spPr>
          <a:xfrm>
            <a:off x="1747300" y="1045550"/>
            <a:ext cx="5943600" cy="2638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1"/>
          <p:cNvPicPr preferRelativeResize="0"/>
          <p:nvPr/>
        </p:nvPicPr>
        <p:blipFill>
          <a:blip r:embed="rId3">
            <a:alphaModFix/>
          </a:blip>
          <a:stretch>
            <a:fillRect/>
          </a:stretch>
        </p:blipFill>
        <p:spPr>
          <a:xfrm>
            <a:off x="2468525" y="545400"/>
            <a:ext cx="4206950" cy="405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42" name="Google Shape;342;p52"/>
          <p:cNvSpPr txBox="1"/>
          <p:nvPr/>
        </p:nvSpPr>
        <p:spPr>
          <a:xfrm>
            <a:off x="439350" y="1225325"/>
            <a:ext cx="6423900" cy="361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static int[] combine(int[] p1, int[] p2)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static int[] sort(int[] arr)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len = arr.length</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if(len &lt;= 1) { return arr;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else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p1 = Arrays.copyOfRange(arr, 0, len / 2);</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p2= Arrays.copyOfRange(arr, len / 2, len);</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sortedPart1 = sort(p1);</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sortedPart2 = sort(p2);</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sorted = combine(sortedPart1, sortedPart2);</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return sorted;</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343" name="Google Shape;343;p52"/>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49" name="Google Shape;349;p53"/>
          <p:cNvSpPr txBox="1"/>
          <p:nvPr/>
        </p:nvSpPr>
        <p:spPr>
          <a:xfrm>
            <a:off x="439350" y="1225325"/>
            <a:ext cx="6423900" cy="361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Mono"/>
                <a:ea typeface="Roboto Mono"/>
                <a:cs typeface="Roboto Mono"/>
                <a:sym typeface="Roboto Mono"/>
              </a:rPr>
              <a:t>static int[] combine(int[] p1, int[] p2) {...}</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static int[] mergeSort(int[] arr)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len = arr.length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if(len &lt;= 1) { return arr;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else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p1 = Arrays.copyOfRange(arr, 0, len / 2);</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p2= Arrays.copyOfRange(arr, len / 2, len);</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sortedPart1 = mergeSort(p1);</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sortedPart2 = mergeSort(p2);</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sorted = combine(sortedPart1, sortedPart2);</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return sorted;</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350" name="Google Shape;350;p53"/>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solidFill>
                  <a:srgbClr val="FF0000"/>
                </a:solidFill>
              </a:rPr>
              <a:t>C: Merge </a:t>
            </a:r>
            <a:endParaRPr sz="2400">
              <a:solidFill>
                <a:srgbClr val="FF0000"/>
              </a:solidFill>
            </a:endParaRPr>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Midterm 2 Concepts</a:t>
            </a:r>
            <a:endParaRPr/>
          </a:p>
        </p:txBody>
      </p:sp>
      <p:sp>
        <p:nvSpPr>
          <p:cNvPr id="186" name="Google Shape;186;p27"/>
          <p:cNvSpPr txBox="1"/>
          <p:nvPr>
            <p:ph idx="1" type="body"/>
          </p:nvPr>
        </p:nvSpPr>
        <p:spPr>
          <a:xfrm>
            <a:off x="819150" y="1709350"/>
            <a:ext cx="7505700" cy="272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Time Complexities</a:t>
            </a:r>
            <a:endParaRPr sz="1800"/>
          </a:p>
          <a:p>
            <a:pPr indent="-342900" lvl="0" marL="457200" rtl="0" algn="l">
              <a:spcBef>
                <a:spcPts val="0"/>
              </a:spcBef>
              <a:spcAft>
                <a:spcPts val="0"/>
              </a:spcAft>
              <a:buSzPts val="1800"/>
              <a:buChar char="●"/>
            </a:pPr>
            <a:r>
              <a:rPr lang="en" sz="1800"/>
              <a:t>Sorting</a:t>
            </a:r>
            <a:endParaRPr sz="1800"/>
          </a:p>
          <a:p>
            <a:pPr indent="-342900" lvl="0" marL="457200" rtl="0" algn="l">
              <a:spcBef>
                <a:spcPts val="0"/>
              </a:spcBef>
              <a:spcAft>
                <a:spcPts val="0"/>
              </a:spcAft>
              <a:buSzPts val="1800"/>
              <a:buChar char="●"/>
            </a:pPr>
            <a:r>
              <a:rPr lang="en" sz="1800"/>
              <a:t>Maps and HashTables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Focus on </a:t>
            </a:r>
            <a:r>
              <a:rPr b="1" lang="en" sz="1800"/>
              <a:t>PAs</a:t>
            </a:r>
            <a:r>
              <a:rPr lang="en" sz="1800"/>
              <a:t>,</a:t>
            </a:r>
            <a:r>
              <a:rPr b="1" lang="en" sz="1800"/>
              <a:t> lecture</a:t>
            </a:r>
            <a:r>
              <a:rPr lang="en" sz="1800"/>
              <a:t>, and Quizzes</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56" name="Google Shape;356;p54"/>
          <p:cNvSpPr txBox="1"/>
          <p:nvPr/>
        </p:nvSpPr>
        <p:spPr>
          <a:xfrm>
            <a:off x="439350" y="1225325"/>
            <a:ext cx="6423900" cy="34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static void sort(int[] arr)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for(int i = 0; i &lt; arr.length; i += 1)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for(int j = i; j &gt; 0; j -= 1)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if(arr[j] &lt; arr[j-1])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int temp = arr[j-1];</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arr[j-1] = arr[j];</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arr[j] = temp;</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else { break; }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p:txBody>
      </p:sp>
      <p:sp>
        <p:nvSpPr>
          <p:cNvPr id="357" name="Google Shape;357;p54"/>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63" name="Google Shape;363;p55"/>
          <p:cNvSpPr txBox="1"/>
          <p:nvPr/>
        </p:nvSpPr>
        <p:spPr>
          <a:xfrm>
            <a:off x="439350" y="1225325"/>
            <a:ext cx="6423900" cy="34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Mono"/>
                <a:ea typeface="Roboto Mono"/>
                <a:cs typeface="Roboto Mono"/>
                <a:sym typeface="Roboto Mono"/>
              </a:rPr>
              <a:t>static void insertionSort(int[] arr)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for(int i = 0; i &lt; arr.length; i += 1)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for(int j = i; j &gt; 0; j -= 1)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if(arr[j] &lt; arr[j-1])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temp = arr[j-1];</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arr[j-1] = arr[j];</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arr[j] = temp;</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else { break; }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p:txBody>
      </p:sp>
      <p:sp>
        <p:nvSpPr>
          <p:cNvPr id="364" name="Google Shape;364;p55"/>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solidFill>
                  <a:srgbClr val="FF0000"/>
                </a:solidFill>
              </a:rPr>
              <a:t>B: Insertion </a:t>
            </a:r>
            <a:endParaRPr sz="2400">
              <a:solidFill>
                <a:srgbClr val="FF0000"/>
              </a:solidFill>
            </a:endParaRPr>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70" name="Google Shape;370;p56"/>
          <p:cNvSpPr txBox="1"/>
          <p:nvPr/>
        </p:nvSpPr>
        <p:spPr>
          <a:xfrm>
            <a:off x="439350" y="1225325"/>
            <a:ext cx="6423900" cy="361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Mono"/>
                <a:ea typeface="Roboto Mono"/>
                <a:cs typeface="Roboto Mono"/>
                <a:sym typeface="Roboto Mono"/>
              </a:rPr>
              <a:t>static int partition(String[] array, int l, int h) {...}</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static void sort2(String[] array, int low, int high)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if(high - low &lt;= 1) { return;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splitAt = partition(array, low, high);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sort2(array, low, splitAt);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sort2(array, splitAt + 1, high);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public static void sort1(String[] array)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sort2(array, 0, array.length);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p:txBody>
      </p:sp>
      <p:sp>
        <p:nvSpPr>
          <p:cNvPr id="371" name="Google Shape;371;p56"/>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77" name="Google Shape;377;p57"/>
          <p:cNvSpPr txBox="1"/>
          <p:nvPr/>
        </p:nvSpPr>
        <p:spPr>
          <a:xfrm>
            <a:off x="439350" y="1225325"/>
            <a:ext cx="6423900" cy="361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Roboto Mono"/>
                <a:ea typeface="Roboto Mono"/>
                <a:cs typeface="Roboto Mono"/>
                <a:sym typeface="Roboto Mono"/>
              </a:rPr>
              <a:t>static int partition(String[] array, int l, int h) {...}</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static void qsort(String[] array, int low, int high)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if(high - low &lt;= 1) { return;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int splitAt = partition(array, low, high);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qsort(array, low, splitAt);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qsort(array, splitAt + 1, high);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public static void sort(String[] array)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  qsort(array, 0, array.length);</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lnSpc>
                <a:spcPct val="115000"/>
              </a:lnSpc>
              <a:spcBef>
                <a:spcPts val="0"/>
              </a:spcBef>
              <a:spcAft>
                <a:spcPts val="0"/>
              </a:spcAft>
              <a:buNone/>
            </a:pPr>
            <a:r>
              <a:t/>
            </a:r>
            <a:endParaRPr>
              <a:latin typeface="Roboto Mono"/>
              <a:ea typeface="Roboto Mono"/>
              <a:cs typeface="Roboto Mono"/>
              <a:sym typeface="Roboto Mono"/>
            </a:endParaRPr>
          </a:p>
        </p:txBody>
      </p:sp>
      <p:sp>
        <p:nvSpPr>
          <p:cNvPr id="378" name="Google Shape;378;p57"/>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solidFill>
                  <a:srgbClr val="FF0000"/>
                </a:solidFill>
              </a:rPr>
              <a:t>D: Quick</a:t>
            </a:r>
            <a:endParaRPr sz="24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84" name="Google Shape;384;p58"/>
          <p:cNvSpPr txBox="1"/>
          <p:nvPr/>
        </p:nvSpPr>
        <p:spPr>
          <a:xfrm>
            <a:off x="439350" y="1225325"/>
            <a:ext cx="6423900" cy="34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static void </a:t>
            </a:r>
            <a:r>
              <a:rPr lang="en">
                <a:latin typeface="Roboto Mono"/>
                <a:ea typeface="Roboto Mono"/>
                <a:cs typeface="Roboto Mono"/>
                <a:sym typeface="Roboto Mono"/>
              </a:rPr>
              <a:t>sort</a:t>
            </a:r>
            <a:r>
              <a:rPr lang="en">
                <a:solidFill>
                  <a:srgbClr val="000000"/>
                </a:solidFill>
                <a:latin typeface="Roboto Mono"/>
                <a:ea typeface="Roboto Mono"/>
                <a:cs typeface="Roboto Mono"/>
                <a:sym typeface="Roboto Mono"/>
              </a:rPr>
              <a:t>(int[] arr)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for(int i = 0; i &lt; arr.length; i += 1)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int minIndex = i;</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for(int j = i; j &lt; arr.length; j += 1)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if(arr[minIndex] &gt; arr[j]) { minIndex = j;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int temp = arr[i];</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arr[i] = arr[minIndex];</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arr[minIndex] = temp;</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000000"/>
              </a:solidFill>
              <a:latin typeface="Roboto Mono"/>
              <a:ea typeface="Roboto Mono"/>
              <a:cs typeface="Roboto Mono"/>
              <a:sym typeface="Roboto Mono"/>
            </a:endParaRPr>
          </a:p>
        </p:txBody>
      </p:sp>
      <p:sp>
        <p:nvSpPr>
          <p:cNvPr id="385" name="Google Shape;385;p58"/>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t>A: Selection </a:t>
            </a:r>
            <a:endParaRPr sz="2400"/>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Review: Name this Sorting Algorithm!</a:t>
            </a:r>
            <a:endParaRPr sz="2800">
              <a:solidFill>
                <a:srgbClr val="000000"/>
              </a:solidFill>
            </a:endParaRPr>
          </a:p>
        </p:txBody>
      </p:sp>
      <p:sp>
        <p:nvSpPr>
          <p:cNvPr id="391" name="Google Shape;391;p59"/>
          <p:cNvSpPr txBox="1"/>
          <p:nvPr/>
        </p:nvSpPr>
        <p:spPr>
          <a:xfrm>
            <a:off x="439350" y="1225325"/>
            <a:ext cx="6423900" cy="34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static void </a:t>
            </a:r>
            <a:r>
              <a:rPr lang="en">
                <a:solidFill>
                  <a:srgbClr val="FF0000"/>
                </a:solidFill>
                <a:latin typeface="Roboto Mono"/>
                <a:ea typeface="Roboto Mono"/>
                <a:cs typeface="Roboto Mono"/>
                <a:sym typeface="Roboto Mono"/>
              </a:rPr>
              <a:t>selectionSort</a:t>
            </a:r>
            <a:r>
              <a:rPr lang="en">
                <a:solidFill>
                  <a:srgbClr val="000000"/>
                </a:solidFill>
                <a:latin typeface="Roboto Mono"/>
                <a:ea typeface="Roboto Mono"/>
                <a:cs typeface="Roboto Mono"/>
                <a:sym typeface="Roboto Mono"/>
              </a:rPr>
              <a:t>(int[] arr)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for(int i = 0; i &lt; arr.length; i += 1)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int minIndex = i;</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for(int j = i; j &lt; arr.length; j += 1)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if(arr[minIndex] &gt; arr[j]) { minIndex = j; }</a:t>
            </a:r>
            <a:endParaRPr>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int temp = arr[i];</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arr[i] = arr[minIndex];</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arr[minIndex] = temp;</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a:solidFill>
                  <a:srgbClr val="000000"/>
                </a:solidFill>
                <a:latin typeface="Roboto Mono"/>
                <a:ea typeface="Roboto Mono"/>
                <a:cs typeface="Roboto Mono"/>
                <a:sym typeface="Roboto Mono"/>
              </a:rPr>
              <a:t>}</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000000"/>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a:solidFill>
                <a:srgbClr val="000000"/>
              </a:solidFill>
              <a:latin typeface="Roboto Mono"/>
              <a:ea typeface="Roboto Mono"/>
              <a:cs typeface="Roboto Mono"/>
              <a:sym typeface="Roboto Mono"/>
            </a:endParaRPr>
          </a:p>
        </p:txBody>
      </p:sp>
      <p:sp>
        <p:nvSpPr>
          <p:cNvPr id="392" name="Google Shape;392;p59"/>
          <p:cNvSpPr txBox="1"/>
          <p:nvPr/>
        </p:nvSpPr>
        <p:spPr>
          <a:xfrm>
            <a:off x="7086225" y="1592375"/>
            <a:ext cx="2212500" cy="266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rgbClr val="FF0000"/>
                </a:solidFill>
              </a:rPr>
              <a:t>A: Selection </a:t>
            </a:r>
            <a:endParaRPr sz="2400">
              <a:solidFill>
                <a:srgbClr val="FF0000"/>
              </a:solidFill>
            </a:endParaRPr>
          </a:p>
          <a:p>
            <a:pPr indent="0" lvl="0" marL="0" rtl="0" algn="l">
              <a:lnSpc>
                <a:spcPct val="150000"/>
              </a:lnSpc>
              <a:spcBef>
                <a:spcPts val="0"/>
              </a:spcBef>
              <a:spcAft>
                <a:spcPts val="0"/>
              </a:spcAft>
              <a:buNone/>
            </a:pPr>
            <a:r>
              <a:rPr lang="en" sz="2400"/>
              <a:t>B: Insertion </a:t>
            </a:r>
            <a:endParaRPr sz="2400"/>
          </a:p>
          <a:p>
            <a:pPr indent="0" lvl="0" marL="0" rtl="0" algn="l">
              <a:lnSpc>
                <a:spcPct val="150000"/>
              </a:lnSpc>
              <a:spcBef>
                <a:spcPts val="0"/>
              </a:spcBef>
              <a:spcAft>
                <a:spcPts val="0"/>
              </a:spcAft>
              <a:buNone/>
            </a:pPr>
            <a:r>
              <a:rPr lang="en" sz="2400"/>
              <a:t>C: Merge </a:t>
            </a:r>
            <a:endParaRPr sz="2400"/>
          </a:p>
          <a:p>
            <a:pPr indent="0" lvl="0" marL="0" rtl="0" algn="l">
              <a:lnSpc>
                <a:spcPct val="150000"/>
              </a:lnSpc>
              <a:spcBef>
                <a:spcPts val="0"/>
              </a:spcBef>
              <a:spcAft>
                <a:spcPts val="0"/>
              </a:spcAft>
              <a:buNone/>
            </a:pPr>
            <a:r>
              <a:rPr lang="en" sz="2400"/>
              <a:t>D: Quick</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60"/>
          <p:cNvGraphicFramePr/>
          <p:nvPr/>
        </p:nvGraphicFramePr>
        <p:xfrm>
          <a:off x="729588" y="1303250"/>
          <a:ext cx="3000000" cy="3000000"/>
        </p:xfrm>
        <a:graphic>
          <a:graphicData uri="http://schemas.openxmlformats.org/drawingml/2006/table">
            <a:tbl>
              <a:tblPr>
                <a:noFill/>
                <a:tableStyleId>{9891EEF4-C61F-49A6-AF2A-B07126890396}</a:tableStyleId>
              </a:tblPr>
              <a:tblGrid>
                <a:gridCol w="1226875"/>
                <a:gridCol w="1267875"/>
                <a:gridCol w="1568500"/>
                <a:gridCol w="1691525"/>
                <a:gridCol w="1609500"/>
              </a:tblGrid>
              <a:tr h="464700">
                <a:tc>
                  <a:txBody>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Insertion</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000" u="none" cap="none" strike="noStrike">
                          <a:solidFill>
                            <a:srgbClr val="000000"/>
                          </a:solidFill>
                        </a:rPr>
                        <a:t>Selection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Merge </a:t>
                      </a:r>
                      <a:endParaRPr b="1"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b="1" lang="en" sz="1000" u="none" cap="none" strike="noStrike"/>
                        <a:t>Quick </a:t>
                      </a:r>
                      <a:endParaRPr b="1" sz="1000" u="none" cap="none" strike="noStrike"/>
                    </a:p>
                  </a:txBody>
                  <a:tcPr marT="91425" marB="91425" marR="91425" marL="91425"/>
                </a:tc>
              </a:tr>
              <a:tr h="4647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Best case time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O(n*logn)</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O(n*logn)</a:t>
                      </a:r>
                      <a:endParaRPr sz="1000" u="none" cap="none" strike="noStrike"/>
                    </a:p>
                  </a:txBody>
                  <a:tcPr marT="91425" marB="91425" marR="91425" marL="91425"/>
                </a:tc>
              </a:tr>
              <a:tr h="4647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Worst case time</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O(n^2)</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O(n^2)</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O(n*logn)</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O(n^2)</a:t>
                      </a:r>
                      <a:endParaRPr sz="1000" u="none" cap="none" strike="noStrike"/>
                    </a:p>
                  </a:txBody>
                  <a:tcPr marT="91425" marB="91425" marR="91425" marL="91425"/>
                </a:tc>
              </a:tr>
              <a:tr h="4647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t>Key operations</a:t>
                      </a:r>
                      <a:endParaRPr sz="10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swap(a, j, j-1)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t>(until in the right place)</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swap(a, i, indexOfMin)</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t>(after finding minimum value)</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l = copy(a, 0, len/2)</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r = copy(a, len/2, len)</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ls = sort(l)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rs = sort(r)</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merge(ls, rs)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p = partition(a, l, h)</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sort(a, l, p)</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sort(a, p + 1, h)</a:t>
                      </a:r>
                      <a:endParaRPr sz="800" u="none" cap="none" strike="noStrike">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1"/>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What is a partition in quicksort?</a:t>
            </a:r>
            <a:endParaRPr>
              <a:latin typeface="Arial"/>
              <a:ea typeface="Arial"/>
              <a:cs typeface="Arial"/>
              <a:sym typeface="Arial"/>
            </a:endParaRPr>
          </a:p>
        </p:txBody>
      </p:sp>
      <p:sp>
        <p:nvSpPr>
          <p:cNvPr id="403" name="Google Shape;403;p61"/>
          <p:cNvSpPr txBox="1"/>
          <p:nvPr>
            <p:ph idx="1" type="body"/>
          </p:nvPr>
        </p:nvSpPr>
        <p:spPr>
          <a:xfrm>
            <a:off x="819150" y="1253625"/>
            <a:ext cx="7505700" cy="326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Partitioning is a component in quicksort and an algorithm that is called again and again until the original array elements are sorted as single-element 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pivot index is selected (for example, pick the last element), then the array is partitioned in such a way that the input array has its elements moved around so that element values less than or equal to the pivot index’s value are to the left of the pivot index and element values greater than or equal to the pivot index’s value are to the right</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b="1" lang="en" sz="1400">
                <a:latin typeface="Arial"/>
                <a:ea typeface="Arial"/>
                <a:cs typeface="Arial"/>
                <a:sym typeface="Arial"/>
              </a:rPr>
              <a:t>Note:</a:t>
            </a:r>
            <a:r>
              <a:rPr lang="en" sz="1400">
                <a:latin typeface="Arial"/>
                <a:ea typeface="Arial"/>
                <a:cs typeface="Arial"/>
                <a:sym typeface="Arial"/>
              </a:rPr>
              <a:t> the array is not necessarily completely sorted here (and probably isn’t)!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Now the array is divided into two at the point where the pivot index ended up</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 is called on each of these two subarrays using the “same” pivot point location (we picked the last element and do so again for each of these subarrays)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We partition again, and this process is repeated until we have single-element arrays that are sorted between themselves; </a:t>
            </a:r>
            <a:r>
              <a:rPr b="1" lang="en" sz="1400">
                <a:latin typeface="Arial"/>
                <a:ea typeface="Arial"/>
                <a:cs typeface="Arial"/>
                <a:sym typeface="Arial"/>
              </a:rPr>
              <a:t>see visualization in next slide</a:t>
            </a:r>
            <a:endParaRPr b="1" sz="14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2"/>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Graphic visualization of quicksort</a:t>
            </a:r>
            <a:endParaRPr>
              <a:latin typeface="Arial"/>
              <a:ea typeface="Arial"/>
              <a:cs typeface="Arial"/>
              <a:sym typeface="Arial"/>
            </a:endParaRPr>
          </a:p>
        </p:txBody>
      </p:sp>
      <p:pic>
        <p:nvPicPr>
          <p:cNvPr id="409" name="Google Shape;409;p62"/>
          <p:cNvPicPr preferRelativeResize="0"/>
          <p:nvPr/>
        </p:nvPicPr>
        <p:blipFill rotWithShape="1">
          <a:blip r:embed="rId3">
            <a:alphaModFix/>
          </a:blip>
          <a:srcRect b="0" l="0" r="0" t="0"/>
          <a:stretch/>
        </p:blipFill>
        <p:spPr>
          <a:xfrm>
            <a:off x="1223963" y="1324575"/>
            <a:ext cx="6696075" cy="2971800"/>
          </a:xfrm>
          <a:prstGeom prst="rect">
            <a:avLst/>
          </a:prstGeom>
          <a:noFill/>
          <a:ln>
            <a:noFill/>
          </a:ln>
        </p:spPr>
      </p:pic>
      <p:sp>
        <p:nvSpPr>
          <p:cNvPr id="410" name="Google Shape;410;p62"/>
          <p:cNvSpPr txBox="1"/>
          <p:nvPr>
            <p:ph idx="1" type="body"/>
          </p:nvPr>
        </p:nvSpPr>
        <p:spPr>
          <a:xfrm>
            <a:off x="287563" y="4372575"/>
            <a:ext cx="8568900" cy="58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300"/>
              <a:buNone/>
            </a:pPr>
            <a:r>
              <a:rPr b="1" lang="en" sz="1400">
                <a:latin typeface="Arial"/>
                <a:ea typeface="Arial"/>
                <a:cs typeface="Arial"/>
                <a:sym typeface="Arial"/>
              </a:rPr>
              <a:t>Resultant single-element arrays to combine: </a:t>
            </a:r>
            <a:r>
              <a:rPr b="1" lang="en" sz="1400">
                <a:latin typeface="Roboto Mono"/>
                <a:ea typeface="Roboto Mono"/>
                <a:cs typeface="Roboto Mono"/>
                <a:sym typeface="Roboto Mono"/>
              </a:rPr>
              <a:t>{{10}, {30}, {40}, {50}, {70}, {80}, {90}}</a:t>
            </a:r>
            <a:endParaRPr b="1" sz="1400">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How can we test </a:t>
            </a:r>
            <a:r>
              <a:rPr b="1" lang="en">
                <a:latin typeface="Arial"/>
                <a:ea typeface="Arial"/>
                <a:cs typeface="Arial"/>
                <a:sym typeface="Arial"/>
              </a:rPr>
              <a:t>any</a:t>
            </a:r>
            <a:r>
              <a:rPr lang="en">
                <a:latin typeface="Arial"/>
                <a:ea typeface="Arial"/>
                <a:cs typeface="Arial"/>
                <a:sym typeface="Arial"/>
              </a:rPr>
              <a:t> partition?</a:t>
            </a:r>
            <a:endParaRPr>
              <a:latin typeface="Arial"/>
              <a:ea typeface="Arial"/>
              <a:cs typeface="Arial"/>
              <a:sym typeface="Arial"/>
            </a:endParaRPr>
          </a:p>
        </p:txBody>
      </p:sp>
      <p:sp>
        <p:nvSpPr>
          <p:cNvPr id="416" name="Google Shape;416;p63"/>
          <p:cNvSpPr txBox="1"/>
          <p:nvPr>
            <p:ph idx="1" type="body"/>
          </p:nvPr>
        </p:nvSpPr>
        <p:spPr>
          <a:xfrm>
            <a:off x="819150" y="1304925"/>
            <a:ext cx="7505700" cy="32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300"/>
              <a:buNone/>
            </a:pPr>
            <a:r>
              <a:rPr lang="en" sz="1800">
                <a:latin typeface="Arial"/>
                <a:ea typeface="Arial"/>
                <a:cs typeface="Arial"/>
                <a:sym typeface="Arial"/>
              </a:rPr>
              <a:t>Direct unit testing is not always possible. For example, if we step through our </a:t>
            </a:r>
            <a:r>
              <a:rPr i="1" lang="en" sz="1800">
                <a:latin typeface="Arial"/>
                <a:ea typeface="Arial"/>
                <a:cs typeface="Arial"/>
                <a:sym typeface="Arial"/>
              </a:rPr>
              <a:t>own</a:t>
            </a:r>
            <a:r>
              <a:rPr lang="en" sz="1800">
                <a:latin typeface="Arial"/>
                <a:ea typeface="Arial"/>
                <a:cs typeface="Arial"/>
                <a:sym typeface="Arial"/>
              </a:rPr>
              <a:t> partition algorithm, we know what exact array it should output, and we can use </a:t>
            </a:r>
            <a:r>
              <a:rPr lang="en" sz="1800">
                <a:latin typeface="Roboto Mono"/>
                <a:ea typeface="Roboto Mono"/>
                <a:cs typeface="Roboto Mono"/>
                <a:sym typeface="Roboto Mono"/>
              </a:rPr>
              <a:t>assertArrayEquals</a:t>
            </a:r>
            <a:r>
              <a:rPr lang="en" sz="1800">
                <a:latin typeface="Arial"/>
                <a:ea typeface="Arial"/>
                <a:cs typeface="Arial"/>
                <a:sym typeface="Arial"/>
              </a:rPr>
              <a:t> to compare the returned array and what we expect. But, different partitioners could return different arrays that are still valid partitions! In this case, we want to test for a valid partition by testing whether or not the array produced matches with our general constraints: all elements from before are still present, the array length hasn’t changed, all elements to the left of the pivot index are less than or equal to the pivot value, and all elements to the right of the pivot index are greater than or equal to the pivot value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Runtime Analysis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Quiz Questions</a:t>
            </a:r>
            <a:endParaRPr/>
          </a:p>
        </p:txBody>
      </p:sp>
      <p:sp>
        <p:nvSpPr>
          <p:cNvPr id="422" name="Google Shape;422;p6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will result in the most number of element comparisons using selection sort? Select all that apply: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2, 3, 4,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{5, 4, 3, 2,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3, 5, 2, 4}</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4, 5, 3,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1, 1, 1, 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Quiz Questions</a:t>
            </a:r>
            <a:endParaRPr/>
          </a:p>
        </p:txBody>
      </p:sp>
      <p:sp>
        <p:nvSpPr>
          <p:cNvPr id="428" name="Google Shape;428;p6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will result in the most number of element comparisons using selection sort? Select all that apply: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2, 3, 4,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{5, 4, 3, 2,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3, 5, 2, 4}</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4, 5, 3,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{1, 1, 1, 1, 1}</a:t>
            </a:r>
            <a:endParaRPr/>
          </a:p>
        </p:txBody>
      </p:sp>
      <p:sp>
        <p:nvSpPr>
          <p:cNvPr id="429" name="Google Shape;429;p65"/>
          <p:cNvSpPr txBox="1"/>
          <p:nvPr/>
        </p:nvSpPr>
        <p:spPr>
          <a:xfrm>
            <a:off x="3791975" y="2722450"/>
            <a:ext cx="3092100" cy="12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All of them!</a:t>
            </a:r>
            <a:endParaRPr b="1">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descriptions of pivot selection will result in the best case quicksort runtime?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Randomly choosing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first value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median index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median value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There is no definite pivot selection method that will always result in best case runtime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Which of the following descriptions of pivot selection will result in the best case quicksort runtime?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Randomly choosing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first value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Choosing the median index as the pivot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highlight>
                  <a:srgbClr val="FFFF00"/>
                </a:highlight>
                <a:latin typeface="Arial"/>
                <a:ea typeface="Arial"/>
                <a:cs typeface="Arial"/>
                <a:sym typeface="Arial"/>
              </a:rPr>
              <a:t>Choosing the median value as the pivot</a:t>
            </a:r>
            <a:endParaRPr sz="1100">
              <a:solidFill>
                <a:srgbClr val="000000"/>
              </a:solidFill>
              <a:highlight>
                <a:srgbClr val="FFFF00"/>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lphaUcPeriod"/>
            </a:pPr>
            <a:r>
              <a:rPr lang="en" sz="1100">
                <a:solidFill>
                  <a:srgbClr val="000000"/>
                </a:solidFill>
                <a:latin typeface="Arial"/>
                <a:ea typeface="Arial"/>
                <a:cs typeface="Arial"/>
                <a:sym typeface="Arial"/>
              </a:rPr>
              <a:t>There is no definite pivot selection method that will always result in best case runtime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Maps and HashTables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Maps</a:t>
            </a:r>
            <a:endParaRPr>
              <a:latin typeface="Arial"/>
              <a:ea typeface="Arial"/>
              <a:cs typeface="Arial"/>
              <a:sym typeface="Arial"/>
            </a:endParaRPr>
          </a:p>
        </p:txBody>
      </p:sp>
      <p:sp>
        <p:nvSpPr>
          <p:cNvPr id="450" name="Google Shape;450;p69"/>
          <p:cNvSpPr txBox="1"/>
          <p:nvPr>
            <p:ph idx="1" type="body"/>
          </p:nvPr>
        </p:nvSpPr>
        <p:spPr>
          <a:xfrm>
            <a:off x="819150" y="16919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800">
                <a:latin typeface="Arial"/>
                <a:ea typeface="Arial"/>
                <a:cs typeface="Arial"/>
                <a:sym typeface="Arial"/>
              </a:rPr>
              <a:t>Assign a </a:t>
            </a:r>
            <a:r>
              <a:rPr b="1" lang="en" sz="1800">
                <a:latin typeface="Arial"/>
                <a:ea typeface="Arial"/>
                <a:cs typeface="Arial"/>
                <a:sym typeface="Arial"/>
              </a:rPr>
              <a:t>key</a:t>
            </a:r>
            <a:r>
              <a:rPr lang="en" sz="1800">
                <a:latin typeface="Arial"/>
                <a:ea typeface="Arial"/>
                <a:cs typeface="Arial"/>
                <a:sym typeface="Arial"/>
              </a:rPr>
              <a:t> to each </a:t>
            </a:r>
            <a:r>
              <a:rPr b="1" lang="en" sz="1800">
                <a:latin typeface="Arial"/>
                <a:ea typeface="Arial"/>
                <a:cs typeface="Arial"/>
                <a:sym typeface="Arial"/>
              </a:rPr>
              <a:t>value</a:t>
            </a:r>
            <a:r>
              <a:rPr lang="en" sz="1800">
                <a:latin typeface="Arial"/>
                <a:ea typeface="Arial"/>
                <a:cs typeface="Arial"/>
                <a:sym typeface="Arial"/>
              </a:rPr>
              <a:t> we are trying to keep track of.  </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Key 1 ---&gt; Some value a</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Key 2 ---&gt; Some value b</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Key 3 ---&gt; Some value c</a:t>
            </a:r>
            <a:endParaRPr sz="1800">
              <a:latin typeface="Arial"/>
              <a:ea typeface="Arial"/>
              <a:cs typeface="Arial"/>
              <a:sym typeface="Arial"/>
            </a:endParaRPr>
          </a:p>
          <a:p>
            <a:pPr indent="0" lvl="0" marL="0" rtl="0" algn="l">
              <a:lnSpc>
                <a:spcPct val="115000"/>
              </a:lnSpc>
              <a:spcBef>
                <a:spcPts val="1600"/>
              </a:spcBef>
              <a:spcAft>
                <a:spcPts val="0"/>
              </a:spcAft>
              <a:buSzPts val="1800"/>
              <a:buNone/>
            </a:pPr>
            <a:r>
              <a:rPr lang="en" sz="1800">
                <a:latin typeface="Arial"/>
                <a:ea typeface="Arial"/>
                <a:cs typeface="Arial"/>
                <a:sym typeface="Arial"/>
              </a:rPr>
              <a:t>etc...</a:t>
            </a:r>
            <a:endParaRPr sz="1800">
              <a:latin typeface="Arial"/>
              <a:ea typeface="Arial"/>
              <a:cs typeface="Arial"/>
              <a:sym typeface="Arial"/>
            </a:endParaRPr>
          </a:p>
          <a:p>
            <a:pPr indent="0" lvl="0" marL="0" rtl="0" algn="l">
              <a:lnSpc>
                <a:spcPct val="115000"/>
              </a:lnSpc>
              <a:spcBef>
                <a:spcPts val="1600"/>
              </a:spcBef>
              <a:spcAft>
                <a:spcPts val="1600"/>
              </a:spcAft>
              <a:buSzPts val="1800"/>
              <a:buNone/>
            </a:pPr>
            <a:r>
              <a:t/>
            </a:r>
            <a:endParaRPr sz="18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Map&lt;K,V&gt; Interface</a:t>
            </a:r>
            <a:endParaRPr>
              <a:latin typeface="Arial"/>
              <a:ea typeface="Arial"/>
              <a:cs typeface="Arial"/>
              <a:sym typeface="Arial"/>
            </a:endParaRPr>
          </a:p>
        </p:txBody>
      </p:sp>
      <p:sp>
        <p:nvSpPr>
          <p:cNvPr id="456" name="Google Shape;456;p7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Implemented in Java by AbstractMap, HashMap, TreeMap etc.</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Index for entry is determined by a hash function that calculates index using key value (useful for quick lookup and insert)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Contains methods get(Object key), put(K key, V value), size(), replace(K key, V value) etc.</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b="1" i="1" lang="en" sz="1400">
                <a:latin typeface="Arial"/>
                <a:ea typeface="Arial"/>
                <a:cs typeface="Arial"/>
                <a:sym typeface="Arial"/>
              </a:rPr>
              <a:t>Keys need to be unique</a:t>
            </a:r>
            <a:endParaRPr b="1" i="1"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Existing data structures we can use to implement this - ArrayList!</a:t>
            </a:r>
            <a:endParaRPr sz="1400">
              <a:latin typeface="Arial"/>
              <a:ea typeface="Arial"/>
              <a:cs typeface="Arial"/>
              <a:sym typeface="Arial"/>
            </a:endParaRPr>
          </a:p>
          <a:p>
            <a:pPr indent="0" lvl="0" marL="0" rtl="0" algn="l">
              <a:lnSpc>
                <a:spcPct val="115000"/>
              </a:lnSpc>
              <a:spcBef>
                <a:spcPts val="1600"/>
              </a:spcBef>
              <a:spcAft>
                <a:spcPts val="1600"/>
              </a:spcAft>
              <a:buSzPts val="1800"/>
              <a:buNone/>
            </a:pPr>
            <a:r>
              <a:t/>
            </a:r>
            <a:endParaRPr sz="14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1"/>
          <p:cNvSpPr txBox="1"/>
          <p:nvPr>
            <p:ph idx="1" type="body"/>
          </p:nvPr>
        </p:nvSpPr>
        <p:spPr>
          <a:xfrm>
            <a:off x="819150" y="1039650"/>
            <a:ext cx="7505700" cy="2448000"/>
          </a:xfrm>
          <a:prstGeom prst="rect">
            <a:avLst/>
          </a:prstGeom>
        </p:spPr>
        <p:txBody>
          <a:bodyPr anchorCtr="0" anchor="t" bIns="91425" lIns="91425" spcFirstLastPara="1" rIns="91425" wrap="square" tIns="91425">
            <a:noAutofit/>
          </a:bodyPr>
          <a:lstStyle/>
          <a:p>
            <a:pPr indent="0" lvl="0" marL="0" marR="50800" rtl="0" algn="l">
              <a:spcBef>
                <a:spcPts val="0"/>
              </a:spcBef>
              <a:spcAft>
                <a:spcPts val="0"/>
              </a:spcAft>
              <a:buClr>
                <a:srgbClr val="000000"/>
              </a:buClr>
              <a:buSzPts val="800"/>
              <a:buFont typeface="Arial"/>
              <a:buNone/>
            </a:pPr>
            <a:r>
              <a:rPr b="1" lang="en" sz="800" u="sng">
                <a:solidFill>
                  <a:srgbClr val="0097A7"/>
                </a:solidFill>
                <a:latin typeface="Arial"/>
                <a:ea typeface="Arial"/>
                <a:cs typeface="Arial"/>
                <a:sym typeface="Arial"/>
                <a:hlinkClick r:id="rId3">
                  <a:extLst>
                    <a:ext uri="{A12FA001-AC4F-418D-AE19-62706E023703}">
                      <ahyp:hlinkClr val="tx"/>
                    </a:ext>
                  </a:extLst>
                </a:hlinkClick>
              </a:rPr>
              <a:t>hashCode</a:t>
            </a:r>
            <a:endParaRPr b="1" sz="800">
              <a:solidFill>
                <a:srgbClr val="353833"/>
              </a:solidFill>
              <a:latin typeface="Arial"/>
              <a:ea typeface="Arial"/>
              <a:cs typeface="Arial"/>
              <a:sym typeface="Arial"/>
            </a:endParaRPr>
          </a:p>
          <a:p>
            <a:pPr indent="0" lvl="0" marL="0" rtl="0" algn="l">
              <a:spcBef>
                <a:spcPts val="500"/>
              </a:spcBef>
              <a:spcAft>
                <a:spcPts val="0"/>
              </a:spcAft>
              <a:buClr>
                <a:srgbClr val="000000"/>
              </a:buClr>
              <a:buSzPts val="800"/>
              <a:buFont typeface="Arial"/>
              <a:buNone/>
            </a:pPr>
            <a:r>
              <a:rPr lang="en" sz="800">
                <a:solidFill>
                  <a:srgbClr val="353833"/>
                </a:solidFill>
                <a:latin typeface="Courier New"/>
                <a:ea typeface="Courier New"/>
                <a:cs typeface="Courier New"/>
                <a:sym typeface="Courier New"/>
              </a:rPr>
              <a:t>public int hashCode()</a:t>
            </a:r>
            <a:endParaRPr sz="800">
              <a:solidFill>
                <a:srgbClr val="353833"/>
              </a:solidFill>
              <a:latin typeface="Courier New"/>
              <a:ea typeface="Courier New"/>
              <a:cs typeface="Courier New"/>
              <a:sym typeface="Courier New"/>
            </a:endParaRPr>
          </a:p>
          <a:p>
            <a:pPr indent="0" lvl="0" marL="0" marR="101600" rtl="0" algn="l">
              <a:spcBef>
                <a:spcPts val="200"/>
              </a:spcBef>
              <a:spcAft>
                <a:spcPts val="0"/>
              </a:spcAft>
              <a:buClr>
                <a:srgbClr val="000000"/>
              </a:buClr>
              <a:buSzPts val="800"/>
              <a:buFont typeface="Arial"/>
              <a:buNone/>
            </a:pPr>
            <a:r>
              <a:rPr lang="en" sz="800">
                <a:solidFill>
                  <a:srgbClr val="474747"/>
                </a:solidFill>
                <a:latin typeface="Georgia"/>
                <a:ea typeface="Georgia"/>
                <a:cs typeface="Georgia"/>
                <a:sym typeface="Georgia"/>
              </a:rPr>
              <a:t>Returns a hash code value for the object. This method is supported for the benefit of hash tables such as those provided by </a:t>
            </a:r>
            <a:r>
              <a:rPr lang="en" sz="800" u="sng">
                <a:solidFill>
                  <a:srgbClr val="4A6782"/>
                </a:solidFill>
                <a:latin typeface="Courier New"/>
                <a:ea typeface="Courier New"/>
                <a:cs typeface="Courier New"/>
                <a:sym typeface="Courier New"/>
                <a:hlinkClick r:id="rId4">
                  <a:extLst>
                    <a:ext uri="{A12FA001-AC4F-418D-AE19-62706E023703}">
                      <ahyp:hlinkClr val="tx"/>
                    </a:ext>
                  </a:extLst>
                </a:hlinkClick>
              </a:rPr>
              <a:t>HashMap</a:t>
            </a:r>
            <a:r>
              <a:rPr lang="en" sz="800">
                <a:solidFill>
                  <a:srgbClr val="474747"/>
                </a:solidFill>
                <a:latin typeface="Georgia"/>
                <a:ea typeface="Georgia"/>
                <a:cs typeface="Georgia"/>
                <a:sym typeface="Georgia"/>
              </a:rPr>
              <a:t>.</a:t>
            </a:r>
            <a:endParaRPr sz="800">
              <a:solidFill>
                <a:srgbClr val="474747"/>
              </a:solidFill>
              <a:latin typeface="Georgia"/>
              <a:ea typeface="Georgia"/>
              <a:cs typeface="Georgia"/>
              <a:sym typeface="Georgia"/>
            </a:endParaRPr>
          </a:p>
          <a:p>
            <a:pPr indent="0" lvl="0" marL="0" marR="101600" rtl="0" algn="l">
              <a:spcBef>
                <a:spcPts val="200"/>
              </a:spcBef>
              <a:spcAft>
                <a:spcPts val="0"/>
              </a:spcAft>
              <a:buClr>
                <a:srgbClr val="000000"/>
              </a:buClr>
              <a:buSzPts val="800"/>
              <a:buFont typeface="Arial"/>
              <a:buNone/>
            </a:pPr>
            <a:r>
              <a:rPr lang="en" sz="800">
                <a:solidFill>
                  <a:srgbClr val="474747"/>
                </a:solidFill>
                <a:latin typeface="Georgia"/>
                <a:ea typeface="Georgia"/>
                <a:cs typeface="Georgia"/>
                <a:sym typeface="Georgia"/>
              </a:rPr>
              <a:t>The general contract of </a:t>
            </a:r>
            <a:r>
              <a:rPr lang="en" sz="800">
                <a:solidFill>
                  <a:srgbClr val="474747"/>
                </a:solidFill>
                <a:latin typeface="Courier New"/>
                <a:ea typeface="Courier New"/>
                <a:cs typeface="Courier New"/>
                <a:sym typeface="Courier New"/>
              </a:rPr>
              <a:t>hashCode</a:t>
            </a:r>
            <a:r>
              <a:rPr lang="en" sz="800">
                <a:solidFill>
                  <a:srgbClr val="474747"/>
                </a:solidFill>
                <a:latin typeface="Georgia"/>
                <a:ea typeface="Georgia"/>
                <a:cs typeface="Georgia"/>
                <a:sym typeface="Georgia"/>
              </a:rPr>
              <a:t> is:</a:t>
            </a:r>
            <a:endParaRPr sz="800">
              <a:solidFill>
                <a:srgbClr val="474747"/>
              </a:solidFill>
              <a:latin typeface="Georgia"/>
              <a:ea typeface="Georgia"/>
              <a:cs typeface="Georgia"/>
              <a:sym typeface="Georgia"/>
            </a:endParaRPr>
          </a:p>
          <a:p>
            <a:pPr indent="-279400" lvl="0" marL="457200" marR="101600" rtl="0" algn="l">
              <a:spcBef>
                <a:spcPts val="1300"/>
              </a:spcBef>
              <a:spcAft>
                <a:spcPts val="0"/>
              </a:spcAft>
              <a:buClr>
                <a:srgbClr val="474747"/>
              </a:buClr>
              <a:buSzPts val="800"/>
              <a:buFont typeface="Georgia"/>
              <a:buChar char="●"/>
            </a:pPr>
            <a:r>
              <a:rPr lang="en" sz="800">
                <a:solidFill>
                  <a:srgbClr val="474747"/>
                </a:solidFill>
                <a:latin typeface="Georgia"/>
                <a:ea typeface="Georgia"/>
                <a:cs typeface="Georgia"/>
                <a:sym typeface="Georgia"/>
              </a:rPr>
              <a:t>Whenever it is invoked on the same object more than once during an execution of a Java application, the </a:t>
            </a:r>
            <a:r>
              <a:rPr lang="en" sz="800">
                <a:solidFill>
                  <a:srgbClr val="474747"/>
                </a:solidFill>
                <a:latin typeface="Courier New"/>
                <a:ea typeface="Courier New"/>
                <a:cs typeface="Courier New"/>
                <a:sym typeface="Courier New"/>
              </a:rPr>
              <a:t>hashCode</a:t>
            </a:r>
            <a:r>
              <a:rPr lang="en" sz="800">
                <a:solidFill>
                  <a:srgbClr val="474747"/>
                </a:solidFill>
                <a:latin typeface="Georgia"/>
                <a:ea typeface="Georgia"/>
                <a:cs typeface="Georgia"/>
                <a:sym typeface="Georgia"/>
              </a:rPr>
              <a:t> method must consistently return the same integer, provided no information used in </a:t>
            </a:r>
            <a:r>
              <a:rPr lang="en" sz="800">
                <a:solidFill>
                  <a:srgbClr val="474747"/>
                </a:solidFill>
                <a:latin typeface="Courier New"/>
                <a:ea typeface="Courier New"/>
                <a:cs typeface="Courier New"/>
                <a:sym typeface="Courier New"/>
              </a:rPr>
              <a:t>equals </a:t>
            </a:r>
            <a:r>
              <a:rPr lang="en" sz="800">
                <a:solidFill>
                  <a:srgbClr val="474747"/>
                </a:solidFill>
                <a:latin typeface="Georgia"/>
                <a:ea typeface="Georgia"/>
                <a:cs typeface="Georgia"/>
                <a:sym typeface="Georgia"/>
              </a:rPr>
              <a:t>comparisons on the object is modified. This integer need not remain consistent from one execution of an application to another execution of the same application.</a:t>
            </a:r>
            <a:endParaRPr sz="800">
              <a:solidFill>
                <a:srgbClr val="474747"/>
              </a:solidFill>
              <a:latin typeface="Georgia"/>
              <a:ea typeface="Georgia"/>
              <a:cs typeface="Georgia"/>
              <a:sym typeface="Georgia"/>
            </a:endParaRPr>
          </a:p>
          <a:p>
            <a:pPr indent="-279400" lvl="0" marL="457200" marR="101600" rtl="0" algn="l">
              <a:spcBef>
                <a:spcPts val="0"/>
              </a:spcBef>
              <a:spcAft>
                <a:spcPts val="0"/>
              </a:spcAft>
              <a:buClr>
                <a:srgbClr val="474747"/>
              </a:buClr>
              <a:buSzPts val="800"/>
              <a:buFont typeface="Georgia"/>
              <a:buChar char="●"/>
            </a:pPr>
            <a:r>
              <a:rPr lang="en" sz="800">
                <a:solidFill>
                  <a:srgbClr val="474747"/>
                </a:solidFill>
                <a:latin typeface="Georgia"/>
                <a:ea typeface="Georgia"/>
                <a:cs typeface="Georgia"/>
                <a:sym typeface="Georgia"/>
              </a:rPr>
              <a:t>If two objects are equal according to the </a:t>
            </a:r>
            <a:r>
              <a:rPr lang="en" sz="800">
                <a:solidFill>
                  <a:srgbClr val="474747"/>
                </a:solidFill>
                <a:latin typeface="Courier New"/>
                <a:ea typeface="Courier New"/>
                <a:cs typeface="Courier New"/>
                <a:sym typeface="Courier New"/>
              </a:rPr>
              <a:t>equals(Object)</a:t>
            </a:r>
            <a:r>
              <a:rPr lang="en" sz="800">
                <a:solidFill>
                  <a:srgbClr val="474747"/>
                </a:solidFill>
                <a:latin typeface="Georgia"/>
                <a:ea typeface="Georgia"/>
                <a:cs typeface="Georgia"/>
                <a:sym typeface="Georgia"/>
              </a:rPr>
              <a:t> method, then calling the </a:t>
            </a:r>
            <a:r>
              <a:rPr lang="en" sz="800">
                <a:solidFill>
                  <a:srgbClr val="474747"/>
                </a:solidFill>
                <a:latin typeface="Courier New"/>
                <a:ea typeface="Courier New"/>
                <a:cs typeface="Courier New"/>
                <a:sym typeface="Courier New"/>
              </a:rPr>
              <a:t>hashCode</a:t>
            </a:r>
            <a:r>
              <a:rPr lang="en" sz="800">
                <a:solidFill>
                  <a:srgbClr val="474747"/>
                </a:solidFill>
                <a:latin typeface="Georgia"/>
                <a:ea typeface="Georgia"/>
                <a:cs typeface="Georgia"/>
                <a:sym typeface="Georgia"/>
              </a:rPr>
              <a:t> method on each of the two objects must produce the same integer result.</a:t>
            </a:r>
            <a:endParaRPr sz="800">
              <a:solidFill>
                <a:srgbClr val="474747"/>
              </a:solidFill>
              <a:latin typeface="Georgia"/>
              <a:ea typeface="Georgia"/>
              <a:cs typeface="Georgia"/>
              <a:sym typeface="Georgia"/>
            </a:endParaRPr>
          </a:p>
          <a:p>
            <a:pPr indent="-279400" lvl="0" marL="457200" marR="101600" rtl="0" algn="l">
              <a:spcBef>
                <a:spcPts val="0"/>
              </a:spcBef>
              <a:spcAft>
                <a:spcPts val="0"/>
              </a:spcAft>
              <a:buClr>
                <a:srgbClr val="474747"/>
              </a:buClr>
              <a:buSzPts val="800"/>
              <a:buFont typeface="Georgia"/>
              <a:buChar char="●"/>
            </a:pPr>
            <a:r>
              <a:rPr lang="en" sz="800">
                <a:solidFill>
                  <a:srgbClr val="474747"/>
                </a:solidFill>
                <a:latin typeface="Georgia"/>
                <a:ea typeface="Georgia"/>
                <a:cs typeface="Georgia"/>
                <a:sym typeface="Georgia"/>
              </a:rPr>
              <a:t>It is </a:t>
            </a:r>
            <a:r>
              <a:rPr i="1" lang="en" sz="800">
                <a:solidFill>
                  <a:srgbClr val="474747"/>
                </a:solidFill>
                <a:latin typeface="Georgia"/>
                <a:ea typeface="Georgia"/>
                <a:cs typeface="Georgia"/>
                <a:sym typeface="Georgia"/>
              </a:rPr>
              <a:t>not</a:t>
            </a:r>
            <a:r>
              <a:rPr lang="en" sz="800">
                <a:solidFill>
                  <a:srgbClr val="474747"/>
                </a:solidFill>
                <a:latin typeface="Georgia"/>
                <a:ea typeface="Georgia"/>
                <a:cs typeface="Georgia"/>
                <a:sym typeface="Georgia"/>
              </a:rPr>
              <a:t> required that if two objects are unequal according to the </a:t>
            </a:r>
            <a:r>
              <a:rPr lang="en" sz="800" u="sng">
                <a:solidFill>
                  <a:srgbClr val="4A6782"/>
                </a:solidFill>
                <a:latin typeface="Courier New"/>
                <a:ea typeface="Courier New"/>
                <a:cs typeface="Courier New"/>
                <a:sym typeface="Courier New"/>
                <a:hlinkClick r:id="rId5">
                  <a:extLst>
                    <a:ext uri="{A12FA001-AC4F-418D-AE19-62706E023703}">
                      <ahyp:hlinkClr val="tx"/>
                    </a:ext>
                  </a:extLst>
                </a:hlinkClick>
              </a:rPr>
              <a:t>equals(java.lang.Object)</a:t>
            </a:r>
            <a:r>
              <a:rPr lang="en" sz="800">
                <a:solidFill>
                  <a:srgbClr val="474747"/>
                </a:solidFill>
                <a:latin typeface="Georgia"/>
                <a:ea typeface="Georgia"/>
                <a:cs typeface="Georgia"/>
                <a:sym typeface="Georgia"/>
              </a:rPr>
              <a:t> method, then calling the </a:t>
            </a:r>
            <a:r>
              <a:rPr lang="en" sz="800">
                <a:solidFill>
                  <a:srgbClr val="474747"/>
                </a:solidFill>
                <a:latin typeface="Courier New"/>
                <a:ea typeface="Courier New"/>
                <a:cs typeface="Courier New"/>
                <a:sym typeface="Courier New"/>
              </a:rPr>
              <a:t>hashCode</a:t>
            </a:r>
            <a:r>
              <a:rPr lang="en" sz="800">
                <a:solidFill>
                  <a:srgbClr val="474747"/>
                </a:solidFill>
                <a:latin typeface="Georgia"/>
                <a:ea typeface="Georgia"/>
                <a:cs typeface="Georgia"/>
                <a:sym typeface="Georgia"/>
              </a:rPr>
              <a:t> method on each of the two objects must produce distinct integer results. However, the programmer should be aware that producing distinct integer results for unequal objects may improve the performance of hash tables.</a:t>
            </a:r>
            <a:endParaRPr sz="800">
              <a:solidFill>
                <a:srgbClr val="474747"/>
              </a:solidFill>
              <a:latin typeface="Georgia"/>
              <a:ea typeface="Georgia"/>
              <a:cs typeface="Georgia"/>
              <a:sym typeface="Georgia"/>
            </a:endParaRPr>
          </a:p>
          <a:p>
            <a:pPr indent="0" lvl="0" marL="0" marR="101600" rtl="0" algn="l">
              <a:spcBef>
                <a:spcPts val="1300"/>
              </a:spcBef>
              <a:spcAft>
                <a:spcPts val="0"/>
              </a:spcAft>
              <a:buClr>
                <a:srgbClr val="000000"/>
              </a:buClr>
              <a:buSzPts val="800"/>
              <a:buFont typeface="Arial"/>
              <a:buNone/>
            </a:pPr>
            <a:r>
              <a:rPr lang="en" sz="800">
                <a:solidFill>
                  <a:srgbClr val="474747"/>
                </a:solidFill>
                <a:latin typeface="Georgia"/>
                <a:ea typeface="Georgia"/>
                <a:cs typeface="Georgia"/>
                <a:sym typeface="Georgia"/>
              </a:rPr>
              <a:t>As much as is reasonably practical, the hashCode method defined by class </a:t>
            </a:r>
            <a:r>
              <a:rPr lang="en" sz="800">
                <a:solidFill>
                  <a:srgbClr val="474747"/>
                </a:solidFill>
                <a:latin typeface="Courier New"/>
                <a:ea typeface="Courier New"/>
                <a:cs typeface="Courier New"/>
                <a:sym typeface="Courier New"/>
              </a:rPr>
              <a:t>Object</a:t>
            </a:r>
            <a:r>
              <a:rPr lang="en" sz="800">
                <a:solidFill>
                  <a:srgbClr val="474747"/>
                </a:solidFill>
                <a:latin typeface="Georgia"/>
                <a:ea typeface="Georgia"/>
                <a:cs typeface="Georgia"/>
                <a:sym typeface="Georgia"/>
              </a:rPr>
              <a:t> does return distinct integers for distinct objects. (The hashCode may or may not be implemented as some function of an object's memory address at some point in time.)</a:t>
            </a:r>
            <a:endParaRPr sz="800">
              <a:solidFill>
                <a:srgbClr val="474747"/>
              </a:solidFill>
              <a:latin typeface="Georgia"/>
              <a:ea typeface="Georgia"/>
              <a:cs typeface="Georgia"/>
              <a:sym typeface="Georgia"/>
            </a:endParaRPr>
          </a:p>
          <a:p>
            <a:pPr indent="0" lvl="0" marL="0" rtl="0" algn="l">
              <a:spcBef>
                <a:spcPts val="800"/>
              </a:spcBef>
              <a:spcAft>
                <a:spcPts val="0"/>
              </a:spcAft>
              <a:buClr>
                <a:srgbClr val="000000"/>
              </a:buClr>
              <a:buSzPts val="800"/>
              <a:buFont typeface="Arial"/>
              <a:buNone/>
            </a:pPr>
            <a:r>
              <a:rPr b="1" lang="en" sz="800">
                <a:solidFill>
                  <a:srgbClr val="4E4E4E"/>
                </a:solidFill>
                <a:latin typeface="Arial"/>
                <a:ea typeface="Arial"/>
                <a:cs typeface="Arial"/>
                <a:sym typeface="Arial"/>
              </a:rPr>
              <a:t>Returns:</a:t>
            </a:r>
            <a:endParaRPr b="1" sz="800">
              <a:solidFill>
                <a:srgbClr val="4E4E4E"/>
              </a:solidFill>
              <a:latin typeface="Arial"/>
              <a:ea typeface="Arial"/>
              <a:cs typeface="Arial"/>
              <a:sym typeface="Arial"/>
            </a:endParaRPr>
          </a:p>
          <a:p>
            <a:pPr indent="0" lvl="0" marL="0" rtl="0" algn="l">
              <a:spcBef>
                <a:spcPts val="400"/>
              </a:spcBef>
              <a:spcAft>
                <a:spcPts val="0"/>
              </a:spcAft>
              <a:buClr>
                <a:srgbClr val="000000"/>
              </a:buClr>
              <a:buSzPts val="800"/>
              <a:buFont typeface="Arial"/>
              <a:buNone/>
            </a:pPr>
            <a:r>
              <a:rPr lang="en" sz="800">
                <a:solidFill>
                  <a:srgbClr val="353833"/>
                </a:solidFill>
                <a:latin typeface="Georgia"/>
                <a:ea typeface="Georgia"/>
                <a:cs typeface="Georgia"/>
                <a:sym typeface="Georgia"/>
              </a:rPr>
              <a:t>a hash code value for this object.</a:t>
            </a:r>
            <a:endParaRPr sz="800">
              <a:solidFill>
                <a:srgbClr val="353833"/>
              </a:solidFill>
              <a:latin typeface="Georgia"/>
              <a:ea typeface="Georgia"/>
              <a:cs typeface="Georgia"/>
              <a:sym typeface="Georgia"/>
            </a:endParaRPr>
          </a:p>
          <a:p>
            <a:pPr indent="0" lvl="0" marL="0" rtl="0" algn="l">
              <a:spcBef>
                <a:spcPts val="800"/>
              </a:spcBef>
              <a:spcAft>
                <a:spcPts val="0"/>
              </a:spcAft>
              <a:buClr>
                <a:srgbClr val="000000"/>
              </a:buClr>
              <a:buSzPts val="800"/>
              <a:buFont typeface="Arial"/>
              <a:buNone/>
            </a:pPr>
            <a:r>
              <a:rPr b="1" lang="en" sz="800">
                <a:solidFill>
                  <a:srgbClr val="4E4E4E"/>
                </a:solidFill>
                <a:latin typeface="Arial"/>
                <a:ea typeface="Arial"/>
                <a:cs typeface="Arial"/>
                <a:sym typeface="Arial"/>
              </a:rPr>
              <a:t>See Also:</a:t>
            </a:r>
            <a:endParaRPr b="1" sz="800">
              <a:solidFill>
                <a:srgbClr val="4E4E4E"/>
              </a:solidFill>
              <a:latin typeface="Arial"/>
              <a:ea typeface="Arial"/>
              <a:cs typeface="Arial"/>
              <a:sym typeface="Arial"/>
            </a:endParaRPr>
          </a:p>
          <a:p>
            <a:pPr indent="0" lvl="0" marL="0" rtl="0" algn="l">
              <a:spcBef>
                <a:spcPts val="400"/>
              </a:spcBef>
              <a:spcAft>
                <a:spcPts val="800"/>
              </a:spcAft>
              <a:buClr>
                <a:srgbClr val="000000"/>
              </a:buClr>
              <a:buSzPts val="800"/>
              <a:buFont typeface="Arial"/>
              <a:buNone/>
            </a:pPr>
            <a:r>
              <a:rPr lang="en" sz="800" u="sng">
                <a:solidFill>
                  <a:srgbClr val="4A6782"/>
                </a:solidFill>
                <a:latin typeface="Courier New"/>
                <a:ea typeface="Courier New"/>
                <a:cs typeface="Courier New"/>
                <a:sym typeface="Courier New"/>
                <a:hlinkClick r:id="rId6">
                  <a:extLst>
                    <a:ext uri="{A12FA001-AC4F-418D-AE19-62706E023703}">
                      <ahyp:hlinkClr val="tx"/>
                    </a:ext>
                  </a:extLst>
                </a:hlinkClick>
              </a:rPr>
              <a:t>equals(java.lang.Object)</a:t>
            </a:r>
            <a:r>
              <a:rPr lang="en" sz="800">
                <a:solidFill>
                  <a:srgbClr val="353833"/>
                </a:solidFill>
                <a:latin typeface="Georgia"/>
                <a:ea typeface="Georgia"/>
                <a:cs typeface="Georgia"/>
                <a:sym typeface="Georgia"/>
              </a:rPr>
              <a:t>, </a:t>
            </a:r>
            <a:r>
              <a:rPr lang="en" sz="800" u="sng">
                <a:solidFill>
                  <a:srgbClr val="4A6782"/>
                </a:solidFill>
                <a:latin typeface="Courier New"/>
                <a:ea typeface="Courier New"/>
                <a:cs typeface="Courier New"/>
                <a:sym typeface="Courier New"/>
                <a:hlinkClick r:id="rId7">
                  <a:extLst>
                    <a:ext uri="{A12FA001-AC4F-418D-AE19-62706E023703}">
                      <ahyp:hlinkClr val="tx"/>
                    </a:ext>
                  </a:extLst>
                </a:hlinkClick>
              </a:rPr>
              <a:t>System.identityHashCode(java.lang.Object)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2"/>
          <p:cNvSpPr txBox="1"/>
          <p:nvPr>
            <p:ph type="title"/>
          </p:nvPr>
        </p:nvSpPr>
        <p:spPr>
          <a:xfrm>
            <a:off x="819150" y="632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Functions</a:t>
            </a:r>
            <a:endParaRPr/>
          </a:p>
        </p:txBody>
      </p:sp>
      <p:sp>
        <p:nvSpPr>
          <p:cNvPr id="467" name="Google Shape;467;p72"/>
          <p:cNvSpPr txBox="1"/>
          <p:nvPr>
            <p:ph idx="1" type="body"/>
          </p:nvPr>
        </p:nvSpPr>
        <p:spPr>
          <a:xfrm>
            <a:off x="900550" y="1347725"/>
            <a:ext cx="7505700" cy="321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int hash1(String s)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return s.length();</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int hash2(String s)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int hash = 0;</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for(int i = 0; i &lt; s.length(); i += 1)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hash += Character.codePointAt(s, i);</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return hash;</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Clr>
                <a:srgbClr val="000000"/>
              </a:buClr>
              <a:buSzPts val="800"/>
              <a:buFont typeface="Arial"/>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public int hash3(String s)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int h = 0;</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for (int i = 0; i &lt; s.length(); i++)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h = 31 * h + Character.codePointAt(s, i);</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  return h;</a:t>
            </a:r>
            <a:endParaRPr sz="8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800">
                <a:solidFill>
                  <a:srgbClr val="000000"/>
                </a:solidFill>
                <a:latin typeface="Roboto Mono"/>
                <a:ea typeface="Roboto Mono"/>
                <a:cs typeface="Roboto Mono"/>
                <a:sym typeface="Roboto Mono"/>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a bucket?</a:t>
            </a:r>
            <a:endParaRPr sz="2800">
              <a:solidFill>
                <a:srgbClr val="000000"/>
              </a:solidFill>
            </a:endParaRPr>
          </a:p>
        </p:txBody>
      </p:sp>
      <p:sp>
        <p:nvSpPr>
          <p:cNvPr id="473" name="Google Shape;473;p73"/>
          <p:cNvSpPr txBox="1"/>
          <p:nvPr/>
        </p:nvSpPr>
        <p:spPr>
          <a:xfrm>
            <a:off x="422525" y="1574900"/>
            <a:ext cx="6983400" cy="3126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solidFill>
                  <a:schemeClr val="dk1"/>
                </a:solidFill>
              </a:rPr>
              <a:t>A: The collection of key values at a specific index</a:t>
            </a:r>
            <a:endParaRPr sz="2000"/>
          </a:p>
          <a:p>
            <a:pPr indent="0" lvl="0" marL="0" rtl="0" algn="l">
              <a:lnSpc>
                <a:spcPct val="200000"/>
              </a:lnSpc>
              <a:spcBef>
                <a:spcPts val="0"/>
              </a:spcBef>
              <a:spcAft>
                <a:spcPts val="0"/>
              </a:spcAft>
              <a:buNone/>
            </a:pPr>
            <a:r>
              <a:rPr lang="en" sz="2000"/>
              <a:t>B: </a:t>
            </a:r>
            <a:r>
              <a:rPr lang="en" sz="2000">
                <a:solidFill>
                  <a:schemeClr val="dk1"/>
                </a:solidFill>
              </a:rPr>
              <a:t>The sum of the keys in a given hash table</a:t>
            </a:r>
            <a:endParaRPr sz="2000">
              <a:solidFill>
                <a:schemeClr val="dk1"/>
              </a:solidFill>
            </a:endParaRPr>
          </a:p>
          <a:p>
            <a:pPr indent="0" lvl="0" marL="0" rtl="0" algn="l">
              <a:lnSpc>
                <a:spcPct val="200000"/>
              </a:lnSpc>
              <a:spcBef>
                <a:spcPts val="0"/>
              </a:spcBef>
              <a:spcAft>
                <a:spcPts val="0"/>
              </a:spcAft>
              <a:buNone/>
            </a:pPr>
            <a:r>
              <a:rPr lang="en" sz="2000">
                <a:solidFill>
                  <a:schemeClr val="dk1"/>
                </a:solidFill>
              </a:rPr>
              <a:t>C: The collection of elements at a specific index</a:t>
            </a:r>
            <a:endParaRPr sz="2000">
              <a:solidFill>
                <a:schemeClr val="dk1"/>
              </a:solidFill>
            </a:endParaRPr>
          </a:p>
          <a:p>
            <a:pPr indent="0" lvl="0" marL="0" rtl="0" algn="l">
              <a:lnSpc>
                <a:spcPct val="200000"/>
              </a:lnSpc>
              <a:spcBef>
                <a:spcPts val="0"/>
              </a:spcBef>
              <a:spcAft>
                <a:spcPts val="0"/>
              </a:spcAft>
              <a:buNone/>
            </a:pPr>
            <a:r>
              <a:rPr lang="en" sz="2000">
                <a:solidFill>
                  <a:schemeClr val="dk1"/>
                </a:solidFill>
              </a:rPr>
              <a:t>D: The collection of keys at a specific index</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idx="1" type="body"/>
          </p:nvPr>
        </p:nvSpPr>
        <p:spPr>
          <a:xfrm>
            <a:off x="4556100" y="1129800"/>
            <a:ext cx="13074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No match</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A + 1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a</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A*(B + 1)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A*B</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0</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A*B</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A</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p:txBody>
      </p:sp>
      <p:sp>
        <p:nvSpPr>
          <p:cNvPr id="197" name="Google Shape;197;p29"/>
          <p:cNvSpPr txBox="1"/>
          <p:nvPr>
            <p:ph idx="1" type="body"/>
          </p:nvPr>
        </p:nvSpPr>
        <p:spPr>
          <a:xfrm>
            <a:off x="5863500" y="1129525"/>
            <a:ext cx="17694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Jth in a, Kth in b</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J</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J</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(J-1)*(B+1)+K</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(J-1)*B+K</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(J-1)*B+(K-1)</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J-1</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rPr lang="en" sz="1100">
                <a:latin typeface="Roboto Mono"/>
                <a:ea typeface="Roboto Mono"/>
                <a:cs typeface="Roboto Mono"/>
                <a:sym typeface="Roboto Mono"/>
              </a:rPr>
              <a:t>// 0</a:t>
            </a:r>
            <a:endParaRPr sz="1100">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ts val="1100"/>
              <a:buFont typeface="Arial"/>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p:txBody>
      </p:sp>
      <p:sp>
        <p:nvSpPr>
          <p:cNvPr id="198" name="Google Shape;198;p29"/>
          <p:cNvSpPr txBox="1"/>
          <p:nvPr>
            <p:ph idx="1" type="body"/>
          </p:nvPr>
        </p:nvSpPr>
        <p:spPr>
          <a:xfrm>
            <a:off x="7632900" y="1129800"/>
            <a:ext cx="14730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1st in a and b</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1</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0</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0</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latin typeface="Roboto Mono"/>
                <a:ea typeface="Roboto Mono"/>
                <a:cs typeface="Roboto Mono"/>
                <a:sym typeface="Roboto Mono"/>
              </a:rPr>
              <a:t>// 0</a:t>
            </a:r>
            <a:endParaRPr sz="1100">
              <a:latin typeface="Roboto Mono"/>
              <a:ea typeface="Roboto Mono"/>
              <a:cs typeface="Roboto Mono"/>
              <a:sym typeface="Roboto Mono"/>
            </a:endParaRPr>
          </a:p>
        </p:txBody>
      </p:sp>
      <p:sp>
        <p:nvSpPr>
          <p:cNvPr id="199" name="Google Shape;199;p29"/>
          <p:cNvSpPr txBox="1"/>
          <p:nvPr/>
        </p:nvSpPr>
        <p:spPr>
          <a:xfrm>
            <a:off x="7107350" y="3966075"/>
            <a:ext cx="1769400" cy="4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Best Case Scenario</a:t>
            </a:r>
            <a:endParaRPr b="0" i="0" sz="1400" u="none" cap="none" strike="noStrike">
              <a:solidFill>
                <a:srgbClr val="0000FF"/>
              </a:solidFill>
              <a:latin typeface="Arial"/>
              <a:ea typeface="Arial"/>
              <a:cs typeface="Arial"/>
              <a:sym typeface="Arial"/>
            </a:endParaRPr>
          </a:p>
        </p:txBody>
      </p:sp>
      <p:sp>
        <p:nvSpPr>
          <p:cNvPr id="200" name="Google Shape;200;p29"/>
          <p:cNvSpPr txBox="1"/>
          <p:nvPr/>
        </p:nvSpPr>
        <p:spPr>
          <a:xfrm>
            <a:off x="3963000" y="3966075"/>
            <a:ext cx="1900500" cy="4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FF"/>
                </a:solidFill>
                <a:latin typeface="Arial"/>
                <a:ea typeface="Arial"/>
                <a:cs typeface="Arial"/>
                <a:sym typeface="Arial"/>
              </a:rPr>
              <a:t>Worst Case Scenario</a:t>
            </a:r>
            <a:endParaRPr b="0" i="0" sz="1400" u="none" cap="none" strike="noStrike">
              <a:solidFill>
                <a:srgbClr val="0000FF"/>
              </a:solidFill>
              <a:latin typeface="Arial"/>
              <a:ea typeface="Arial"/>
              <a:cs typeface="Arial"/>
              <a:sym typeface="Arial"/>
            </a:endParaRPr>
          </a:p>
        </p:txBody>
      </p:sp>
      <p:sp>
        <p:nvSpPr>
          <p:cNvPr id="201" name="Google Shape;201;p29"/>
          <p:cNvSpPr txBox="1"/>
          <p:nvPr>
            <p:ph idx="1" type="body"/>
          </p:nvPr>
        </p:nvSpPr>
        <p:spPr>
          <a:xfrm>
            <a:off x="185150" y="1129525"/>
            <a:ext cx="4371000" cy="316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a.size = A, b.size = B</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1 String findMatch(LinkedList a, LinkedList b)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2  Node aNode = a.first.next;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3  for (int i = 0; i &lt; a.size; i++)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4    Node bNode = b.first.next;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5    for (int j = 0; j &lt; b.size; j++)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6      if (aNode.value.equals(bNode.value)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7        return aNode.value;</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8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 9      bNode = bNode.next;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10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11    aNode = aNode.next;</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12  }</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13  return null;</a:t>
            </a:r>
            <a:endParaRPr sz="1100">
              <a:solidFill>
                <a:srgbClr val="000000"/>
              </a:solidFill>
              <a:latin typeface="Roboto Mono"/>
              <a:ea typeface="Roboto Mono"/>
              <a:cs typeface="Roboto Mono"/>
              <a:sym typeface="Roboto Mono"/>
            </a:endParaRPr>
          </a:p>
          <a:p>
            <a:pPr indent="0" lvl="0" marL="0" rtl="0" algn="l">
              <a:lnSpc>
                <a:spcPct val="100000"/>
              </a:lnSpc>
              <a:spcBef>
                <a:spcPts val="0"/>
              </a:spcBef>
              <a:spcAft>
                <a:spcPts val="0"/>
              </a:spcAft>
              <a:buSzPts val="1800"/>
              <a:buNone/>
            </a:pPr>
            <a:r>
              <a:rPr lang="en" sz="1100">
                <a:solidFill>
                  <a:srgbClr val="000000"/>
                </a:solidFill>
                <a:latin typeface="Roboto Mono"/>
                <a:ea typeface="Roboto Mono"/>
                <a:cs typeface="Roboto Mono"/>
                <a:sym typeface="Roboto Mono"/>
              </a:rPr>
              <a:t>14 }</a:t>
            </a:r>
            <a:endParaRPr sz="1100">
              <a:solidFill>
                <a:srgbClr val="000000"/>
              </a:solidFill>
              <a:latin typeface="Roboto Mono"/>
              <a:ea typeface="Roboto Mono"/>
              <a:cs typeface="Roboto Mono"/>
              <a:sym typeface="Roboto Mono"/>
            </a:endParaRPr>
          </a:p>
        </p:txBody>
      </p:sp>
      <p:sp>
        <p:nvSpPr>
          <p:cNvPr id="202" name="Google Shape;202;p29"/>
          <p:cNvSpPr txBox="1"/>
          <p:nvPr>
            <p:ph type="title"/>
          </p:nvPr>
        </p:nvSpPr>
        <p:spPr>
          <a:xfrm>
            <a:off x="819150" y="371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Steps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a bucket?</a:t>
            </a:r>
            <a:endParaRPr sz="2800">
              <a:solidFill>
                <a:srgbClr val="000000"/>
              </a:solidFill>
            </a:endParaRPr>
          </a:p>
        </p:txBody>
      </p:sp>
      <p:sp>
        <p:nvSpPr>
          <p:cNvPr id="479" name="Google Shape;479;p74"/>
          <p:cNvSpPr txBox="1"/>
          <p:nvPr/>
        </p:nvSpPr>
        <p:spPr>
          <a:xfrm>
            <a:off x="422525" y="1574900"/>
            <a:ext cx="6983400" cy="3126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solidFill>
                  <a:schemeClr val="dk1"/>
                </a:solidFill>
              </a:rPr>
              <a:t>A: The collection of key values at a specific index</a:t>
            </a:r>
            <a:endParaRPr sz="2000"/>
          </a:p>
          <a:p>
            <a:pPr indent="0" lvl="0" marL="0" rtl="0" algn="l">
              <a:lnSpc>
                <a:spcPct val="200000"/>
              </a:lnSpc>
              <a:spcBef>
                <a:spcPts val="0"/>
              </a:spcBef>
              <a:spcAft>
                <a:spcPts val="0"/>
              </a:spcAft>
              <a:buNone/>
            </a:pPr>
            <a:r>
              <a:rPr lang="en" sz="2000"/>
              <a:t>B: </a:t>
            </a:r>
            <a:r>
              <a:rPr lang="en" sz="2000">
                <a:solidFill>
                  <a:schemeClr val="dk1"/>
                </a:solidFill>
              </a:rPr>
              <a:t>The sum of the keys in a given hash table</a:t>
            </a:r>
            <a:endParaRPr sz="2000">
              <a:solidFill>
                <a:schemeClr val="dk1"/>
              </a:solidFill>
            </a:endParaRPr>
          </a:p>
          <a:p>
            <a:pPr indent="0" lvl="0" marL="0" rtl="0" algn="l">
              <a:lnSpc>
                <a:spcPct val="200000"/>
              </a:lnSpc>
              <a:spcBef>
                <a:spcPts val="0"/>
              </a:spcBef>
              <a:spcAft>
                <a:spcPts val="0"/>
              </a:spcAft>
              <a:buNone/>
            </a:pPr>
            <a:r>
              <a:rPr lang="en" sz="2000">
                <a:solidFill>
                  <a:srgbClr val="FF0000"/>
                </a:solidFill>
              </a:rPr>
              <a:t>C: The collection of elements at a specific index</a:t>
            </a:r>
            <a:endParaRPr sz="2000">
              <a:solidFill>
                <a:srgbClr val="FF0000"/>
              </a:solidFill>
            </a:endParaRPr>
          </a:p>
          <a:p>
            <a:pPr indent="0" lvl="0" marL="0" rtl="0" algn="l">
              <a:lnSpc>
                <a:spcPct val="200000"/>
              </a:lnSpc>
              <a:spcBef>
                <a:spcPts val="0"/>
              </a:spcBef>
              <a:spcAft>
                <a:spcPts val="0"/>
              </a:spcAft>
              <a:buNone/>
            </a:pPr>
            <a:r>
              <a:rPr lang="en" sz="2000">
                <a:solidFill>
                  <a:schemeClr val="dk1"/>
                </a:solidFill>
              </a:rPr>
              <a:t>D: The collection of keys at a specific index</a:t>
            </a:r>
            <a:endParaRPr sz="20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5"/>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485" name="Google Shape;485;p75"/>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set("red", 70)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486" name="Google Shape;486;p75"/>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Given the example below, what does the HashTable look like after line: </a:t>
            </a:r>
            <a:r>
              <a:rPr b="1" lang="en" sz="1500">
                <a:solidFill>
                  <a:schemeClr val="dk1"/>
                </a:solidFill>
                <a:latin typeface="Roboto Mono"/>
                <a:ea typeface="Roboto Mono"/>
                <a:cs typeface="Roboto Mono"/>
                <a:sym typeface="Roboto Mono"/>
              </a:rPr>
              <a:t>set(“red”, 70)</a:t>
            </a:r>
            <a:r>
              <a:rPr b="1" lang="en" sz="1500">
                <a:solidFill>
                  <a:schemeClr val="dk1"/>
                </a:solidFill>
              </a:rPr>
              <a:t>?</a:t>
            </a:r>
            <a:endParaRPr sz="1500">
              <a:solidFill>
                <a:schemeClr val="dk1"/>
              </a:solidFill>
            </a:endParaRPr>
          </a:p>
        </p:txBody>
      </p:sp>
      <p:graphicFrame>
        <p:nvGraphicFramePr>
          <p:cNvPr id="487" name="Google Shape;487;p75"/>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6"/>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493" name="Google Shape;493;p76"/>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set("red", 70)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494" name="Google Shape;494;p76"/>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Given the example below, what does the HashTable look like after line: </a:t>
            </a:r>
            <a:r>
              <a:rPr b="1" lang="en" sz="1500">
                <a:solidFill>
                  <a:schemeClr val="dk1"/>
                </a:solidFill>
                <a:latin typeface="Roboto Mono"/>
                <a:ea typeface="Roboto Mono"/>
                <a:cs typeface="Roboto Mono"/>
                <a:sym typeface="Roboto Mono"/>
              </a:rPr>
              <a:t>set(“red”, 70)</a:t>
            </a:r>
            <a:r>
              <a:rPr b="1" lang="en" sz="1500">
                <a:solidFill>
                  <a:schemeClr val="dk1"/>
                </a:solidFill>
              </a:rPr>
              <a:t>?</a:t>
            </a:r>
            <a:endParaRPr sz="1500">
              <a:solidFill>
                <a:schemeClr val="dk1"/>
              </a:solidFill>
            </a:endParaRPr>
          </a:p>
        </p:txBody>
      </p:sp>
      <p:graphicFrame>
        <p:nvGraphicFramePr>
          <p:cNvPr id="495" name="Google Shape;495;p76"/>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496" name="Google Shape;496;p76"/>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{red: 70}</a:t>
            </a:r>
            <a:endParaRPr>
              <a:solidFill>
                <a:srgbClr val="FF0000"/>
              </a:solidFill>
            </a:endParaRPr>
          </a:p>
        </p:txBody>
      </p:sp>
      <p:cxnSp>
        <p:nvCxnSpPr>
          <p:cNvPr id="497" name="Google Shape;497;p76"/>
          <p:cNvCxnSpPr/>
          <p:nvPr/>
        </p:nvCxnSpPr>
        <p:spPr>
          <a:xfrm flipH="1" rot="10800000">
            <a:off x="1095875" y="4728475"/>
            <a:ext cx="344400" cy="5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7"/>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03" name="Google Shape;503;p77"/>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set("blue", 90)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504" name="Google Shape;504;p77"/>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Given the example below, what does the HashTable look like after line: </a:t>
            </a:r>
            <a:r>
              <a:rPr b="1" lang="en" sz="1500">
                <a:solidFill>
                  <a:schemeClr val="dk1"/>
                </a:solidFill>
                <a:latin typeface="Roboto Mono"/>
                <a:ea typeface="Roboto Mono"/>
                <a:cs typeface="Roboto Mono"/>
                <a:sym typeface="Roboto Mono"/>
              </a:rPr>
              <a:t>set(“blue”, 90)</a:t>
            </a:r>
            <a:r>
              <a:rPr b="1" lang="en" sz="1500">
                <a:solidFill>
                  <a:schemeClr val="dk1"/>
                </a:solidFill>
              </a:rPr>
              <a:t>?</a:t>
            </a:r>
            <a:endParaRPr sz="1500">
              <a:solidFill>
                <a:schemeClr val="dk1"/>
              </a:solidFill>
            </a:endParaRPr>
          </a:p>
        </p:txBody>
      </p:sp>
      <p:graphicFrame>
        <p:nvGraphicFramePr>
          <p:cNvPr id="505" name="Google Shape;505;p77"/>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506" name="Google Shape;506;p77"/>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507" name="Google Shape;507;p77"/>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8"/>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13" name="Google Shape;513;p78"/>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set("blue", 90)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514" name="Google Shape;514;p78"/>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Given the example below, what does the HashTable look like after line: </a:t>
            </a:r>
            <a:r>
              <a:rPr b="1" lang="en" sz="1500">
                <a:solidFill>
                  <a:schemeClr val="dk1"/>
                </a:solidFill>
                <a:latin typeface="Roboto Mono"/>
                <a:ea typeface="Roboto Mono"/>
                <a:cs typeface="Roboto Mono"/>
                <a:sym typeface="Roboto Mono"/>
              </a:rPr>
              <a:t>set(“blue”, 90)</a:t>
            </a:r>
            <a:r>
              <a:rPr b="1" lang="en" sz="1500">
                <a:solidFill>
                  <a:schemeClr val="dk1"/>
                </a:solidFill>
              </a:rPr>
              <a:t>?</a:t>
            </a:r>
            <a:endParaRPr sz="1500">
              <a:solidFill>
                <a:schemeClr val="dk1"/>
              </a:solidFill>
            </a:endParaRPr>
          </a:p>
        </p:txBody>
      </p:sp>
      <p:graphicFrame>
        <p:nvGraphicFramePr>
          <p:cNvPr id="515" name="Google Shape;515;p78"/>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516" name="Google Shape;516;p78"/>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517" name="Google Shape;517;p78"/>
          <p:cNvCxnSpPr/>
          <p:nvPr/>
        </p:nvCxnSpPr>
        <p:spPr>
          <a:xfrm flipH="1" rot="10800000">
            <a:off x="1095875" y="3052075"/>
            <a:ext cx="344400" cy="5100"/>
          </a:xfrm>
          <a:prstGeom prst="straightConnector1">
            <a:avLst/>
          </a:prstGeom>
          <a:noFill/>
          <a:ln cap="flat" cmpd="sng" w="9525">
            <a:solidFill>
              <a:srgbClr val="FF0000"/>
            </a:solidFill>
            <a:prstDash val="solid"/>
            <a:round/>
            <a:headEnd len="med" w="med" type="none"/>
            <a:tailEnd len="med" w="med" type="none"/>
          </a:ln>
        </p:spPr>
      </p:cxnSp>
      <p:sp>
        <p:nvSpPr>
          <p:cNvPr id="518" name="Google Shape;518;p78"/>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{blue: 90}</a:t>
            </a:r>
            <a:endParaRPr>
              <a:solidFill>
                <a:srgbClr val="FF0000"/>
              </a:solidFill>
            </a:endParaRPr>
          </a:p>
        </p:txBody>
      </p:sp>
      <p:cxnSp>
        <p:nvCxnSpPr>
          <p:cNvPr id="519" name="Google Shape;519;p78"/>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9"/>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25" name="Google Shape;525;p79"/>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set("pink", 100)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526" name="Google Shape;526;p79"/>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Given the example below, what does the HashTable look like after line: </a:t>
            </a:r>
            <a:r>
              <a:rPr b="1" lang="en" sz="1500">
                <a:solidFill>
                  <a:schemeClr val="dk1"/>
                </a:solidFill>
                <a:latin typeface="Roboto Mono"/>
                <a:ea typeface="Roboto Mono"/>
                <a:cs typeface="Roboto Mono"/>
                <a:sym typeface="Roboto Mono"/>
              </a:rPr>
              <a:t>set(“pink”, 100)</a:t>
            </a:r>
            <a:r>
              <a:rPr b="1" lang="en" sz="1500">
                <a:solidFill>
                  <a:schemeClr val="dk1"/>
                </a:solidFill>
              </a:rPr>
              <a:t>?</a:t>
            </a:r>
            <a:endParaRPr sz="1500">
              <a:solidFill>
                <a:schemeClr val="dk1"/>
              </a:solidFill>
            </a:endParaRPr>
          </a:p>
        </p:txBody>
      </p:sp>
      <p:graphicFrame>
        <p:nvGraphicFramePr>
          <p:cNvPr id="527" name="Google Shape;527;p79"/>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528" name="Google Shape;528;p79"/>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529" name="Google Shape;529;p79"/>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530" name="Google Shape;530;p79"/>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cxnSp>
        <p:nvCxnSpPr>
          <p:cNvPr id="531" name="Google Shape;531;p79"/>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0"/>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37" name="Google Shape;537;p80"/>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set("pink", 100)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538" name="Google Shape;538;p80"/>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Given the example below, what does the HashTable look like after line: </a:t>
            </a:r>
            <a:r>
              <a:rPr b="1" lang="en" sz="1500">
                <a:solidFill>
                  <a:schemeClr val="dk1"/>
                </a:solidFill>
                <a:latin typeface="Roboto Mono"/>
                <a:ea typeface="Roboto Mono"/>
                <a:cs typeface="Roboto Mono"/>
                <a:sym typeface="Roboto Mono"/>
              </a:rPr>
              <a:t>set(“pink”, 100)</a:t>
            </a:r>
            <a:r>
              <a:rPr b="1" lang="en" sz="1500">
                <a:solidFill>
                  <a:schemeClr val="dk1"/>
                </a:solidFill>
              </a:rPr>
              <a:t>?</a:t>
            </a:r>
            <a:endParaRPr sz="1500">
              <a:solidFill>
                <a:schemeClr val="dk1"/>
              </a:solidFill>
            </a:endParaRPr>
          </a:p>
        </p:txBody>
      </p:sp>
      <p:graphicFrame>
        <p:nvGraphicFramePr>
          <p:cNvPr id="539" name="Google Shape;539;p80"/>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540" name="Google Shape;540;p80"/>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541" name="Google Shape;541;p80"/>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542" name="Google Shape;542;p80"/>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543" name="Google Shape;543;p80"/>
          <p:cNvSpPr txBox="1"/>
          <p:nvPr/>
        </p:nvSpPr>
        <p:spPr>
          <a:xfrm>
            <a:off x="2517775" y="28637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{pink: 100}</a:t>
            </a:r>
            <a:endParaRPr>
              <a:solidFill>
                <a:srgbClr val="FF0000"/>
              </a:solidFill>
            </a:endParaRPr>
          </a:p>
        </p:txBody>
      </p:sp>
      <p:cxnSp>
        <p:nvCxnSpPr>
          <p:cNvPr id="544" name="Google Shape;544;p80"/>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80"/>
          <p:cNvCxnSpPr/>
          <p:nvPr/>
        </p:nvCxnSpPr>
        <p:spPr>
          <a:xfrm>
            <a:off x="2333525" y="3054625"/>
            <a:ext cx="2412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1"/>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51" name="Google Shape;551;p81"/>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0?</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552" name="Google Shape;552;p81"/>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2"/>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58" name="Google Shape;558;p82"/>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0?</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highlight>
                  <a:srgbClr val="FFFF00"/>
                </a:highlight>
              </a:rPr>
              <a:t>D: 3	</a:t>
            </a:r>
            <a:endParaRPr b="1" sz="1200">
              <a:solidFill>
                <a:srgbClr val="FF0000"/>
              </a:solidFill>
              <a:highlight>
                <a:srgbClr val="FFFF00"/>
              </a:highlight>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559" name="Google Shape;559;p82"/>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3"/>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65" name="Google Shape;565;p83"/>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1?</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566" name="Google Shape;566;p83"/>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819150" y="577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Time Complexities in Order</a:t>
            </a:r>
            <a:endParaRPr/>
          </a:p>
        </p:txBody>
      </p:sp>
      <p:sp>
        <p:nvSpPr>
          <p:cNvPr id="208" name="Google Shape;208;p30"/>
          <p:cNvSpPr txBox="1"/>
          <p:nvPr>
            <p:ph idx="1" type="body"/>
          </p:nvPr>
        </p:nvSpPr>
        <p:spPr>
          <a:xfrm>
            <a:off x="819150" y="1269925"/>
            <a:ext cx="7505700" cy="3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12529"/>
                </a:solidFill>
                <a:highlight>
                  <a:srgbClr val="FFFFFF"/>
                </a:highlight>
                <a:latin typeface="Roboto"/>
                <a:ea typeface="Roboto"/>
                <a:cs typeface="Roboto"/>
                <a:sym typeface="Roboto"/>
              </a:rPr>
              <a:t>ordering of functions from slowest-growing (indeed, the first two </a:t>
            </a:r>
            <a:r>
              <a:rPr i="1" lang="en" sz="1200">
                <a:solidFill>
                  <a:srgbClr val="212529"/>
                </a:solidFill>
                <a:highlight>
                  <a:srgbClr val="FFFFFF"/>
                </a:highlight>
                <a:latin typeface="Roboto"/>
                <a:ea typeface="Roboto"/>
                <a:cs typeface="Roboto"/>
                <a:sym typeface="Roboto"/>
              </a:rPr>
              <a:t>shrink</a:t>
            </a:r>
            <a:r>
              <a:rPr lang="en" sz="1200">
                <a:solidFill>
                  <a:srgbClr val="212529"/>
                </a:solidFill>
                <a:highlight>
                  <a:srgbClr val="FFFFFF"/>
                </a:highlight>
                <a:latin typeface="Roboto"/>
                <a:ea typeface="Roboto"/>
                <a:cs typeface="Roboto"/>
                <a:sym typeface="Roboto"/>
              </a:rPr>
              <a:t> as n increases) to fastest-growing that you might find helpful:</a:t>
            </a:r>
            <a:endParaRPr sz="1200">
              <a:solidFill>
                <a:srgbClr val="212529"/>
              </a:solidFill>
              <a:highlight>
                <a:srgbClr val="FFFFFF"/>
              </a:highlight>
              <a:latin typeface="Roboto"/>
              <a:ea typeface="Roboto"/>
              <a:cs typeface="Roboto"/>
              <a:sym typeface="Roboto"/>
            </a:endParaRPr>
          </a:p>
          <a:p>
            <a:pPr indent="-304800" lvl="0" marL="457200" rtl="0" algn="l">
              <a:spcBef>
                <a:spcPts val="120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1/(n</a:t>
            </a:r>
            <a:r>
              <a:rPr lang="en" sz="900">
                <a:solidFill>
                  <a:srgbClr val="212529"/>
                </a:solidFill>
                <a:highlight>
                  <a:srgbClr val="FFFFFF"/>
                </a:highlight>
                <a:latin typeface="Roboto"/>
                <a:ea typeface="Roboto"/>
                <a:cs typeface="Roboto"/>
                <a:sym typeface="Roboto"/>
              </a:rPr>
              <a:t>2</a:t>
            </a:r>
            <a:r>
              <a:rPr lang="en"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1/n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1</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log(n)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sqrt(n)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2</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3</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4</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 and so on for constant polynomials …</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2^</a:t>
            </a:r>
            <a:r>
              <a:rPr lang="en" sz="900">
                <a:solidFill>
                  <a:srgbClr val="212529"/>
                </a:solidFill>
                <a:highlight>
                  <a:srgbClr val="FFFFFF"/>
                </a:highlight>
                <a:latin typeface="Roboto"/>
                <a:ea typeface="Roboto"/>
                <a:cs typeface="Roboto"/>
                <a:sym typeface="Roboto"/>
              </a:rPr>
              <a:t>n</a:t>
            </a:r>
            <a:endParaRPr sz="9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en" sz="1200">
                <a:solidFill>
                  <a:srgbClr val="212529"/>
                </a:solidFill>
                <a:highlight>
                  <a:srgbClr val="FFFFFF"/>
                </a:highlight>
                <a:latin typeface="Roboto"/>
                <a:ea typeface="Roboto"/>
                <a:cs typeface="Roboto"/>
                <a:sym typeface="Roboto"/>
              </a:rPr>
              <a:t>f(n) = n^</a:t>
            </a:r>
            <a:r>
              <a:rPr lang="en" sz="900">
                <a:solidFill>
                  <a:srgbClr val="212529"/>
                </a:solidFill>
                <a:highlight>
                  <a:srgbClr val="FFFFFF"/>
                </a:highlight>
                <a:latin typeface="Roboto"/>
                <a:ea typeface="Roboto"/>
                <a:cs typeface="Roboto"/>
                <a:sym typeface="Roboto"/>
              </a:rPr>
              <a:t>n</a:t>
            </a:r>
            <a:endParaRPr sz="900">
              <a:solidFill>
                <a:srgbClr val="212529"/>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72" name="Google Shape;572;p84"/>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1?</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highlight>
                  <a:srgbClr val="FFFF00"/>
                </a:highlight>
              </a:rPr>
              <a:t>A: 0	</a:t>
            </a:r>
            <a:endParaRPr b="1" sz="1200">
              <a:solidFill>
                <a:srgbClr val="FF0000"/>
              </a:solidFill>
              <a:highlight>
                <a:srgbClr val="FFFF00"/>
              </a:highlight>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573" name="Google Shape;573;p84"/>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5"/>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79" name="Google Shape;579;p85"/>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2?</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580" name="Google Shape;580;p85"/>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6"/>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86" name="Google Shape;586;p86"/>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2?</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highlight>
                  <a:srgbClr val="FFFF00"/>
                </a:highlight>
              </a:rPr>
              <a:t>B: 1	</a:t>
            </a:r>
            <a:endParaRPr b="1" sz="1200">
              <a:solidFill>
                <a:srgbClr val="FF0000"/>
              </a:solidFill>
              <a:highlight>
                <a:srgbClr val="FFFF00"/>
              </a:highlight>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587" name="Google Shape;587;p86"/>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7"/>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593" name="Google Shape;593;p87"/>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entries are checked for </a:t>
            </a:r>
            <a:r>
              <a:rPr b="1" lang="en" sz="1200">
                <a:solidFill>
                  <a:srgbClr val="0000FF"/>
                </a:solidFill>
                <a:latin typeface="Roboto Mono"/>
                <a:ea typeface="Roboto Mono"/>
                <a:cs typeface="Roboto Mono"/>
                <a:sym typeface="Roboto Mono"/>
              </a:rPr>
              <a:t>get(“purplish”)</a:t>
            </a:r>
            <a:r>
              <a:rPr b="1" lang="en" sz="1200">
                <a:solidFill>
                  <a:srgbClr val="0000FF"/>
                </a:solidFill>
              </a:rPr>
              <a:t>?</a:t>
            </a:r>
            <a:r>
              <a:rPr b="1" lang="en" sz="1200"/>
              <a:t>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594" name="Google Shape;594;p87"/>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8"/>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600" name="Google Shape;600;p88"/>
          <p:cNvSpPr txBox="1"/>
          <p:nvPr/>
        </p:nvSpPr>
        <p:spPr>
          <a:xfrm>
            <a:off x="196125" y="2319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entries are checked for </a:t>
            </a:r>
            <a:r>
              <a:rPr b="1" lang="en" sz="1200">
                <a:solidFill>
                  <a:srgbClr val="0000FF"/>
                </a:solidFill>
                <a:latin typeface="Roboto Mono"/>
                <a:ea typeface="Roboto Mono"/>
                <a:cs typeface="Roboto Mono"/>
                <a:sym typeface="Roboto Mono"/>
              </a:rPr>
              <a:t>get(“purplish”)</a:t>
            </a:r>
            <a:r>
              <a:rPr b="1" lang="en" sz="1200">
                <a:solidFill>
                  <a:srgbClr val="0000FF"/>
                </a:solidFill>
              </a:rPr>
              <a:t>?</a:t>
            </a:r>
            <a:r>
              <a:rPr b="1" lang="en" sz="1200"/>
              <a:t> </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highlight>
                  <a:srgbClr val="FFFF00"/>
                </a:highlight>
              </a:rPr>
              <a:t>D: 3	</a:t>
            </a:r>
            <a:endParaRPr b="1" sz="1200">
              <a:solidFill>
                <a:srgbClr val="FF0000"/>
              </a:solidFill>
              <a:highlight>
                <a:srgbClr val="FFFF00"/>
              </a:highlight>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601" name="Google Shape;601;p88"/>
          <p:cNvSpPr txBox="1"/>
          <p:nvPr/>
        </p:nvSpPr>
        <p:spPr>
          <a:xfrm>
            <a:off x="196125" y="2733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9"/>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607" name="Google Shape;607;p89"/>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608" name="Google Shape;608;p89"/>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Please complete the below HashTable, assuming the entire example code has executed.</a:t>
            </a:r>
            <a:endParaRPr sz="1500">
              <a:solidFill>
                <a:schemeClr val="dk1"/>
              </a:solidFill>
            </a:endParaRPr>
          </a:p>
        </p:txBody>
      </p:sp>
      <p:graphicFrame>
        <p:nvGraphicFramePr>
          <p:cNvPr id="609" name="Google Shape;609;p89"/>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610" name="Google Shape;610;p89"/>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611" name="Google Shape;611;p89"/>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612" name="Google Shape;612;p89"/>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613" name="Google Shape;613;p89"/>
          <p:cNvSpPr txBox="1"/>
          <p:nvPr/>
        </p:nvSpPr>
        <p:spPr>
          <a:xfrm>
            <a:off x="2517775" y="28637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{pink: 100}</a:t>
            </a:r>
            <a:endParaRPr/>
          </a:p>
        </p:txBody>
      </p:sp>
      <p:cxnSp>
        <p:nvCxnSpPr>
          <p:cNvPr id="614" name="Google Shape;614;p89"/>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89"/>
          <p:cNvCxnSpPr/>
          <p:nvPr/>
        </p:nvCxnSpPr>
        <p:spPr>
          <a:xfrm>
            <a:off x="2333525" y="3054625"/>
            <a:ext cx="2412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0"/>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void set(key,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update that Entry to contain value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increment size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bucket = buckets[index]</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add {key: value} to end of bucket</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Value get(key):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hashed = hash(key)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index = hashed % this.buckets.length</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if this.buckets[index] contains an Entry with key: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the value of that entry</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else:</a:t>
            </a:r>
            <a:endParaRPr b="1" sz="1000">
              <a:latin typeface="Roboto Mono"/>
              <a:ea typeface="Roboto Mono"/>
              <a:cs typeface="Roboto Mono"/>
              <a:sym typeface="Roboto Mono"/>
            </a:endParaRPr>
          </a:p>
          <a:p>
            <a:pPr indent="0" lvl="0" marL="0" rtl="0" algn="l">
              <a:spcBef>
                <a:spcPts val="0"/>
              </a:spcBef>
              <a:spcAft>
                <a:spcPts val="0"/>
              </a:spcAft>
              <a:buNone/>
            </a:pPr>
            <a:r>
              <a:rPr b="1" lang="en" sz="1000">
                <a:latin typeface="Roboto Mono"/>
                <a:ea typeface="Roboto Mono"/>
                <a:cs typeface="Roboto Mono"/>
                <a:sym typeface="Roboto Mono"/>
              </a:rPr>
              <a:t>    return null/report an error</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a:p>
            <a:pPr indent="0" lvl="0" marL="0" rtl="0" algn="l">
              <a:spcBef>
                <a:spcPts val="0"/>
              </a:spcBef>
              <a:spcAft>
                <a:spcPts val="0"/>
              </a:spcAft>
              <a:buNone/>
            </a:pPr>
            <a:r>
              <a:t/>
            </a:r>
            <a:endParaRPr b="1" sz="1000">
              <a:latin typeface="Roboto Mono"/>
              <a:ea typeface="Roboto Mono"/>
              <a:cs typeface="Roboto Mono"/>
              <a:sym typeface="Roboto Mono"/>
            </a:endParaRPr>
          </a:p>
        </p:txBody>
      </p:sp>
      <p:sp>
        <p:nvSpPr>
          <p:cNvPr id="621" name="Google Shape;621;p90"/>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622" name="Google Shape;622;p90"/>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Please complete the below HashTable, assuming the entire example code has executed.</a:t>
            </a:r>
            <a:endParaRPr sz="1500">
              <a:solidFill>
                <a:schemeClr val="dk1"/>
              </a:solidFill>
            </a:endParaRPr>
          </a:p>
        </p:txBody>
      </p:sp>
      <p:graphicFrame>
        <p:nvGraphicFramePr>
          <p:cNvPr id="623" name="Google Shape;623;p90"/>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624" name="Google Shape;624;p90"/>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625" name="Google Shape;625;p90"/>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626" name="Google Shape;626;p90"/>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627" name="Google Shape;627;p90"/>
          <p:cNvSpPr txBox="1"/>
          <p:nvPr/>
        </p:nvSpPr>
        <p:spPr>
          <a:xfrm>
            <a:off x="2517775" y="28637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{pink: 100}</a:t>
            </a:r>
            <a:endParaRPr/>
          </a:p>
        </p:txBody>
      </p:sp>
      <p:cxnSp>
        <p:nvCxnSpPr>
          <p:cNvPr id="628" name="Google Shape;628;p90"/>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90"/>
          <p:cNvCxnSpPr/>
          <p:nvPr/>
        </p:nvCxnSpPr>
        <p:spPr>
          <a:xfrm>
            <a:off x="2333525" y="3054625"/>
            <a:ext cx="241200" cy="0"/>
          </a:xfrm>
          <a:prstGeom prst="straightConnector1">
            <a:avLst/>
          </a:prstGeom>
          <a:noFill/>
          <a:ln cap="flat" cmpd="sng" w="9525">
            <a:solidFill>
              <a:srgbClr val="000000"/>
            </a:solidFill>
            <a:prstDash val="solid"/>
            <a:round/>
            <a:headEnd len="med" w="med" type="none"/>
            <a:tailEnd len="med" w="med" type="none"/>
          </a:ln>
        </p:spPr>
      </p:cxnSp>
      <p:sp>
        <p:nvSpPr>
          <p:cNvPr id="630" name="Google Shape;630;p90"/>
          <p:cNvSpPr txBox="1"/>
          <p:nvPr/>
        </p:nvSpPr>
        <p:spPr>
          <a:xfrm>
            <a:off x="1419350" y="3978200"/>
            <a:ext cx="1383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{orange: 40}</a:t>
            </a:r>
            <a:endParaRPr>
              <a:solidFill>
                <a:srgbClr val="FF0000"/>
              </a:solidFill>
            </a:endParaRPr>
          </a:p>
        </p:txBody>
      </p:sp>
      <p:sp>
        <p:nvSpPr>
          <p:cNvPr id="631" name="Google Shape;631;p90"/>
          <p:cNvSpPr txBox="1"/>
          <p:nvPr/>
        </p:nvSpPr>
        <p:spPr>
          <a:xfrm>
            <a:off x="3671450" y="2863700"/>
            <a:ext cx="1383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{purplish: 30}</a:t>
            </a:r>
            <a:endParaRPr>
              <a:solidFill>
                <a:srgbClr val="FF0000"/>
              </a:solidFill>
            </a:endParaRPr>
          </a:p>
        </p:txBody>
      </p:sp>
      <p:cxnSp>
        <p:nvCxnSpPr>
          <p:cNvPr id="632" name="Google Shape;632;p90"/>
          <p:cNvCxnSpPr/>
          <p:nvPr/>
        </p:nvCxnSpPr>
        <p:spPr>
          <a:xfrm flipH="1" rot="10800000">
            <a:off x="1095875" y="41950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90"/>
          <p:cNvCxnSpPr/>
          <p:nvPr/>
        </p:nvCxnSpPr>
        <p:spPr>
          <a:xfrm>
            <a:off x="3476525" y="3054625"/>
            <a:ext cx="2412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the load factor? </a:t>
            </a:r>
            <a:endParaRPr sz="2800">
              <a:solidFill>
                <a:srgbClr val="000000"/>
              </a:solidFill>
            </a:endParaRPr>
          </a:p>
        </p:txBody>
      </p:sp>
      <p:sp>
        <p:nvSpPr>
          <p:cNvPr id="639" name="Google Shape;639;p91"/>
          <p:cNvSpPr txBox="1"/>
          <p:nvPr/>
        </p:nvSpPr>
        <p:spPr>
          <a:xfrm>
            <a:off x="422525" y="1574900"/>
            <a:ext cx="6983400" cy="3126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solidFill>
                  <a:schemeClr val="dk1"/>
                </a:solidFill>
              </a:rPr>
              <a:t>A: # elements * # buckets / 2</a:t>
            </a:r>
            <a:endParaRPr sz="2000"/>
          </a:p>
          <a:p>
            <a:pPr indent="0" lvl="0" marL="0" rtl="0" algn="l">
              <a:lnSpc>
                <a:spcPct val="200000"/>
              </a:lnSpc>
              <a:spcBef>
                <a:spcPts val="0"/>
              </a:spcBef>
              <a:spcAft>
                <a:spcPts val="0"/>
              </a:spcAft>
              <a:buNone/>
            </a:pPr>
            <a:r>
              <a:rPr lang="en" sz="2000"/>
              <a:t>B: </a:t>
            </a:r>
            <a:r>
              <a:rPr lang="en" sz="2000">
                <a:solidFill>
                  <a:schemeClr val="dk1"/>
                </a:solidFill>
              </a:rPr>
              <a:t># buckets * # elements</a:t>
            </a:r>
            <a:endParaRPr sz="2000">
              <a:solidFill>
                <a:schemeClr val="dk1"/>
              </a:solidFill>
            </a:endParaRPr>
          </a:p>
          <a:p>
            <a:pPr indent="0" lvl="0" marL="0" rtl="0" algn="l">
              <a:lnSpc>
                <a:spcPct val="200000"/>
              </a:lnSpc>
              <a:spcBef>
                <a:spcPts val="0"/>
              </a:spcBef>
              <a:spcAft>
                <a:spcPts val="0"/>
              </a:spcAft>
              <a:buNone/>
            </a:pPr>
            <a:r>
              <a:rPr lang="en" sz="2000">
                <a:solidFill>
                  <a:schemeClr val="dk1"/>
                </a:solidFill>
              </a:rPr>
              <a:t>C: # buckets / # elements</a:t>
            </a:r>
            <a:endParaRPr sz="2000">
              <a:solidFill>
                <a:schemeClr val="dk1"/>
              </a:solidFill>
            </a:endParaRPr>
          </a:p>
          <a:p>
            <a:pPr indent="0" lvl="0" marL="0" rtl="0" algn="l">
              <a:lnSpc>
                <a:spcPct val="200000"/>
              </a:lnSpc>
              <a:spcBef>
                <a:spcPts val="0"/>
              </a:spcBef>
              <a:spcAft>
                <a:spcPts val="0"/>
              </a:spcAft>
              <a:buNone/>
            </a:pPr>
            <a:r>
              <a:rPr lang="en" sz="2000">
                <a:solidFill>
                  <a:schemeClr val="dk1"/>
                </a:solidFill>
              </a:rPr>
              <a:t>D: # elements / # buckets</a:t>
            </a:r>
            <a:endParaRPr sz="2000">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the load factor? </a:t>
            </a:r>
            <a:endParaRPr sz="2800">
              <a:solidFill>
                <a:srgbClr val="000000"/>
              </a:solidFill>
            </a:endParaRPr>
          </a:p>
        </p:txBody>
      </p:sp>
      <p:sp>
        <p:nvSpPr>
          <p:cNvPr id="645" name="Google Shape;645;p92"/>
          <p:cNvSpPr txBox="1"/>
          <p:nvPr/>
        </p:nvSpPr>
        <p:spPr>
          <a:xfrm>
            <a:off x="422525" y="1574900"/>
            <a:ext cx="6983400" cy="3126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000">
                <a:solidFill>
                  <a:schemeClr val="dk1"/>
                </a:solidFill>
              </a:rPr>
              <a:t>A: # elements * # buckets / 2</a:t>
            </a:r>
            <a:endParaRPr sz="2000"/>
          </a:p>
          <a:p>
            <a:pPr indent="0" lvl="0" marL="0" rtl="0" algn="l">
              <a:lnSpc>
                <a:spcPct val="200000"/>
              </a:lnSpc>
              <a:spcBef>
                <a:spcPts val="0"/>
              </a:spcBef>
              <a:spcAft>
                <a:spcPts val="0"/>
              </a:spcAft>
              <a:buNone/>
            </a:pPr>
            <a:r>
              <a:rPr lang="en" sz="2000"/>
              <a:t>B: </a:t>
            </a:r>
            <a:r>
              <a:rPr lang="en" sz="2000">
                <a:solidFill>
                  <a:schemeClr val="dk1"/>
                </a:solidFill>
              </a:rPr>
              <a:t># buckets * # elements</a:t>
            </a:r>
            <a:endParaRPr sz="2000">
              <a:solidFill>
                <a:schemeClr val="dk1"/>
              </a:solidFill>
            </a:endParaRPr>
          </a:p>
          <a:p>
            <a:pPr indent="0" lvl="0" marL="0" rtl="0" algn="l">
              <a:lnSpc>
                <a:spcPct val="200000"/>
              </a:lnSpc>
              <a:spcBef>
                <a:spcPts val="0"/>
              </a:spcBef>
              <a:spcAft>
                <a:spcPts val="0"/>
              </a:spcAft>
              <a:buNone/>
            </a:pPr>
            <a:r>
              <a:rPr lang="en" sz="2000">
                <a:solidFill>
                  <a:schemeClr val="dk1"/>
                </a:solidFill>
              </a:rPr>
              <a:t>C: # buckets / # elements</a:t>
            </a:r>
            <a:endParaRPr sz="2000">
              <a:solidFill>
                <a:schemeClr val="dk1"/>
              </a:solidFill>
            </a:endParaRPr>
          </a:p>
          <a:p>
            <a:pPr indent="0" lvl="0" marL="0" rtl="0" algn="l">
              <a:lnSpc>
                <a:spcPct val="200000"/>
              </a:lnSpc>
              <a:spcBef>
                <a:spcPts val="0"/>
              </a:spcBef>
              <a:spcAft>
                <a:spcPts val="0"/>
              </a:spcAft>
              <a:buNone/>
            </a:pPr>
            <a:r>
              <a:rPr lang="en" sz="2000">
                <a:solidFill>
                  <a:srgbClr val="FF0000"/>
                </a:solidFill>
              </a:rPr>
              <a:t>D: # elements / # buckets</a:t>
            </a:r>
            <a:endParaRPr sz="200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the load factor of the HashTable below? </a:t>
            </a:r>
            <a:endParaRPr sz="2800">
              <a:solidFill>
                <a:srgbClr val="000000"/>
              </a:solidFill>
            </a:endParaRPr>
          </a:p>
        </p:txBody>
      </p:sp>
      <p:graphicFrame>
        <p:nvGraphicFramePr>
          <p:cNvPr id="651" name="Google Shape;651;p93"/>
          <p:cNvGraphicFramePr/>
          <p:nvPr/>
        </p:nvGraphicFramePr>
        <p:xfrm>
          <a:off x="390144" y="18050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652" name="Google Shape;652;p93"/>
          <p:cNvSpPr txBox="1"/>
          <p:nvPr/>
        </p:nvSpPr>
        <p:spPr>
          <a:xfrm>
            <a:off x="1571750" y="35495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653" name="Google Shape;653;p93"/>
          <p:cNvCxnSpPr/>
          <p:nvPr/>
        </p:nvCxnSpPr>
        <p:spPr>
          <a:xfrm flipH="1" rot="10800000">
            <a:off x="1248275" y="2061475"/>
            <a:ext cx="344400" cy="5100"/>
          </a:xfrm>
          <a:prstGeom prst="straightConnector1">
            <a:avLst/>
          </a:prstGeom>
          <a:noFill/>
          <a:ln cap="flat" cmpd="sng" w="9525">
            <a:solidFill>
              <a:schemeClr val="dk2"/>
            </a:solidFill>
            <a:prstDash val="solid"/>
            <a:round/>
            <a:headEnd len="med" w="med" type="none"/>
            <a:tailEnd len="med" w="med" type="none"/>
          </a:ln>
        </p:spPr>
      </p:cxnSp>
      <p:sp>
        <p:nvSpPr>
          <p:cNvPr id="654" name="Google Shape;654;p93"/>
          <p:cNvSpPr txBox="1"/>
          <p:nvPr/>
        </p:nvSpPr>
        <p:spPr>
          <a:xfrm>
            <a:off x="1593150" y="18731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655" name="Google Shape;655;p93"/>
          <p:cNvSpPr txBox="1"/>
          <p:nvPr/>
        </p:nvSpPr>
        <p:spPr>
          <a:xfrm>
            <a:off x="2670175" y="18731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{pink: 100}</a:t>
            </a:r>
            <a:endParaRPr/>
          </a:p>
        </p:txBody>
      </p:sp>
      <p:cxnSp>
        <p:nvCxnSpPr>
          <p:cNvPr id="656" name="Google Shape;656;p93"/>
          <p:cNvCxnSpPr/>
          <p:nvPr/>
        </p:nvCxnSpPr>
        <p:spPr>
          <a:xfrm flipH="1" rot="10800000">
            <a:off x="1248275" y="37378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93"/>
          <p:cNvCxnSpPr/>
          <p:nvPr/>
        </p:nvCxnSpPr>
        <p:spPr>
          <a:xfrm>
            <a:off x="2485925" y="2064025"/>
            <a:ext cx="241200" cy="0"/>
          </a:xfrm>
          <a:prstGeom prst="straightConnector1">
            <a:avLst/>
          </a:prstGeom>
          <a:noFill/>
          <a:ln cap="flat" cmpd="sng" w="9525">
            <a:solidFill>
              <a:srgbClr val="000000"/>
            </a:solidFill>
            <a:prstDash val="solid"/>
            <a:round/>
            <a:headEnd len="med" w="med" type="none"/>
            <a:tailEnd len="med" w="med" type="none"/>
          </a:ln>
        </p:spPr>
      </p:cxnSp>
      <p:sp>
        <p:nvSpPr>
          <p:cNvPr id="658" name="Google Shape;658;p93"/>
          <p:cNvSpPr txBox="1"/>
          <p:nvPr/>
        </p:nvSpPr>
        <p:spPr>
          <a:xfrm>
            <a:off x="1571750" y="2987600"/>
            <a:ext cx="1383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{orange: 40}</a:t>
            </a:r>
            <a:endParaRPr/>
          </a:p>
        </p:txBody>
      </p:sp>
      <p:sp>
        <p:nvSpPr>
          <p:cNvPr id="659" name="Google Shape;659;p93"/>
          <p:cNvSpPr txBox="1"/>
          <p:nvPr/>
        </p:nvSpPr>
        <p:spPr>
          <a:xfrm>
            <a:off x="3823850" y="1873100"/>
            <a:ext cx="1383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{purplish: 30}</a:t>
            </a:r>
            <a:endParaRPr/>
          </a:p>
        </p:txBody>
      </p:sp>
      <p:cxnSp>
        <p:nvCxnSpPr>
          <p:cNvPr id="660" name="Google Shape;660;p93"/>
          <p:cNvCxnSpPr/>
          <p:nvPr/>
        </p:nvCxnSpPr>
        <p:spPr>
          <a:xfrm flipH="1" rot="10800000">
            <a:off x="1248275" y="3204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93"/>
          <p:cNvCxnSpPr/>
          <p:nvPr/>
        </p:nvCxnSpPr>
        <p:spPr>
          <a:xfrm>
            <a:off x="3628925" y="2064025"/>
            <a:ext cx="2412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1"/>
          <p:cNvPicPr preferRelativeResize="0"/>
          <p:nvPr/>
        </p:nvPicPr>
        <p:blipFill rotWithShape="1">
          <a:blip r:embed="rId3">
            <a:alphaModFix/>
          </a:blip>
          <a:srcRect b="0" l="0" r="0" t="0"/>
          <a:stretch/>
        </p:blipFill>
        <p:spPr>
          <a:xfrm>
            <a:off x="532675" y="516025"/>
            <a:ext cx="8078626" cy="462747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What is the load factor of the HashTable below? </a:t>
            </a:r>
            <a:endParaRPr sz="2800">
              <a:solidFill>
                <a:srgbClr val="000000"/>
              </a:solidFill>
            </a:endParaRPr>
          </a:p>
        </p:txBody>
      </p:sp>
      <p:graphicFrame>
        <p:nvGraphicFramePr>
          <p:cNvPr id="667" name="Google Shape;667;p94"/>
          <p:cNvGraphicFramePr/>
          <p:nvPr/>
        </p:nvGraphicFramePr>
        <p:xfrm>
          <a:off x="390144" y="18050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668" name="Google Shape;668;p94"/>
          <p:cNvSpPr txBox="1"/>
          <p:nvPr/>
        </p:nvSpPr>
        <p:spPr>
          <a:xfrm>
            <a:off x="1571750" y="35495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669" name="Google Shape;669;p94"/>
          <p:cNvCxnSpPr/>
          <p:nvPr/>
        </p:nvCxnSpPr>
        <p:spPr>
          <a:xfrm flipH="1" rot="10800000">
            <a:off x="1248275" y="2061475"/>
            <a:ext cx="344400" cy="510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94"/>
          <p:cNvSpPr txBox="1"/>
          <p:nvPr/>
        </p:nvSpPr>
        <p:spPr>
          <a:xfrm>
            <a:off x="1593150" y="18731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671" name="Google Shape;671;p94"/>
          <p:cNvSpPr txBox="1"/>
          <p:nvPr/>
        </p:nvSpPr>
        <p:spPr>
          <a:xfrm>
            <a:off x="2670175" y="18731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{pink: 100}</a:t>
            </a:r>
            <a:endParaRPr/>
          </a:p>
        </p:txBody>
      </p:sp>
      <p:cxnSp>
        <p:nvCxnSpPr>
          <p:cNvPr id="672" name="Google Shape;672;p94"/>
          <p:cNvCxnSpPr/>
          <p:nvPr/>
        </p:nvCxnSpPr>
        <p:spPr>
          <a:xfrm flipH="1" rot="10800000">
            <a:off x="1248275" y="37378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94"/>
          <p:cNvCxnSpPr/>
          <p:nvPr/>
        </p:nvCxnSpPr>
        <p:spPr>
          <a:xfrm>
            <a:off x="2485925" y="2064025"/>
            <a:ext cx="241200" cy="0"/>
          </a:xfrm>
          <a:prstGeom prst="straightConnector1">
            <a:avLst/>
          </a:prstGeom>
          <a:noFill/>
          <a:ln cap="flat" cmpd="sng" w="9525">
            <a:solidFill>
              <a:srgbClr val="000000"/>
            </a:solidFill>
            <a:prstDash val="solid"/>
            <a:round/>
            <a:headEnd len="med" w="med" type="none"/>
            <a:tailEnd len="med" w="med" type="none"/>
          </a:ln>
        </p:spPr>
      </p:cxnSp>
      <p:sp>
        <p:nvSpPr>
          <p:cNvPr id="674" name="Google Shape;674;p94"/>
          <p:cNvSpPr txBox="1"/>
          <p:nvPr/>
        </p:nvSpPr>
        <p:spPr>
          <a:xfrm>
            <a:off x="1571750" y="2987600"/>
            <a:ext cx="1383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{orange: 40}</a:t>
            </a:r>
            <a:endParaRPr/>
          </a:p>
        </p:txBody>
      </p:sp>
      <p:sp>
        <p:nvSpPr>
          <p:cNvPr id="675" name="Google Shape;675;p94"/>
          <p:cNvSpPr txBox="1"/>
          <p:nvPr/>
        </p:nvSpPr>
        <p:spPr>
          <a:xfrm>
            <a:off x="3823850" y="1873100"/>
            <a:ext cx="13836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{purplish: 30}</a:t>
            </a:r>
            <a:endParaRPr/>
          </a:p>
        </p:txBody>
      </p:sp>
      <p:cxnSp>
        <p:nvCxnSpPr>
          <p:cNvPr id="676" name="Google Shape;676;p94"/>
          <p:cNvCxnSpPr/>
          <p:nvPr/>
        </p:nvCxnSpPr>
        <p:spPr>
          <a:xfrm flipH="1" rot="10800000">
            <a:off x="1248275" y="3204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94"/>
          <p:cNvCxnSpPr/>
          <p:nvPr/>
        </p:nvCxnSpPr>
        <p:spPr>
          <a:xfrm>
            <a:off x="3628925" y="2064025"/>
            <a:ext cx="241200" cy="0"/>
          </a:xfrm>
          <a:prstGeom prst="straightConnector1">
            <a:avLst/>
          </a:prstGeom>
          <a:noFill/>
          <a:ln cap="flat" cmpd="sng" w="9525">
            <a:solidFill>
              <a:srgbClr val="000000"/>
            </a:solidFill>
            <a:prstDash val="solid"/>
            <a:round/>
            <a:headEnd len="med" w="med" type="none"/>
            <a:tailEnd len="med" w="med" type="none"/>
          </a:ln>
        </p:spPr>
      </p:cxnSp>
      <p:sp>
        <p:nvSpPr>
          <p:cNvPr id="678" name="Google Shape;678;p94"/>
          <p:cNvSpPr txBox="1"/>
          <p:nvPr/>
        </p:nvSpPr>
        <p:spPr>
          <a:xfrm>
            <a:off x="5665325" y="2418600"/>
            <a:ext cx="23289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u="sng">
                <a:solidFill>
                  <a:srgbClr val="FF0000"/>
                </a:solidFill>
              </a:rPr>
              <a:t>Load Factor:</a:t>
            </a:r>
            <a:r>
              <a:rPr lang="en" sz="2000">
                <a:solidFill>
                  <a:srgbClr val="FF0000"/>
                </a:solidFill>
              </a:rPr>
              <a:t> 5/4</a:t>
            </a:r>
            <a:endParaRPr sz="2000">
              <a:solidFill>
                <a:srgbClr val="FF0000"/>
              </a:solidFill>
            </a:endParaRPr>
          </a:p>
          <a:p>
            <a:pPr indent="0" lvl="0" marL="0" rtl="0" algn="l">
              <a:lnSpc>
                <a:spcPct val="150000"/>
              </a:lnSpc>
              <a:spcBef>
                <a:spcPts val="0"/>
              </a:spcBef>
              <a:spcAft>
                <a:spcPts val="0"/>
              </a:spcAft>
              <a:buNone/>
            </a:pPr>
            <a:r>
              <a:t/>
            </a:r>
            <a:endParaRPr sz="20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t/>
            </a:r>
            <a:endParaRPr sz="200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5"/>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684" name="Google Shape;684;p95"/>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set("red", 70)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685" name="Google Shape;685;p95"/>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load factor after the line </a:t>
            </a:r>
            <a:r>
              <a:rPr b="1" lang="en" sz="1500">
                <a:solidFill>
                  <a:schemeClr val="dk1"/>
                </a:solidFill>
                <a:latin typeface="Roboto Mono"/>
                <a:ea typeface="Roboto Mono"/>
                <a:cs typeface="Roboto Mono"/>
                <a:sym typeface="Roboto Mono"/>
              </a:rPr>
              <a:t>set(“red”, 70)</a:t>
            </a:r>
            <a:r>
              <a:rPr b="1" lang="en" sz="1500">
                <a:solidFill>
                  <a:schemeClr val="dk1"/>
                </a:solidFill>
              </a:rPr>
              <a:t> is executed?</a:t>
            </a:r>
            <a:endParaRPr sz="1500">
              <a:solidFill>
                <a:schemeClr val="dk1"/>
              </a:solidFill>
            </a:endParaRPr>
          </a:p>
        </p:txBody>
      </p:sp>
      <p:graphicFrame>
        <p:nvGraphicFramePr>
          <p:cNvPr id="686" name="Google Shape;686;p95"/>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6"/>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692" name="Google Shape;692;p96"/>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set("red", 70)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693" name="Google Shape;693;p96"/>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load factor after the line </a:t>
            </a:r>
            <a:r>
              <a:rPr b="1" lang="en" sz="1500">
                <a:solidFill>
                  <a:schemeClr val="dk1"/>
                </a:solidFill>
                <a:latin typeface="Roboto Mono"/>
                <a:ea typeface="Roboto Mono"/>
                <a:cs typeface="Roboto Mono"/>
                <a:sym typeface="Roboto Mono"/>
              </a:rPr>
              <a:t>set(“red”, 70)</a:t>
            </a:r>
            <a:r>
              <a:rPr b="1" lang="en" sz="1500">
                <a:solidFill>
                  <a:schemeClr val="dk1"/>
                </a:solidFill>
              </a:rPr>
              <a:t> is executed?</a:t>
            </a:r>
            <a:endParaRPr sz="1500">
              <a:solidFill>
                <a:schemeClr val="dk1"/>
              </a:solidFill>
            </a:endParaRPr>
          </a:p>
        </p:txBody>
      </p:sp>
      <p:graphicFrame>
        <p:nvGraphicFramePr>
          <p:cNvPr id="694" name="Google Shape;694;p96"/>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695" name="Google Shape;695;p96"/>
          <p:cNvSpPr txBox="1"/>
          <p:nvPr/>
        </p:nvSpPr>
        <p:spPr>
          <a:xfrm>
            <a:off x="2549450" y="4333925"/>
            <a:ext cx="20490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u="sng">
                <a:solidFill>
                  <a:srgbClr val="FF0000"/>
                </a:solidFill>
              </a:rPr>
              <a:t>Load Factor:</a:t>
            </a:r>
            <a:r>
              <a:rPr lang="en" sz="2000">
                <a:solidFill>
                  <a:srgbClr val="FF0000"/>
                </a:solidFill>
              </a:rPr>
              <a:t> 1/4</a:t>
            </a:r>
            <a:endParaRPr sz="2000">
              <a:solidFill>
                <a:srgbClr val="FF0000"/>
              </a:solidFill>
            </a:endParaRPr>
          </a:p>
          <a:p>
            <a:pPr indent="0" lvl="0" marL="0" rtl="0" algn="l">
              <a:lnSpc>
                <a:spcPct val="150000"/>
              </a:lnSpc>
              <a:spcBef>
                <a:spcPts val="0"/>
              </a:spcBef>
              <a:spcAft>
                <a:spcPts val="0"/>
              </a:spcAft>
              <a:buNone/>
            </a:pPr>
            <a:r>
              <a:t/>
            </a:r>
            <a:endParaRPr sz="20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t/>
            </a:r>
            <a:endParaRPr sz="200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7"/>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01" name="Google Shape;701;p97"/>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set("blue", 90)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02" name="Google Shape;702;p97"/>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load factor after the line </a:t>
            </a:r>
            <a:r>
              <a:rPr b="1" lang="en" sz="1500">
                <a:solidFill>
                  <a:schemeClr val="dk1"/>
                </a:solidFill>
                <a:latin typeface="Roboto Mono"/>
                <a:ea typeface="Roboto Mono"/>
                <a:cs typeface="Roboto Mono"/>
                <a:sym typeface="Roboto Mono"/>
              </a:rPr>
              <a:t>set(“blue”, 90)</a:t>
            </a:r>
            <a:r>
              <a:rPr b="1" lang="en" sz="1500">
                <a:solidFill>
                  <a:schemeClr val="dk1"/>
                </a:solidFill>
              </a:rPr>
              <a:t> is executed?</a:t>
            </a:r>
            <a:endParaRPr sz="1500">
              <a:solidFill>
                <a:schemeClr val="dk1"/>
              </a:solidFill>
            </a:endParaRPr>
          </a:p>
        </p:txBody>
      </p:sp>
      <p:graphicFrame>
        <p:nvGraphicFramePr>
          <p:cNvPr id="703" name="Google Shape;703;p97"/>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704" name="Google Shape;704;p97"/>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705" name="Google Shape;705;p97"/>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8"/>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11" name="Google Shape;711;p98"/>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set("blue", 90)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12" name="Google Shape;712;p98"/>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load factor after the line </a:t>
            </a:r>
            <a:r>
              <a:rPr b="1" lang="en" sz="1500">
                <a:solidFill>
                  <a:schemeClr val="dk1"/>
                </a:solidFill>
                <a:latin typeface="Roboto Mono"/>
                <a:ea typeface="Roboto Mono"/>
                <a:cs typeface="Roboto Mono"/>
                <a:sym typeface="Roboto Mono"/>
              </a:rPr>
              <a:t>set(“blue”, 90)</a:t>
            </a:r>
            <a:r>
              <a:rPr b="1" lang="en" sz="1500">
                <a:solidFill>
                  <a:schemeClr val="dk1"/>
                </a:solidFill>
              </a:rPr>
              <a:t> is executed?</a:t>
            </a:r>
            <a:endParaRPr sz="1500">
              <a:solidFill>
                <a:schemeClr val="dk1"/>
              </a:solidFill>
            </a:endParaRPr>
          </a:p>
        </p:txBody>
      </p:sp>
      <p:graphicFrame>
        <p:nvGraphicFramePr>
          <p:cNvPr id="713" name="Google Shape;713;p98"/>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714" name="Google Shape;714;p98"/>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715" name="Google Shape;715;p98"/>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sp>
        <p:nvSpPr>
          <p:cNvPr id="716" name="Google Shape;716;p98"/>
          <p:cNvSpPr txBox="1"/>
          <p:nvPr/>
        </p:nvSpPr>
        <p:spPr>
          <a:xfrm>
            <a:off x="2549450" y="4333925"/>
            <a:ext cx="20490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u="sng">
                <a:solidFill>
                  <a:srgbClr val="FF0000"/>
                </a:solidFill>
              </a:rPr>
              <a:t>Load Factor:</a:t>
            </a:r>
            <a:r>
              <a:rPr lang="en" sz="2000">
                <a:solidFill>
                  <a:srgbClr val="FF0000"/>
                </a:solidFill>
              </a:rPr>
              <a:t> 1/2</a:t>
            </a:r>
            <a:endParaRPr sz="2000">
              <a:solidFill>
                <a:srgbClr val="FF0000"/>
              </a:solidFill>
            </a:endParaRPr>
          </a:p>
          <a:p>
            <a:pPr indent="0" lvl="0" marL="0" rtl="0" algn="l">
              <a:lnSpc>
                <a:spcPct val="150000"/>
              </a:lnSpc>
              <a:spcBef>
                <a:spcPts val="0"/>
              </a:spcBef>
              <a:spcAft>
                <a:spcPts val="0"/>
              </a:spcAft>
              <a:buNone/>
            </a:pPr>
            <a:r>
              <a:t/>
            </a:r>
            <a:endParaRPr sz="20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t/>
            </a:r>
            <a:endParaRPr sz="200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9"/>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22" name="Google Shape;722;p99"/>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set("pink", 100)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23" name="Google Shape;723;p99"/>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load factor after the line </a:t>
            </a:r>
            <a:r>
              <a:rPr b="1" lang="en" sz="1500">
                <a:solidFill>
                  <a:schemeClr val="dk1"/>
                </a:solidFill>
                <a:latin typeface="Roboto Mono"/>
                <a:ea typeface="Roboto Mono"/>
                <a:cs typeface="Roboto Mono"/>
                <a:sym typeface="Roboto Mono"/>
              </a:rPr>
              <a:t>set(“pink”, 100)</a:t>
            </a:r>
            <a:r>
              <a:rPr b="1" lang="en" sz="1500">
                <a:solidFill>
                  <a:schemeClr val="dk1"/>
                </a:solidFill>
              </a:rPr>
              <a:t> is executed?</a:t>
            </a:r>
            <a:endParaRPr sz="1500">
              <a:solidFill>
                <a:schemeClr val="dk1"/>
              </a:solidFill>
            </a:endParaRPr>
          </a:p>
        </p:txBody>
      </p:sp>
      <p:graphicFrame>
        <p:nvGraphicFramePr>
          <p:cNvPr id="724" name="Google Shape;724;p99"/>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725" name="Google Shape;725;p99"/>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726" name="Google Shape;726;p99"/>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99"/>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728" name="Google Shape;728;p99"/>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0"/>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34" name="Google Shape;734;p100"/>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set("pink", 100)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35" name="Google Shape;735;p100"/>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the load factor after the line </a:t>
            </a:r>
            <a:r>
              <a:rPr b="1" lang="en" sz="1500">
                <a:solidFill>
                  <a:schemeClr val="dk1"/>
                </a:solidFill>
                <a:latin typeface="Roboto Mono"/>
                <a:ea typeface="Roboto Mono"/>
                <a:cs typeface="Roboto Mono"/>
                <a:sym typeface="Roboto Mono"/>
              </a:rPr>
              <a:t>set(“pink”, 100)</a:t>
            </a:r>
            <a:r>
              <a:rPr b="1" lang="en" sz="1500">
                <a:solidFill>
                  <a:schemeClr val="dk1"/>
                </a:solidFill>
              </a:rPr>
              <a:t> is executed?</a:t>
            </a:r>
            <a:endParaRPr sz="1500">
              <a:solidFill>
                <a:schemeClr val="dk1"/>
              </a:solidFill>
            </a:endParaRPr>
          </a:p>
        </p:txBody>
      </p:sp>
      <p:graphicFrame>
        <p:nvGraphicFramePr>
          <p:cNvPr id="736" name="Google Shape;736;p100"/>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737" name="Google Shape;737;p100"/>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738" name="Google Shape;738;p100"/>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sp>
        <p:nvSpPr>
          <p:cNvPr id="739" name="Google Shape;739;p100"/>
          <p:cNvSpPr txBox="1"/>
          <p:nvPr/>
        </p:nvSpPr>
        <p:spPr>
          <a:xfrm>
            <a:off x="2549450" y="4333925"/>
            <a:ext cx="2049000" cy="572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000" u="sng">
                <a:solidFill>
                  <a:srgbClr val="FF0000"/>
                </a:solidFill>
              </a:rPr>
              <a:t>Load Factor:</a:t>
            </a:r>
            <a:r>
              <a:rPr lang="en" sz="2000">
                <a:solidFill>
                  <a:srgbClr val="FF0000"/>
                </a:solidFill>
              </a:rPr>
              <a:t> 3/4</a:t>
            </a:r>
            <a:endParaRPr sz="2000">
              <a:solidFill>
                <a:srgbClr val="FF0000"/>
              </a:solidFill>
            </a:endParaRPr>
          </a:p>
          <a:p>
            <a:pPr indent="0" lvl="0" marL="0" rtl="0" algn="l">
              <a:lnSpc>
                <a:spcPct val="150000"/>
              </a:lnSpc>
              <a:spcBef>
                <a:spcPts val="0"/>
              </a:spcBef>
              <a:spcAft>
                <a:spcPts val="0"/>
              </a:spcAft>
              <a:buNone/>
            </a:pPr>
            <a:r>
              <a:t/>
            </a:r>
            <a:endParaRPr sz="2000">
              <a:solidFill>
                <a:srgbClr val="FF0000"/>
              </a:solidFill>
              <a:latin typeface="Roboto"/>
              <a:ea typeface="Roboto"/>
              <a:cs typeface="Roboto"/>
              <a:sym typeface="Roboto"/>
            </a:endParaRPr>
          </a:p>
          <a:p>
            <a:pPr indent="0" lvl="0" marL="0" rtl="0" algn="l">
              <a:lnSpc>
                <a:spcPct val="150000"/>
              </a:lnSpc>
              <a:spcBef>
                <a:spcPts val="0"/>
              </a:spcBef>
              <a:spcAft>
                <a:spcPts val="0"/>
              </a:spcAft>
              <a:buNone/>
            </a:pPr>
            <a:r>
              <a:t/>
            </a:r>
            <a:endParaRPr sz="2000">
              <a:solidFill>
                <a:srgbClr val="FF0000"/>
              </a:solidFill>
            </a:endParaRPr>
          </a:p>
        </p:txBody>
      </p:sp>
      <p:cxnSp>
        <p:nvCxnSpPr>
          <p:cNvPr id="740" name="Google Shape;740;p100"/>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741" name="Google Shape;741;p100"/>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1"/>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47" name="Google Shape;747;p101"/>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set("orange", 40)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48" name="Google Shape;748;p101"/>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a:t>
            </a:r>
            <a:r>
              <a:rPr b="1" lang="en" sz="1500" u="sng">
                <a:solidFill>
                  <a:schemeClr val="dk1"/>
                </a:solidFill>
              </a:rPr>
              <a:t>different</a:t>
            </a:r>
            <a:r>
              <a:rPr b="1" lang="en" sz="1500">
                <a:solidFill>
                  <a:schemeClr val="dk1"/>
                </a:solidFill>
              </a:rPr>
              <a:t> when the line </a:t>
            </a:r>
            <a:r>
              <a:rPr b="1" lang="en" sz="1500">
                <a:solidFill>
                  <a:schemeClr val="dk1"/>
                </a:solidFill>
                <a:latin typeface="Roboto Mono"/>
                <a:ea typeface="Roboto Mono"/>
                <a:cs typeface="Roboto Mono"/>
                <a:sym typeface="Roboto Mono"/>
              </a:rPr>
              <a:t>set(“orange”, 40)</a:t>
            </a:r>
            <a:r>
              <a:rPr b="1" lang="en" sz="1500">
                <a:solidFill>
                  <a:schemeClr val="dk1"/>
                </a:solidFill>
              </a:rPr>
              <a:t> is executed?</a:t>
            </a:r>
            <a:endParaRPr sz="1500">
              <a:solidFill>
                <a:schemeClr val="dk1"/>
              </a:solidFill>
            </a:endParaRPr>
          </a:p>
        </p:txBody>
      </p:sp>
      <p:graphicFrame>
        <p:nvGraphicFramePr>
          <p:cNvPr id="749" name="Google Shape;749;p101"/>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750" name="Google Shape;750;p101"/>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751" name="Google Shape;751;p101"/>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752" name="Google Shape;752;p101"/>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753" name="Google Shape;753;p101"/>
          <p:cNvSpPr txBox="1"/>
          <p:nvPr/>
        </p:nvSpPr>
        <p:spPr>
          <a:xfrm>
            <a:off x="2517775" y="28637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{pink: 100}</a:t>
            </a:r>
            <a:endParaRPr/>
          </a:p>
        </p:txBody>
      </p:sp>
      <p:cxnSp>
        <p:nvCxnSpPr>
          <p:cNvPr id="754" name="Google Shape;754;p101"/>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101"/>
          <p:cNvCxnSpPr/>
          <p:nvPr/>
        </p:nvCxnSpPr>
        <p:spPr>
          <a:xfrm>
            <a:off x="2333525" y="3054625"/>
            <a:ext cx="2412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02"/>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61" name="Google Shape;761;p102"/>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set("orange", 40)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62" name="Google Shape;762;p102"/>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is </a:t>
            </a:r>
            <a:r>
              <a:rPr b="1" lang="en" sz="1500" u="sng">
                <a:solidFill>
                  <a:schemeClr val="dk1"/>
                </a:solidFill>
              </a:rPr>
              <a:t>different</a:t>
            </a:r>
            <a:r>
              <a:rPr b="1" lang="en" sz="1500">
                <a:solidFill>
                  <a:schemeClr val="dk1"/>
                </a:solidFill>
              </a:rPr>
              <a:t> when the line </a:t>
            </a:r>
            <a:r>
              <a:rPr b="1" lang="en" sz="1500">
                <a:solidFill>
                  <a:schemeClr val="dk1"/>
                </a:solidFill>
                <a:latin typeface="Roboto Mono"/>
                <a:ea typeface="Roboto Mono"/>
                <a:cs typeface="Roboto Mono"/>
                <a:sym typeface="Roboto Mono"/>
              </a:rPr>
              <a:t>set(“orange”, 40)</a:t>
            </a:r>
            <a:r>
              <a:rPr b="1" lang="en" sz="1500">
                <a:solidFill>
                  <a:schemeClr val="dk1"/>
                </a:solidFill>
              </a:rPr>
              <a:t> is executed?</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graphicFrame>
        <p:nvGraphicFramePr>
          <p:cNvPr id="763" name="Google Shape;763;p102"/>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764" name="Google Shape;764;p102"/>
          <p:cNvSpPr txBox="1"/>
          <p:nvPr/>
        </p:nvSpPr>
        <p:spPr>
          <a:xfrm>
            <a:off x="1419350" y="45401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{red: 70}</a:t>
            </a:r>
            <a:endParaRPr/>
          </a:p>
        </p:txBody>
      </p:sp>
      <p:cxnSp>
        <p:nvCxnSpPr>
          <p:cNvPr id="765" name="Google Shape;765;p102"/>
          <p:cNvCxnSpPr/>
          <p:nvPr/>
        </p:nvCxnSpPr>
        <p:spPr>
          <a:xfrm flipH="1" rot="10800000">
            <a:off x="1095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766" name="Google Shape;766;p102"/>
          <p:cNvSpPr txBox="1"/>
          <p:nvPr/>
        </p:nvSpPr>
        <p:spPr>
          <a:xfrm>
            <a:off x="1440750" y="28637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{blue: 90}</a:t>
            </a:r>
            <a:endParaRPr/>
          </a:p>
        </p:txBody>
      </p:sp>
      <p:sp>
        <p:nvSpPr>
          <p:cNvPr id="767" name="Google Shape;767;p102"/>
          <p:cNvSpPr txBox="1"/>
          <p:nvPr/>
        </p:nvSpPr>
        <p:spPr>
          <a:xfrm>
            <a:off x="2517775" y="2863700"/>
            <a:ext cx="11211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{pink: 100}</a:t>
            </a:r>
            <a:endParaRPr/>
          </a:p>
        </p:txBody>
      </p:sp>
      <p:cxnSp>
        <p:nvCxnSpPr>
          <p:cNvPr id="768" name="Google Shape;768;p102"/>
          <p:cNvCxnSpPr/>
          <p:nvPr/>
        </p:nvCxnSpPr>
        <p:spPr>
          <a:xfrm flipH="1" rot="10800000">
            <a:off x="1095875" y="4728475"/>
            <a:ext cx="344400" cy="51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102"/>
          <p:cNvCxnSpPr/>
          <p:nvPr/>
        </p:nvCxnSpPr>
        <p:spPr>
          <a:xfrm>
            <a:off x="2333525" y="3054625"/>
            <a:ext cx="241200" cy="0"/>
          </a:xfrm>
          <a:prstGeom prst="straightConnector1">
            <a:avLst/>
          </a:prstGeom>
          <a:noFill/>
          <a:ln cap="flat" cmpd="sng" w="9525">
            <a:solidFill>
              <a:srgbClr val="000000"/>
            </a:solidFill>
            <a:prstDash val="solid"/>
            <a:round/>
            <a:headEnd len="med" w="med" type="none"/>
            <a:tailEnd len="med" w="med" type="none"/>
          </a:ln>
        </p:spPr>
      </p:cxnSp>
      <p:sp>
        <p:nvSpPr>
          <p:cNvPr id="770" name="Google Shape;770;p102"/>
          <p:cNvSpPr txBox="1"/>
          <p:nvPr/>
        </p:nvSpPr>
        <p:spPr>
          <a:xfrm>
            <a:off x="2549450" y="3839825"/>
            <a:ext cx="2049000" cy="10668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2000">
                <a:solidFill>
                  <a:srgbClr val="FF0000"/>
                </a:solidFill>
              </a:rPr>
              <a:t>expandCapacityis called!</a:t>
            </a:r>
            <a:endParaRPr sz="2000">
              <a:solidFill>
                <a:srgbClr val="FF0000"/>
              </a:solidFill>
            </a:endParaRPr>
          </a:p>
          <a:p>
            <a:pPr indent="0" lvl="0" marL="0" rtl="0" algn="l">
              <a:lnSpc>
                <a:spcPct val="150000"/>
              </a:lnSpc>
              <a:spcBef>
                <a:spcPts val="0"/>
              </a:spcBef>
              <a:spcAft>
                <a:spcPts val="0"/>
              </a:spcAft>
              <a:buNone/>
            </a:pPr>
            <a:r>
              <a:t/>
            </a:r>
            <a:endParaRPr sz="2000" u="sng">
              <a:solidFill>
                <a:srgbClr val="FF0000"/>
              </a:solidFill>
            </a:endParaRPr>
          </a:p>
        </p:txBody>
      </p:sp>
      <p:sp>
        <p:nvSpPr>
          <p:cNvPr id="771" name="Google Shape;771;p102"/>
          <p:cNvSpPr txBox="1"/>
          <p:nvPr/>
        </p:nvSpPr>
        <p:spPr>
          <a:xfrm>
            <a:off x="2473250" y="3267125"/>
            <a:ext cx="21669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2000">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03"/>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77" name="Google Shape;777;p103"/>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set("orange", 40)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78" name="Google Shape;778;p103"/>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look like after </a:t>
            </a:r>
            <a:r>
              <a:rPr b="1" lang="en" sz="1500">
                <a:solidFill>
                  <a:schemeClr val="dk1"/>
                </a:solidFill>
                <a:latin typeface="Roboto Mono"/>
                <a:ea typeface="Roboto Mono"/>
                <a:cs typeface="Roboto Mono"/>
                <a:sym typeface="Roboto Mono"/>
              </a:rPr>
              <a:t>expandCapacity</a:t>
            </a:r>
            <a:r>
              <a:rPr b="1" lang="en" sz="1500">
                <a:solidFill>
                  <a:schemeClr val="dk1"/>
                </a:solidFill>
              </a:rPr>
              <a:t> is called in </a:t>
            </a:r>
            <a:r>
              <a:rPr b="1" lang="en" sz="1500">
                <a:solidFill>
                  <a:schemeClr val="dk1"/>
                </a:solidFill>
                <a:latin typeface="Roboto Mono"/>
                <a:ea typeface="Roboto Mono"/>
                <a:cs typeface="Roboto Mono"/>
                <a:sym typeface="Roboto Mono"/>
              </a:rPr>
              <a:t>set(“orange”, 40)</a:t>
            </a:r>
            <a:r>
              <a:rPr b="1" lang="en" sz="1500">
                <a:solidFill>
                  <a:schemeClr val="dk1"/>
                </a:solidFill>
              </a:rPr>
              <a:t>?</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graphicFrame>
        <p:nvGraphicFramePr>
          <p:cNvPr id="779" name="Google Shape;779;p103"/>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0</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1</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2</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3</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graphicFrame>
        <p:nvGraphicFramePr>
          <p:cNvPr id="780" name="Google Shape;780;p103"/>
          <p:cNvGraphicFramePr/>
          <p:nvPr/>
        </p:nvGraphicFramePr>
        <p:xfrm>
          <a:off x="24475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4</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5</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6</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7</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2"/>
          <p:cNvPicPr preferRelativeResize="0"/>
          <p:nvPr/>
        </p:nvPicPr>
        <p:blipFill rotWithShape="1">
          <a:blip r:embed="rId3">
            <a:alphaModFix/>
          </a:blip>
          <a:srcRect b="0" l="0" r="0" t="0"/>
          <a:stretch/>
        </p:blipFill>
        <p:spPr>
          <a:xfrm>
            <a:off x="381000" y="279925"/>
            <a:ext cx="5493900" cy="471117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04"/>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86" name="Google Shape;786;p104"/>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set("orange", 40)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87" name="Google Shape;787;p104"/>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look like after </a:t>
            </a:r>
            <a:r>
              <a:rPr b="1" lang="en" sz="1500">
                <a:solidFill>
                  <a:schemeClr val="dk1"/>
                </a:solidFill>
                <a:latin typeface="Roboto Mono"/>
                <a:ea typeface="Roboto Mono"/>
                <a:cs typeface="Roboto Mono"/>
                <a:sym typeface="Roboto Mono"/>
              </a:rPr>
              <a:t>expandCapacity</a:t>
            </a:r>
            <a:r>
              <a:rPr b="1" lang="en" sz="1500">
                <a:solidFill>
                  <a:schemeClr val="dk1"/>
                </a:solidFill>
              </a:rPr>
              <a:t> is called in </a:t>
            </a:r>
            <a:r>
              <a:rPr b="1" lang="en" sz="1500">
                <a:solidFill>
                  <a:schemeClr val="dk1"/>
                </a:solidFill>
                <a:latin typeface="Roboto Mono"/>
                <a:ea typeface="Roboto Mono"/>
                <a:cs typeface="Roboto Mono"/>
                <a:sym typeface="Roboto Mono"/>
              </a:rPr>
              <a:t>set(“orange”, 40)</a:t>
            </a:r>
            <a:r>
              <a:rPr b="1" lang="en" sz="1500">
                <a:solidFill>
                  <a:schemeClr val="dk1"/>
                </a:solidFill>
              </a:rPr>
              <a:t>?</a:t>
            </a:r>
            <a:endParaRPr sz="1500">
              <a:solidFill>
                <a:schemeClr val="dk1"/>
              </a:solidFill>
            </a:endParaRPr>
          </a:p>
        </p:txBody>
      </p:sp>
      <p:graphicFrame>
        <p:nvGraphicFramePr>
          <p:cNvPr id="788" name="Google Shape;788;p104"/>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0</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1</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2</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3</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graphicFrame>
        <p:nvGraphicFramePr>
          <p:cNvPr id="789" name="Google Shape;789;p104"/>
          <p:cNvGraphicFramePr/>
          <p:nvPr/>
        </p:nvGraphicFramePr>
        <p:xfrm>
          <a:off x="24475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4</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5</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6</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7</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cxnSp>
        <p:nvCxnSpPr>
          <p:cNvPr id="790" name="Google Shape;790;p104"/>
          <p:cNvCxnSpPr/>
          <p:nvPr/>
        </p:nvCxnSpPr>
        <p:spPr>
          <a:xfrm flipH="1" rot="10800000">
            <a:off x="3000875" y="3052075"/>
            <a:ext cx="344400" cy="5100"/>
          </a:xfrm>
          <a:prstGeom prst="straightConnector1">
            <a:avLst/>
          </a:prstGeom>
          <a:noFill/>
          <a:ln cap="flat" cmpd="sng" w="9525">
            <a:solidFill>
              <a:srgbClr val="FF0000"/>
            </a:solidFill>
            <a:prstDash val="solid"/>
            <a:round/>
            <a:headEnd len="med" w="med" type="none"/>
            <a:tailEnd len="med" w="med" type="none"/>
          </a:ln>
        </p:spPr>
      </p:cxnSp>
      <p:sp>
        <p:nvSpPr>
          <p:cNvPr id="791" name="Google Shape;791;p104"/>
          <p:cNvSpPr txBox="1"/>
          <p:nvPr/>
        </p:nvSpPr>
        <p:spPr>
          <a:xfrm>
            <a:off x="3230275" y="28821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0000"/>
                </a:solidFill>
              </a:rPr>
              <a:t>  {blue: 90} - {pink: 100}</a:t>
            </a:r>
            <a:endParaRPr b="1" sz="800">
              <a:solidFill>
                <a:srgbClr val="FF0000"/>
              </a:solidFill>
            </a:endParaRPr>
          </a:p>
        </p:txBody>
      </p:sp>
      <p:cxnSp>
        <p:nvCxnSpPr>
          <p:cNvPr id="792" name="Google Shape;792;p104"/>
          <p:cNvCxnSpPr/>
          <p:nvPr/>
        </p:nvCxnSpPr>
        <p:spPr>
          <a:xfrm flipH="1" rot="10800000">
            <a:off x="791075" y="4652275"/>
            <a:ext cx="344400" cy="5100"/>
          </a:xfrm>
          <a:prstGeom prst="straightConnector1">
            <a:avLst/>
          </a:prstGeom>
          <a:noFill/>
          <a:ln cap="flat" cmpd="sng" w="9525">
            <a:solidFill>
              <a:srgbClr val="FF0000"/>
            </a:solidFill>
            <a:prstDash val="solid"/>
            <a:round/>
            <a:headEnd len="med" w="med" type="none"/>
            <a:tailEnd len="med" w="med" type="none"/>
          </a:ln>
        </p:spPr>
      </p:cxnSp>
      <p:sp>
        <p:nvSpPr>
          <p:cNvPr id="793" name="Google Shape;793;p104"/>
          <p:cNvSpPr txBox="1"/>
          <p:nvPr/>
        </p:nvSpPr>
        <p:spPr>
          <a:xfrm>
            <a:off x="1020475" y="44823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0000"/>
                </a:solidFill>
              </a:rPr>
              <a:t>  {red: 70}</a:t>
            </a:r>
            <a:endParaRPr b="1" sz="80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05"/>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799" name="Google Shape;799;p105"/>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set("orange", 40)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00" name="Google Shape;800;p105"/>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look like after set(“orange”, 40) is called?</a:t>
            </a:r>
            <a:endParaRPr sz="1500">
              <a:solidFill>
                <a:schemeClr val="dk1"/>
              </a:solidFill>
            </a:endParaRPr>
          </a:p>
        </p:txBody>
      </p:sp>
      <p:graphicFrame>
        <p:nvGraphicFramePr>
          <p:cNvPr id="801" name="Google Shape;801;p105"/>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0</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1</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2</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3</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graphicFrame>
        <p:nvGraphicFramePr>
          <p:cNvPr id="802" name="Google Shape;802;p105"/>
          <p:cNvGraphicFramePr/>
          <p:nvPr/>
        </p:nvGraphicFramePr>
        <p:xfrm>
          <a:off x="24475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4</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5</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6</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7</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cxnSp>
        <p:nvCxnSpPr>
          <p:cNvPr id="803" name="Google Shape;803;p105"/>
          <p:cNvCxnSpPr/>
          <p:nvPr/>
        </p:nvCxnSpPr>
        <p:spPr>
          <a:xfrm flipH="1" rot="10800000">
            <a:off x="3000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804" name="Google Shape;804;p105"/>
          <p:cNvSpPr txBox="1"/>
          <p:nvPr/>
        </p:nvSpPr>
        <p:spPr>
          <a:xfrm>
            <a:off x="3230275" y="28821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{blue: 90} - {pink: 100}</a:t>
            </a:r>
            <a:endParaRPr b="1" sz="800"/>
          </a:p>
        </p:txBody>
      </p:sp>
      <p:cxnSp>
        <p:nvCxnSpPr>
          <p:cNvPr id="805" name="Google Shape;805;p105"/>
          <p:cNvCxnSpPr/>
          <p:nvPr/>
        </p:nvCxnSpPr>
        <p:spPr>
          <a:xfrm flipH="1" rot="10800000">
            <a:off x="791075" y="4652275"/>
            <a:ext cx="344400" cy="5100"/>
          </a:xfrm>
          <a:prstGeom prst="straightConnector1">
            <a:avLst/>
          </a:prstGeom>
          <a:noFill/>
          <a:ln cap="flat" cmpd="sng" w="9525">
            <a:solidFill>
              <a:schemeClr val="dk2"/>
            </a:solidFill>
            <a:prstDash val="solid"/>
            <a:round/>
            <a:headEnd len="med" w="med" type="none"/>
            <a:tailEnd len="med" w="med" type="none"/>
          </a:ln>
        </p:spPr>
      </p:cxnSp>
      <p:sp>
        <p:nvSpPr>
          <p:cNvPr id="806" name="Google Shape;806;p105"/>
          <p:cNvSpPr txBox="1"/>
          <p:nvPr/>
        </p:nvSpPr>
        <p:spPr>
          <a:xfrm>
            <a:off x="1020475" y="44823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{red: 70}</a:t>
            </a:r>
            <a:endParaRPr b="1" sz="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06"/>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12" name="Google Shape;812;p106"/>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set("orange", 40)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13" name="Google Shape;813;p106"/>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look like after set(“orange”, 40) is called?</a:t>
            </a:r>
            <a:endParaRPr sz="1500">
              <a:solidFill>
                <a:schemeClr val="dk1"/>
              </a:solidFill>
            </a:endParaRPr>
          </a:p>
        </p:txBody>
      </p:sp>
      <p:graphicFrame>
        <p:nvGraphicFramePr>
          <p:cNvPr id="814" name="Google Shape;814;p106"/>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0</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1</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2</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3</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graphicFrame>
        <p:nvGraphicFramePr>
          <p:cNvPr id="815" name="Google Shape;815;p106"/>
          <p:cNvGraphicFramePr/>
          <p:nvPr/>
        </p:nvGraphicFramePr>
        <p:xfrm>
          <a:off x="24475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4</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5</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6</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7</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cxnSp>
        <p:nvCxnSpPr>
          <p:cNvPr id="816" name="Google Shape;816;p106"/>
          <p:cNvCxnSpPr/>
          <p:nvPr/>
        </p:nvCxnSpPr>
        <p:spPr>
          <a:xfrm flipH="1" rot="10800000">
            <a:off x="3000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817" name="Google Shape;817;p106"/>
          <p:cNvSpPr txBox="1"/>
          <p:nvPr/>
        </p:nvSpPr>
        <p:spPr>
          <a:xfrm>
            <a:off x="3230275" y="28821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{blue: 90} - {pink: 100}</a:t>
            </a:r>
            <a:endParaRPr b="1" sz="800"/>
          </a:p>
        </p:txBody>
      </p:sp>
      <p:cxnSp>
        <p:nvCxnSpPr>
          <p:cNvPr id="818" name="Google Shape;818;p106"/>
          <p:cNvCxnSpPr/>
          <p:nvPr/>
        </p:nvCxnSpPr>
        <p:spPr>
          <a:xfrm flipH="1" rot="10800000">
            <a:off x="791075" y="4652275"/>
            <a:ext cx="344400" cy="5100"/>
          </a:xfrm>
          <a:prstGeom prst="straightConnector1">
            <a:avLst/>
          </a:prstGeom>
          <a:noFill/>
          <a:ln cap="flat" cmpd="sng" w="9525">
            <a:solidFill>
              <a:schemeClr val="dk2"/>
            </a:solidFill>
            <a:prstDash val="solid"/>
            <a:round/>
            <a:headEnd len="med" w="med" type="none"/>
            <a:tailEnd len="med" w="med" type="none"/>
          </a:ln>
        </p:spPr>
      </p:cxnSp>
      <p:sp>
        <p:nvSpPr>
          <p:cNvPr id="819" name="Google Shape;819;p106"/>
          <p:cNvSpPr txBox="1"/>
          <p:nvPr/>
        </p:nvSpPr>
        <p:spPr>
          <a:xfrm>
            <a:off x="1020475" y="44823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{red: 70}</a:t>
            </a:r>
            <a:endParaRPr b="1" sz="800"/>
          </a:p>
        </p:txBody>
      </p:sp>
      <p:cxnSp>
        <p:nvCxnSpPr>
          <p:cNvPr id="820" name="Google Shape;820;p106"/>
          <p:cNvCxnSpPr/>
          <p:nvPr/>
        </p:nvCxnSpPr>
        <p:spPr>
          <a:xfrm flipH="1" rot="10800000">
            <a:off x="3000875" y="4118875"/>
            <a:ext cx="344400" cy="5100"/>
          </a:xfrm>
          <a:prstGeom prst="straightConnector1">
            <a:avLst/>
          </a:prstGeom>
          <a:noFill/>
          <a:ln cap="flat" cmpd="sng" w="9525">
            <a:solidFill>
              <a:srgbClr val="FF0000"/>
            </a:solidFill>
            <a:prstDash val="solid"/>
            <a:round/>
            <a:headEnd len="med" w="med" type="none"/>
            <a:tailEnd len="med" w="med" type="none"/>
          </a:ln>
        </p:spPr>
      </p:cxnSp>
      <p:sp>
        <p:nvSpPr>
          <p:cNvPr id="821" name="Google Shape;821;p106"/>
          <p:cNvSpPr txBox="1"/>
          <p:nvPr/>
        </p:nvSpPr>
        <p:spPr>
          <a:xfrm>
            <a:off x="3230275" y="39489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0000"/>
                </a:solidFill>
              </a:rPr>
              <a:t>  {orange: 40}</a:t>
            </a:r>
            <a:endParaRPr b="1" sz="80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07"/>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27" name="Google Shape;827;p107"/>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a:t>
            </a:r>
            <a:r>
              <a:rPr lang="en" sz="1000">
                <a:solidFill>
                  <a:srgbClr val="222222"/>
                </a:solidFill>
                <a:highlight>
                  <a:srgbClr val="FFFF00"/>
                </a:highlight>
                <a:latin typeface="Roboto Mono"/>
                <a:ea typeface="Roboto Mono"/>
                <a:cs typeface="Roboto Mono"/>
                <a:sym typeface="Roboto Mono"/>
              </a:rPr>
              <a:t>purplish</a:t>
            </a:r>
            <a:r>
              <a:rPr lang="en" sz="1000">
                <a:highlight>
                  <a:srgbClr val="FFFF00"/>
                </a:highlight>
                <a:latin typeface="Roboto Mono"/>
                <a:ea typeface="Roboto Mono"/>
                <a:cs typeface="Roboto Mono"/>
                <a:sym typeface="Roboto Mono"/>
              </a:rPr>
              <a:t>", 30)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28" name="Google Shape;828;p107"/>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look like after set(“purplish”, 40) is called?</a:t>
            </a:r>
            <a:endParaRPr sz="1500">
              <a:solidFill>
                <a:schemeClr val="dk1"/>
              </a:solidFill>
            </a:endParaRPr>
          </a:p>
        </p:txBody>
      </p:sp>
      <p:graphicFrame>
        <p:nvGraphicFramePr>
          <p:cNvPr id="829" name="Google Shape;829;p107"/>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0</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1</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2</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3</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graphicFrame>
        <p:nvGraphicFramePr>
          <p:cNvPr id="830" name="Google Shape;830;p107"/>
          <p:cNvGraphicFramePr/>
          <p:nvPr/>
        </p:nvGraphicFramePr>
        <p:xfrm>
          <a:off x="24475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4</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5</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6</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7</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cxnSp>
        <p:nvCxnSpPr>
          <p:cNvPr id="831" name="Google Shape;831;p107"/>
          <p:cNvCxnSpPr/>
          <p:nvPr/>
        </p:nvCxnSpPr>
        <p:spPr>
          <a:xfrm flipH="1" rot="10800000">
            <a:off x="3000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832" name="Google Shape;832;p107"/>
          <p:cNvSpPr txBox="1"/>
          <p:nvPr/>
        </p:nvSpPr>
        <p:spPr>
          <a:xfrm>
            <a:off x="3230275" y="28821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{blue: 90} - {pink: 100}</a:t>
            </a:r>
            <a:endParaRPr b="1" sz="800"/>
          </a:p>
        </p:txBody>
      </p:sp>
      <p:cxnSp>
        <p:nvCxnSpPr>
          <p:cNvPr id="833" name="Google Shape;833;p107"/>
          <p:cNvCxnSpPr/>
          <p:nvPr/>
        </p:nvCxnSpPr>
        <p:spPr>
          <a:xfrm flipH="1" rot="10800000">
            <a:off x="791075" y="4652275"/>
            <a:ext cx="344400" cy="5100"/>
          </a:xfrm>
          <a:prstGeom prst="straightConnector1">
            <a:avLst/>
          </a:prstGeom>
          <a:noFill/>
          <a:ln cap="flat" cmpd="sng" w="9525">
            <a:solidFill>
              <a:schemeClr val="dk2"/>
            </a:solidFill>
            <a:prstDash val="solid"/>
            <a:round/>
            <a:headEnd len="med" w="med" type="none"/>
            <a:tailEnd len="med" w="med" type="none"/>
          </a:ln>
        </p:spPr>
      </p:cxnSp>
      <p:sp>
        <p:nvSpPr>
          <p:cNvPr id="834" name="Google Shape;834;p107"/>
          <p:cNvSpPr txBox="1"/>
          <p:nvPr/>
        </p:nvSpPr>
        <p:spPr>
          <a:xfrm>
            <a:off x="1020475" y="44823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{red: 70}</a:t>
            </a:r>
            <a:endParaRPr b="1" sz="800"/>
          </a:p>
        </p:txBody>
      </p:sp>
      <p:cxnSp>
        <p:nvCxnSpPr>
          <p:cNvPr id="835" name="Google Shape;835;p107"/>
          <p:cNvCxnSpPr/>
          <p:nvPr/>
        </p:nvCxnSpPr>
        <p:spPr>
          <a:xfrm flipH="1" rot="10800000">
            <a:off x="3000875" y="4118875"/>
            <a:ext cx="344400" cy="5100"/>
          </a:xfrm>
          <a:prstGeom prst="straightConnector1">
            <a:avLst/>
          </a:prstGeom>
          <a:noFill/>
          <a:ln cap="flat" cmpd="sng" w="9525">
            <a:solidFill>
              <a:schemeClr val="dk2"/>
            </a:solidFill>
            <a:prstDash val="solid"/>
            <a:round/>
            <a:headEnd len="med" w="med" type="none"/>
            <a:tailEnd len="med" w="med" type="none"/>
          </a:ln>
        </p:spPr>
      </p:cxnSp>
      <p:sp>
        <p:nvSpPr>
          <p:cNvPr id="836" name="Google Shape;836;p107"/>
          <p:cNvSpPr txBox="1"/>
          <p:nvPr/>
        </p:nvSpPr>
        <p:spPr>
          <a:xfrm>
            <a:off x="3230275" y="39489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{orange: 40}</a:t>
            </a:r>
            <a:endParaRPr b="1" sz="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8"/>
          <p:cNvSpPr txBox="1"/>
          <p:nvPr/>
        </p:nvSpPr>
        <p:spPr>
          <a:xfrm>
            <a:off x="4716375" y="806775"/>
            <a:ext cx="4171800" cy="423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 HashTable&lt;Key, Value&gt; using Separate Chaining has: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size: an int</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buckets: an array of lists of Entries</a:t>
            </a:r>
            <a:endParaRPr sz="1000">
              <a:solidFill>
                <a:schemeClr val="dk1"/>
              </a:solidFill>
              <a:latin typeface="Roboto Mono"/>
              <a:ea typeface="Roboto Mono"/>
              <a:cs typeface="Roboto Mono"/>
              <a:sym typeface="Roboto Mono"/>
            </a:endParaRPr>
          </a:p>
          <a:p>
            <a:pPr indent="-292100" lvl="0" marL="457200" rtl="0" algn="l">
              <a:lnSpc>
                <a:spcPct val="115000"/>
              </a:lnSpc>
              <a:spcBef>
                <a:spcPts val="0"/>
              </a:spcBef>
              <a:spcAft>
                <a:spcPts val="0"/>
              </a:spcAft>
              <a:buClr>
                <a:schemeClr val="dk1"/>
              </a:buClr>
              <a:buSzPts val="1000"/>
              <a:buFont typeface="Roboto Mono"/>
              <a:buChar char="●"/>
            </a:pPr>
            <a:r>
              <a:rPr lang="en" sz="1000">
                <a:solidFill>
                  <a:schemeClr val="dk1"/>
                </a:solidFill>
                <a:latin typeface="Roboto Mono"/>
                <a:ea typeface="Roboto Mono"/>
                <a:cs typeface="Roboto Mono"/>
                <a:sym typeface="Roboto Mono"/>
              </a:rPr>
              <a:t>hash: a hash function for the Key type</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chemeClr val="dk1"/>
                </a:solidFill>
                <a:latin typeface="Roboto Mono"/>
                <a:ea typeface="Roboto Mono"/>
                <a:cs typeface="Roboto Mono"/>
                <a:sym typeface="Roboto Mono"/>
              </a:rPr>
              <a:t>An Entry is a single {key: value} pair.</a:t>
            </a:r>
            <a:endParaRPr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42" name="Google Shape;842;p108"/>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highlight>
                  <a:srgbClr val="FFFF00"/>
                </a:highlight>
                <a:latin typeface="Roboto Mono"/>
                <a:ea typeface="Roboto Mono"/>
                <a:cs typeface="Roboto Mono"/>
                <a:sym typeface="Roboto Mono"/>
              </a:rPr>
              <a:t>set("</a:t>
            </a:r>
            <a:r>
              <a:rPr lang="en" sz="1000">
                <a:solidFill>
                  <a:srgbClr val="222222"/>
                </a:solidFill>
                <a:highlight>
                  <a:srgbClr val="FFFF00"/>
                </a:highlight>
                <a:latin typeface="Roboto Mono"/>
                <a:ea typeface="Roboto Mono"/>
                <a:cs typeface="Roboto Mono"/>
                <a:sym typeface="Roboto Mono"/>
              </a:rPr>
              <a:t>purplish</a:t>
            </a:r>
            <a:r>
              <a:rPr lang="en" sz="1000">
                <a:highlight>
                  <a:srgbClr val="FFFF00"/>
                </a:highlight>
                <a:latin typeface="Roboto Mono"/>
                <a:ea typeface="Roboto Mono"/>
                <a:cs typeface="Roboto Mono"/>
                <a:sym typeface="Roboto Mono"/>
              </a:rPr>
              <a:t>", 30)</a:t>
            </a:r>
            <a:endParaRPr sz="1000">
              <a:highlight>
                <a:srgbClr val="FFFF00"/>
              </a:highlight>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43" name="Google Shape;843;p108"/>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look like after set(“purplish”, 30) is called?</a:t>
            </a:r>
            <a:endParaRPr sz="1500">
              <a:solidFill>
                <a:schemeClr val="dk1"/>
              </a:solidFill>
            </a:endParaRPr>
          </a:p>
        </p:txBody>
      </p:sp>
      <p:graphicFrame>
        <p:nvGraphicFramePr>
          <p:cNvPr id="844" name="Google Shape;844;p108"/>
          <p:cNvGraphicFramePr/>
          <p:nvPr/>
        </p:nvGraphicFramePr>
        <p:xfrm>
          <a:off x="2377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0</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1</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2</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3</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graphicFrame>
        <p:nvGraphicFramePr>
          <p:cNvPr id="845" name="Google Shape;845;p108"/>
          <p:cNvGraphicFramePr/>
          <p:nvPr/>
        </p:nvGraphicFramePr>
        <p:xfrm>
          <a:off x="2447544" y="2795600"/>
          <a:ext cx="3000000" cy="3000000"/>
        </p:xfrm>
        <a:graphic>
          <a:graphicData uri="http://schemas.openxmlformats.org/drawingml/2006/table">
            <a:tbl>
              <a:tblPr>
                <a:noFill/>
                <a:tableStyleId>{8641E986-FF8B-46C6-9ED1-7E7AA017155E}</a:tableStyleId>
              </a:tblPr>
              <a:tblGrid>
                <a:gridCol w="435000"/>
                <a:gridCol w="382850"/>
              </a:tblGrid>
              <a:tr h="555875">
                <a:tc>
                  <a:txBody>
                    <a:bodyPr/>
                    <a:lstStyle/>
                    <a:p>
                      <a:pPr indent="0" lvl="0" marL="0" rtl="0" algn="ctr">
                        <a:spcBef>
                          <a:spcPts val="0"/>
                        </a:spcBef>
                        <a:spcAft>
                          <a:spcPts val="0"/>
                        </a:spcAft>
                        <a:buNone/>
                      </a:pPr>
                      <a:r>
                        <a:rPr lang="en" sz="1000">
                          <a:latin typeface="Roboto Mono"/>
                          <a:ea typeface="Roboto Mono"/>
                          <a:cs typeface="Roboto Mono"/>
                          <a:sym typeface="Roboto Mono"/>
                        </a:rPr>
                        <a:t>4</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5</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6</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34525">
                <a:tc>
                  <a:txBody>
                    <a:bodyPr/>
                    <a:lstStyle/>
                    <a:p>
                      <a:pPr indent="0" lvl="0" marL="0" rtl="0" algn="ctr">
                        <a:spcBef>
                          <a:spcPts val="0"/>
                        </a:spcBef>
                        <a:spcAft>
                          <a:spcPts val="0"/>
                        </a:spcAft>
                        <a:buNone/>
                      </a:pPr>
                      <a:r>
                        <a:rPr lang="en" sz="1000">
                          <a:latin typeface="Roboto Mono"/>
                          <a:ea typeface="Roboto Mono"/>
                          <a:cs typeface="Roboto Mono"/>
                          <a:sym typeface="Roboto Mono"/>
                        </a:rPr>
                        <a:t>7</a:t>
                      </a:r>
                      <a:endParaRPr sz="1000">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cxnSp>
        <p:nvCxnSpPr>
          <p:cNvPr id="846" name="Google Shape;846;p108"/>
          <p:cNvCxnSpPr/>
          <p:nvPr/>
        </p:nvCxnSpPr>
        <p:spPr>
          <a:xfrm flipH="1" rot="10800000">
            <a:off x="3000875" y="3052075"/>
            <a:ext cx="344400" cy="5100"/>
          </a:xfrm>
          <a:prstGeom prst="straightConnector1">
            <a:avLst/>
          </a:prstGeom>
          <a:noFill/>
          <a:ln cap="flat" cmpd="sng" w="9525">
            <a:solidFill>
              <a:schemeClr val="dk2"/>
            </a:solidFill>
            <a:prstDash val="solid"/>
            <a:round/>
            <a:headEnd len="med" w="med" type="none"/>
            <a:tailEnd len="med" w="med" type="none"/>
          </a:ln>
        </p:spPr>
      </p:cxnSp>
      <p:sp>
        <p:nvSpPr>
          <p:cNvPr id="847" name="Google Shape;847;p108"/>
          <p:cNvSpPr txBox="1"/>
          <p:nvPr/>
        </p:nvSpPr>
        <p:spPr>
          <a:xfrm>
            <a:off x="3230275" y="28821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{blue: 90} - {pink: 100}</a:t>
            </a:r>
            <a:endParaRPr b="1" sz="800"/>
          </a:p>
        </p:txBody>
      </p:sp>
      <p:cxnSp>
        <p:nvCxnSpPr>
          <p:cNvPr id="848" name="Google Shape;848;p108"/>
          <p:cNvCxnSpPr/>
          <p:nvPr/>
        </p:nvCxnSpPr>
        <p:spPr>
          <a:xfrm flipH="1" rot="10800000">
            <a:off x="791075" y="4652275"/>
            <a:ext cx="344400" cy="5100"/>
          </a:xfrm>
          <a:prstGeom prst="straightConnector1">
            <a:avLst/>
          </a:prstGeom>
          <a:noFill/>
          <a:ln cap="flat" cmpd="sng" w="9525">
            <a:solidFill>
              <a:schemeClr val="dk2"/>
            </a:solidFill>
            <a:prstDash val="solid"/>
            <a:round/>
            <a:headEnd len="med" w="med" type="none"/>
            <a:tailEnd len="med" w="med" type="none"/>
          </a:ln>
        </p:spPr>
      </p:cxnSp>
      <p:sp>
        <p:nvSpPr>
          <p:cNvPr id="849" name="Google Shape;849;p108"/>
          <p:cNvSpPr txBox="1"/>
          <p:nvPr/>
        </p:nvSpPr>
        <p:spPr>
          <a:xfrm>
            <a:off x="1020475" y="44823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{red: 70}</a:t>
            </a:r>
            <a:endParaRPr b="1" sz="800"/>
          </a:p>
        </p:txBody>
      </p:sp>
      <p:cxnSp>
        <p:nvCxnSpPr>
          <p:cNvPr id="850" name="Google Shape;850;p108"/>
          <p:cNvCxnSpPr/>
          <p:nvPr/>
        </p:nvCxnSpPr>
        <p:spPr>
          <a:xfrm flipH="1" rot="10800000">
            <a:off x="3000875" y="4118875"/>
            <a:ext cx="344400" cy="5100"/>
          </a:xfrm>
          <a:prstGeom prst="straightConnector1">
            <a:avLst/>
          </a:prstGeom>
          <a:noFill/>
          <a:ln cap="flat" cmpd="sng" w="9525">
            <a:solidFill>
              <a:schemeClr val="dk2"/>
            </a:solidFill>
            <a:prstDash val="solid"/>
            <a:round/>
            <a:headEnd len="med" w="med" type="none"/>
            <a:tailEnd len="med" w="med" type="none"/>
          </a:ln>
        </p:spPr>
      </p:cxnSp>
      <p:sp>
        <p:nvSpPr>
          <p:cNvPr id="851" name="Google Shape;851;p108"/>
          <p:cNvSpPr txBox="1"/>
          <p:nvPr/>
        </p:nvSpPr>
        <p:spPr>
          <a:xfrm>
            <a:off x="3230275" y="39489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t>  {orange: 40}</a:t>
            </a:r>
            <a:endParaRPr b="1" sz="800"/>
          </a:p>
        </p:txBody>
      </p:sp>
      <p:cxnSp>
        <p:nvCxnSpPr>
          <p:cNvPr id="852" name="Google Shape;852;p108"/>
          <p:cNvCxnSpPr/>
          <p:nvPr/>
        </p:nvCxnSpPr>
        <p:spPr>
          <a:xfrm flipH="1" rot="10800000">
            <a:off x="791075" y="3052075"/>
            <a:ext cx="344400" cy="5100"/>
          </a:xfrm>
          <a:prstGeom prst="straightConnector1">
            <a:avLst/>
          </a:prstGeom>
          <a:noFill/>
          <a:ln cap="flat" cmpd="sng" w="9525">
            <a:solidFill>
              <a:srgbClr val="FF0000"/>
            </a:solidFill>
            <a:prstDash val="solid"/>
            <a:round/>
            <a:headEnd len="med" w="med" type="none"/>
            <a:tailEnd len="med" w="med" type="none"/>
          </a:ln>
        </p:spPr>
      </p:cxnSp>
      <p:sp>
        <p:nvSpPr>
          <p:cNvPr id="853" name="Google Shape;853;p108"/>
          <p:cNvSpPr txBox="1"/>
          <p:nvPr/>
        </p:nvSpPr>
        <p:spPr>
          <a:xfrm>
            <a:off x="1020475" y="2882125"/>
            <a:ext cx="14667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FF0000"/>
                </a:solidFill>
              </a:rPr>
              <a:t>  {purplish: 30}</a:t>
            </a:r>
            <a:endParaRPr b="1" sz="80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09"/>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p:txBody>
      </p:sp>
      <p:sp>
        <p:nvSpPr>
          <p:cNvPr id="859" name="Google Shape;859;p109"/>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60" name="Google Shape;860;p109"/>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During which line of the example will </a:t>
            </a:r>
            <a:r>
              <a:rPr b="1" lang="en" sz="1500">
                <a:solidFill>
                  <a:schemeClr val="dk1"/>
                </a:solidFill>
                <a:latin typeface="Roboto Mono"/>
                <a:ea typeface="Roboto Mono"/>
                <a:cs typeface="Roboto Mono"/>
                <a:sym typeface="Roboto Mono"/>
              </a:rPr>
              <a:t>expandCapacity</a:t>
            </a:r>
            <a:r>
              <a:rPr b="1" lang="en" sz="1500">
                <a:solidFill>
                  <a:schemeClr val="dk1"/>
                </a:solidFill>
              </a:rPr>
              <a:t> be called inside of </a:t>
            </a:r>
            <a:r>
              <a:rPr b="1" lang="en" sz="1500">
                <a:solidFill>
                  <a:schemeClr val="dk1"/>
                </a:solidFill>
                <a:latin typeface="Roboto Mono"/>
                <a:ea typeface="Roboto Mono"/>
                <a:cs typeface="Roboto Mono"/>
                <a:sym typeface="Roboto Mono"/>
              </a:rPr>
              <a:t>set</a:t>
            </a:r>
            <a:r>
              <a:rPr b="1" lang="en" sz="1500">
                <a:solidFill>
                  <a:schemeClr val="dk1"/>
                </a:solidFill>
              </a:rPr>
              <a:t>?</a:t>
            </a:r>
            <a:endParaRPr sz="1500">
              <a:solidFill>
                <a:schemeClr val="dk1"/>
              </a:solidFill>
            </a:endParaRPr>
          </a:p>
        </p:txBody>
      </p:sp>
      <p:sp>
        <p:nvSpPr>
          <p:cNvPr id="861" name="Google Shape;861;p109"/>
          <p:cNvSpPr txBox="1"/>
          <p:nvPr/>
        </p:nvSpPr>
        <p:spPr>
          <a:xfrm>
            <a:off x="193925" y="2717900"/>
            <a:ext cx="3857100" cy="189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500">
                <a:solidFill>
                  <a:schemeClr val="dk1"/>
                </a:solidFill>
                <a:latin typeface="Roboto Mono"/>
                <a:ea typeface="Roboto Mono"/>
                <a:cs typeface="Roboto Mono"/>
                <a:sym typeface="Roboto Mono"/>
              </a:rPr>
              <a:t>A: set("red", 70)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Clr>
                <a:schemeClr val="dk1"/>
              </a:buClr>
              <a:buSzPts val="1100"/>
              <a:buFont typeface="Arial"/>
              <a:buNone/>
            </a:pPr>
            <a:r>
              <a:rPr lang="en" sz="1500">
                <a:solidFill>
                  <a:schemeClr val="dk1"/>
                </a:solidFill>
                <a:latin typeface="Roboto Mono"/>
                <a:ea typeface="Roboto Mono"/>
                <a:cs typeface="Roboto Mono"/>
                <a:sym typeface="Roboto Mono"/>
              </a:rPr>
              <a:t>B: set("blue", 90)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Clr>
                <a:schemeClr val="dk1"/>
              </a:buClr>
              <a:buSzPts val="1100"/>
              <a:buFont typeface="Arial"/>
              <a:buNone/>
            </a:pPr>
            <a:r>
              <a:rPr lang="en" sz="1500">
                <a:solidFill>
                  <a:schemeClr val="dk1"/>
                </a:solidFill>
                <a:latin typeface="Roboto Mono"/>
                <a:ea typeface="Roboto Mono"/>
                <a:cs typeface="Roboto Mono"/>
                <a:sym typeface="Roboto Mono"/>
              </a:rPr>
              <a:t>C: set("pink", 100)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Clr>
                <a:schemeClr val="dk1"/>
              </a:buClr>
              <a:buSzPts val="1100"/>
              <a:buFont typeface="Arial"/>
              <a:buNone/>
            </a:pPr>
            <a:r>
              <a:rPr lang="en" sz="1500">
                <a:solidFill>
                  <a:schemeClr val="dk1"/>
                </a:solidFill>
                <a:latin typeface="Roboto Mono"/>
                <a:ea typeface="Roboto Mono"/>
                <a:cs typeface="Roboto Mono"/>
                <a:sym typeface="Roboto Mono"/>
              </a:rPr>
              <a:t>D: set("orange", 40)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Clr>
                <a:schemeClr val="dk1"/>
              </a:buClr>
              <a:buSzPts val="1100"/>
              <a:buFont typeface="Arial"/>
              <a:buNone/>
            </a:pPr>
            <a:r>
              <a:rPr lang="en" sz="1500">
                <a:solidFill>
                  <a:schemeClr val="dk1"/>
                </a:solidFill>
                <a:latin typeface="Roboto Mono"/>
                <a:ea typeface="Roboto Mono"/>
                <a:cs typeface="Roboto Mono"/>
                <a:sym typeface="Roboto Mono"/>
              </a:rPr>
              <a:t>E: set("</a:t>
            </a:r>
            <a:r>
              <a:rPr lang="en" sz="1500">
                <a:solidFill>
                  <a:srgbClr val="222222"/>
                </a:solidFill>
                <a:latin typeface="Roboto Mono"/>
                <a:ea typeface="Roboto Mono"/>
                <a:cs typeface="Roboto Mono"/>
                <a:sym typeface="Roboto Mono"/>
              </a:rPr>
              <a:t>purplish</a:t>
            </a:r>
            <a:r>
              <a:rPr lang="en" sz="1500">
                <a:solidFill>
                  <a:schemeClr val="dk1"/>
                </a:solidFill>
                <a:latin typeface="Roboto Mono"/>
                <a:ea typeface="Roboto Mono"/>
                <a:cs typeface="Roboto Mono"/>
                <a:sym typeface="Roboto Mono"/>
              </a:rPr>
              <a:t>", 30)</a:t>
            </a:r>
            <a:endParaRPr sz="15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10"/>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Roboto Mono"/>
                <a:ea typeface="Roboto Mono"/>
                <a:cs typeface="Roboto Mono"/>
                <a:sym typeface="Roboto Mono"/>
              </a:rPr>
              <a:t>A HashTable&lt;Key, Value&gt; using Separate Chaining has:</a:t>
            </a:r>
            <a:endParaRPr sz="1000">
              <a:latin typeface="Roboto Mono"/>
              <a:ea typeface="Roboto Mono"/>
              <a:cs typeface="Roboto Mono"/>
              <a:sym typeface="Roboto Mono"/>
            </a:endParaRPr>
          </a:p>
          <a:p>
            <a:pPr indent="-292100" lvl="0" marL="45720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size: an int</a:t>
            </a:r>
            <a:endParaRPr sz="1000">
              <a:latin typeface="Roboto Mono"/>
              <a:ea typeface="Roboto Mono"/>
              <a:cs typeface="Roboto Mono"/>
              <a:sym typeface="Roboto Mono"/>
            </a:endParaRPr>
          </a:p>
          <a:p>
            <a:pPr indent="-292100" lvl="0" marL="45720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buckets: an array of lists of Entries</a:t>
            </a:r>
            <a:endParaRPr sz="1000">
              <a:latin typeface="Roboto Mono"/>
              <a:ea typeface="Roboto Mono"/>
              <a:cs typeface="Roboto Mono"/>
              <a:sym typeface="Roboto Mono"/>
            </a:endParaRPr>
          </a:p>
          <a:p>
            <a:pPr indent="-292100" lvl="0" marL="45720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hash: a hash function for the Key type</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latin typeface="Roboto Mono"/>
                <a:ea typeface="Roboto Mono"/>
                <a:cs typeface="Roboto Mono"/>
                <a:sym typeface="Roboto Mono"/>
              </a:rPr>
              <a:t>An Entry is a single {key: value} pair.</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set(key, value):</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if LoadFactor &gt; 0.5: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 as before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void expandCapacity():</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newBuckets = new List[this.buckets.length * 2];</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oldBuckets = this.buckets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this.buckets = newBuckets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this.size = 0</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list of entries in oldBuckets:</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for each {k: v} in the list:</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rPr b="1" lang="en" sz="1000">
                <a:solidFill>
                  <a:schemeClr val="dk1"/>
                </a:solidFill>
                <a:latin typeface="Roboto Mono"/>
                <a:ea typeface="Roboto Mono"/>
                <a:cs typeface="Roboto Mono"/>
                <a:sym typeface="Roboto Mono"/>
              </a:rPr>
              <a:t>      this.set(k, v)</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solidFill>
                <a:schemeClr val="dk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000">
              <a:latin typeface="Roboto Mono"/>
              <a:ea typeface="Roboto Mono"/>
              <a:cs typeface="Roboto Mono"/>
              <a:sym typeface="Roboto Mono"/>
            </a:endParaRPr>
          </a:p>
        </p:txBody>
      </p:sp>
      <p:sp>
        <p:nvSpPr>
          <p:cNvPr id="867" name="Google Shape;867;p110"/>
          <p:cNvSpPr txBox="1"/>
          <p:nvPr/>
        </p:nvSpPr>
        <p:spPr>
          <a:xfrm>
            <a:off x="239175" y="806775"/>
            <a:ext cx="4171800" cy="17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latin typeface="Roboto Mono"/>
                <a:ea typeface="Roboto Mono"/>
                <a:cs typeface="Roboto Mono"/>
                <a:sym typeface="Roboto Mono"/>
              </a:rPr>
              <a:t>Example:</a:t>
            </a:r>
            <a:endParaRPr sz="1000" u="sng">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Start buckets array with size 4</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Use string length as the hash function </a:t>
            </a:r>
            <a:r>
              <a:rPr b="1" lang="en" sz="1000">
                <a:latin typeface="Roboto Mono"/>
                <a:ea typeface="Roboto Mono"/>
                <a:cs typeface="Roboto Mono"/>
                <a:sym typeface="Roboto Mono"/>
              </a:rPr>
              <a:t>(In general this is a BAD hash function)</a:t>
            </a:r>
            <a:endParaRPr b="1"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set("red", 70)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set("blue", 90)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set("pink", 100)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set("orange", 40)</a:t>
            </a:r>
            <a:endParaRPr sz="1000">
              <a:latin typeface="Roboto Mono"/>
              <a:ea typeface="Roboto Mono"/>
              <a:cs typeface="Roboto Mono"/>
              <a:sym typeface="Roboto Mono"/>
            </a:endParaRPr>
          </a:p>
          <a:p>
            <a:pPr indent="0" lvl="0" marL="0" rtl="0" algn="l">
              <a:spcBef>
                <a:spcPts val="0"/>
              </a:spcBef>
              <a:spcAft>
                <a:spcPts val="0"/>
              </a:spcAft>
              <a:buNone/>
            </a:pPr>
            <a:r>
              <a:rPr lang="en" sz="1000">
                <a:latin typeface="Roboto Mono"/>
                <a:ea typeface="Roboto Mono"/>
                <a:cs typeface="Roboto Mono"/>
                <a:sym typeface="Roboto Mono"/>
              </a:rPr>
              <a:t>set("</a:t>
            </a:r>
            <a:r>
              <a:rPr lang="en" sz="1000">
                <a:solidFill>
                  <a:srgbClr val="222222"/>
                </a:solidFill>
                <a:latin typeface="Roboto Mono"/>
                <a:ea typeface="Roboto Mono"/>
                <a:cs typeface="Roboto Mono"/>
                <a:sym typeface="Roboto Mono"/>
              </a:rPr>
              <a:t>purplish</a:t>
            </a:r>
            <a:r>
              <a:rPr lang="en" sz="1000">
                <a:latin typeface="Roboto Mono"/>
                <a:ea typeface="Roboto Mono"/>
                <a:cs typeface="Roboto Mono"/>
                <a:sym typeface="Roboto Mono"/>
              </a:rPr>
              <a:t>", 30)</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
        <p:nvSpPr>
          <p:cNvPr id="868" name="Google Shape;868;p110"/>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During which line of the example will </a:t>
            </a:r>
            <a:r>
              <a:rPr b="1" lang="en" sz="1500">
                <a:solidFill>
                  <a:schemeClr val="dk1"/>
                </a:solidFill>
                <a:latin typeface="Roboto Mono"/>
                <a:ea typeface="Roboto Mono"/>
                <a:cs typeface="Roboto Mono"/>
                <a:sym typeface="Roboto Mono"/>
              </a:rPr>
              <a:t>expandCapacity</a:t>
            </a:r>
            <a:r>
              <a:rPr b="1" lang="en" sz="1500">
                <a:solidFill>
                  <a:schemeClr val="dk1"/>
                </a:solidFill>
              </a:rPr>
              <a:t> be called inside of </a:t>
            </a:r>
            <a:r>
              <a:rPr b="1" lang="en" sz="1500">
                <a:solidFill>
                  <a:schemeClr val="dk1"/>
                </a:solidFill>
                <a:latin typeface="Roboto Mono"/>
                <a:ea typeface="Roboto Mono"/>
                <a:cs typeface="Roboto Mono"/>
                <a:sym typeface="Roboto Mono"/>
              </a:rPr>
              <a:t>set</a:t>
            </a:r>
            <a:r>
              <a:rPr b="1" lang="en" sz="1500">
                <a:solidFill>
                  <a:schemeClr val="dk1"/>
                </a:solidFill>
              </a:rPr>
              <a:t>?</a:t>
            </a:r>
            <a:endParaRPr sz="1500">
              <a:solidFill>
                <a:schemeClr val="dk1"/>
              </a:solidFill>
            </a:endParaRPr>
          </a:p>
        </p:txBody>
      </p:sp>
      <p:sp>
        <p:nvSpPr>
          <p:cNvPr id="869" name="Google Shape;869;p110"/>
          <p:cNvSpPr txBox="1"/>
          <p:nvPr/>
        </p:nvSpPr>
        <p:spPr>
          <a:xfrm>
            <a:off x="193925" y="2717900"/>
            <a:ext cx="3857100" cy="1890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500">
                <a:solidFill>
                  <a:schemeClr val="dk1"/>
                </a:solidFill>
                <a:latin typeface="Roboto Mono"/>
                <a:ea typeface="Roboto Mono"/>
                <a:cs typeface="Roboto Mono"/>
                <a:sym typeface="Roboto Mono"/>
              </a:rPr>
              <a:t>A: set("red", 70)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None/>
            </a:pPr>
            <a:r>
              <a:rPr lang="en" sz="1500">
                <a:solidFill>
                  <a:schemeClr val="dk1"/>
                </a:solidFill>
                <a:latin typeface="Roboto Mono"/>
                <a:ea typeface="Roboto Mono"/>
                <a:cs typeface="Roboto Mono"/>
                <a:sym typeface="Roboto Mono"/>
              </a:rPr>
              <a:t>B: set("blue", 90)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None/>
            </a:pPr>
            <a:r>
              <a:rPr lang="en" sz="1500">
                <a:solidFill>
                  <a:schemeClr val="dk1"/>
                </a:solidFill>
                <a:latin typeface="Roboto Mono"/>
                <a:ea typeface="Roboto Mono"/>
                <a:cs typeface="Roboto Mono"/>
                <a:sym typeface="Roboto Mono"/>
              </a:rPr>
              <a:t>C: set("pink", 100)</a:t>
            </a:r>
            <a:endParaRPr sz="1500">
              <a:solidFill>
                <a:schemeClr val="dk1"/>
              </a:solidFill>
              <a:latin typeface="Roboto Mono"/>
              <a:ea typeface="Roboto Mono"/>
              <a:cs typeface="Roboto Mono"/>
              <a:sym typeface="Roboto Mono"/>
            </a:endParaRPr>
          </a:p>
          <a:p>
            <a:pPr indent="0" lvl="0" marL="0" rtl="0" algn="l">
              <a:lnSpc>
                <a:spcPct val="200000"/>
              </a:lnSpc>
              <a:spcBef>
                <a:spcPts val="0"/>
              </a:spcBef>
              <a:spcAft>
                <a:spcPts val="0"/>
              </a:spcAft>
              <a:buNone/>
            </a:pPr>
            <a:r>
              <a:rPr lang="en" sz="1500">
                <a:solidFill>
                  <a:srgbClr val="FF0000"/>
                </a:solidFill>
                <a:latin typeface="Roboto Mono"/>
                <a:ea typeface="Roboto Mono"/>
                <a:cs typeface="Roboto Mono"/>
                <a:sym typeface="Roboto Mono"/>
              </a:rPr>
              <a:t>D: set("orange", 40)</a:t>
            </a:r>
            <a:endParaRPr sz="1500">
              <a:solidFill>
                <a:srgbClr val="FF0000"/>
              </a:solidFill>
              <a:latin typeface="Roboto Mono"/>
              <a:ea typeface="Roboto Mono"/>
              <a:cs typeface="Roboto Mono"/>
              <a:sym typeface="Roboto Mono"/>
            </a:endParaRPr>
          </a:p>
          <a:p>
            <a:pPr indent="0" lvl="0" marL="0" rtl="0" algn="l">
              <a:lnSpc>
                <a:spcPct val="200000"/>
              </a:lnSpc>
              <a:spcBef>
                <a:spcPts val="0"/>
              </a:spcBef>
              <a:spcAft>
                <a:spcPts val="0"/>
              </a:spcAft>
              <a:buNone/>
            </a:pPr>
            <a:r>
              <a:rPr lang="en" sz="1500">
                <a:solidFill>
                  <a:schemeClr val="dk1"/>
                </a:solidFill>
                <a:latin typeface="Roboto Mono"/>
                <a:ea typeface="Roboto Mono"/>
                <a:cs typeface="Roboto Mono"/>
                <a:sym typeface="Roboto Mono"/>
              </a:rPr>
              <a:t>E: set("</a:t>
            </a:r>
            <a:r>
              <a:rPr lang="en" sz="1500">
                <a:solidFill>
                  <a:srgbClr val="222222"/>
                </a:solidFill>
                <a:latin typeface="Roboto Mono"/>
                <a:ea typeface="Roboto Mono"/>
                <a:cs typeface="Roboto Mono"/>
                <a:sym typeface="Roboto Mono"/>
              </a:rPr>
              <a:t>purplish</a:t>
            </a:r>
            <a:r>
              <a:rPr lang="en" sz="1500">
                <a:solidFill>
                  <a:schemeClr val="dk1"/>
                </a:solidFill>
                <a:latin typeface="Roboto Mono"/>
                <a:ea typeface="Roboto Mono"/>
                <a:cs typeface="Roboto Mono"/>
                <a:sym typeface="Roboto Mono"/>
              </a:rPr>
              <a:t>", 30)</a:t>
            </a:r>
            <a:endParaRPr sz="15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1"/>
          <p:cNvSpPr txBox="1"/>
          <p:nvPr>
            <p:ph type="title"/>
          </p:nvPr>
        </p:nvSpPr>
        <p:spPr>
          <a:xfrm>
            <a:off x="7548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latin typeface="Arial"/>
                <a:ea typeface="Arial"/>
                <a:cs typeface="Arial"/>
                <a:sym typeface="Arial"/>
              </a:rPr>
              <a:t>Amortized Analysis and Linear Probing </a:t>
            </a:r>
            <a:endParaRPr sz="1100" u="sng">
              <a:solidFill>
                <a:srgbClr val="0097A7"/>
              </a:solidFill>
              <a:latin typeface="Arial"/>
              <a:ea typeface="Arial"/>
              <a:cs typeface="Arial"/>
              <a:sym typeface="Arial"/>
              <a:hlinkClick r:id="rId3">
                <a:extLst>
                  <a:ext uri="{A12FA001-AC4F-418D-AE19-62706E023703}">
                    <ahyp:hlinkClr val="tx"/>
                  </a:ext>
                </a:extLst>
              </a:hlinkClick>
            </a:endParaRPr>
          </a:p>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12"/>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880" name="Google Shape;880;p112"/>
          <p:cNvSpPr txBox="1"/>
          <p:nvPr/>
        </p:nvSpPr>
        <p:spPr>
          <a:xfrm>
            <a:off x="196125" y="1938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1?</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881" name="Google Shape;881;p112"/>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3"/>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887" name="Google Shape;887;p113"/>
          <p:cNvSpPr txBox="1"/>
          <p:nvPr/>
        </p:nvSpPr>
        <p:spPr>
          <a:xfrm>
            <a:off x="196125" y="1938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1?</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rPr>
              <a:t>A: 0	</a:t>
            </a:r>
            <a:endParaRPr b="1" sz="1200">
              <a:solidFill>
                <a:srgbClr val="FF0000"/>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888" name="Google Shape;888;p113"/>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Question</a:t>
            </a:r>
            <a:endParaRPr/>
          </a:p>
        </p:txBody>
      </p:sp>
      <p:sp>
        <p:nvSpPr>
          <p:cNvPr id="224" name="Google Shape;224;p33"/>
          <p:cNvSpPr txBox="1"/>
          <p:nvPr>
            <p:ph idx="1" type="body"/>
          </p:nvPr>
        </p:nvSpPr>
        <p:spPr>
          <a:xfrm>
            <a:off x="819150" y="15614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Which is the upper bound in this statement? </a:t>
            </a:r>
            <a:br>
              <a:rPr lang="en" sz="1800"/>
            </a:br>
            <a:br>
              <a:rPr lang="en" sz="1800"/>
            </a:br>
            <a:r>
              <a:rPr lang="en" sz="1800"/>
              <a:t>		</a:t>
            </a:r>
            <a:r>
              <a:rPr lang="en" sz="1800"/>
              <a:t>g(n) = O(f(n))</a:t>
            </a:r>
            <a:endParaRPr sz="1800"/>
          </a:p>
          <a:p>
            <a:pPr indent="0" lvl="0" marL="0" rtl="0" algn="l">
              <a:spcBef>
                <a:spcPts val="1600"/>
              </a:spcBef>
              <a:spcAft>
                <a:spcPts val="1600"/>
              </a:spcAft>
              <a:buNone/>
            </a:pPr>
            <a:r>
              <a:t/>
            </a:r>
            <a:endParaRPr sz="1800"/>
          </a:p>
        </p:txBody>
      </p:sp>
      <p:sp>
        <p:nvSpPr>
          <p:cNvPr id="225" name="Google Shape;225;p33"/>
          <p:cNvSpPr txBox="1"/>
          <p:nvPr/>
        </p:nvSpPr>
        <p:spPr>
          <a:xfrm>
            <a:off x="5594950" y="1842775"/>
            <a:ext cx="3197100" cy="132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Calibri"/>
              <a:ea typeface="Calibri"/>
              <a:cs typeface="Calibri"/>
              <a:sym typeface="Calibri"/>
            </a:endParaRPr>
          </a:p>
          <a:p>
            <a:pPr indent="-342900" lvl="0" marL="1371600" rtl="0" algn="l">
              <a:lnSpc>
                <a:spcPct val="115000"/>
              </a:lnSpc>
              <a:spcBef>
                <a:spcPts val="1600"/>
              </a:spcBef>
              <a:spcAft>
                <a:spcPts val="0"/>
              </a:spcAft>
              <a:buClr>
                <a:schemeClr val="dk2"/>
              </a:buClr>
              <a:buSzPts val="1800"/>
              <a:buFont typeface="Calibri"/>
              <a:buAutoNum type="alphaLcParenR"/>
            </a:pPr>
            <a:r>
              <a:rPr lang="en" sz="1800">
                <a:solidFill>
                  <a:schemeClr val="dk2"/>
                </a:solidFill>
                <a:latin typeface="Calibri"/>
                <a:ea typeface="Calibri"/>
                <a:cs typeface="Calibri"/>
                <a:sym typeface="Calibri"/>
              </a:rPr>
              <a:t>g(n)</a:t>
            </a:r>
            <a:endParaRPr sz="1800">
              <a:solidFill>
                <a:schemeClr val="dk2"/>
              </a:solidFill>
              <a:latin typeface="Calibri"/>
              <a:ea typeface="Calibri"/>
              <a:cs typeface="Calibri"/>
              <a:sym typeface="Calibri"/>
            </a:endParaRPr>
          </a:p>
          <a:p>
            <a:pPr indent="-342900" lvl="0" marL="1371600" rtl="0" algn="l">
              <a:lnSpc>
                <a:spcPct val="115000"/>
              </a:lnSpc>
              <a:spcBef>
                <a:spcPts val="0"/>
              </a:spcBef>
              <a:spcAft>
                <a:spcPts val="0"/>
              </a:spcAft>
              <a:buClr>
                <a:schemeClr val="dk2"/>
              </a:buClr>
              <a:buSzPts val="1800"/>
              <a:buFont typeface="Calibri"/>
              <a:buAutoNum type="alphaLcParenR"/>
            </a:pPr>
            <a:r>
              <a:rPr lang="en" sz="1800">
                <a:solidFill>
                  <a:schemeClr val="dk2"/>
                </a:solidFill>
                <a:latin typeface="Calibri"/>
                <a:ea typeface="Calibri"/>
                <a:cs typeface="Calibri"/>
                <a:sym typeface="Calibri"/>
              </a:rPr>
              <a:t>f(n)</a:t>
            </a:r>
            <a:endParaRPr>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14"/>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894" name="Google Shape;894;p114"/>
          <p:cNvSpPr txBox="1"/>
          <p:nvPr/>
        </p:nvSpPr>
        <p:spPr>
          <a:xfrm>
            <a:off x="196125" y="1938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2?</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895" name="Google Shape;895;p114"/>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15"/>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01" name="Google Shape;901;p115"/>
          <p:cNvSpPr txBox="1"/>
          <p:nvPr/>
        </p:nvSpPr>
        <p:spPr>
          <a:xfrm>
            <a:off x="196125" y="1938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2?</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rPr>
              <a:t>B: 1	</a:t>
            </a:r>
            <a:endParaRPr b="1" sz="1200">
              <a:solidFill>
                <a:srgbClr val="FF0000"/>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02" name="Google Shape;902;p115"/>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16"/>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08" name="Google Shape;908;p116"/>
          <p:cNvSpPr txBox="1"/>
          <p:nvPr/>
        </p:nvSpPr>
        <p:spPr>
          <a:xfrm>
            <a:off x="196125" y="1938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3?</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09" name="Google Shape;909;p116"/>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17"/>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15" name="Google Shape;915;p117"/>
          <p:cNvSpPr txBox="1"/>
          <p:nvPr/>
        </p:nvSpPr>
        <p:spPr>
          <a:xfrm>
            <a:off x="196125" y="1938375"/>
            <a:ext cx="37560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elements are in bucket 3?</a:t>
            </a:r>
            <a:r>
              <a:rPr b="1" lang="en" sz="1200"/>
              <a:t> </a:t>
            </a:r>
            <a:endParaRPr b="1" sz="1200"/>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rPr>
              <a:t>B: 1	</a:t>
            </a:r>
            <a:endParaRPr b="1" sz="1200">
              <a:solidFill>
                <a:srgbClr val="FF0000"/>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16" name="Google Shape;916;p117"/>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18"/>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22" name="Google Shape;922;p118"/>
          <p:cNvSpPr txBox="1"/>
          <p:nvPr/>
        </p:nvSpPr>
        <p:spPr>
          <a:xfrm>
            <a:off x="196125" y="1938375"/>
            <a:ext cx="40584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entries are checked when doing </a:t>
            </a:r>
            <a:endParaRPr b="1" sz="1200">
              <a:solidFill>
                <a:srgbClr val="0000FF"/>
              </a:solidFill>
            </a:endParaRPr>
          </a:p>
          <a:p>
            <a:pPr indent="0" lvl="0" marL="0" rtl="0" algn="l">
              <a:lnSpc>
                <a:spcPct val="150000"/>
              </a:lnSpc>
              <a:spcBef>
                <a:spcPts val="0"/>
              </a:spcBef>
              <a:spcAft>
                <a:spcPts val="0"/>
              </a:spcAft>
              <a:buNone/>
            </a:pPr>
            <a:r>
              <a:rPr b="1" lang="en" sz="1200">
                <a:solidFill>
                  <a:srgbClr val="0000FF"/>
                </a:solidFill>
                <a:latin typeface="Roboto Mono"/>
                <a:ea typeface="Roboto Mono"/>
                <a:cs typeface="Roboto Mono"/>
                <a:sym typeface="Roboto Mono"/>
              </a:rPr>
              <a:t>set(“f”, 100)</a:t>
            </a:r>
            <a:r>
              <a:rPr b="1" lang="en" sz="1200">
                <a:solidFill>
                  <a:srgbClr val="0000FF"/>
                </a:solidFill>
              </a:rPr>
              <a:t>?</a:t>
            </a:r>
            <a:r>
              <a:rPr b="1" lang="en" sz="1200"/>
              <a:t> </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2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23" name="Google Shape;923;p118"/>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19"/>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29" name="Google Shape;929;p119"/>
          <p:cNvSpPr txBox="1"/>
          <p:nvPr/>
        </p:nvSpPr>
        <p:spPr>
          <a:xfrm>
            <a:off x="196125" y="1938375"/>
            <a:ext cx="40584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how many entries are checked when doing </a:t>
            </a:r>
            <a:endParaRPr b="1" sz="1200">
              <a:solidFill>
                <a:srgbClr val="0000FF"/>
              </a:solidFill>
            </a:endParaRPr>
          </a:p>
          <a:p>
            <a:pPr indent="0" lvl="0" marL="0" rtl="0" algn="l">
              <a:lnSpc>
                <a:spcPct val="150000"/>
              </a:lnSpc>
              <a:spcBef>
                <a:spcPts val="0"/>
              </a:spcBef>
              <a:spcAft>
                <a:spcPts val="0"/>
              </a:spcAft>
              <a:buNone/>
            </a:pPr>
            <a:r>
              <a:rPr b="1" lang="en" sz="1200">
                <a:solidFill>
                  <a:srgbClr val="0000FF"/>
                </a:solidFill>
                <a:latin typeface="Roboto Mono"/>
                <a:ea typeface="Roboto Mono"/>
                <a:cs typeface="Roboto Mono"/>
                <a:sym typeface="Roboto Mono"/>
              </a:rPr>
              <a:t>set(“f”, 100)</a:t>
            </a:r>
            <a:r>
              <a:rPr b="1" lang="en" sz="1200">
                <a:solidFill>
                  <a:srgbClr val="0000FF"/>
                </a:solidFill>
              </a:rPr>
              <a:t>?</a:t>
            </a:r>
            <a:r>
              <a:rPr b="1" lang="en" sz="1200"/>
              <a:t> </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lang="en" sz="1200">
                <a:solidFill>
                  <a:schemeClr val="dk1"/>
                </a:solidFill>
              </a:rPr>
              <a:t>A: 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1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rPr>
              <a:t>C: 2	</a:t>
            </a:r>
            <a:endParaRPr b="1" sz="1200">
              <a:solidFill>
                <a:srgbClr val="FF0000"/>
              </a:solidFill>
            </a:endParaRPr>
          </a:p>
          <a:p>
            <a:pPr indent="0" lvl="0" marL="0" rtl="0" algn="l">
              <a:lnSpc>
                <a:spcPct val="150000"/>
              </a:lnSpc>
              <a:spcBef>
                <a:spcPts val="0"/>
              </a:spcBef>
              <a:spcAft>
                <a:spcPts val="0"/>
              </a:spcAft>
              <a:buNone/>
            </a:pPr>
            <a:r>
              <a:rPr lang="en" sz="1200">
                <a:solidFill>
                  <a:schemeClr val="dk1"/>
                </a:solidFill>
              </a:rPr>
              <a:t>D: 3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more than 3</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30" name="Google Shape;930;p119"/>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20"/>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36" name="Google Shape;936;p120"/>
          <p:cNvSpPr txBox="1"/>
          <p:nvPr/>
        </p:nvSpPr>
        <p:spPr>
          <a:xfrm>
            <a:off x="196125" y="1938375"/>
            <a:ext cx="40584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what will the result of </a:t>
            </a:r>
            <a:r>
              <a:rPr b="1" lang="en" sz="1200">
                <a:solidFill>
                  <a:srgbClr val="0000FF"/>
                </a:solidFill>
              </a:rPr>
              <a:t>g</a:t>
            </a:r>
            <a:r>
              <a:rPr b="1" lang="en" sz="1200">
                <a:solidFill>
                  <a:srgbClr val="0000FF"/>
                </a:solidFill>
                <a:latin typeface="Roboto Mono"/>
                <a:ea typeface="Roboto Mono"/>
                <a:cs typeface="Roboto Mono"/>
                <a:sym typeface="Roboto Mono"/>
              </a:rPr>
              <a:t>et(“f”)</a:t>
            </a:r>
            <a:r>
              <a:rPr b="1" lang="en" sz="1200">
                <a:solidFill>
                  <a:srgbClr val="0000FF"/>
                </a:solidFill>
                <a:latin typeface="Roboto Mono"/>
                <a:ea typeface="Roboto Mono"/>
                <a:cs typeface="Roboto Mono"/>
                <a:sym typeface="Roboto Mono"/>
              </a:rPr>
              <a:t> be after this sequence</a:t>
            </a:r>
            <a:r>
              <a:rPr b="1" lang="en" sz="1200">
                <a:solidFill>
                  <a:srgbClr val="0000FF"/>
                </a:solidFill>
              </a:rPr>
              <a:t>?</a:t>
            </a:r>
            <a:r>
              <a:rPr b="1" lang="en" sz="1200"/>
              <a:t> </a:t>
            </a:r>
            <a:endParaRPr sz="800">
              <a:solidFill>
                <a:schemeClr val="dk1"/>
              </a:solidFill>
            </a:endParaRPr>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lang="en" sz="1200">
                <a:solidFill>
                  <a:schemeClr val="dk1"/>
                </a:solidFill>
              </a:rPr>
              <a:t>A: 70</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90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C: 100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D: null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error</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37" name="Google Shape;937;p120"/>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1"/>
          <p:cNvSpPr txBox="1"/>
          <p:nvPr/>
        </p:nvSpPr>
        <p:spPr>
          <a:xfrm>
            <a:off x="4716375" y="273375"/>
            <a:ext cx="4171800" cy="457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 HashTable&lt;Key, Value&gt; using Linear Probing has:</a:t>
            </a:r>
            <a:endParaRPr b="1"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size: an int</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buckets: an array of Entries (not of lists of Entries!)</a:t>
            </a:r>
            <a:endParaRPr sz="700">
              <a:solidFill>
                <a:schemeClr val="dk1"/>
              </a:solidFill>
              <a:latin typeface="Roboto Mono"/>
              <a:ea typeface="Roboto Mono"/>
              <a:cs typeface="Roboto Mono"/>
              <a:sym typeface="Roboto Mono"/>
            </a:endParaRPr>
          </a:p>
          <a:p>
            <a:pPr indent="-273050" lvl="0" marL="457200" rtl="0" algn="l">
              <a:spcBef>
                <a:spcPts val="0"/>
              </a:spcBef>
              <a:spcAft>
                <a:spcPts val="0"/>
              </a:spcAft>
              <a:buClr>
                <a:schemeClr val="dk1"/>
              </a:buClr>
              <a:buSzPts val="700"/>
              <a:buFont typeface="Roboto Mono"/>
              <a:buChar char="●"/>
            </a:pPr>
            <a:r>
              <a:rPr lang="en" sz="700">
                <a:solidFill>
                  <a:schemeClr val="dk1"/>
                </a:solidFill>
                <a:latin typeface="Roboto Mono"/>
                <a:ea typeface="Roboto Mono"/>
                <a:cs typeface="Roboto Mono"/>
                <a:sym typeface="Roboto Mono"/>
              </a:rPr>
              <a:t>hash: a hash function for the Key type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An Entry is a single {key: value} pair.</a:t>
            </a:r>
            <a:endParaRPr b="1" sz="700">
              <a:solidFill>
                <a:schemeClr val="dk1"/>
              </a:solidFill>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set(key, value):</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loadFactor &gt; 0.67: expandCapacity()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array 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b.value =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key not in table, add it at first index containing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this.buckets[index] = {key: 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Value get(key):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hashed = hash(key)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hashed % this.buckets.length</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while this.buckets[index] != null:</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b = this.buckets[index]</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if b.key.equals(key): return b.value</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index += 1</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 haven't found the key</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return null/throw exception</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700">
                <a:solidFill>
                  <a:schemeClr val="dk1"/>
                </a:solidFill>
                <a:latin typeface="Roboto Mono"/>
                <a:ea typeface="Roboto Mono"/>
                <a:cs typeface="Roboto Mono"/>
                <a:sym typeface="Roboto Mono"/>
              </a:rPr>
              <a:t>void expandCapacity():</a:t>
            </a:r>
            <a:endParaRPr b="1"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newEntries = new Entry[this.buckets.length * 2];</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oldEntries = this.buckets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this.buckets = newEntries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this.size = 0</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for each entry {k:v} in oldEntries:</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700">
                <a:solidFill>
                  <a:schemeClr val="dk1"/>
                </a:solidFill>
                <a:latin typeface="Roboto Mono"/>
                <a:ea typeface="Roboto Mono"/>
                <a:cs typeface="Roboto Mono"/>
                <a:sym typeface="Roboto Mono"/>
              </a:rPr>
              <a:t>    this.set(k, v)</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700">
              <a:latin typeface="Roboto Mono"/>
              <a:ea typeface="Roboto Mono"/>
              <a:cs typeface="Roboto Mono"/>
              <a:sym typeface="Roboto Mono"/>
            </a:endParaRPr>
          </a:p>
        </p:txBody>
      </p:sp>
      <p:sp>
        <p:nvSpPr>
          <p:cNvPr id="943" name="Google Shape;943;p121"/>
          <p:cNvSpPr txBox="1"/>
          <p:nvPr/>
        </p:nvSpPr>
        <p:spPr>
          <a:xfrm>
            <a:off x="196125" y="1938375"/>
            <a:ext cx="4058400" cy="252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chemeClr val="dk1"/>
                </a:solidFill>
              </a:rPr>
              <a:t>Assuming the above example has been executed, </a:t>
            </a:r>
            <a:r>
              <a:rPr b="1" lang="en" sz="1200">
                <a:solidFill>
                  <a:srgbClr val="0000FF"/>
                </a:solidFill>
              </a:rPr>
              <a:t>what will the result of g</a:t>
            </a:r>
            <a:r>
              <a:rPr b="1" lang="en" sz="1200">
                <a:solidFill>
                  <a:srgbClr val="0000FF"/>
                </a:solidFill>
                <a:latin typeface="Roboto Mono"/>
                <a:ea typeface="Roboto Mono"/>
                <a:cs typeface="Roboto Mono"/>
                <a:sym typeface="Roboto Mono"/>
              </a:rPr>
              <a:t>et(“f”, 100) be after this sequence</a:t>
            </a:r>
            <a:r>
              <a:rPr b="1" lang="en" sz="1200">
                <a:solidFill>
                  <a:srgbClr val="0000FF"/>
                </a:solidFill>
              </a:rPr>
              <a:t>?</a:t>
            </a:r>
            <a:r>
              <a:rPr b="1" lang="en" sz="1200"/>
              <a:t> </a:t>
            </a:r>
            <a:endParaRPr sz="800">
              <a:solidFill>
                <a:schemeClr val="dk1"/>
              </a:solidFill>
            </a:endParaRPr>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lang="en" sz="1200">
                <a:solidFill>
                  <a:schemeClr val="dk1"/>
                </a:solidFill>
              </a:rPr>
              <a:t>A: 70</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B: 90	</a:t>
            </a:r>
            <a:endParaRPr sz="1200">
              <a:solidFill>
                <a:schemeClr val="dk1"/>
              </a:solidFill>
            </a:endParaRPr>
          </a:p>
          <a:p>
            <a:pPr indent="0" lvl="0" marL="0" rtl="0" algn="l">
              <a:lnSpc>
                <a:spcPct val="150000"/>
              </a:lnSpc>
              <a:spcBef>
                <a:spcPts val="0"/>
              </a:spcBef>
              <a:spcAft>
                <a:spcPts val="0"/>
              </a:spcAft>
              <a:buNone/>
            </a:pPr>
            <a:r>
              <a:rPr b="1" lang="en" sz="1200">
                <a:solidFill>
                  <a:srgbClr val="FF0000"/>
                </a:solidFill>
              </a:rPr>
              <a:t>C: 100	</a:t>
            </a:r>
            <a:endParaRPr b="1" sz="1200">
              <a:solidFill>
                <a:srgbClr val="FF0000"/>
              </a:solidFill>
            </a:endParaRPr>
          </a:p>
          <a:p>
            <a:pPr indent="0" lvl="0" marL="0" rtl="0" algn="l">
              <a:lnSpc>
                <a:spcPct val="150000"/>
              </a:lnSpc>
              <a:spcBef>
                <a:spcPts val="0"/>
              </a:spcBef>
              <a:spcAft>
                <a:spcPts val="0"/>
              </a:spcAft>
              <a:buNone/>
            </a:pPr>
            <a:r>
              <a:rPr lang="en" sz="1200">
                <a:solidFill>
                  <a:schemeClr val="dk1"/>
                </a:solidFill>
              </a:rPr>
              <a:t>D: null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E: error</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p:txBody>
      </p:sp>
      <p:sp>
        <p:nvSpPr>
          <p:cNvPr id="944" name="Google Shape;944;p121"/>
          <p:cNvSpPr txBox="1"/>
          <p:nvPr/>
        </p:nvSpPr>
        <p:spPr>
          <a:xfrm>
            <a:off x="196125" y="273375"/>
            <a:ext cx="4171800" cy="127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u="sng">
              <a:latin typeface="Roboto Mono"/>
              <a:ea typeface="Roboto Mono"/>
              <a:cs typeface="Roboto Mono"/>
              <a:sym typeface="Roboto Mon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22"/>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A HashTable&lt;Key, Value&gt; using Linear Probing has:</a:t>
            </a:r>
            <a:endParaRPr b="1" sz="600">
              <a:solidFill>
                <a:schemeClr val="dk1"/>
              </a:solidFill>
              <a:latin typeface="Roboto Mono"/>
              <a:ea typeface="Roboto Mono"/>
              <a:cs typeface="Roboto Mono"/>
              <a:sym typeface="Roboto Mono"/>
            </a:endParaRPr>
          </a:p>
          <a:p>
            <a:pPr indent="-266700" lvl="0" marL="457200" rtl="0" algn="l">
              <a:spcBef>
                <a:spcPts val="0"/>
              </a:spcBef>
              <a:spcAft>
                <a:spcPts val="0"/>
              </a:spcAft>
              <a:buClr>
                <a:schemeClr val="dk1"/>
              </a:buClr>
              <a:buSzPts val="600"/>
              <a:buFont typeface="Roboto Mono"/>
              <a:buChar char="●"/>
            </a:pPr>
            <a:r>
              <a:rPr lang="en" sz="600">
                <a:solidFill>
                  <a:schemeClr val="dk1"/>
                </a:solidFill>
                <a:latin typeface="Roboto Mono"/>
                <a:ea typeface="Roboto Mono"/>
                <a:cs typeface="Roboto Mono"/>
                <a:sym typeface="Roboto Mono"/>
              </a:rPr>
              <a:t>size: an int</a:t>
            </a:r>
            <a:endParaRPr sz="600">
              <a:solidFill>
                <a:schemeClr val="dk1"/>
              </a:solidFill>
              <a:latin typeface="Roboto Mono"/>
              <a:ea typeface="Roboto Mono"/>
              <a:cs typeface="Roboto Mono"/>
              <a:sym typeface="Roboto Mono"/>
            </a:endParaRPr>
          </a:p>
          <a:p>
            <a:pPr indent="-266700" lvl="0" marL="457200" rtl="0" algn="l">
              <a:spcBef>
                <a:spcPts val="0"/>
              </a:spcBef>
              <a:spcAft>
                <a:spcPts val="0"/>
              </a:spcAft>
              <a:buClr>
                <a:schemeClr val="dk1"/>
              </a:buClr>
              <a:buSzPts val="600"/>
              <a:buFont typeface="Roboto Mono"/>
              <a:buChar char="●"/>
            </a:pPr>
            <a:r>
              <a:rPr lang="en" sz="600">
                <a:solidFill>
                  <a:schemeClr val="dk1"/>
                </a:solidFill>
                <a:latin typeface="Roboto Mono"/>
                <a:ea typeface="Roboto Mono"/>
                <a:cs typeface="Roboto Mono"/>
                <a:sym typeface="Roboto Mono"/>
              </a:rPr>
              <a:t>buckets: an array of Entries (not of lists of Entries!)</a:t>
            </a:r>
            <a:endParaRPr sz="600">
              <a:solidFill>
                <a:schemeClr val="dk1"/>
              </a:solidFill>
              <a:latin typeface="Roboto Mono"/>
              <a:ea typeface="Roboto Mono"/>
              <a:cs typeface="Roboto Mono"/>
              <a:sym typeface="Roboto Mono"/>
            </a:endParaRPr>
          </a:p>
          <a:p>
            <a:pPr indent="-266700" lvl="0" marL="457200" rtl="0" algn="l">
              <a:spcBef>
                <a:spcPts val="0"/>
              </a:spcBef>
              <a:spcAft>
                <a:spcPts val="0"/>
              </a:spcAft>
              <a:buClr>
                <a:schemeClr val="dk1"/>
              </a:buClr>
              <a:buSzPts val="600"/>
              <a:buFont typeface="Roboto Mono"/>
              <a:buChar char="●"/>
            </a:pPr>
            <a:r>
              <a:rPr lang="en" sz="600">
                <a:solidFill>
                  <a:schemeClr val="dk1"/>
                </a:solidFill>
                <a:latin typeface="Roboto Mono"/>
                <a:ea typeface="Roboto Mono"/>
                <a:cs typeface="Roboto Mono"/>
                <a:sym typeface="Roboto Mono"/>
              </a:rPr>
              <a:t>hash: a hash function for the Key type</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An Entry is a single {key: value} pair.</a:t>
            </a:r>
            <a:endParaRPr b="1" sz="600">
              <a:solidFill>
                <a:schemeClr val="dk1"/>
              </a:solidFill>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600">
                <a:solidFill>
                  <a:schemeClr val="dk1"/>
                </a:solidFill>
                <a:latin typeface="Roboto Mono"/>
                <a:ea typeface="Roboto Mono"/>
                <a:cs typeface="Roboto Mono"/>
                <a:sym typeface="Roboto Mono"/>
              </a:rPr>
              <a:t>void set(key, value):</a:t>
            </a:r>
            <a:endParaRPr b="1"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if loadFactor &gt; 0.67: expandCapacity()</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hashed = hash(key)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index = hashed % array length</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while this.buckets[index] != null:</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b = this.buckets[index]</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if b.key.equals(key):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b.value = value</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return</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index += 1</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 key not in table, add it at first index containing null</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this.buckets[index] = {key: value}</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600">
                <a:solidFill>
                  <a:schemeClr val="dk1"/>
                </a:solidFill>
                <a:latin typeface="Roboto Mono"/>
                <a:ea typeface="Roboto Mono"/>
                <a:cs typeface="Roboto Mono"/>
                <a:sym typeface="Roboto Mono"/>
              </a:rPr>
              <a:t>Value get(key):</a:t>
            </a:r>
            <a:endParaRPr b="1"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hashed = hash(key)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index = hashed % this.buckets.length</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while this.buckets[index] != null:</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b = this.buckets[index]</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if b.key.equals(key): return b.value</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index += 1</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 haven't found the 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return null/throw exception</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600">
                <a:solidFill>
                  <a:schemeClr val="dk1"/>
                </a:solidFill>
                <a:latin typeface="Roboto Mono"/>
                <a:ea typeface="Roboto Mono"/>
                <a:cs typeface="Roboto Mono"/>
                <a:sym typeface="Roboto Mono"/>
              </a:rPr>
              <a:t>void expandCapacity():</a:t>
            </a:r>
            <a:endParaRPr b="1"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newEntries = new Entry[this.buckets.length * 2];</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oldEntries = this.buckets</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this.buckets = newEntries</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this.size = 0</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for each entry {k:v} in oldEntries:</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600">
                <a:solidFill>
                  <a:schemeClr val="dk1"/>
                </a:solidFill>
                <a:latin typeface="Roboto Mono"/>
                <a:ea typeface="Roboto Mono"/>
                <a:cs typeface="Roboto Mono"/>
                <a:sym typeface="Roboto Mono"/>
              </a:rPr>
              <a:t>    this.set(k, v)</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p:txBody>
      </p:sp>
      <p:sp>
        <p:nvSpPr>
          <p:cNvPr id="950" name="Google Shape;950;p122"/>
          <p:cNvSpPr txBox="1"/>
          <p:nvPr/>
        </p:nvSpPr>
        <p:spPr>
          <a:xfrm>
            <a:off x="239175" y="806775"/>
            <a:ext cx="4171800" cy="129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set("f", 100)</a:t>
            </a:r>
            <a:endParaRPr sz="1000" u="sng">
              <a:latin typeface="Roboto Mono"/>
              <a:ea typeface="Roboto Mono"/>
              <a:cs typeface="Roboto Mono"/>
              <a:sym typeface="Roboto Mono"/>
            </a:endParaRPr>
          </a:p>
        </p:txBody>
      </p:sp>
      <p:sp>
        <p:nvSpPr>
          <p:cNvPr id="951" name="Google Shape;951;p122"/>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rPr>
              <a:t>What does the HashTable below look like after the example code has executed?</a:t>
            </a:r>
            <a:endParaRPr sz="1500">
              <a:solidFill>
                <a:schemeClr val="dk1"/>
              </a:solidFill>
            </a:endParaRPr>
          </a:p>
        </p:txBody>
      </p:sp>
      <p:graphicFrame>
        <p:nvGraphicFramePr>
          <p:cNvPr id="952" name="Google Shape;952;p122"/>
          <p:cNvGraphicFramePr/>
          <p:nvPr/>
        </p:nvGraphicFramePr>
        <p:xfrm>
          <a:off x="237744" y="24908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23"/>
          <p:cNvSpPr txBox="1"/>
          <p:nvPr/>
        </p:nvSpPr>
        <p:spPr>
          <a:xfrm>
            <a:off x="4716375" y="806775"/>
            <a:ext cx="4171800" cy="41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A HashTable&lt;Key, Value&gt; using Linear Probing has:</a:t>
            </a:r>
            <a:endParaRPr b="1" sz="600">
              <a:solidFill>
                <a:schemeClr val="dk1"/>
              </a:solidFill>
              <a:latin typeface="Roboto Mono"/>
              <a:ea typeface="Roboto Mono"/>
              <a:cs typeface="Roboto Mono"/>
              <a:sym typeface="Roboto Mono"/>
            </a:endParaRPr>
          </a:p>
          <a:p>
            <a:pPr indent="-266700" lvl="0" marL="457200" rtl="0" algn="l">
              <a:spcBef>
                <a:spcPts val="0"/>
              </a:spcBef>
              <a:spcAft>
                <a:spcPts val="0"/>
              </a:spcAft>
              <a:buClr>
                <a:schemeClr val="dk1"/>
              </a:buClr>
              <a:buSzPts val="600"/>
              <a:buFont typeface="Roboto Mono"/>
              <a:buChar char="●"/>
            </a:pPr>
            <a:r>
              <a:rPr lang="en" sz="600">
                <a:solidFill>
                  <a:schemeClr val="dk1"/>
                </a:solidFill>
                <a:latin typeface="Roboto Mono"/>
                <a:ea typeface="Roboto Mono"/>
                <a:cs typeface="Roboto Mono"/>
                <a:sym typeface="Roboto Mono"/>
              </a:rPr>
              <a:t>size: an int</a:t>
            </a:r>
            <a:endParaRPr sz="600">
              <a:solidFill>
                <a:schemeClr val="dk1"/>
              </a:solidFill>
              <a:latin typeface="Roboto Mono"/>
              <a:ea typeface="Roboto Mono"/>
              <a:cs typeface="Roboto Mono"/>
              <a:sym typeface="Roboto Mono"/>
            </a:endParaRPr>
          </a:p>
          <a:p>
            <a:pPr indent="-266700" lvl="0" marL="457200" rtl="0" algn="l">
              <a:spcBef>
                <a:spcPts val="0"/>
              </a:spcBef>
              <a:spcAft>
                <a:spcPts val="0"/>
              </a:spcAft>
              <a:buClr>
                <a:schemeClr val="dk1"/>
              </a:buClr>
              <a:buSzPts val="600"/>
              <a:buFont typeface="Roboto Mono"/>
              <a:buChar char="●"/>
            </a:pPr>
            <a:r>
              <a:rPr lang="en" sz="600">
                <a:solidFill>
                  <a:schemeClr val="dk1"/>
                </a:solidFill>
                <a:latin typeface="Roboto Mono"/>
                <a:ea typeface="Roboto Mono"/>
                <a:cs typeface="Roboto Mono"/>
                <a:sym typeface="Roboto Mono"/>
              </a:rPr>
              <a:t>buckets: an array of Entries (not of lists of Entries!)</a:t>
            </a:r>
            <a:endParaRPr sz="600">
              <a:solidFill>
                <a:schemeClr val="dk1"/>
              </a:solidFill>
              <a:latin typeface="Roboto Mono"/>
              <a:ea typeface="Roboto Mono"/>
              <a:cs typeface="Roboto Mono"/>
              <a:sym typeface="Roboto Mono"/>
            </a:endParaRPr>
          </a:p>
          <a:p>
            <a:pPr indent="-266700" lvl="0" marL="457200" rtl="0" algn="l">
              <a:spcBef>
                <a:spcPts val="0"/>
              </a:spcBef>
              <a:spcAft>
                <a:spcPts val="0"/>
              </a:spcAft>
              <a:buClr>
                <a:schemeClr val="dk1"/>
              </a:buClr>
              <a:buSzPts val="600"/>
              <a:buFont typeface="Roboto Mono"/>
              <a:buChar char="●"/>
            </a:pPr>
            <a:r>
              <a:rPr lang="en" sz="600">
                <a:solidFill>
                  <a:schemeClr val="dk1"/>
                </a:solidFill>
                <a:latin typeface="Roboto Mono"/>
                <a:ea typeface="Roboto Mono"/>
                <a:cs typeface="Roboto Mono"/>
                <a:sym typeface="Roboto Mono"/>
              </a:rPr>
              <a:t>hash: a hash function for the Key type</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An Entry is a single {key: value} pair.</a:t>
            </a:r>
            <a:endParaRPr b="1" sz="600">
              <a:solidFill>
                <a:schemeClr val="dk1"/>
              </a:solidFill>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void set(key, value):</a:t>
            </a:r>
            <a:endParaRPr b="1"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if loadFactor &gt; 0.67: expandCapacity()</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hashed = hash(key)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index = hashed % array length</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while this.buckets[index] != null:</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b = this.buckets[index]</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if b.key.equals(key):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b.value = value</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return</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index += 1</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 key not in table, add it at first index containing null</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this.buckets[index] = {key: value}</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Value get(key):</a:t>
            </a:r>
            <a:endParaRPr b="1"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hashed = hash(key)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index = hashed % this.buckets.length</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while this.buckets[index] != null:</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b = this.buckets[index]</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if b.key.equals(key): return b.value</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index += 1</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 haven't found the key</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return null/throw exception</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b="1" lang="en" sz="600">
                <a:solidFill>
                  <a:schemeClr val="dk1"/>
                </a:solidFill>
                <a:latin typeface="Roboto Mono"/>
                <a:ea typeface="Roboto Mono"/>
                <a:cs typeface="Roboto Mono"/>
                <a:sym typeface="Roboto Mono"/>
              </a:rPr>
              <a:t>void expandCapacity():</a:t>
            </a:r>
            <a:endParaRPr b="1"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newEntries = new Entry[this.buckets.length * 2];</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oldEntries = this.buckets</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this.buckets = newEntries</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this.size = 0</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for each entry {k:v} in oldEntries:</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600">
                <a:solidFill>
                  <a:schemeClr val="dk1"/>
                </a:solidFill>
                <a:latin typeface="Roboto Mono"/>
                <a:ea typeface="Roboto Mono"/>
                <a:cs typeface="Roboto Mono"/>
                <a:sym typeface="Roboto Mono"/>
              </a:rPr>
              <a:t>    this.set(k, v)</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600">
              <a:latin typeface="Roboto Mono"/>
              <a:ea typeface="Roboto Mono"/>
              <a:cs typeface="Roboto Mono"/>
              <a:sym typeface="Roboto Mono"/>
            </a:endParaRPr>
          </a:p>
        </p:txBody>
      </p:sp>
      <p:sp>
        <p:nvSpPr>
          <p:cNvPr id="958" name="Google Shape;958;p123"/>
          <p:cNvSpPr txBox="1"/>
          <p:nvPr/>
        </p:nvSpPr>
        <p:spPr>
          <a:xfrm>
            <a:off x="239175" y="806775"/>
            <a:ext cx="4171800" cy="129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Roboto Mono"/>
                <a:ea typeface="Roboto Mono"/>
                <a:cs typeface="Roboto Mono"/>
                <a:sym typeface="Roboto Mono"/>
              </a:rPr>
              <a:t>Example:</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Start buckets array with size 4, containing null</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ASCII code as hash function ("a" = 97)</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set("b", 70) # note 98 % 4 is 2</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90)</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000">
                <a:solidFill>
                  <a:schemeClr val="dk1"/>
                </a:solidFill>
                <a:latin typeface="Roboto Mono"/>
                <a:ea typeface="Roboto Mono"/>
                <a:cs typeface="Roboto Mono"/>
                <a:sym typeface="Roboto Mono"/>
              </a:rPr>
              <a:t>set("f", 100)</a:t>
            </a:r>
            <a:endParaRPr sz="1000" u="sng">
              <a:latin typeface="Roboto Mono"/>
              <a:ea typeface="Roboto Mono"/>
              <a:cs typeface="Roboto Mono"/>
              <a:sym typeface="Roboto Mono"/>
            </a:endParaRPr>
          </a:p>
        </p:txBody>
      </p:sp>
      <p:sp>
        <p:nvSpPr>
          <p:cNvPr id="959" name="Google Shape;959;p123"/>
          <p:cNvSpPr txBox="1"/>
          <p:nvPr/>
        </p:nvSpPr>
        <p:spPr>
          <a:xfrm>
            <a:off x="162975" y="268700"/>
            <a:ext cx="8877600" cy="5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What does the HashTable below look like after the example code has executed?</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graphicFrame>
        <p:nvGraphicFramePr>
          <p:cNvPr id="960" name="Google Shape;960;p123"/>
          <p:cNvGraphicFramePr/>
          <p:nvPr/>
        </p:nvGraphicFramePr>
        <p:xfrm>
          <a:off x="237744" y="2490800"/>
          <a:ext cx="3000000" cy="3000000"/>
        </p:xfrm>
        <a:graphic>
          <a:graphicData uri="http://schemas.openxmlformats.org/drawingml/2006/table">
            <a:tbl>
              <a:tblPr>
                <a:noFill/>
                <a:tableStyleId>{8641E986-FF8B-46C6-9ED1-7E7AA017155E}</a:tableStyleId>
              </a:tblPr>
              <a:tblGrid>
                <a:gridCol w="604125"/>
                <a:gridCol w="511850"/>
              </a:tblGrid>
              <a:tr h="578375">
                <a:tc>
                  <a:txBody>
                    <a:bodyPr/>
                    <a:lstStyle/>
                    <a:p>
                      <a:pPr indent="0" lvl="0" marL="0" rtl="0" algn="ctr">
                        <a:spcBef>
                          <a:spcPts val="0"/>
                        </a:spcBef>
                        <a:spcAft>
                          <a:spcPts val="0"/>
                        </a:spcAft>
                        <a:buNone/>
                      </a:pPr>
                      <a:r>
                        <a:rPr lang="en">
                          <a:latin typeface="Roboto Mono"/>
                          <a:ea typeface="Roboto Mono"/>
                          <a:cs typeface="Roboto Mono"/>
                          <a:sym typeface="Roboto Mono"/>
                        </a:rPr>
                        <a:t>0</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1</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2</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r h="556175">
                <a:tc>
                  <a:txBody>
                    <a:bodyPr/>
                    <a:lstStyle/>
                    <a:p>
                      <a:pPr indent="0" lvl="0" marL="0" rtl="0" algn="ctr">
                        <a:spcBef>
                          <a:spcPts val="0"/>
                        </a:spcBef>
                        <a:spcAft>
                          <a:spcPts val="0"/>
                        </a:spcAft>
                        <a:buNone/>
                      </a:pPr>
                      <a:r>
                        <a:rPr lang="en">
                          <a:latin typeface="Roboto Mono"/>
                          <a:ea typeface="Roboto Mono"/>
                          <a:cs typeface="Roboto Mono"/>
                          <a:sym typeface="Roboto Mono"/>
                        </a:rPr>
                        <a:t>3</a:t>
                      </a:r>
                      <a:endParaRPr>
                        <a:latin typeface="Roboto Mono"/>
                        <a:ea typeface="Roboto Mono"/>
                        <a:cs typeface="Roboto Mono"/>
                        <a:sym typeface="Roboto Mono"/>
                      </a:endParaRPr>
                    </a:p>
                  </a:txBody>
                  <a:tcPr marT="18287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Roboto Mono"/>
                        <a:ea typeface="Roboto Mono"/>
                        <a:cs typeface="Roboto Mono"/>
                        <a:sym typeface="Roboto Mono"/>
                      </a:endParaRPr>
                    </a:p>
                  </a:txBody>
                  <a:tcPr marT="91425" marB="91425" marR="91425" marL="91425">
                    <a:lnL cap="flat" cmpd="sng" w="9525">
                      <a:solidFill>
                        <a:srgbClr val="D9D9D9"/>
                      </a:solidFill>
                      <a:prstDash val="solid"/>
                      <a:round/>
                      <a:headEnd len="sm" w="sm" type="none"/>
                      <a:tailEnd len="sm" w="sm" type="none"/>
                    </a:lnL>
                  </a:tcPr>
                </a:tc>
              </a:tr>
            </a:tbl>
          </a:graphicData>
        </a:graphic>
      </p:graphicFrame>
      <p:sp>
        <p:nvSpPr>
          <p:cNvPr id="961" name="Google Shape;961;p123"/>
          <p:cNvSpPr txBox="1"/>
          <p:nvPr/>
        </p:nvSpPr>
        <p:spPr>
          <a:xfrm>
            <a:off x="1419350" y="4235300"/>
            <a:ext cx="12063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{f: 100}</a:t>
            </a:r>
            <a:endParaRPr>
              <a:solidFill>
                <a:srgbClr val="FF0000"/>
              </a:solidFill>
            </a:endParaRPr>
          </a:p>
        </p:txBody>
      </p:sp>
      <p:cxnSp>
        <p:nvCxnSpPr>
          <p:cNvPr id="962" name="Google Shape;962;p123"/>
          <p:cNvCxnSpPr/>
          <p:nvPr/>
        </p:nvCxnSpPr>
        <p:spPr>
          <a:xfrm flipH="1" rot="10800000">
            <a:off x="1095875" y="3890275"/>
            <a:ext cx="344400" cy="5100"/>
          </a:xfrm>
          <a:prstGeom prst="straightConnector1">
            <a:avLst/>
          </a:prstGeom>
          <a:noFill/>
          <a:ln cap="flat" cmpd="sng" w="9525">
            <a:solidFill>
              <a:srgbClr val="FF0000"/>
            </a:solidFill>
            <a:prstDash val="solid"/>
            <a:round/>
            <a:headEnd len="med" w="med" type="none"/>
            <a:tailEnd len="med" w="med" type="none"/>
          </a:ln>
        </p:spPr>
      </p:cxnSp>
      <p:sp>
        <p:nvSpPr>
          <p:cNvPr id="963" name="Google Shape;963;p123"/>
          <p:cNvSpPr txBox="1"/>
          <p:nvPr/>
        </p:nvSpPr>
        <p:spPr>
          <a:xfrm>
            <a:off x="1440750" y="3701900"/>
            <a:ext cx="9900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{b: 70}</a:t>
            </a:r>
            <a:endParaRPr>
              <a:solidFill>
                <a:srgbClr val="FF0000"/>
              </a:solidFill>
            </a:endParaRPr>
          </a:p>
        </p:txBody>
      </p:sp>
      <p:cxnSp>
        <p:nvCxnSpPr>
          <p:cNvPr id="964" name="Google Shape;964;p123"/>
          <p:cNvCxnSpPr/>
          <p:nvPr/>
        </p:nvCxnSpPr>
        <p:spPr>
          <a:xfrm flipH="1" rot="10800000">
            <a:off x="1095875" y="4423675"/>
            <a:ext cx="344400" cy="5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