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Nunito"/>
      <p:regular r:id="rId59"/>
      <p:bold r:id="rId60"/>
      <p:italic r:id="rId61"/>
      <p:boldItalic r:id="rId62"/>
    </p:embeddedFont>
    <p:embeddedFont>
      <p:font typeface="Roboto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7EAAD-A9CA-4A4D-9AC6-5BB676A8EEC8}">
  <a:tblStyle styleId="{6EC7EAAD-A9CA-4A4D-9AC6-5BB676A8EE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3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5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4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Nunito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Nunito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3eb5c1d2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9d3eb5c1d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3eb5c1d2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9d3eb5c1d2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d3eb5c1d2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9d3eb5c1d2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d3eb5c1d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9d3eb5c1d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d3eb5c1d2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9d3eb5c1d2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d3eb5c1d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9d3eb5c1d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d3eb5c1d2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9d3eb5c1d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d3eb5c1d2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9d3eb5c1d2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d3eb5c1d2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9d3eb5c1d2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d3eb5c1d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9d3eb5c1d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d3eb5c1d2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9d3eb5c1d2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d3eb5c1d2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d3eb5c1d2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3eb5c1d2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9d3eb5c1d2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d3eb5c1d2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9d3eb5c1d2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d3eb5c1d2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9d3eb5c1d2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d3eb5c1d2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9d3eb5c1d2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d3eb5c1d2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9d3eb5c1d2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d3eb5c1d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9d3eb5c1d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d3eb5c1d2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9d3eb5c1d2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d3eb5c1d2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9d3eb5c1d2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eb5c1d2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9d3eb5c1d2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d3eb5c1d2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9d3eb5c1d2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d3eb5c1d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9d3eb5c1d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d3eb5c1d2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9d3eb5c1d2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d3eb5c1d2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9d3eb5c1d2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d3eb5c1d2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9d3eb5c1d2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d3eb5c1d2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9d3eb5c1d2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d3eb5c1d2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9d3eb5c1d2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d3eb5c1d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9d3eb5c1d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d3eb5c1d2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9d3eb5c1d2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d3eb5c1d2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9d3eb5c1d2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d3eb5c1d2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9d3eb5c1d2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9d3eb5c1d2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9d3eb5c1d2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3eb5c1d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9d3eb5c1d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3eb5c1d2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9d3eb5c1d2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9d3eb5c1d2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9d3eb5c1d2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d3eb5c1d2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9d3eb5c1d2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d3eb5c1d2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9d3eb5c1d2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9d3eb5c1d2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9d3eb5c1d2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d3eb5c1d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9d3eb5c1d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d3eb5c1d2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9d3eb5c1d2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9d3eb5c1d2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9d3eb5c1d2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d3eb5c1d2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9d3eb5c1d2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d3eb5c1d2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9d3eb5c1d2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3eb5c1d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9d3eb5c1d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d3eb5c1d2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9d3eb5c1d2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d3eb5c1d2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9d3eb5c1d2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3eb5c1d2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9d3eb5c1d2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d3eb5c1d2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9d3eb5c1d2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d3eb5c1d2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d3eb5c1d2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d3eb5c1d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d3eb5c1d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1491050" y="16953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PA3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10-22-20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1858700" y="3413144"/>
            <a:ext cx="53613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PA3, BFS &amp; DFS Maze Search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s6 onto the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s6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7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28"/>
          <p:cNvSpPr txBox="1"/>
          <p:nvPr/>
        </p:nvSpPr>
        <p:spPr>
          <a:xfrm>
            <a:off x="271225" y="2609425"/>
            <a:ext cx="6726000" cy="1570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s6 neighbors: s7, s10, s5, s2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push: s7, s10, s5 (s2 is a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s7, s10, s5: Mark as visited, Set previous to 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s7, s10,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For PA3 order matters (EAST, SOUTH,WEST,NORTH)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2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77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2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3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271225" y="2609425"/>
            <a:ext cx="6726000" cy="158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s5 neighbors: s6, s9, s4, s1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push: s4,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s4, s1: Mark as visited, set prev to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s4,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1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1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3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32"/>
          <p:cNvSpPr txBox="1"/>
          <p:nvPr/>
        </p:nvSpPr>
        <p:spPr>
          <a:xfrm>
            <a:off x="271225" y="2609425"/>
            <a:ext cx="6726000" cy="1614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neighbors: s2, s5, 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push: None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3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p33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3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34"/>
          <p:cNvSpPr txBox="1"/>
          <p:nvPr/>
        </p:nvSpPr>
        <p:spPr>
          <a:xfrm>
            <a:off x="271225" y="2609425"/>
            <a:ext cx="6726000" cy="1581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 neighbors: s5, s8, s0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push: 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s8: Mark as visited, Set previous to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 For PA3 order matters (EAST, SOUTH,WEST,NORTH)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p34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49" name="Google Shape;249;p3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p3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35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35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on PAs overall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27550" y="1657675"/>
            <a:ext cx="808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know you can’t finish, at least get the Gradescope Questions done.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get points back from Autograded portion, but not from the questions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Look at the starter code! It is there to help and guide you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early! The sooner we can help you the better you will do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6"/>
          <p:cNvSpPr txBox="1"/>
          <p:nvPr/>
        </p:nvSpPr>
        <p:spPr>
          <a:xfrm>
            <a:off x="271225" y="2609425"/>
            <a:ext cx="6726000" cy="161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s8 neighbors: s9, s12,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push: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s12: Mark as visited, Set previous to 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36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69" name="Google Shape;269;p3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3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3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37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37"/>
          <p:cNvSpPr txBox="1"/>
          <p:nvPr/>
        </p:nvSpPr>
        <p:spPr>
          <a:xfrm>
            <a:off x="271225" y="2609425"/>
            <a:ext cx="6726000" cy="1592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the top element off of the stack (s12)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3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b="1"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6" name="Google Shape;286;p3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2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7" name="Google Shape;287;p38"/>
          <p:cNvSpPr txBox="1"/>
          <p:nvPr/>
        </p:nvSpPr>
        <p:spPr>
          <a:xfrm>
            <a:off x="271225" y="2609425"/>
            <a:ext cx="6726000" cy="15960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DONE!!!! YAY!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9" name="Google Shape;289;p3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3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do we get the solution path with just the finish square (s12) returned?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Work backwards from finish to start!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Check the finish square’s previous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Check that square’s previous square, then the next, and so forth until you hit the start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This gives you the solution path in reverse!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40"/>
          <p:cNvGraphicFramePr/>
          <p:nvPr/>
        </p:nvGraphicFramePr>
        <p:xfrm>
          <a:off x="5789600" y="4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1011400"/>
                <a:gridCol w="922975"/>
                <a:gridCol w="837575"/>
              </a:tblGrid>
              <a:tr h="32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40"/>
          <p:cNvGraphicFramePr/>
          <p:nvPr/>
        </p:nvGraphicFramePr>
        <p:xfrm>
          <a:off x="502258" y="52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1128475"/>
                <a:gridCol w="1128475"/>
                <a:gridCol w="1128475"/>
                <a:gridCol w="1128475"/>
              </a:tblGrid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40"/>
          <p:cNvSpPr txBox="1"/>
          <p:nvPr/>
        </p:nvSpPr>
        <p:spPr>
          <a:xfrm>
            <a:off x="5635225" y="4465775"/>
            <a:ext cx="3080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solution: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s6, s5, s4, s8,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BFS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Stepping through an example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15" name="Google Shape;315;p4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42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s6 onto the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 s6 as visited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7" name="Google Shape;317;p42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4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s6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4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5" name="Google Shape;325;p4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4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4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35" name="Google Shape;335;p4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6" name="Google Shape;336;p44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s6 neighbors: s7, s10, s5, 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s7, s10,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s7, s10, s5: mark as visited &amp; set prev to s6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s7, s10,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44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4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s7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4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5" name="Google Shape;345;p4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45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5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8" name="Google Shape;348;p4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4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 3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4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s7 neighbors: s11, s6, 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s11 (s6 visited, s3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s11: mark as visited &amp; set prev to s7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6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7" name="Google Shape;357;p4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65" name="Google Shape;365;p4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47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p47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4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" name="Google Shape;369;p4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4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48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s10 neighbors: s11, s14, s9, 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s14 (s9 wall, s6 visited, s11 is visited)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s14: mark as visited &amp; set prev to s10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48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4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4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5" name="Google Shape;385;p4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49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49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8" name="Google Shape;388;p4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4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50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s5 neighbors: s6, s9, s4,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s4, s1 (s6 visited, s9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s4, s1: mark as visited &amp; set prev to s5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s4,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50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5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5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05" name="Google Shape;405;p5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51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51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p5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5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5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52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s11 neighbors: s15, s10, s7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s15 (s10 and s7 have been  visited)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s15: mark as visited &amp; set prev to s11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6" name="Google Shape;416;p52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5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 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the start square to wl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wl </a:t>
            </a: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is not empty: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first element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mark current as visited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on wl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5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25" name="Google Shape;425;p5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53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Google Shape;427;p53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Google Shape;428;p5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Google Shape;429;p5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5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54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s14 neighbors: s15, s13, s10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s13 (s15 &amp; s10 has been  visited)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s13: mark as visited &amp; set prev to s14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54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7" name="Google Shape;437;p5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8" name="Google Shape;438;p5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45" name="Google Shape;445;p5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46" name="Google Shape;446;p55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7" name="Google Shape;447;p55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Google Shape;448;p5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PA3 Breakdown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19150" y="1609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Solving a 2D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represented by a 2D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array 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Square[][]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solve it, you will be implementing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will work by traversing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fields of squares from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To maintain your search data and results as you progress through the maze, you will be implementing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SearchWorklist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interface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twice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using a queue to perform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QueueWorklist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Once using a stack to perform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will also be making JUnit tests to test your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and two worklist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5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54" name="Google Shape;454;p5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s4 neighbors: s5, s8, 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s8 (s5 visited, s0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s8: mark as visited &amp; set prev to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5" name="Google Shape;455;p56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6" name="Google Shape;456;p5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5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64" name="Google Shape;464;p57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65" name="Google Shape;465;p57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p57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5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58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74" name="Google Shape;474;p58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neighbors: s2, s5, s0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NONE (s2 and s0 wall, s5 visited)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58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6" name="Google Shape;476;p5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8" name="Google Shape;478;p5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84" name="Google Shape;484;p59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59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59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8" name="Google Shape;488;p5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3" name="Google Shape;493;p60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60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s15 neighbors: s14, s11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NONE (s14, s11 visited)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60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p6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" name="Google Shape;497;p6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8" name="Google Shape;498;p6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04" name="Google Shape;504;p61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61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6" name="Google Shape;506;p61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6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8" name="Google Shape;508;p6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62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4" name="Google Shape;514;p62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s13 neighbors: s14, s12, s9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s12 (s14 visited, s9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s12: mark as visited &amp; set prev to s13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enqueue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5" name="Google Shape;515;p62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6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8" name="Google Shape;518;p6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24" name="Google Shape;524;p63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63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6" name="Google Shape;526;p63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7" name="Google Shape;527;p6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8" name="Google Shape;528;p6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64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64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s8 neighbors: s9, s12,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Neighbors to enqueue: NONE (s12 &amp; s4 visited, s9 wall)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64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p6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p6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6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let current =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44" name="Google Shape;544;p65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45" name="Google Shape;545;p65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Dequeue the first element of the queue (s12)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6" name="Google Shape;546;p65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7" name="Google Shape;547;p6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s12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8" name="Google Shape;548;p6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819150" y="285600"/>
            <a:ext cx="75057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Some recommendations for PA3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819150" y="771525"/>
            <a:ext cx="75057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can use java built-in tools like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interface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Check out the provided tests in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see how to create tests that will compare an expected maze solution against what your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returns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dummy methods (that do nothing meaningful) for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StackWorklist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QueueWorklist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class,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method of the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class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will not compile until the above items are implemented with the bare minimum components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recommend creating dummy methods so you can compile and run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and work incrementally on each of the methods you’re to implement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 dummy methods will be posted to demonstrate what we mean as well as 2 additional tests on BFS and DFS solutions for the maze during discussion today with some extra comments to clarify parts of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TestSolvers.java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You can find them on the course Github in the discussion directory.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b="1" sz="8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start square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let current =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first element from </a:t>
            </a:r>
            <a:r>
              <a:rPr b="1"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if current is the finish square</a:t>
            </a:r>
            <a:b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the neighbor to the </a:t>
            </a:r>
            <a:r>
              <a:rPr b="1" lang="en" sz="8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b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8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54" name="Google Shape;554;p66"/>
          <p:cNvGraphicFramePr/>
          <p:nvPr/>
        </p:nvGraphicFramePr>
        <p:xfrm>
          <a:off x="7134500" y="3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31900"/>
                <a:gridCol w="576650"/>
                <a:gridCol w="523300"/>
              </a:tblGrid>
              <a:tr h="3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p66"/>
          <p:cNvSpPr txBox="1"/>
          <p:nvPr/>
        </p:nvSpPr>
        <p:spPr>
          <a:xfrm>
            <a:off x="271225" y="2609425"/>
            <a:ext cx="6726000" cy="1577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current (s12)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DONE!!!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66"/>
          <p:cNvGraphicFramePr/>
          <p:nvPr/>
        </p:nvGraphicFramePr>
        <p:xfrm>
          <a:off x="4747859" y="29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6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  <a:gridCol w="6726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8" name="Google Shape;558;p6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                                                                                                                                           BACK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67"/>
          <p:cNvGraphicFramePr/>
          <p:nvPr/>
        </p:nvGraphicFramePr>
        <p:xfrm>
          <a:off x="5805900" y="27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977650"/>
                <a:gridCol w="892175"/>
                <a:gridCol w="809625"/>
              </a:tblGrid>
              <a:tr h="3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visited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prev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4" name="Google Shape;564;p67"/>
          <p:cNvGraphicFramePr/>
          <p:nvPr/>
        </p:nvGraphicFramePr>
        <p:xfrm>
          <a:off x="502258" y="52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1128475"/>
                <a:gridCol w="1128475"/>
                <a:gridCol w="1128475"/>
                <a:gridCol w="1128475"/>
              </a:tblGrid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365750" marB="91425" marR="91425" marL="91425">
                    <a:lnL cap="flat" cmpd="sng" w="19050">
                      <a:solidFill>
                        <a:srgbClr val="A64D7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67"/>
          <p:cNvSpPr txBox="1"/>
          <p:nvPr/>
        </p:nvSpPr>
        <p:spPr>
          <a:xfrm>
            <a:off x="5561475" y="4500000"/>
            <a:ext cx="316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solution: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s6, s10, s14, s13, s12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DFS and BFS with a Maze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819150" y="1689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To mirror the tasks for PA3, we will be going through the two following searches step-by-step to find solution paths for a maze: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DFS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using a stack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BFS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using a queue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following step-by-step processes should be relevant to your task of implementing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solve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method in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MazeSolver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example starting Maze and key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603400" y="1055050"/>
            <a:ext cx="6530700" cy="3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Start square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Finish square (goal)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Empty, unvisited space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Wall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Visited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5783758" y="154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{6EC7EAAD-A9CA-4A4D-9AC6-5BB676A8EEC8}</a:tableStyleId>
              </a:tblPr>
              <a:tblGrid>
                <a:gridCol w="562375"/>
                <a:gridCol w="562375"/>
                <a:gridCol w="562375"/>
                <a:gridCol w="562375"/>
              </a:tblGrid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23"/>
          <p:cNvSpPr/>
          <p:nvPr/>
        </p:nvSpPr>
        <p:spPr>
          <a:xfrm>
            <a:off x="864725" y="1812250"/>
            <a:ext cx="540600" cy="54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859900" y="3434400"/>
            <a:ext cx="540600" cy="540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864725" y="1001175"/>
            <a:ext cx="540600" cy="5406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859900" y="2623325"/>
            <a:ext cx="540600" cy="54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468025" y="4114800"/>
            <a:ext cx="54678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Remember: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 matters when adding neighbors of a square to a worklist. For PA3, that order is: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EAST, SOUTH, WEST, NORTH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859900" y="4245475"/>
            <a:ext cx="540600" cy="5406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DFS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Stepping through an example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19150" y="42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Pseudocode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-342550" y="1114925"/>
            <a:ext cx="9439800" cy="519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wl to be a new empty Stack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push the start square to the Stack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mark the start as visited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while wl is not empty: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let current = pop the first element from Stack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if curre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 is the finish square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current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else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each neighbor of current that isn't a wall and isn't visited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mark the neighbor as visited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set the previous of the neighbor to current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push the neighbor to the Stack</a:t>
            </a:r>
            <a:b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