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Nunito"/>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RobotoMono-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39" Type="http://schemas.openxmlformats.org/officeDocument/2006/relationships/font" Target="fonts/RobotoMono-italic.fntdata"/><Relationship Id="rId16" Type="http://schemas.openxmlformats.org/officeDocument/2006/relationships/slide" Target="slides/slide10.xml"/><Relationship Id="rId38" Type="http://schemas.openxmlformats.org/officeDocument/2006/relationships/font" Target="fonts/RobotoMon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f8e242ca9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9f8e242ca9_0_4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f8e242ca9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9f8e242ca9_0_4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f8e242ca9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9f8e242ca9_0_5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f8e242ca9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9f8e242ca9_0_5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f8e242ca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9f8e242ca9_0_5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f8e242ca9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9f8e242ca9_0_5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f8e242ca9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9f8e242ca9_0_5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9f8e242ca9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9f8e242ca9_0_5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f8e242ca9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9f8e242ca9_0_5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f8e242ca9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9f8e242ca9_0_5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f8e242ca9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9f8e242ca9_0_5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f8e242ca9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9f8e242ca9_0_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f8e242ca9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9f8e242ca9_0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f8e242ca9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9f8e242ca9_0_5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9f8e242ca9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9f8e242ca9_0_6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f8e242ca9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9f8e242ca9_0_6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f8e242ca9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9f8e242ca9_0_6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9f8e242ca9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9f8e242ca9_0_6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f8e242ca9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9f8e242ca9_0_6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f8e242ca9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9f8e242ca9_0_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f8e242ca9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9f8e242ca9_0_4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f8e242ca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9f8e242ca9_0_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f8e242ca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9f8e242ca9_0_4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f8e242ca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9f8e242ca9_0_4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f8e242ca9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9f8e242ca9_0_4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f8e242ca9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9f8e242ca9_0_4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1491050" y="1665525"/>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CSE 12 Week 4 Discussion</a:t>
            </a:r>
            <a:endParaRPr>
              <a:latin typeface="Arial"/>
              <a:ea typeface="Arial"/>
              <a:cs typeface="Arial"/>
              <a:sym typeface="Arial"/>
            </a:endParaRPr>
          </a:p>
          <a:p>
            <a:pPr indent="0" lvl="0" marL="0" rtl="0" algn="ctr">
              <a:lnSpc>
                <a:spcPct val="100000"/>
              </a:lnSpc>
              <a:spcBef>
                <a:spcPts val="0"/>
              </a:spcBef>
              <a:spcAft>
                <a:spcPts val="0"/>
              </a:spcAft>
              <a:buSzPts val="3800"/>
              <a:buNone/>
            </a:pPr>
            <a:r>
              <a:rPr lang="en" sz="2400">
                <a:latin typeface="Arial"/>
                <a:ea typeface="Arial"/>
                <a:cs typeface="Arial"/>
                <a:sym typeface="Arial"/>
              </a:rPr>
              <a:t>10-27-20</a:t>
            </a:r>
            <a:endParaRPr sz="2400">
              <a:latin typeface="Arial"/>
              <a:ea typeface="Arial"/>
              <a:cs typeface="Arial"/>
              <a:sym typeface="Arial"/>
            </a:endParaRPr>
          </a:p>
        </p:txBody>
      </p:sp>
      <p:sp>
        <p:nvSpPr>
          <p:cNvPr id="174" name="Google Shape;174;p25"/>
          <p:cNvSpPr txBox="1"/>
          <p:nvPr>
            <p:ph idx="1" type="subTitle"/>
          </p:nvPr>
        </p:nvSpPr>
        <p:spPr>
          <a:xfrm>
            <a:off x="1858700" y="323060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400">
                <a:latin typeface="Arial"/>
                <a:ea typeface="Arial"/>
                <a:cs typeface="Arial"/>
                <a:sym typeface="Arial"/>
              </a:rPr>
              <a:t>Focus: Counting Step &amp; Runtime Analysis</a:t>
            </a:r>
            <a:endParaRPr sz="2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819138" y="3765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Answer - D</a:t>
            </a:r>
            <a:endParaRPr>
              <a:latin typeface="Roboto Mono"/>
              <a:ea typeface="Roboto Mono"/>
              <a:cs typeface="Roboto Mono"/>
              <a:sym typeface="Roboto Mono"/>
            </a:endParaRPr>
          </a:p>
        </p:txBody>
      </p:sp>
      <p:sp>
        <p:nvSpPr>
          <p:cNvPr id="250" name="Google Shape;250;p34"/>
          <p:cNvSpPr txBox="1"/>
          <p:nvPr>
            <p:ph idx="1" type="body"/>
          </p:nvPr>
        </p:nvSpPr>
        <p:spPr>
          <a:xfrm>
            <a:off x="224500" y="2156500"/>
            <a:ext cx="4545000" cy="262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//LINKED LIST THAT HOLDS A STRING IN EACH NODE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boolean find(String toFind)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current = this.front.next;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while(current != null)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if(current.value.equals(toFind)) {return true;}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current = current.next;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false;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a:t>
            </a:r>
            <a:endParaRPr sz="1100">
              <a:solidFill>
                <a:srgbClr val="000000"/>
              </a:solidFill>
            </a:endParaRPr>
          </a:p>
        </p:txBody>
      </p:sp>
      <p:sp>
        <p:nvSpPr>
          <p:cNvPr id="251" name="Google Shape;251;p34"/>
          <p:cNvSpPr txBox="1"/>
          <p:nvPr>
            <p:ph idx="1" type="body"/>
          </p:nvPr>
        </p:nvSpPr>
        <p:spPr>
          <a:xfrm>
            <a:off x="4740300" y="1152475"/>
            <a:ext cx="4276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If “Jerry” is in the LinkedList, we do not know exactly how many Nodes from the start it is located.</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It could be located at start of list, end, middle, anywhere...</a:t>
            </a:r>
            <a:endParaRPr sz="1400"/>
          </a:p>
        </p:txBody>
      </p:sp>
      <p:sp>
        <p:nvSpPr>
          <p:cNvPr id="252" name="Google Shape;252;p34"/>
          <p:cNvSpPr/>
          <p:nvPr/>
        </p:nvSpPr>
        <p:spPr>
          <a:xfrm>
            <a:off x="579313" y="1250375"/>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4"/>
          <p:cNvSpPr/>
          <p:nvPr/>
        </p:nvSpPr>
        <p:spPr>
          <a:xfrm>
            <a:off x="1750138" y="1250375"/>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4"/>
          <p:cNvSpPr/>
          <p:nvPr/>
        </p:nvSpPr>
        <p:spPr>
          <a:xfrm>
            <a:off x="2920963" y="1250375"/>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4"/>
          <p:cNvSpPr/>
          <p:nvPr/>
        </p:nvSpPr>
        <p:spPr>
          <a:xfrm>
            <a:off x="1381813" y="1559725"/>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4"/>
          <p:cNvSpPr/>
          <p:nvPr/>
        </p:nvSpPr>
        <p:spPr>
          <a:xfrm>
            <a:off x="2552638" y="1543925"/>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819150" y="5408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Counting Steps...</a:t>
            </a:r>
            <a:endParaRPr>
              <a:latin typeface="Roboto Mono"/>
              <a:ea typeface="Roboto Mono"/>
              <a:cs typeface="Roboto Mono"/>
              <a:sym typeface="Roboto Mono"/>
            </a:endParaRPr>
          </a:p>
        </p:txBody>
      </p:sp>
      <p:sp>
        <p:nvSpPr>
          <p:cNvPr id="262" name="Google Shape;262;p35"/>
          <p:cNvSpPr txBox="1"/>
          <p:nvPr>
            <p:ph idx="1" type="body"/>
          </p:nvPr>
        </p:nvSpPr>
        <p:spPr>
          <a:xfrm>
            <a:off x="185150" y="1205725"/>
            <a:ext cx="4545000" cy="316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//FIND FIRST MATCHING VALUE ACROSS BOTH LISTS</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String findMatch(LinkedList a, LinkedList b)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aNode = a.first.next;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for (int i = 0; i &lt; a.size; i++)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bNode = b.first.next;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for (int j = 0; j &lt; b.size; j++)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r>
              <a:rPr lang="en" sz="1100">
                <a:solidFill>
                  <a:srgbClr val="000000"/>
                </a:solidFill>
                <a:highlight>
                  <a:srgbClr val="FFFF00"/>
                </a:highlight>
                <a:latin typeface="Roboto Mono"/>
                <a:ea typeface="Roboto Mono"/>
                <a:cs typeface="Roboto Mono"/>
                <a:sym typeface="Roboto Mono"/>
              </a:rPr>
              <a:t>if (aNode.value.equals(bNode.value) </a:t>
            </a: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aNode.value;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bNode = bNode.next;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aNode = aNode.next;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null;</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p:txBody>
      </p:sp>
      <p:sp>
        <p:nvSpPr>
          <p:cNvPr id="263" name="Google Shape;263;p35"/>
          <p:cNvSpPr txBox="1"/>
          <p:nvPr>
            <p:ph idx="1" type="body"/>
          </p:nvPr>
        </p:nvSpPr>
        <p:spPr>
          <a:xfrm>
            <a:off x="4668000" y="1205725"/>
            <a:ext cx="4276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Assuming that there are no matches between the two Linked Lists a and b, how many times would the inner if statement be executed?</a:t>
            </a:r>
            <a:endParaRPr sz="1400"/>
          </a:p>
          <a:p>
            <a:pPr indent="0" lvl="0" marL="0" rtl="0" algn="l">
              <a:lnSpc>
                <a:spcPct val="100000"/>
              </a:lnSpc>
              <a:spcBef>
                <a:spcPts val="0"/>
              </a:spcBef>
              <a:spcAft>
                <a:spcPts val="0"/>
              </a:spcAft>
              <a:buSzPts val="1800"/>
              <a:buNone/>
            </a:pPr>
            <a:r>
              <a:t/>
            </a:r>
            <a:endParaRPr sz="1400"/>
          </a:p>
          <a:p>
            <a:pPr indent="-317500" lvl="0" marL="457200" rtl="0" algn="l">
              <a:lnSpc>
                <a:spcPct val="100000"/>
              </a:lnSpc>
              <a:spcBef>
                <a:spcPts val="0"/>
              </a:spcBef>
              <a:spcAft>
                <a:spcPts val="0"/>
              </a:spcAft>
              <a:buSzPts val="1400"/>
              <a:buAutoNum type="alphaUcPeriod"/>
            </a:pPr>
            <a:r>
              <a:rPr lang="en" sz="1400"/>
              <a:t>a.size</a:t>
            </a:r>
            <a:endParaRPr sz="1400"/>
          </a:p>
          <a:p>
            <a:pPr indent="-317500" lvl="0" marL="457200" rtl="0" algn="l">
              <a:lnSpc>
                <a:spcPct val="100000"/>
              </a:lnSpc>
              <a:spcBef>
                <a:spcPts val="0"/>
              </a:spcBef>
              <a:spcAft>
                <a:spcPts val="0"/>
              </a:spcAft>
              <a:buSzPts val="1400"/>
              <a:buAutoNum type="alphaUcPeriod"/>
            </a:pPr>
            <a:r>
              <a:rPr lang="en" sz="1400"/>
              <a:t>b.size </a:t>
            </a:r>
            <a:endParaRPr sz="1400"/>
          </a:p>
          <a:p>
            <a:pPr indent="-317500" lvl="0" marL="457200" rtl="0" algn="l">
              <a:lnSpc>
                <a:spcPct val="100000"/>
              </a:lnSpc>
              <a:spcBef>
                <a:spcPts val="0"/>
              </a:spcBef>
              <a:spcAft>
                <a:spcPts val="0"/>
              </a:spcAft>
              <a:buSzPts val="1400"/>
              <a:buAutoNum type="alphaUcPeriod"/>
            </a:pPr>
            <a:r>
              <a:rPr lang="en" sz="1400"/>
              <a:t>a.size * b.size</a:t>
            </a:r>
            <a:endParaRPr sz="1400"/>
          </a:p>
          <a:p>
            <a:pPr indent="-317500" lvl="0" marL="457200" rtl="0" algn="l">
              <a:lnSpc>
                <a:spcPct val="100000"/>
              </a:lnSpc>
              <a:spcBef>
                <a:spcPts val="0"/>
              </a:spcBef>
              <a:spcAft>
                <a:spcPts val="0"/>
              </a:spcAft>
              <a:buSzPts val="1400"/>
              <a:buAutoNum type="alphaUcPeriod"/>
            </a:pPr>
            <a:r>
              <a:rPr lang="en" sz="1400"/>
              <a:t>a.size + b.size</a:t>
            </a:r>
            <a:endParaRPr sz="1400"/>
          </a:p>
          <a:p>
            <a:pPr indent="-317500" lvl="0" marL="457200" rtl="0" algn="l">
              <a:lnSpc>
                <a:spcPct val="100000"/>
              </a:lnSpc>
              <a:spcBef>
                <a:spcPts val="0"/>
              </a:spcBef>
              <a:spcAft>
                <a:spcPts val="0"/>
              </a:spcAft>
              <a:buSzPts val="1400"/>
              <a:buAutoNum type="alphaUcPeriod"/>
            </a:pPr>
            <a:r>
              <a:rPr lang="en" sz="1400"/>
              <a:t>None of the above</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819150" y="3884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Answer - C</a:t>
            </a:r>
            <a:endParaRPr>
              <a:latin typeface="Roboto Mono"/>
              <a:ea typeface="Roboto Mono"/>
              <a:cs typeface="Roboto Mono"/>
              <a:sym typeface="Roboto Mono"/>
            </a:endParaRPr>
          </a:p>
        </p:txBody>
      </p:sp>
      <p:sp>
        <p:nvSpPr>
          <p:cNvPr id="269" name="Google Shape;269;p36"/>
          <p:cNvSpPr txBox="1"/>
          <p:nvPr>
            <p:ph idx="1" type="body"/>
          </p:nvPr>
        </p:nvSpPr>
        <p:spPr>
          <a:xfrm>
            <a:off x="4740300" y="1152475"/>
            <a:ext cx="4276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The inner if statement is inside both for loops.</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Outer for loop runs a.size times.</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Inner for loop runs b.size times.</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Anything inside inner for loop is called a.size * b.size times.</a:t>
            </a:r>
            <a:endParaRPr sz="1400"/>
          </a:p>
        </p:txBody>
      </p:sp>
      <p:sp>
        <p:nvSpPr>
          <p:cNvPr id="270" name="Google Shape;270;p36"/>
          <p:cNvSpPr txBox="1"/>
          <p:nvPr>
            <p:ph idx="1" type="body"/>
          </p:nvPr>
        </p:nvSpPr>
        <p:spPr>
          <a:xfrm>
            <a:off x="185150" y="1129525"/>
            <a:ext cx="4545000" cy="316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//FIND FIRST MATCHING VALUE ACROSS BOTH LISTS</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String findMatch(LinkedList a, LinkedList b)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aNode = a.first.next;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for (int i = 0; i &lt; a.size; i++)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bNode = b.first.next;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for (int j = 0; j &lt; b.size; j++)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if (aNode.value.equals(bNode.value)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aNode.value;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bNode = bNode.next;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aNode = aNode.next;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null;</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a:t>
            </a:r>
            <a:endParaRPr sz="1100">
              <a:solidFill>
                <a:srgbClr val="000000"/>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311700" y="445025"/>
            <a:ext cx="8520600" cy="100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latin typeface="Roboto Mono"/>
                <a:ea typeface="Roboto Mono"/>
                <a:cs typeface="Roboto Mono"/>
                <a:sym typeface="Roboto Mono"/>
              </a:rPr>
              <a:t>If Statement Calls vs List Sizes</a:t>
            </a:r>
            <a:br>
              <a:rPr lang="en" sz="2400">
                <a:latin typeface="Roboto Mono"/>
                <a:ea typeface="Roboto Mono"/>
                <a:cs typeface="Roboto Mono"/>
                <a:sym typeface="Roboto Mono"/>
              </a:rPr>
            </a:br>
            <a:r>
              <a:rPr lang="en" sz="2400">
                <a:latin typeface="Roboto Mono"/>
                <a:ea typeface="Roboto Mono"/>
                <a:cs typeface="Roboto Mono"/>
                <a:sym typeface="Roboto Mono"/>
              </a:rPr>
              <a:t>(when no items match across two lists)</a:t>
            </a:r>
            <a:endParaRPr sz="2400">
              <a:latin typeface="Roboto Mono"/>
              <a:ea typeface="Roboto Mono"/>
              <a:cs typeface="Roboto Mono"/>
              <a:sym typeface="Roboto Mono"/>
            </a:endParaRPr>
          </a:p>
          <a:p>
            <a:pPr indent="0" lvl="0" marL="0" rtl="0" algn="l">
              <a:lnSpc>
                <a:spcPct val="100000"/>
              </a:lnSpc>
              <a:spcBef>
                <a:spcPts val="0"/>
              </a:spcBef>
              <a:spcAft>
                <a:spcPts val="0"/>
              </a:spcAft>
              <a:buSzPts val="2800"/>
              <a:buNone/>
            </a:pPr>
            <a:r>
              <a:t/>
            </a:r>
            <a:endParaRPr sz="2400">
              <a:latin typeface="Roboto Mono"/>
              <a:ea typeface="Roboto Mono"/>
              <a:cs typeface="Roboto Mono"/>
              <a:sym typeface="Roboto Mono"/>
            </a:endParaRPr>
          </a:p>
        </p:txBody>
      </p:sp>
      <p:pic>
        <p:nvPicPr>
          <p:cNvPr id="276" name="Google Shape;276;p37"/>
          <p:cNvPicPr preferRelativeResize="0"/>
          <p:nvPr/>
        </p:nvPicPr>
        <p:blipFill rotWithShape="1">
          <a:blip r:embed="rId3">
            <a:alphaModFix/>
          </a:blip>
          <a:srcRect b="0" l="0" r="0" t="0"/>
          <a:stretch/>
        </p:blipFill>
        <p:spPr>
          <a:xfrm>
            <a:off x="2415925" y="1448525"/>
            <a:ext cx="4312150" cy="308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Categorizing Runtimes</a:t>
            </a:r>
            <a:endParaRPr>
              <a:latin typeface="Arial"/>
              <a:ea typeface="Arial"/>
              <a:cs typeface="Arial"/>
              <a:sym typeface="Arial"/>
            </a:endParaRPr>
          </a:p>
          <a:p>
            <a:pPr indent="0" lvl="0" marL="0" rtl="0" algn="ctr">
              <a:lnSpc>
                <a:spcPct val="100000"/>
              </a:lnSpc>
              <a:spcBef>
                <a:spcPts val="0"/>
              </a:spcBef>
              <a:spcAft>
                <a:spcPts val="0"/>
              </a:spcAft>
              <a:buSzPts val="3800"/>
              <a:buNone/>
            </a:pPr>
            <a:r>
              <a:t/>
            </a:r>
            <a:endParaRPr sz="2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idx="1" type="body"/>
          </p:nvPr>
        </p:nvSpPr>
        <p:spPr>
          <a:xfrm>
            <a:off x="819150" y="692200"/>
            <a:ext cx="7505700" cy="37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400">
                <a:latin typeface="Arial"/>
                <a:ea typeface="Arial"/>
                <a:cs typeface="Arial"/>
                <a:sym typeface="Arial"/>
              </a:rPr>
              <a:t>Let f(n) = 100</a:t>
            </a:r>
            <a:endParaRPr sz="2400">
              <a:latin typeface="Arial"/>
              <a:ea typeface="Arial"/>
              <a:cs typeface="Arial"/>
              <a:sym typeface="Arial"/>
            </a:endParaRPr>
          </a:p>
          <a:p>
            <a:pPr indent="0" lvl="0" marL="0" rtl="0" algn="l">
              <a:lnSpc>
                <a:spcPct val="115000"/>
              </a:lnSpc>
              <a:spcBef>
                <a:spcPts val="1600"/>
              </a:spcBef>
              <a:spcAft>
                <a:spcPts val="0"/>
              </a:spcAft>
              <a:buSzPts val="1300"/>
              <a:buNone/>
            </a:pPr>
            <a:r>
              <a:rPr lang="en" sz="2400">
                <a:latin typeface="Arial"/>
                <a:ea typeface="Arial"/>
                <a:cs typeface="Arial"/>
                <a:sym typeface="Arial"/>
              </a:rPr>
              <a:t>Which of the following is true?</a:t>
            </a:r>
            <a:endParaRPr sz="2400">
              <a:latin typeface="Arial"/>
              <a:ea typeface="Arial"/>
              <a:cs typeface="Arial"/>
              <a:sym typeface="Arial"/>
            </a:endParaRPr>
          </a:p>
          <a:p>
            <a:pPr indent="-381000" lvl="0" marL="457200" rtl="0" algn="l">
              <a:lnSpc>
                <a:spcPct val="115000"/>
              </a:lnSpc>
              <a:spcBef>
                <a:spcPts val="1600"/>
              </a:spcBef>
              <a:spcAft>
                <a:spcPts val="0"/>
              </a:spcAft>
              <a:buSzPts val="2400"/>
              <a:buFont typeface="Arial"/>
              <a:buAutoNum type="alphaUcPeriod"/>
            </a:pPr>
            <a:r>
              <a:rPr lang="en" sz="2400">
                <a:latin typeface="Arial"/>
                <a:ea typeface="Arial"/>
                <a:cs typeface="Arial"/>
                <a:sym typeface="Arial"/>
              </a:rPr>
              <a:t>f(n) is O(2</a:t>
            </a:r>
            <a:r>
              <a:rPr baseline="30000" lang="en" sz="2400">
                <a:latin typeface="Arial"/>
                <a:ea typeface="Arial"/>
                <a:cs typeface="Arial"/>
                <a:sym typeface="Arial"/>
              </a:rPr>
              <a:t>n</a:t>
            </a:r>
            <a:r>
              <a:rPr lang="en" sz="2400">
                <a:latin typeface="Arial"/>
                <a:ea typeface="Arial"/>
                <a:cs typeface="Arial"/>
                <a:sym typeface="Arial"/>
              </a:rPr>
              <a:t>)</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f(n) is O(n</a:t>
            </a:r>
            <a:r>
              <a:rPr baseline="30000" lang="en" sz="2400">
                <a:latin typeface="Arial"/>
                <a:ea typeface="Arial"/>
                <a:cs typeface="Arial"/>
                <a:sym typeface="Arial"/>
              </a:rPr>
              <a:t>2</a:t>
            </a:r>
            <a:r>
              <a:rPr lang="en" sz="2400">
                <a:latin typeface="Arial"/>
                <a:ea typeface="Arial"/>
                <a:cs typeface="Arial"/>
                <a:sym typeface="Arial"/>
              </a:rPr>
              <a:t>)</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f(n) is O(n)</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All of these</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None of these</a:t>
            </a:r>
            <a:endParaRPr sz="2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idx="1" type="body"/>
          </p:nvPr>
        </p:nvSpPr>
        <p:spPr>
          <a:xfrm>
            <a:off x="819150" y="692200"/>
            <a:ext cx="7505700" cy="37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400">
                <a:latin typeface="Arial"/>
                <a:ea typeface="Arial"/>
                <a:cs typeface="Arial"/>
                <a:sym typeface="Arial"/>
              </a:rPr>
              <a:t>Let f(n) = 100</a:t>
            </a:r>
            <a:endParaRPr sz="2400">
              <a:latin typeface="Arial"/>
              <a:ea typeface="Arial"/>
              <a:cs typeface="Arial"/>
              <a:sym typeface="Arial"/>
            </a:endParaRPr>
          </a:p>
          <a:p>
            <a:pPr indent="0" lvl="0" marL="0" rtl="0" algn="l">
              <a:lnSpc>
                <a:spcPct val="115000"/>
              </a:lnSpc>
              <a:spcBef>
                <a:spcPts val="1600"/>
              </a:spcBef>
              <a:spcAft>
                <a:spcPts val="0"/>
              </a:spcAft>
              <a:buSzPts val="1300"/>
              <a:buNone/>
            </a:pPr>
            <a:r>
              <a:rPr lang="en" sz="2400">
                <a:latin typeface="Arial"/>
                <a:ea typeface="Arial"/>
                <a:cs typeface="Arial"/>
                <a:sym typeface="Arial"/>
              </a:rPr>
              <a:t>Which of the following is true?</a:t>
            </a:r>
            <a:endParaRPr sz="2400">
              <a:latin typeface="Arial"/>
              <a:ea typeface="Arial"/>
              <a:cs typeface="Arial"/>
              <a:sym typeface="Arial"/>
            </a:endParaRPr>
          </a:p>
          <a:p>
            <a:pPr indent="-381000" lvl="0" marL="457200" rtl="0" algn="l">
              <a:lnSpc>
                <a:spcPct val="115000"/>
              </a:lnSpc>
              <a:spcBef>
                <a:spcPts val="1600"/>
              </a:spcBef>
              <a:spcAft>
                <a:spcPts val="0"/>
              </a:spcAft>
              <a:buSzPts val="2400"/>
              <a:buFont typeface="Arial"/>
              <a:buAutoNum type="alphaUcPeriod"/>
            </a:pPr>
            <a:r>
              <a:rPr lang="en" sz="2400">
                <a:latin typeface="Arial"/>
                <a:ea typeface="Arial"/>
                <a:cs typeface="Arial"/>
                <a:sym typeface="Arial"/>
              </a:rPr>
              <a:t>f(n) is O(2</a:t>
            </a:r>
            <a:r>
              <a:rPr baseline="30000" lang="en" sz="2400">
                <a:latin typeface="Arial"/>
                <a:ea typeface="Arial"/>
                <a:cs typeface="Arial"/>
                <a:sym typeface="Arial"/>
              </a:rPr>
              <a:t>n</a:t>
            </a:r>
            <a:r>
              <a:rPr lang="en" sz="2400">
                <a:latin typeface="Arial"/>
                <a:ea typeface="Arial"/>
                <a:cs typeface="Arial"/>
                <a:sym typeface="Arial"/>
              </a:rPr>
              <a:t>)</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f(n) is O(n</a:t>
            </a:r>
            <a:r>
              <a:rPr baseline="30000" lang="en" sz="2400">
                <a:latin typeface="Arial"/>
                <a:ea typeface="Arial"/>
                <a:cs typeface="Arial"/>
                <a:sym typeface="Arial"/>
              </a:rPr>
              <a:t>2</a:t>
            </a:r>
            <a:r>
              <a:rPr lang="en" sz="2400">
                <a:latin typeface="Arial"/>
                <a:ea typeface="Arial"/>
                <a:cs typeface="Arial"/>
                <a:sym typeface="Arial"/>
              </a:rPr>
              <a:t>)</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f(n) is O(n)</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All of these</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AutoNum type="alphaUcPeriod"/>
            </a:pPr>
            <a:r>
              <a:rPr lang="en" sz="2400">
                <a:latin typeface="Arial"/>
                <a:ea typeface="Arial"/>
                <a:cs typeface="Arial"/>
                <a:sym typeface="Arial"/>
              </a:rPr>
              <a:t>None of these</a:t>
            </a:r>
            <a:endParaRPr sz="2400">
              <a:latin typeface="Arial"/>
              <a:ea typeface="Arial"/>
              <a:cs typeface="Arial"/>
              <a:sym typeface="Arial"/>
            </a:endParaRPr>
          </a:p>
        </p:txBody>
      </p:sp>
      <p:sp>
        <p:nvSpPr>
          <p:cNvPr id="292" name="Google Shape;292;p40"/>
          <p:cNvSpPr txBox="1"/>
          <p:nvPr/>
        </p:nvSpPr>
        <p:spPr>
          <a:xfrm>
            <a:off x="762000" y="3214950"/>
            <a:ext cx="2572200" cy="4896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1"/>
          <p:cNvPicPr preferRelativeResize="0"/>
          <p:nvPr/>
        </p:nvPicPr>
        <p:blipFill rotWithShape="1">
          <a:blip r:embed="rId3">
            <a:alphaModFix/>
          </a:blip>
          <a:srcRect b="0" l="0" r="0" t="0"/>
          <a:stretch/>
        </p:blipFill>
        <p:spPr>
          <a:xfrm>
            <a:off x="242825" y="180675"/>
            <a:ext cx="8367776" cy="4559476"/>
          </a:xfrm>
          <a:prstGeom prst="rect">
            <a:avLst/>
          </a:prstGeom>
          <a:noFill/>
          <a:ln>
            <a:noFill/>
          </a:ln>
        </p:spPr>
      </p:pic>
      <p:pic>
        <p:nvPicPr>
          <p:cNvPr id="298" name="Google Shape;298;p41"/>
          <p:cNvPicPr preferRelativeResize="0"/>
          <p:nvPr/>
        </p:nvPicPr>
        <p:blipFill rotWithShape="1">
          <a:blip r:embed="rId4">
            <a:alphaModFix/>
          </a:blip>
          <a:srcRect b="0" l="0" r="0" t="0"/>
          <a:stretch/>
        </p:blipFill>
        <p:spPr>
          <a:xfrm>
            <a:off x="2471738" y="328613"/>
            <a:ext cx="6334125" cy="1285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2"/>
          <p:cNvPicPr preferRelativeResize="0"/>
          <p:nvPr/>
        </p:nvPicPr>
        <p:blipFill rotWithShape="1">
          <a:blip r:embed="rId3">
            <a:alphaModFix/>
          </a:blip>
          <a:srcRect b="0" l="0" r="0" t="0"/>
          <a:stretch/>
        </p:blipFill>
        <p:spPr>
          <a:xfrm>
            <a:off x="242825" y="180675"/>
            <a:ext cx="8367776" cy="4559476"/>
          </a:xfrm>
          <a:prstGeom prst="rect">
            <a:avLst/>
          </a:prstGeom>
          <a:noFill/>
          <a:ln>
            <a:noFill/>
          </a:ln>
        </p:spPr>
      </p:pic>
      <p:sp>
        <p:nvSpPr>
          <p:cNvPr id="304" name="Google Shape;304;p42"/>
          <p:cNvSpPr txBox="1"/>
          <p:nvPr/>
        </p:nvSpPr>
        <p:spPr>
          <a:xfrm>
            <a:off x="1650350" y="1690950"/>
            <a:ext cx="1836300" cy="519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5" name="Google Shape;305;p42"/>
          <p:cNvPicPr preferRelativeResize="0"/>
          <p:nvPr/>
        </p:nvPicPr>
        <p:blipFill rotWithShape="1">
          <a:blip r:embed="rId4">
            <a:alphaModFix/>
          </a:blip>
          <a:srcRect b="0" l="0" r="0" t="0"/>
          <a:stretch/>
        </p:blipFill>
        <p:spPr>
          <a:xfrm>
            <a:off x="2471738" y="328613"/>
            <a:ext cx="6334125" cy="128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3"/>
          <p:cNvPicPr preferRelativeResize="0"/>
          <p:nvPr/>
        </p:nvPicPr>
        <p:blipFill rotWithShape="1">
          <a:blip r:embed="rId3">
            <a:alphaModFix/>
          </a:blip>
          <a:srcRect b="0" l="0" r="0" t="0"/>
          <a:stretch/>
        </p:blipFill>
        <p:spPr>
          <a:xfrm>
            <a:off x="1371600" y="304800"/>
            <a:ext cx="6464750" cy="4435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Reminders</a:t>
            </a:r>
            <a:endParaRPr>
              <a:latin typeface="Arial"/>
              <a:ea typeface="Arial"/>
              <a:cs typeface="Arial"/>
              <a:sym typeface="Arial"/>
            </a:endParaRPr>
          </a:p>
        </p:txBody>
      </p:sp>
      <p:sp>
        <p:nvSpPr>
          <p:cNvPr id="180" name="Google Shape;180;p26"/>
          <p:cNvSpPr txBox="1"/>
          <p:nvPr>
            <p:ph idx="1" type="body"/>
          </p:nvPr>
        </p:nvSpPr>
        <p:spPr>
          <a:xfrm>
            <a:off x="819150" y="1533525"/>
            <a:ext cx="7505700" cy="2448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PA3 due tomorrow at 11:59 PM</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PA4 is released Thursday, is an </a:t>
            </a:r>
            <a:r>
              <a:rPr b="1" lang="en" sz="1800">
                <a:latin typeface="Arial"/>
                <a:ea typeface="Arial"/>
                <a:cs typeface="Arial"/>
                <a:sym typeface="Arial"/>
              </a:rPr>
              <a:t>open</a:t>
            </a:r>
            <a:r>
              <a:rPr lang="en" sz="1800">
                <a:latin typeface="Arial"/>
                <a:ea typeface="Arial"/>
                <a:cs typeface="Arial"/>
                <a:sym typeface="Arial"/>
              </a:rPr>
              <a:t> assignment - collaborate!</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PA1 Resubmission due Friday, October 30th 11:59 PM</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PA2 Resubmission due Thursday, November 5th 11:59 PM</a:t>
            </a:r>
            <a:endParaRPr b="1" sz="20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44"/>
          <p:cNvPicPr preferRelativeResize="0"/>
          <p:nvPr/>
        </p:nvPicPr>
        <p:blipFill rotWithShape="1">
          <a:blip r:embed="rId3">
            <a:alphaModFix/>
          </a:blip>
          <a:srcRect b="0" l="0" r="0" t="0"/>
          <a:stretch/>
        </p:blipFill>
        <p:spPr>
          <a:xfrm>
            <a:off x="1600200" y="228600"/>
            <a:ext cx="5662051" cy="4672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5"/>
          <p:cNvPicPr preferRelativeResize="0"/>
          <p:nvPr/>
        </p:nvPicPr>
        <p:blipFill rotWithShape="1">
          <a:blip r:embed="rId3">
            <a:alphaModFix/>
          </a:blip>
          <a:srcRect b="0" l="0" r="0" t="0"/>
          <a:stretch/>
        </p:blipFill>
        <p:spPr>
          <a:xfrm>
            <a:off x="1600200" y="304800"/>
            <a:ext cx="5662051" cy="4672275"/>
          </a:xfrm>
          <a:prstGeom prst="rect">
            <a:avLst/>
          </a:prstGeom>
          <a:noFill/>
          <a:ln>
            <a:noFill/>
          </a:ln>
        </p:spPr>
      </p:pic>
      <p:sp>
        <p:nvSpPr>
          <p:cNvPr id="321" name="Google Shape;321;p45"/>
          <p:cNvSpPr txBox="1"/>
          <p:nvPr/>
        </p:nvSpPr>
        <p:spPr>
          <a:xfrm>
            <a:off x="1942500" y="2300550"/>
            <a:ext cx="1544100" cy="519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6"/>
          <p:cNvPicPr preferRelativeResize="0"/>
          <p:nvPr/>
        </p:nvPicPr>
        <p:blipFill rotWithShape="1">
          <a:blip r:embed="rId3">
            <a:alphaModFix/>
          </a:blip>
          <a:srcRect b="0" l="0" r="0" t="0"/>
          <a:stretch/>
        </p:blipFill>
        <p:spPr>
          <a:xfrm>
            <a:off x="1752600" y="304800"/>
            <a:ext cx="5469825" cy="4489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7"/>
          <p:cNvPicPr preferRelativeResize="0"/>
          <p:nvPr/>
        </p:nvPicPr>
        <p:blipFill rotWithShape="1">
          <a:blip r:embed="rId3">
            <a:alphaModFix/>
          </a:blip>
          <a:srcRect b="0" l="0" r="0" t="0"/>
          <a:stretch/>
        </p:blipFill>
        <p:spPr>
          <a:xfrm>
            <a:off x="1752600" y="304800"/>
            <a:ext cx="5469825" cy="4489325"/>
          </a:xfrm>
          <a:prstGeom prst="rect">
            <a:avLst/>
          </a:prstGeom>
          <a:noFill/>
          <a:ln>
            <a:noFill/>
          </a:ln>
        </p:spPr>
      </p:pic>
      <p:sp>
        <p:nvSpPr>
          <p:cNvPr id="332" name="Google Shape;332;p47"/>
          <p:cNvSpPr txBox="1"/>
          <p:nvPr/>
        </p:nvSpPr>
        <p:spPr>
          <a:xfrm>
            <a:off x="2018700" y="2757750"/>
            <a:ext cx="1544100" cy="519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8"/>
          <p:cNvPicPr preferRelativeResize="0"/>
          <p:nvPr/>
        </p:nvPicPr>
        <p:blipFill rotWithShape="1">
          <a:blip r:embed="rId3">
            <a:alphaModFix/>
          </a:blip>
          <a:srcRect b="0" l="0" r="0" t="0"/>
          <a:stretch/>
        </p:blipFill>
        <p:spPr>
          <a:xfrm>
            <a:off x="1371600" y="381000"/>
            <a:ext cx="6425276" cy="4371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49"/>
          <p:cNvPicPr preferRelativeResize="0"/>
          <p:nvPr/>
        </p:nvPicPr>
        <p:blipFill rotWithShape="1">
          <a:blip r:embed="rId3">
            <a:alphaModFix/>
          </a:blip>
          <a:srcRect b="0" l="0" r="0" t="0"/>
          <a:stretch/>
        </p:blipFill>
        <p:spPr>
          <a:xfrm>
            <a:off x="597350" y="287425"/>
            <a:ext cx="8078626" cy="4627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0"/>
          <p:cNvPicPr preferRelativeResize="0"/>
          <p:nvPr/>
        </p:nvPicPr>
        <p:blipFill rotWithShape="1">
          <a:blip r:embed="rId3">
            <a:alphaModFix/>
          </a:blip>
          <a:srcRect b="0" l="0" r="0" t="0"/>
          <a:stretch/>
        </p:blipFill>
        <p:spPr>
          <a:xfrm>
            <a:off x="381000" y="279925"/>
            <a:ext cx="5493900" cy="4711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Do you feel prepared for the Midterm?</a:t>
            </a:r>
            <a:endParaRPr>
              <a:latin typeface="Arial"/>
              <a:ea typeface="Arial"/>
              <a:cs typeface="Arial"/>
              <a:sym typeface="Arial"/>
            </a:endParaRPr>
          </a:p>
        </p:txBody>
      </p:sp>
      <p:sp>
        <p:nvSpPr>
          <p:cNvPr id="186" name="Google Shape;186;p27"/>
          <p:cNvSpPr txBox="1"/>
          <p:nvPr>
            <p:ph idx="1" type="body"/>
          </p:nvPr>
        </p:nvSpPr>
        <p:spPr>
          <a:xfrm>
            <a:off x="819150" y="175497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latin typeface="Arial"/>
                <a:ea typeface="Arial"/>
                <a:cs typeface="Arial"/>
                <a:sym typeface="Arial"/>
              </a:rPr>
              <a:t>A.  Going to ace it!</a:t>
            </a:r>
            <a:endParaRPr sz="1800">
              <a:latin typeface="Arial"/>
              <a:ea typeface="Arial"/>
              <a:cs typeface="Arial"/>
              <a:sym typeface="Arial"/>
            </a:endParaRPr>
          </a:p>
          <a:p>
            <a:pPr indent="0" lvl="0" marL="0" rtl="0" algn="l">
              <a:lnSpc>
                <a:spcPct val="115000"/>
              </a:lnSpc>
              <a:spcBef>
                <a:spcPts val="1600"/>
              </a:spcBef>
              <a:spcAft>
                <a:spcPts val="0"/>
              </a:spcAft>
              <a:buSzPts val="1300"/>
              <a:buNone/>
            </a:pPr>
            <a:r>
              <a:rPr lang="en" sz="1800">
                <a:latin typeface="Arial"/>
                <a:ea typeface="Arial"/>
                <a:cs typeface="Arial"/>
                <a:sym typeface="Arial"/>
              </a:rPr>
              <a:t>B. </a:t>
            </a:r>
            <a:r>
              <a:rPr lang="en" sz="1800">
                <a:solidFill>
                  <a:srgbClr val="000000"/>
                </a:solidFill>
                <a:latin typeface="Arial"/>
                <a:ea typeface="Arial"/>
                <a:cs typeface="Arial"/>
                <a:sym typeface="Arial"/>
              </a:rPr>
              <a:t>Almost there</a:t>
            </a:r>
            <a:endParaRPr sz="1800">
              <a:latin typeface="Arial"/>
              <a:ea typeface="Arial"/>
              <a:cs typeface="Arial"/>
              <a:sym typeface="Arial"/>
            </a:endParaRPr>
          </a:p>
          <a:p>
            <a:pPr indent="0" lvl="0" marL="0" rtl="0" algn="l">
              <a:lnSpc>
                <a:spcPct val="115000"/>
              </a:lnSpc>
              <a:spcBef>
                <a:spcPts val="1600"/>
              </a:spcBef>
              <a:spcAft>
                <a:spcPts val="0"/>
              </a:spcAft>
              <a:buSzPts val="1300"/>
              <a:buNone/>
            </a:pPr>
            <a:r>
              <a:rPr lang="en" sz="1800">
                <a:latin typeface="Arial"/>
                <a:ea typeface="Arial"/>
                <a:cs typeface="Arial"/>
                <a:sym typeface="Arial"/>
              </a:rPr>
              <a:t>C. </a:t>
            </a:r>
            <a:r>
              <a:rPr lang="en" sz="1800">
                <a:solidFill>
                  <a:srgbClr val="000000"/>
                </a:solidFill>
                <a:latin typeface="Arial"/>
                <a:ea typeface="Arial"/>
                <a:cs typeface="Arial"/>
                <a:sym typeface="Arial"/>
              </a:rPr>
              <a:t>¯\_(ツ)_/¯</a:t>
            </a:r>
            <a:endParaRPr sz="1800">
              <a:latin typeface="Arial"/>
              <a:ea typeface="Arial"/>
              <a:cs typeface="Arial"/>
              <a:sym typeface="Arial"/>
            </a:endParaRPr>
          </a:p>
          <a:p>
            <a:pPr indent="0" lvl="0" marL="0" rtl="0" algn="l">
              <a:lnSpc>
                <a:spcPct val="115000"/>
              </a:lnSpc>
              <a:spcBef>
                <a:spcPts val="1600"/>
              </a:spcBef>
              <a:spcAft>
                <a:spcPts val="0"/>
              </a:spcAft>
              <a:buSzPts val="1300"/>
              <a:buNone/>
            </a:pPr>
            <a:r>
              <a:rPr lang="en" sz="1800">
                <a:latin typeface="Arial"/>
                <a:ea typeface="Arial"/>
                <a:cs typeface="Arial"/>
                <a:sym typeface="Arial"/>
              </a:rPr>
              <a:t>D. not ready at all</a:t>
            </a:r>
            <a:endParaRPr sz="1800">
              <a:latin typeface="Arial"/>
              <a:ea typeface="Arial"/>
              <a:cs typeface="Arial"/>
              <a:sym typeface="Arial"/>
            </a:endParaRPr>
          </a:p>
          <a:p>
            <a:pPr indent="0" lvl="0" marL="0" rtl="0" algn="l">
              <a:lnSpc>
                <a:spcPct val="115000"/>
              </a:lnSpc>
              <a:spcBef>
                <a:spcPts val="1600"/>
              </a:spcBef>
              <a:spcAft>
                <a:spcPts val="1600"/>
              </a:spcAft>
              <a:buSzPts val="1300"/>
              <a:buNone/>
            </a:pPr>
            <a:r>
              <a:rPr lang="en" sz="1800">
                <a:latin typeface="Arial"/>
                <a:ea typeface="Arial"/>
                <a:cs typeface="Arial"/>
                <a:sym typeface="Arial"/>
              </a:rPr>
              <a:t>E. What midterm?</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819150" y="6932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Counting Steps...</a:t>
            </a:r>
            <a:endParaRPr>
              <a:latin typeface="Roboto Mono"/>
              <a:ea typeface="Roboto Mono"/>
              <a:cs typeface="Roboto Mono"/>
              <a:sym typeface="Roboto Mono"/>
            </a:endParaRPr>
          </a:p>
        </p:txBody>
      </p:sp>
      <p:sp>
        <p:nvSpPr>
          <p:cNvPr id="192" name="Google Shape;192;p28"/>
          <p:cNvSpPr txBox="1"/>
          <p:nvPr>
            <p:ph idx="1" type="body"/>
          </p:nvPr>
        </p:nvSpPr>
        <p:spPr>
          <a:xfrm>
            <a:off x="819150" y="1890125"/>
            <a:ext cx="7505700" cy="25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800"/>
              <a:t>How many times does the following loop run?</a:t>
            </a:r>
            <a:endParaRPr sz="1800"/>
          </a:p>
          <a:p>
            <a:pPr indent="0" lvl="0" marL="0" rtl="0" algn="l">
              <a:lnSpc>
                <a:spcPct val="115000"/>
              </a:lnSpc>
              <a:spcBef>
                <a:spcPts val="1600"/>
              </a:spcBef>
              <a:spcAft>
                <a:spcPts val="0"/>
              </a:spcAft>
              <a:buSzPts val="1800"/>
              <a:buNone/>
            </a:pPr>
            <a:r>
              <a:rPr lang="en" sz="1800"/>
              <a:t>for (int i = 1; i &lt; 1000; i*=2) {</a:t>
            </a:r>
            <a:endParaRPr sz="1800"/>
          </a:p>
          <a:p>
            <a:pPr indent="0" lvl="0" marL="0" rtl="0" algn="l">
              <a:lnSpc>
                <a:spcPct val="115000"/>
              </a:lnSpc>
              <a:spcBef>
                <a:spcPts val="1600"/>
              </a:spcBef>
              <a:spcAft>
                <a:spcPts val="0"/>
              </a:spcAft>
              <a:buSzPts val="1800"/>
              <a:buNone/>
            </a:pPr>
            <a:r>
              <a:rPr lang="en" sz="1800"/>
              <a:t>	System.out.println(i);</a:t>
            </a:r>
            <a:endParaRPr sz="1800"/>
          </a:p>
          <a:p>
            <a:pPr indent="0" lvl="0" marL="0" rtl="0" algn="l">
              <a:lnSpc>
                <a:spcPct val="115000"/>
              </a:lnSpc>
              <a:spcBef>
                <a:spcPts val="1600"/>
              </a:spcBef>
              <a:spcAft>
                <a:spcPts val="0"/>
              </a:spcAft>
              <a:buSzPts val="1800"/>
              <a:buNone/>
            </a:pPr>
            <a:r>
              <a:rPr lang="en" sz="1800"/>
              <a:t>}</a:t>
            </a:r>
            <a:endParaRPr sz="1800"/>
          </a:p>
        </p:txBody>
      </p:sp>
      <p:sp>
        <p:nvSpPr>
          <p:cNvPr id="193" name="Google Shape;193;p28"/>
          <p:cNvSpPr txBox="1"/>
          <p:nvPr/>
        </p:nvSpPr>
        <p:spPr>
          <a:xfrm>
            <a:off x="6353250" y="1826350"/>
            <a:ext cx="1971600" cy="1768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Clr>
                <a:schemeClr val="dk2"/>
              </a:buClr>
              <a:buSzPts val="1800"/>
              <a:buFont typeface="Calibri"/>
              <a:buAutoNum type="alphaUcPeriod"/>
            </a:pPr>
            <a:r>
              <a:rPr lang="en" sz="1800">
                <a:solidFill>
                  <a:schemeClr val="dk2"/>
                </a:solidFill>
                <a:latin typeface="Calibri"/>
                <a:ea typeface="Calibri"/>
                <a:cs typeface="Calibri"/>
                <a:sym typeface="Calibri"/>
              </a:rPr>
              <a:t>100</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AutoNum type="alphaUcPeriod"/>
            </a:pPr>
            <a:r>
              <a:rPr lang="en" sz="1800">
                <a:solidFill>
                  <a:schemeClr val="dk2"/>
                </a:solidFill>
                <a:latin typeface="Calibri"/>
                <a:ea typeface="Calibri"/>
                <a:cs typeface="Calibri"/>
                <a:sym typeface="Calibri"/>
              </a:rPr>
              <a:t>50</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AutoNum type="alphaUcPeriod"/>
            </a:pPr>
            <a:r>
              <a:rPr lang="en" sz="1800">
                <a:solidFill>
                  <a:schemeClr val="dk2"/>
                </a:solidFill>
                <a:latin typeface="Calibri"/>
                <a:ea typeface="Calibri"/>
                <a:cs typeface="Calibri"/>
                <a:sym typeface="Calibri"/>
              </a:rPr>
              <a:t>25</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AutoNum type="alphaUcPeriod"/>
            </a:pPr>
            <a:r>
              <a:rPr lang="en" sz="1800">
                <a:solidFill>
                  <a:schemeClr val="dk2"/>
                </a:solidFill>
                <a:latin typeface="Calibri"/>
                <a:ea typeface="Calibri"/>
                <a:cs typeface="Calibri"/>
                <a:sym typeface="Calibri"/>
              </a:rPr>
              <a:t>10</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Answer - D</a:t>
            </a:r>
            <a:endParaRPr>
              <a:latin typeface="Roboto Mono"/>
              <a:ea typeface="Roboto Mono"/>
              <a:cs typeface="Roboto Mono"/>
              <a:sym typeface="Roboto Mono"/>
            </a:endParaRPr>
          </a:p>
        </p:txBody>
      </p:sp>
      <p:sp>
        <p:nvSpPr>
          <p:cNvPr id="199" name="Google Shape;199;p2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800"/>
              <a:t>Loop index increments by a factor of 2 each iteration:</a:t>
            </a:r>
            <a:endParaRPr sz="1800"/>
          </a:p>
          <a:p>
            <a:pPr indent="0" lvl="0" marL="0" rtl="0" algn="l">
              <a:lnSpc>
                <a:spcPct val="115000"/>
              </a:lnSpc>
              <a:spcBef>
                <a:spcPts val="1600"/>
              </a:spcBef>
              <a:spcAft>
                <a:spcPts val="0"/>
              </a:spcAft>
              <a:buSzPts val="1800"/>
              <a:buNone/>
            </a:pPr>
            <a:r>
              <a:rPr lang="en" sz="1800"/>
              <a:t>i = 1...2...4...8...16...32...64...128...256...512	</a:t>
            </a:r>
            <a:r>
              <a:rPr b="1" lang="en" sz="1800"/>
              <a:t>(10 times total)</a:t>
            </a:r>
            <a:endParaRPr b="1" sz="1800"/>
          </a:p>
          <a:p>
            <a:pPr indent="0" lvl="0" marL="0" rtl="0" algn="l">
              <a:lnSpc>
                <a:spcPct val="115000"/>
              </a:lnSpc>
              <a:spcBef>
                <a:spcPts val="1600"/>
              </a:spcBef>
              <a:spcAft>
                <a:spcPts val="0"/>
              </a:spcAft>
              <a:buSzPts val="1800"/>
              <a:buNone/>
            </a:pPr>
            <a:r>
              <a:rPr lang="en" sz="1800"/>
              <a:t>And fails to run when i = 1024 since i &gt; 1000</a:t>
            </a:r>
            <a:endParaRPr sz="1800"/>
          </a:p>
          <a:p>
            <a:pPr indent="0" lvl="0" marL="0" rtl="0" algn="l">
              <a:lnSpc>
                <a:spcPct val="115000"/>
              </a:lnSpc>
              <a:spcBef>
                <a:spcPts val="1600"/>
              </a:spcBef>
              <a:spcAft>
                <a:spcPts val="0"/>
              </a:spcAft>
              <a:buSzPts val="1800"/>
              <a:buNone/>
            </a:pPr>
            <a:r>
              <a:t/>
            </a:r>
            <a:endParaRPr sz="1800"/>
          </a:p>
          <a:p>
            <a:pPr indent="0" lvl="0" marL="0" rtl="0" algn="l">
              <a:lnSpc>
                <a:spcPct val="115000"/>
              </a:lnSpc>
              <a:spcBef>
                <a:spcPts val="1600"/>
              </a:spcBef>
              <a:spcAft>
                <a:spcPts val="1600"/>
              </a:spcAft>
              <a:buSzPts val="18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819150" y="4919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Counting Steps...</a:t>
            </a:r>
            <a:endParaRPr>
              <a:latin typeface="Roboto Mono"/>
              <a:ea typeface="Roboto Mono"/>
              <a:cs typeface="Roboto Mono"/>
              <a:sym typeface="Roboto Mono"/>
            </a:endParaRPr>
          </a:p>
        </p:txBody>
      </p:sp>
      <p:sp>
        <p:nvSpPr>
          <p:cNvPr id="205" name="Google Shape;205;p30"/>
          <p:cNvSpPr txBox="1"/>
          <p:nvPr>
            <p:ph idx="1" type="body"/>
          </p:nvPr>
        </p:nvSpPr>
        <p:spPr>
          <a:xfrm>
            <a:off x="224500" y="2745850"/>
            <a:ext cx="4545000" cy="187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//LINKED LIST THAT HOLDS A STRING IN EACH NODE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boolean find(String toFind)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current = this.front.next;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r>
              <a:rPr lang="en" sz="1100">
                <a:solidFill>
                  <a:srgbClr val="000000"/>
                </a:solidFill>
                <a:highlight>
                  <a:srgbClr val="FFFF00"/>
                </a:highlight>
                <a:latin typeface="Roboto Mono"/>
                <a:ea typeface="Roboto Mono"/>
                <a:cs typeface="Roboto Mono"/>
                <a:sym typeface="Roboto Mono"/>
              </a:rPr>
              <a:t>while(current != null) {</a:t>
            </a:r>
            <a:endParaRPr sz="1100">
              <a:solidFill>
                <a:srgbClr val="000000"/>
              </a:solidFill>
              <a:highlight>
                <a:srgbClr val="FFFF00"/>
              </a:highlight>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if(current.value.equals(toFind)) {return true;}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current = current.next;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false;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latin typeface="Roboto Mono"/>
                <a:ea typeface="Roboto Mono"/>
                <a:cs typeface="Roboto Mono"/>
                <a:sym typeface="Roboto Mono"/>
              </a:rPr>
              <a:t>}</a:t>
            </a:r>
            <a:endParaRPr sz="1100">
              <a:solidFill>
                <a:srgbClr val="000000"/>
              </a:solidFill>
            </a:endParaRPr>
          </a:p>
        </p:txBody>
      </p:sp>
      <p:sp>
        <p:nvSpPr>
          <p:cNvPr id="206" name="Google Shape;206;p30"/>
          <p:cNvSpPr txBox="1"/>
          <p:nvPr>
            <p:ph idx="1" type="body"/>
          </p:nvPr>
        </p:nvSpPr>
        <p:spPr>
          <a:xfrm>
            <a:off x="4740300" y="1152475"/>
            <a:ext cx="4276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We have a Linked List containing 10 nodes. If we are searching for “Jerry” using find() but the Linked List does not contain “Jerry”, how many times are we going to go through the while loop?</a:t>
            </a:r>
            <a:endParaRPr sz="1400"/>
          </a:p>
          <a:p>
            <a:pPr indent="0" lvl="0" marL="0" rtl="0" algn="l">
              <a:lnSpc>
                <a:spcPct val="100000"/>
              </a:lnSpc>
              <a:spcBef>
                <a:spcPts val="0"/>
              </a:spcBef>
              <a:spcAft>
                <a:spcPts val="0"/>
              </a:spcAft>
              <a:buSzPts val="1800"/>
              <a:buNone/>
            </a:pPr>
            <a:r>
              <a:t/>
            </a:r>
            <a:endParaRPr sz="1400"/>
          </a:p>
          <a:p>
            <a:pPr indent="-317500" lvl="0" marL="457200" rtl="0" algn="l">
              <a:lnSpc>
                <a:spcPct val="100000"/>
              </a:lnSpc>
              <a:spcBef>
                <a:spcPts val="0"/>
              </a:spcBef>
              <a:spcAft>
                <a:spcPts val="0"/>
              </a:spcAft>
              <a:buSzPts val="1400"/>
              <a:buAutoNum type="alphaUcPeriod"/>
            </a:pPr>
            <a:r>
              <a:rPr lang="en" sz="1400"/>
              <a:t>9</a:t>
            </a:r>
            <a:endParaRPr sz="1400"/>
          </a:p>
          <a:p>
            <a:pPr indent="-317500" lvl="0" marL="457200" rtl="0" algn="l">
              <a:lnSpc>
                <a:spcPct val="100000"/>
              </a:lnSpc>
              <a:spcBef>
                <a:spcPts val="0"/>
              </a:spcBef>
              <a:spcAft>
                <a:spcPts val="0"/>
              </a:spcAft>
              <a:buSzPts val="1400"/>
              <a:buAutoNum type="alphaUcPeriod"/>
            </a:pPr>
            <a:r>
              <a:rPr lang="en" sz="1400"/>
              <a:t>1</a:t>
            </a:r>
            <a:endParaRPr sz="1400"/>
          </a:p>
          <a:p>
            <a:pPr indent="-317500" lvl="0" marL="457200" rtl="0" algn="l">
              <a:lnSpc>
                <a:spcPct val="100000"/>
              </a:lnSpc>
              <a:spcBef>
                <a:spcPts val="0"/>
              </a:spcBef>
              <a:spcAft>
                <a:spcPts val="0"/>
              </a:spcAft>
              <a:buSzPts val="1400"/>
              <a:buAutoNum type="alphaUcPeriod"/>
            </a:pPr>
            <a:r>
              <a:rPr lang="en" sz="1400"/>
              <a:t>3</a:t>
            </a:r>
            <a:endParaRPr sz="1400"/>
          </a:p>
          <a:p>
            <a:pPr indent="-317500" lvl="0" marL="457200" rtl="0" algn="l">
              <a:lnSpc>
                <a:spcPct val="100000"/>
              </a:lnSpc>
              <a:spcBef>
                <a:spcPts val="0"/>
              </a:spcBef>
              <a:spcAft>
                <a:spcPts val="0"/>
              </a:spcAft>
              <a:buSzPts val="1400"/>
              <a:buAutoNum type="alphaUcPeriod"/>
            </a:pPr>
            <a:r>
              <a:rPr lang="en" sz="1400"/>
              <a:t>10</a:t>
            </a:r>
            <a:endParaRPr sz="1400"/>
          </a:p>
        </p:txBody>
      </p:sp>
      <p:sp>
        <p:nvSpPr>
          <p:cNvPr id="207" name="Google Shape;207;p30"/>
          <p:cNvSpPr/>
          <p:nvPr/>
        </p:nvSpPr>
        <p:spPr>
          <a:xfrm>
            <a:off x="607350" y="161470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0"/>
          <p:cNvSpPr/>
          <p:nvPr/>
        </p:nvSpPr>
        <p:spPr>
          <a:xfrm>
            <a:off x="1778175" y="161470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0"/>
          <p:cNvSpPr/>
          <p:nvPr/>
        </p:nvSpPr>
        <p:spPr>
          <a:xfrm>
            <a:off x="2949000" y="161470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0"/>
          <p:cNvSpPr/>
          <p:nvPr/>
        </p:nvSpPr>
        <p:spPr>
          <a:xfrm>
            <a:off x="1409850" y="1924050"/>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0"/>
          <p:cNvSpPr/>
          <p:nvPr/>
        </p:nvSpPr>
        <p:spPr>
          <a:xfrm>
            <a:off x="2580675" y="1908250"/>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819150" y="5991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Answer - D</a:t>
            </a:r>
            <a:endParaRPr>
              <a:latin typeface="Roboto Mono"/>
              <a:ea typeface="Roboto Mono"/>
              <a:cs typeface="Roboto Mono"/>
              <a:sym typeface="Roboto Mono"/>
            </a:endParaRPr>
          </a:p>
        </p:txBody>
      </p:sp>
      <p:sp>
        <p:nvSpPr>
          <p:cNvPr id="217" name="Google Shape;217;p31"/>
          <p:cNvSpPr txBox="1"/>
          <p:nvPr>
            <p:ph idx="1" type="body"/>
          </p:nvPr>
        </p:nvSpPr>
        <p:spPr>
          <a:xfrm>
            <a:off x="224500" y="3078050"/>
            <a:ext cx="4545000" cy="185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//LINKED LIST THAT HOLDS A STRING IN EACH NODE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boolean find(String toFind)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current = this.front.next;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while(current != null)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if(current.value.equals(toFind)) {return true;}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current = current.next;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false;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a:t>
            </a:r>
            <a:endParaRPr sz="1100">
              <a:solidFill>
                <a:srgbClr val="000000"/>
              </a:solidFill>
            </a:endParaRPr>
          </a:p>
        </p:txBody>
      </p:sp>
      <p:sp>
        <p:nvSpPr>
          <p:cNvPr id="218" name="Google Shape;218;p31"/>
          <p:cNvSpPr/>
          <p:nvPr/>
        </p:nvSpPr>
        <p:spPr>
          <a:xfrm>
            <a:off x="682375" y="170045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1"/>
          <p:cNvSpPr/>
          <p:nvPr/>
        </p:nvSpPr>
        <p:spPr>
          <a:xfrm>
            <a:off x="3024025" y="170045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1"/>
          <p:cNvSpPr/>
          <p:nvPr/>
        </p:nvSpPr>
        <p:spPr>
          <a:xfrm>
            <a:off x="1484875" y="2009800"/>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1"/>
          <p:cNvSpPr/>
          <p:nvPr/>
        </p:nvSpPr>
        <p:spPr>
          <a:xfrm>
            <a:off x="2655700" y="1994000"/>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1"/>
          <p:cNvSpPr/>
          <p:nvPr/>
        </p:nvSpPr>
        <p:spPr>
          <a:xfrm>
            <a:off x="1853200" y="170045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1"/>
          <p:cNvSpPr txBox="1"/>
          <p:nvPr>
            <p:ph idx="1" type="body"/>
          </p:nvPr>
        </p:nvSpPr>
        <p:spPr>
          <a:xfrm>
            <a:off x="4740300" y="1152475"/>
            <a:ext cx="4276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Considering the LinkedList has 10 nodes, we will loop through all Nodes until a match is found.</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There will be no match in this case since “Jerry” is not in the LinkedList.</a:t>
            </a:r>
            <a:endParaRPr sz="1400"/>
          </a:p>
          <a:p>
            <a:pPr indent="0" lvl="0" marL="0" rtl="0" algn="l">
              <a:lnSpc>
                <a:spcPct val="100000"/>
              </a:lnSpc>
              <a:spcBef>
                <a:spcPts val="0"/>
              </a:spcBef>
              <a:spcAft>
                <a:spcPts val="0"/>
              </a:spcAft>
              <a:buSzPts val="1800"/>
              <a:buNone/>
            </a:pPr>
            <a:r>
              <a:t/>
            </a:r>
            <a:endParaRPr sz="1400"/>
          </a:p>
          <a:p>
            <a:pPr indent="0" lvl="0" marL="0" rtl="0" algn="l">
              <a:lnSpc>
                <a:spcPct val="100000"/>
              </a:lnSpc>
              <a:spcBef>
                <a:spcPts val="0"/>
              </a:spcBef>
              <a:spcAft>
                <a:spcPts val="0"/>
              </a:spcAft>
              <a:buSzPts val="1800"/>
              <a:buNone/>
            </a:pPr>
            <a:r>
              <a:rPr lang="en" sz="1400"/>
              <a:t>We will therefore go through the loop 10 times to examine each Node.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73500" y="445025"/>
            <a:ext cx="8997000" cy="100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400">
                <a:latin typeface="Roboto Mono"/>
                <a:ea typeface="Roboto Mono"/>
                <a:cs typeface="Roboto Mono"/>
                <a:sym typeface="Roboto Mono"/>
              </a:rPr>
              <a:t>Loop Iterations vs Linked List Length</a:t>
            </a:r>
            <a:endParaRPr sz="2400">
              <a:latin typeface="Roboto Mono"/>
              <a:ea typeface="Roboto Mono"/>
              <a:cs typeface="Roboto Mono"/>
              <a:sym typeface="Roboto Mono"/>
            </a:endParaRPr>
          </a:p>
          <a:p>
            <a:pPr indent="0" lvl="0" marL="0" rtl="0" algn="ctr">
              <a:lnSpc>
                <a:spcPct val="100000"/>
              </a:lnSpc>
              <a:spcBef>
                <a:spcPts val="0"/>
              </a:spcBef>
              <a:spcAft>
                <a:spcPts val="0"/>
              </a:spcAft>
              <a:buSzPts val="2800"/>
              <a:buNone/>
            </a:pPr>
            <a:r>
              <a:rPr lang="en" sz="2400">
                <a:latin typeface="Roboto Mono"/>
                <a:ea typeface="Roboto Mono"/>
                <a:cs typeface="Roboto Mono"/>
                <a:sym typeface="Roboto Mono"/>
              </a:rPr>
              <a:t>(when String to find is not in list)</a:t>
            </a:r>
            <a:endParaRPr sz="2400">
              <a:latin typeface="Roboto Mono"/>
              <a:ea typeface="Roboto Mono"/>
              <a:cs typeface="Roboto Mono"/>
              <a:sym typeface="Roboto Mono"/>
            </a:endParaRPr>
          </a:p>
        </p:txBody>
      </p:sp>
      <p:cxnSp>
        <p:nvCxnSpPr>
          <p:cNvPr id="229" name="Google Shape;229;p32"/>
          <p:cNvCxnSpPr/>
          <p:nvPr/>
        </p:nvCxnSpPr>
        <p:spPr>
          <a:xfrm>
            <a:off x="3526325" y="1448525"/>
            <a:ext cx="3878100" cy="2952300"/>
          </a:xfrm>
          <a:prstGeom prst="bentConnector3">
            <a:avLst>
              <a:gd fmla="val -265" name="adj1"/>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49800"/>
              </a:srgbClr>
            </a:outerShdw>
          </a:effectLst>
        </p:spPr>
      </p:cxnSp>
      <p:cxnSp>
        <p:nvCxnSpPr>
          <p:cNvPr id="230" name="Google Shape;230;p32"/>
          <p:cNvCxnSpPr/>
          <p:nvPr/>
        </p:nvCxnSpPr>
        <p:spPr>
          <a:xfrm flipH="1" rot="10800000">
            <a:off x="3536625" y="1685075"/>
            <a:ext cx="3446100" cy="2726100"/>
          </a:xfrm>
          <a:prstGeom prst="straightConnector1">
            <a:avLst/>
          </a:prstGeom>
          <a:noFill/>
          <a:ln cap="flat" cmpd="sng" w="9525">
            <a:solidFill>
              <a:schemeClr val="dk2"/>
            </a:solidFill>
            <a:prstDash val="solid"/>
            <a:round/>
            <a:headEnd len="sm" w="sm" type="none"/>
            <a:tailEnd len="med" w="med" type="triangle"/>
          </a:ln>
        </p:spPr>
      </p:cxnSp>
      <p:sp>
        <p:nvSpPr>
          <p:cNvPr id="231" name="Google Shape;231;p32"/>
          <p:cNvSpPr txBox="1"/>
          <p:nvPr/>
        </p:nvSpPr>
        <p:spPr>
          <a:xfrm>
            <a:off x="4467538" y="4493500"/>
            <a:ext cx="1985400" cy="28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Linked List Length</a:t>
            </a:r>
            <a:endParaRPr b="0" i="0" sz="1400" u="none" cap="none" strike="noStrike">
              <a:solidFill>
                <a:srgbClr val="000000"/>
              </a:solidFill>
              <a:latin typeface="Arial"/>
              <a:ea typeface="Arial"/>
              <a:cs typeface="Arial"/>
              <a:sym typeface="Arial"/>
            </a:endParaRPr>
          </a:p>
        </p:txBody>
      </p:sp>
      <p:sp>
        <p:nvSpPr>
          <p:cNvPr id="232" name="Google Shape;232;p32"/>
          <p:cNvSpPr txBox="1"/>
          <p:nvPr/>
        </p:nvSpPr>
        <p:spPr>
          <a:xfrm>
            <a:off x="1739563" y="2780675"/>
            <a:ext cx="1985400" cy="28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Loop Iterations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819150" y="3194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Counting Steps...</a:t>
            </a:r>
            <a:endParaRPr>
              <a:latin typeface="Roboto Mono"/>
              <a:ea typeface="Roboto Mono"/>
              <a:cs typeface="Roboto Mono"/>
              <a:sym typeface="Roboto Mono"/>
            </a:endParaRPr>
          </a:p>
        </p:txBody>
      </p:sp>
      <p:sp>
        <p:nvSpPr>
          <p:cNvPr id="238" name="Google Shape;238;p33"/>
          <p:cNvSpPr txBox="1"/>
          <p:nvPr>
            <p:ph idx="1" type="body"/>
          </p:nvPr>
        </p:nvSpPr>
        <p:spPr>
          <a:xfrm>
            <a:off x="195450" y="1942175"/>
            <a:ext cx="4545000" cy="262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//LINKED LIST THAT HOLDS A STRING IN EACH NODE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boolean find(String toFind)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Node current = this.front.next;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while(current != null)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if(current.value.equals(toFind)) {return true;}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current = current.next;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return false;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a:t>
            </a:r>
            <a:endParaRPr sz="1100">
              <a:solidFill>
                <a:srgbClr val="000000"/>
              </a:solidFill>
            </a:endParaRPr>
          </a:p>
        </p:txBody>
      </p:sp>
      <p:sp>
        <p:nvSpPr>
          <p:cNvPr id="239" name="Google Shape;239;p33"/>
          <p:cNvSpPr txBox="1"/>
          <p:nvPr>
            <p:ph idx="1" type="body"/>
          </p:nvPr>
        </p:nvSpPr>
        <p:spPr>
          <a:xfrm>
            <a:off x="4740300" y="1152475"/>
            <a:ext cx="4276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If we are still searching for “Jerry” and it is found in the LinkedList, how many times will the while loop run?</a:t>
            </a:r>
            <a:endParaRPr sz="1400"/>
          </a:p>
          <a:p>
            <a:pPr indent="0" lvl="0" marL="0" rtl="0" algn="l">
              <a:lnSpc>
                <a:spcPct val="100000"/>
              </a:lnSpc>
              <a:spcBef>
                <a:spcPts val="0"/>
              </a:spcBef>
              <a:spcAft>
                <a:spcPts val="0"/>
              </a:spcAft>
              <a:buSzPts val="1800"/>
              <a:buNone/>
            </a:pPr>
            <a:r>
              <a:t/>
            </a:r>
            <a:endParaRPr sz="1400"/>
          </a:p>
          <a:p>
            <a:pPr indent="-317500" lvl="0" marL="457200" rtl="0" algn="l">
              <a:lnSpc>
                <a:spcPct val="100000"/>
              </a:lnSpc>
              <a:spcBef>
                <a:spcPts val="0"/>
              </a:spcBef>
              <a:spcAft>
                <a:spcPts val="0"/>
              </a:spcAft>
              <a:buSzPts val="1400"/>
              <a:buAutoNum type="alphaUcPeriod"/>
            </a:pPr>
            <a:r>
              <a:rPr lang="en" sz="1400"/>
              <a:t>9</a:t>
            </a:r>
            <a:endParaRPr sz="1400"/>
          </a:p>
          <a:p>
            <a:pPr indent="-317500" lvl="0" marL="457200" rtl="0" algn="l">
              <a:lnSpc>
                <a:spcPct val="100000"/>
              </a:lnSpc>
              <a:spcBef>
                <a:spcPts val="0"/>
              </a:spcBef>
              <a:spcAft>
                <a:spcPts val="0"/>
              </a:spcAft>
              <a:buSzPts val="1400"/>
              <a:buAutoNum type="alphaUcPeriod"/>
            </a:pPr>
            <a:r>
              <a:rPr lang="en" sz="1400"/>
              <a:t>1</a:t>
            </a:r>
            <a:endParaRPr sz="1400"/>
          </a:p>
          <a:p>
            <a:pPr indent="-317500" lvl="0" marL="457200" rtl="0" algn="l">
              <a:lnSpc>
                <a:spcPct val="100000"/>
              </a:lnSpc>
              <a:spcBef>
                <a:spcPts val="0"/>
              </a:spcBef>
              <a:spcAft>
                <a:spcPts val="0"/>
              </a:spcAft>
              <a:buSzPts val="1400"/>
              <a:buAutoNum type="alphaUcPeriod"/>
            </a:pPr>
            <a:r>
              <a:rPr lang="en" sz="1400"/>
              <a:t>10</a:t>
            </a:r>
            <a:endParaRPr sz="1400"/>
          </a:p>
          <a:p>
            <a:pPr indent="-317500" lvl="0" marL="457200" rtl="0" algn="l">
              <a:lnSpc>
                <a:spcPct val="100000"/>
              </a:lnSpc>
              <a:spcBef>
                <a:spcPts val="0"/>
              </a:spcBef>
              <a:spcAft>
                <a:spcPts val="0"/>
              </a:spcAft>
              <a:buSzPts val="1400"/>
              <a:buAutoNum type="alphaUcPeriod"/>
            </a:pPr>
            <a:r>
              <a:rPr lang="en" sz="1400"/>
              <a:t>Can not be determined</a:t>
            </a:r>
            <a:endParaRPr sz="1400"/>
          </a:p>
        </p:txBody>
      </p:sp>
      <p:sp>
        <p:nvSpPr>
          <p:cNvPr id="240" name="Google Shape;240;p33"/>
          <p:cNvSpPr/>
          <p:nvPr/>
        </p:nvSpPr>
        <p:spPr>
          <a:xfrm>
            <a:off x="339475" y="105750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3"/>
          <p:cNvSpPr/>
          <p:nvPr/>
        </p:nvSpPr>
        <p:spPr>
          <a:xfrm>
            <a:off x="1510300" y="105750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3"/>
          <p:cNvSpPr/>
          <p:nvPr/>
        </p:nvSpPr>
        <p:spPr>
          <a:xfrm>
            <a:off x="2681125" y="1057500"/>
            <a:ext cx="802500" cy="81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3"/>
          <p:cNvSpPr/>
          <p:nvPr/>
        </p:nvSpPr>
        <p:spPr>
          <a:xfrm>
            <a:off x="1141975" y="1366850"/>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3"/>
          <p:cNvSpPr/>
          <p:nvPr/>
        </p:nvSpPr>
        <p:spPr>
          <a:xfrm>
            <a:off x="2312800" y="1351050"/>
            <a:ext cx="368400" cy="22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