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F3FF5D-B9D3-4F4C-8A6A-F6A599F1D1EE}">
  <a:tblStyle styleId="{D6F3FF5D-B9D3-4F4C-8A6A-F6A599F1D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d07c887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a3d07c887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d07c88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a3d07c88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3d07c88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a3d07c88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d07c88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a3d07c88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3d07c88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a3d07c88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d07c88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3d07c88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3d07c887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a3d07c887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1e9dec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41e9dec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41e9dec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41e9dec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41e9dec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41e9dec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41e9dec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41e9dec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1e9dec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1e9dec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41e9dec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41e9dec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1e9dec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41e9dec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d07c88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a3d07c88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d07c88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a3d07c88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d07c88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a3d07c88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d07c88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a3d07c88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d07c88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a3d07c88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d07c88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a3d07c88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41e9dec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41e9dec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math.hws.edu/eck/cs124/javanotes5/c7/s5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5600" y="1665700"/>
            <a:ext cx="64128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Week 3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10-20-20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186650" y="3405750"/>
            <a:ext cx="67707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Linked List, Generics, and 2D Arrays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Multiple classes may be nearly identical, differing only in their data types they contain…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Generics allow us to implement classes without limiting the data type that we can store in the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53700" y="231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 Linked List with Generics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11700" y="3094350"/>
            <a:ext cx="72441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syntax would make the StringList interface a generic class?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interface&lt;Element&gt; StringList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interface&lt;Element&gt; StringList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interface StringList&lt;Element&gt;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generic interface StringList&lt;Element&gt;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fine as it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prepend(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3870900" y="1017725"/>
            <a:ext cx="39885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public Node(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value, Node next)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LinkedStringList implements 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front;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500925" y="2017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c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311700" y="3094350"/>
            <a:ext cx="7547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change all class headers that would require information about generic data type: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StringList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LinkedStringList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interface StringList&lt;Element&gt;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prepend(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870900" y="1017725"/>
            <a:ext cx="39885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class Node&lt;Element&gt;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public Node(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value, Node next)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class LinkedStringList&lt;Element&gt; implements StringList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front;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53700" y="216550"/>
            <a:ext cx="8623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Change Class Names to Reflect Generic Behavior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311700" y="3094350"/>
            <a:ext cx="75477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StringList &gt;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LinkedStringList &gt; LinkedList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interface List&lt;Element&gt;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prepend(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870900" y="1017725"/>
            <a:ext cx="39885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class Node&lt;Element&gt;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public Node(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value, Node next)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public class LinkedList&lt;Element&gt; implements List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front;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53700" y="268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 Linked List with Generics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List&lt;Element&gt;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prepend(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870900" y="1017725"/>
            <a:ext cx="39885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Node&lt;Element&gt;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public Node(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value, Node next)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LinkedList&lt;Element&gt; implements 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front;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311700" y="3094350"/>
            <a:ext cx="72441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we have to do in the class definitions to make linked list generalizable to all data types instead of just Strings?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all String variables in the class definitions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&lt;Element&gt; next to each String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all String variables with Element as the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the Node constructors using generics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c and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478725" y="246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e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interface List&lt;Element&gt; {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void prepend(</a:t>
            </a:r>
            <a:r>
              <a:rPr b="0" i="0" lang="en" sz="8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Element e</a:t>
            </a: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b="0" i="0" lang="en" sz="8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Element e</a:t>
            </a: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8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void insert(int index, </a:t>
            </a:r>
            <a:r>
              <a:rPr b="0" i="0" lang="en" sz="8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Element e</a:t>
            </a: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3870900" y="1017725"/>
            <a:ext cx="39885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class Node&lt;Element&gt; {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8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Element e</a:t>
            </a: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800" u="none" cap="none" strike="noStrike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Node&lt;Element&gt; next;</a:t>
            </a:r>
            <a:endParaRPr b="0" i="0" sz="800" u="none" cap="none" strike="noStrike">
              <a:highlight>
                <a:srgbClr val="00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public Node(</a:t>
            </a:r>
            <a:r>
              <a:rPr b="0" i="0" lang="en" sz="800" u="none" cap="none" strike="noStrike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Element e</a:t>
            </a: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, Node next) {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public class LinkedList&lt;Element&gt; implements List {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800" u="none" cap="none" strike="noStrike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Node&lt;Element&gt; front;</a:t>
            </a:r>
            <a:endParaRPr b="0" i="0" sz="800" u="none" cap="none" strike="noStrike">
              <a:highlight>
                <a:srgbClr val="00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311700" y="3094350"/>
            <a:ext cx="72441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yellow</a:t>
            </a: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 = replaced String with Element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 = called Node constructor with generic Element data type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2D Array?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19150" y="1613275"/>
            <a:ext cx="359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2D array is a matrix where we are able to hold values given two indices.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are arranged in rows and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Declaration of empty 2D String Array: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String[][] fruit = new String[3][4];</a:t>
            </a:r>
            <a:endParaRPr/>
          </a:p>
        </p:txBody>
      </p:sp>
      <p:graphicFrame>
        <p:nvGraphicFramePr>
          <p:cNvPr id="258" name="Google Shape;258;p29"/>
          <p:cNvGraphicFramePr/>
          <p:nvPr/>
        </p:nvGraphicFramePr>
        <p:xfrm>
          <a:off x="4445525" y="161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{D6F3FF5D-B9D3-4F4C-8A6A-F6A599F1D1EE}</a:tableStyleId>
              </a:tblPr>
              <a:tblGrid>
                <a:gridCol w="461500"/>
                <a:gridCol w="905575"/>
                <a:gridCol w="986950"/>
                <a:gridCol w="979550"/>
                <a:gridCol w="972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819150" y="1800200"/>
            <a:ext cx="355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fruit[&lt;row_index&gt;][&lt;col_index&gt;]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 can reassign or you can just access the element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fruit[0][0] = “grapefruit”;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System.out.println(fruit[0][0]);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30"/>
          <p:cNvGraphicFramePr/>
          <p:nvPr/>
        </p:nvGraphicFramePr>
        <p:xfrm>
          <a:off x="4445525" y="161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{D6F3FF5D-B9D3-4F4C-8A6A-F6A599F1D1EE}</a:tableStyleId>
              </a:tblPr>
              <a:tblGrid>
                <a:gridCol w="461500"/>
                <a:gridCol w="905575"/>
                <a:gridCol w="986950"/>
                <a:gridCol w="979550"/>
                <a:gridCol w="972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“grape”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“orange”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“apple”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“lemon”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“peach”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“lime”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“pear”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“mango”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“kiwi”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“plum”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“cherry”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“melon”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element would be accessed? 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870950" y="1613275"/>
            <a:ext cx="325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Fruit[2][1] = ?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“pear”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“cherry”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</a:t>
            </a:r>
            <a:r>
              <a:rPr lang="en" sz="1700"/>
              <a:t>p</a:t>
            </a:r>
            <a:r>
              <a:rPr lang="en" sz="1700"/>
              <a:t>each”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“plum”</a:t>
            </a:r>
            <a:endParaRPr sz="1700"/>
          </a:p>
        </p:txBody>
      </p:sp>
      <p:graphicFrame>
        <p:nvGraphicFramePr>
          <p:cNvPr id="272" name="Google Shape;272;p31"/>
          <p:cNvGraphicFramePr/>
          <p:nvPr/>
        </p:nvGraphicFramePr>
        <p:xfrm>
          <a:off x="4445525" y="161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{D6F3FF5D-B9D3-4F4C-8A6A-F6A599F1D1EE}</a:tableStyleId>
              </a:tblPr>
              <a:tblGrid>
                <a:gridCol w="461500"/>
                <a:gridCol w="905575"/>
                <a:gridCol w="986950"/>
                <a:gridCol w="979550"/>
                <a:gridCol w="972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“grape”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“orange”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“apple”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“lemon”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“peach”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“lime”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“pear”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“mango”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“kiwi”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“plum”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“cherry”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“melon”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element would be accessed? 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870950" y="1613275"/>
            <a:ext cx="325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Fruit[2][1] = ?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“pear”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“cherry”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/>
              <a:t>“peach”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arenR"/>
            </a:pPr>
            <a:r>
              <a:rPr lang="en" sz="1700">
                <a:highlight>
                  <a:srgbClr val="FFFF00"/>
                </a:highlight>
              </a:rPr>
              <a:t>“plum”</a:t>
            </a:r>
            <a:endParaRPr sz="1700">
              <a:highlight>
                <a:srgbClr val="FFFF00"/>
              </a:highlight>
            </a:endParaRPr>
          </a:p>
        </p:txBody>
      </p:sp>
      <p:graphicFrame>
        <p:nvGraphicFramePr>
          <p:cNvPr id="279" name="Google Shape;279;p32"/>
          <p:cNvGraphicFramePr/>
          <p:nvPr/>
        </p:nvGraphicFramePr>
        <p:xfrm>
          <a:off x="4445525" y="161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{D6F3FF5D-B9D3-4F4C-8A6A-F6A599F1D1EE}</a:tableStyleId>
              </a:tblPr>
              <a:tblGrid>
                <a:gridCol w="461500"/>
                <a:gridCol w="905575"/>
                <a:gridCol w="986950"/>
                <a:gridCol w="979550"/>
                <a:gridCol w="972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“grape”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“orange”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“apple”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“lemon”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“peach”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“lime”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“pear”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“mango”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“kiwi”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“plum”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“cherry”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“melon”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819150" y="482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234500" y="4566250"/>
            <a:ext cx="75057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http://math.hws.edu/eck/cs124/javanotes5/c7/s5.html</a:t>
            </a:r>
            <a:r>
              <a:rPr lang="en"/>
              <a:t> 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113" y="1223788"/>
            <a:ext cx="41433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Linked List Understanding Check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442350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538975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 rot="-1877209">
            <a:off x="1426420" y="1844207"/>
            <a:ext cx="1387000" cy="45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4635600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 rot="-1877209">
            <a:off x="3523045" y="1844207"/>
            <a:ext cx="1387000" cy="45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817900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 rot="-1877209">
            <a:off x="5619670" y="1844207"/>
            <a:ext cx="1387000" cy="45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42350" y="3483425"/>
            <a:ext cx="75483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are allowed to only keep track of one node in the LinkedStringList class, which node should we keep track of?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one of these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27450" y="2898900"/>
            <a:ext cx="80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724075" y="2898888"/>
            <a:ext cx="80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820700" y="2898900"/>
            <a:ext cx="80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a (Node A) 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442350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538975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 rot="-1877209">
            <a:off x="1426420" y="1844207"/>
            <a:ext cx="1387000" cy="45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35600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 rot="-1877209">
            <a:off x="3523045" y="1844207"/>
            <a:ext cx="1387000" cy="45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6817900" y="1417550"/>
            <a:ext cx="1172700" cy="14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 rot="-1877209">
            <a:off x="5619670" y="1844207"/>
            <a:ext cx="1387000" cy="452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802200" y="3977600"/>
            <a:ext cx="6377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FROM LECTURE - this starting node of the list is stored as Node first in the LinkedStringList class as a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 rot="-5398519">
            <a:off x="680550" y="3348627"/>
            <a:ext cx="6963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27450" y="2898900"/>
            <a:ext cx="80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724075" y="2898900"/>
            <a:ext cx="80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820700" y="2898900"/>
            <a:ext cx="80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471300" y="2535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Linked List Implementation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prepend(String s);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add(String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String get(int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String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870900" y="1017725"/>
            <a:ext cx="37023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//FILL IN IMPLEMENTATION OF CLASS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LinkedStringList implements StringList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Node front;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29175" y="3104625"/>
            <a:ext cx="72441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fields does the Node class need?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previous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and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and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329175" y="246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d (String value and Node next) 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311700" y="1017725"/>
            <a:ext cx="35592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beginning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prepend(String s);</a:t>
            </a:r>
            <a:endParaRPr b="1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add(String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String get(int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String s);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870900" y="1017725"/>
            <a:ext cx="37023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String value;</a:t>
            </a:r>
            <a:endParaRPr b="0" i="0" sz="800" u="none" cap="none" strike="noStrike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Node next;</a:t>
            </a:r>
            <a:endParaRPr b="0" i="0" sz="800" u="none" cap="none" strike="noStrike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public Node(String value, Node next)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LinkedStringList implements StringList {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Node front;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//IMPLEMENTATION DONE DURING LECTURE</a:t>
            </a:r>
            <a:b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329175" y="3104625"/>
            <a:ext cx="72441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keep track of the data in the current node (which is a String) and keep track of the next node attached to the current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Building Intuition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819150" y="16280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can we make the current way we are implementing singly linked lists more versatile?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Make the Node class hold any data type aside from just Strings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Add array holding all other nodes in a linked list as a field in the Node class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Have reference to the last node in the linked list in the LinkedStringList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a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19150" y="1857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current implementation of the linked list only allows Strings to be stored in each Node instance.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Too limiting - may want to create a linked list to hold different data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SOLUTION - Generics!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