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61" r:id="rId4"/>
    <p:sldId id="276" r:id="rId5"/>
    <p:sldId id="275" r:id="rId6"/>
    <p:sldId id="272" r:id="rId7"/>
    <p:sldId id="266" r:id="rId8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Calibri Light" panose="020F0302020204030204" pitchFamily="34" charset="0"/>
      <p:regular r:id="rId14"/>
      <p:italic r:id="rId15"/>
    </p:embeddedFont>
    <p:embeddedFont>
      <p:font typeface="Roboto Mono" panose="020B0604020202020204" charset="0"/>
      <p:regular r:id="rId16"/>
      <p:bold r:id="rId17"/>
      <p:italic r:id="rId18"/>
      <p:boldItalic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20" userDrawn="1">
          <p15:clr>
            <a:srgbClr val="A4A3A4"/>
          </p15:clr>
        </p15:guide>
        <p15:guide id="2" pos="24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9DB1BE5-3484-4F06-9A1D-1EC006BF8B03}">
  <a:tblStyle styleId="{A9DB1BE5-3484-4F06-9A1D-1EC006BF8B0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68" autoAdjust="0"/>
    <p:restoredTop sz="96036" autoAdjust="0"/>
  </p:normalViewPr>
  <p:slideViewPr>
    <p:cSldViewPr snapToGrid="0">
      <p:cViewPr varScale="1">
        <p:scale>
          <a:sx n="122" d="100"/>
          <a:sy n="122" d="100"/>
        </p:scale>
        <p:origin x="48" y="342"/>
      </p:cViewPr>
      <p:guideLst>
        <p:guide orient="horz" pos="1020"/>
        <p:guide pos="24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tableStyles" Target="tableStyle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E84F-32DE-4C41-86E6-14E001D66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2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B328C3-AB25-4659-AB98-9436AFE255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2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5" indent="0" algn="ctr">
              <a:buNone/>
              <a:defRPr sz="1500"/>
            </a:lvl2pPr>
            <a:lvl3pPr marL="685808" indent="0" algn="ctr">
              <a:buNone/>
              <a:defRPr sz="1350"/>
            </a:lvl3pPr>
            <a:lvl4pPr marL="1028713" indent="0" algn="ctr">
              <a:buNone/>
              <a:defRPr sz="1200"/>
            </a:lvl4pPr>
            <a:lvl5pPr marL="1371617" indent="0" algn="ctr">
              <a:buNone/>
              <a:defRPr sz="1200"/>
            </a:lvl5pPr>
            <a:lvl6pPr marL="1714521" indent="0" algn="ctr">
              <a:buNone/>
              <a:defRPr sz="1200"/>
            </a:lvl6pPr>
            <a:lvl7pPr marL="2057426" indent="0" algn="ctr">
              <a:buNone/>
              <a:defRPr sz="1200"/>
            </a:lvl7pPr>
            <a:lvl8pPr marL="2400330" indent="0" algn="ctr">
              <a:buNone/>
              <a:defRPr sz="1200"/>
            </a:lvl8pPr>
            <a:lvl9pPr marL="2743234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34D17-DEDB-4E24-9640-C43E4CEDF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A5E8A-0CD4-4765-B49E-726B8ADE6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6C054-07F4-4D73-986A-F9D14386F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6046222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BDAD2-8087-4DE8-8570-231A70164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83302A-71AA-4785-8FB3-548AA510E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8CB9E-6FAF-4704-BCE4-A6C4A46CC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415CD-4334-4A73-B447-EAFD0BC1D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D146E-0341-45BF-A325-AA055080A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182396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E2D962-0D88-45DE-B367-D2AB1D3029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7" y="273845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5C7662-55C4-4512-811B-482D4C5495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1" y="273845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B10FB-89F7-4037-8FDF-F35293964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01BE0-88AD-4331-8BD0-66F128E57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302F2-A808-42E0-A45A-A116CC8A1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0579755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026A5-213C-441B-9524-4266D772E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A1EDE-237A-43D5-A72D-752B2ACCF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DD70A-2E80-4EE3-B208-587A45EDE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383B4-18C1-4F3D-9A23-CC0DF4423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FD620-EA91-450E-8761-603E29F86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5698062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D4B78-8A78-4325-A13A-84C88A7B4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9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C10AC6-D901-4663-AE61-402F68150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9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8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1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1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2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2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3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3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AA77C-635F-4AC9-A535-C79C4D8D3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30C90-4DC2-49C7-97D2-AA043A9A7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C4316-EBCD-4C26-AD1F-45EF54B5B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4890873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FE6C6-6E40-4744-85D0-3714E27DD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63EC8-5461-4612-A07E-DCE6ECBA82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49" y="1369219"/>
            <a:ext cx="3886201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CCD4C0-A266-4FA4-AABC-B2FF351DB4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1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96387-C5DB-46AD-BAC3-C211F7685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FCA7C6-7A66-4D38-87A4-E968EFBD8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363D43-0C92-42E1-9C71-F83E362C2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047625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DBC4F-98F4-4EEB-BCE0-C6B4F1091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5F868-D8E8-45BF-96B5-55AFD2CD3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5" indent="0">
              <a:buNone/>
              <a:defRPr sz="1500" b="1"/>
            </a:lvl2pPr>
            <a:lvl3pPr marL="685808" indent="0">
              <a:buNone/>
              <a:defRPr sz="1350" b="1"/>
            </a:lvl3pPr>
            <a:lvl4pPr marL="1028713" indent="0">
              <a:buNone/>
              <a:defRPr sz="1200" b="1"/>
            </a:lvl4pPr>
            <a:lvl5pPr marL="1371617" indent="0">
              <a:buNone/>
              <a:defRPr sz="1200" b="1"/>
            </a:lvl5pPr>
            <a:lvl6pPr marL="1714521" indent="0">
              <a:buNone/>
              <a:defRPr sz="1200" b="1"/>
            </a:lvl6pPr>
            <a:lvl7pPr marL="2057426" indent="0">
              <a:buNone/>
              <a:defRPr sz="1200" b="1"/>
            </a:lvl7pPr>
            <a:lvl8pPr marL="2400330" indent="0">
              <a:buNone/>
              <a:defRPr sz="1200" b="1"/>
            </a:lvl8pPr>
            <a:lvl9pPr marL="2743234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163953-8ACE-493E-A7B2-07AEE2C348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8A52FA-E0B0-4B2E-87DF-1B941BD61E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39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5" indent="0">
              <a:buNone/>
              <a:defRPr sz="1500" b="1"/>
            </a:lvl2pPr>
            <a:lvl3pPr marL="685808" indent="0">
              <a:buNone/>
              <a:defRPr sz="1350" b="1"/>
            </a:lvl3pPr>
            <a:lvl4pPr marL="1028713" indent="0">
              <a:buNone/>
              <a:defRPr sz="1200" b="1"/>
            </a:lvl4pPr>
            <a:lvl5pPr marL="1371617" indent="0">
              <a:buNone/>
              <a:defRPr sz="1200" b="1"/>
            </a:lvl5pPr>
            <a:lvl6pPr marL="1714521" indent="0">
              <a:buNone/>
              <a:defRPr sz="1200" b="1"/>
            </a:lvl6pPr>
            <a:lvl7pPr marL="2057426" indent="0">
              <a:buNone/>
              <a:defRPr sz="1200" b="1"/>
            </a:lvl7pPr>
            <a:lvl8pPr marL="2400330" indent="0">
              <a:buNone/>
              <a:defRPr sz="1200" b="1"/>
            </a:lvl8pPr>
            <a:lvl9pPr marL="2743234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437E36-E5C6-4A65-AC78-DE4AA664CF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1" y="1878806"/>
            <a:ext cx="388739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C28A6A-82EA-4A22-8D37-66692F395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B2B112-5D57-4710-AA0B-AB30278F2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5F0455-2D5B-4B87-86AB-7C933C251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4083892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C094C-FFF2-4A7A-AB05-806232B24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3EAFFB-8372-47F4-B987-80EF890E3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D28F42-472A-42DD-B45F-653F6D145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DA82AA-7652-4717-83E1-4EAC67CCC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2564917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FD9079-CAF9-46E9-B391-7C0C2E1F5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831AB3-FD7B-40CA-9254-3EA878BEE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0EA46F-6E5F-4526-AF94-4EE58CE3F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31954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EB78B-F869-49A5-94BD-2DE6D3018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9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197A9-C192-494A-B88C-521064089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D79FE0-BAEF-412D-94E5-4C5753F1C5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9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5" indent="0">
              <a:buNone/>
              <a:defRPr sz="1050"/>
            </a:lvl2pPr>
            <a:lvl3pPr marL="685808" indent="0">
              <a:buNone/>
              <a:defRPr sz="900"/>
            </a:lvl3pPr>
            <a:lvl4pPr marL="1028713" indent="0">
              <a:buNone/>
              <a:defRPr sz="750"/>
            </a:lvl4pPr>
            <a:lvl5pPr marL="1371617" indent="0">
              <a:buNone/>
              <a:defRPr sz="750"/>
            </a:lvl5pPr>
            <a:lvl6pPr marL="1714521" indent="0">
              <a:buNone/>
              <a:defRPr sz="750"/>
            </a:lvl6pPr>
            <a:lvl7pPr marL="2057426" indent="0">
              <a:buNone/>
              <a:defRPr sz="750"/>
            </a:lvl7pPr>
            <a:lvl8pPr marL="2400330" indent="0">
              <a:buNone/>
              <a:defRPr sz="750"/>
            </a:lvl8pPr>
            <a:lvl9pPr marL="2743234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ED5ADD-FEB9-4C96-B2D8-2A1C3BEF7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ED4C35-FEF8-43C9-93DD-4F23D2099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B66A7F-45C0-4F4D-9E77-3429142FF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6144957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BDC39-8BB3-41DD-B9E4-ED9973850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9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6DC3CB-E423-47F6-8C27-347B3E4AD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5" indent="0">
              <a:buNone/>
              <a:defRPr sz="2100"/>
            </a:lvl2pPr>
            <a:lvl3pPr marL="685808" indent="0">
              <a:buNone/>
              <a:defRPr sz="1800"/>
            </a:lvl3pPr>
            <a:lvl4pPr marL="1028713" indent="0">
              <a:buNone/>
              <a:defRPr sz="1500"/>
            </a:lvl4pPr>
            <a:lvl5pPr marL="1371617" indent="0">
              <a:buNone/>
              <a:defRPr sz="1500"/>
            </a:lvl5pPr>
            <a:lvl6pPr marL="1714521" indent="0">
              <a:buNone/>
              <a:defRPr sz="1500"/>
            </a:lvl6pPr>
            <a:lvl7pPr marL="2057426" indent="0">
              <a:buNone/>
              <a:defRPr sz="1500"/>
            </a:lvl7pPr>
            <a:lvl8pPr marL="2400330" indent="0">
              <a:buNone/>
              <a:defRPr sz="1500"/>
            </a:lvl8pPr>
            <a:lvl9pPr marL="2743234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9AA6CA-2533-45C6-B6A2-C779D9A914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9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5" indent="0">
              <a:buNone/>
              <a:defRPr sz="1050"/>
            </a:lvl2pPr>
            <a:lvl3pPr marL="685808" indent="0">
              <a:buNone/>
              <a:defRPr sz="900"/>
            </a:lvl3pPr>
            <a:lvl4pPr marL="1028713" indent="0">
              <a:buNone/>
              <a:defRPr sz="750"/>
            </a:lvl4pPr>
            <a:lvl5pPr marL="1371617" indent="0">
              <a:buNone/>
              <a:defRPr sz="750"/>
            </a:lvl5pPr>
            <a:lvl6pPr marL="1714521" indent="0">
              <a:buNone/>
              <a:defRPr sz="750"/>
            </a:lvl6pPr>
            <a:lvl7pPr marL="2057426" indent="0">
              <a:buNone/>
              <a:defRPr sz="750"/>
            </a:lvl7pPr>
            <a:lvl8pPr marL="2400330" indent="0">
              <a:buNone/>
              <a:defRPr sz="750"/>
            </a:lvl8pPr>
            <a:lvl9pPr marL="2743234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69179-DEE9-43BC-A3F2-84ADAFF48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29DAA5-638A-46B0-8B1E-30CD0DAA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B4A587-5E80-41C2-98FE-5CBA0F4DA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7614032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6D6AE6-ECEF-4A5B-B904-01E2AB2D7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2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3C3724-0976-461F-9064-A99796276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2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BC634-FBE0-4556-B4AE-D215257AF9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49" y="4767263"/>
            <a:ext cx="205740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BF66F-FEB0-48C1-A8B9-A73F54BB1A08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CE3D1-CD37-4E94-A12B-5A2B73A90C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2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A7546-7C21-4E8B-ADC4-395A78DC89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53286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685808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2" indent="-171452" algn="l" defTabSz="685808" rtl="0" eaLnBrk="1" latinLnBrk="0" hangingPunct="1">
        <a:lnSpc>
          <a:spcPct val="10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6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61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65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69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74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78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82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87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5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8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13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17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21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26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30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34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0" y="841772"/>
            <a:ext cx="9144000" cy="1790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CSE 12 – Basic Data Structures and Object-Oriented Design</a:t>
            </a:r>
            <a:br>
              <a:rPr lang="en-US" dirty="0"/>
            </a:br>
            <a:r>
              <a:rPr lang="en-US" dirty="0"/>
              <a:t>Lecture 19</a:t>
            </a:r>
            <a:endParaRPr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Greg Miranda, Fall 2020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AF5E3C-A639-488D-8ACD-A05525CF7342}"/>
              </a:ext>
            </a:extLst>
          </p:cNvPr>
          <p:cNvSpPr txBox="1"/>
          <p:nvPr/>
        </p:nvSpPr>
        <p:spPr>
          <a:xfrm>
            <a:off x="-47065" y="4774168"/>
            <a:ext cx="2940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lecture is being recorded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A16B1-9F9A-498F-913F-226BF3339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FAE43-B586-42CE-86C8-95B73153AA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2" y="1369219"/>
            <a:ext cx="7886700" cy="3702966"/>
          </a:xfrm>
        </p:spPr>
        <p:txBody>
          <a:bodyPr>
            <a:normAutofit/>
          </a:bodyPr>
          <a:lstStyle/>
          <a:p>
            <a:r>
              <a:rPr lang="en-US" dirty="0"/>
              <a:t>Quiz 19 due Friday @ </a:t>
            </a:r>
            <a:r>
              <a:rPr lang="en-US" dirty="0" err="1"/>
              <a:t>9am</a:t>
            </a:r>
            <a:endParaRPr lang="en-US" dirty="0"/>
          </a:p>
          <a:p>
            <a:r>
              <a:rPr lang="en-US" dirty="0"/>
              <a:t>Survey 7 due Friday @ </a:t>
            </a:r>
            <a:r>
              <a:rPr lang="en-US" dirty="0" err="1"/>
              <a:t>11:59pm</a:t>
            </a:r>
            <a:endParaRPr lang="en-US" dirty="0"/>
          </a:p>
          <a:p>
            <a:r>
              <a:rPr lang="en-US" dirty="0" err="1"/>
              <a:t>PA6</a:t>
            </a:r>
            <a:r>
              <a:rPr lang="en-US" dirty="0"/>
              <a:t> due tonight @ </a:t>
            </a:r>
            <a:r>
              <a:rPr lang="en-US" dirty="0" err="1"/>
              <a:t>11:59pm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407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28C46-C77D-42EC-9C58-516EBF031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FE242-CB18-49BD-8A04-B189EA0A1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Binary Search Trees</a:t>
            </a:r>
          </a:p>
          <a:p>
            <a:r>
              <a:rPr lang="en-US" dirty="0"/>
              <a:t>Questions on Lecture 19?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691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4A67F-67AB-4173-A526-F0A6F133A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D4B83-7754-41C8-B16F-D7E0CBF85C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2" y="1369218"/>
            <a:ext cx="4412271" cy="3730319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What order does </a:t>
            </a:r>
            <a:r>
              <a:rPr lang="en-US" dirty="0" err="1"/>
              <a:t>PAE</a:t>
            </a:r>
            <a:r>
              <a:rPr lang="en-US" dirty="0"/>
              <a:t>() traverse the tree?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void </a:t>
            </a:r>
            <a:r>
              <a:rPr lang="en-US" dirty="0" err="1"/>
              <a:t>printAllElements</a:t>
            </a:r>
            <a:r>
              <a:rPr lang="en-US" dirty="0"/>
              <a:t>(Node&lt;K, N&gt; n) {</a:t>
            </a:r>
          </a:p>
          <a:p>
            <a:pPr marL="0" indent="0">
              <a:buNone/>
            </a:pPr>
            <a:r>
              <a:rPr lang="en-US" dirty="0"/>
              <a:t>  if (n == null ) return;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n.key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printAllElements</a:t>
            </a:r>
            <a:r>
              <a:rPr lang="en-US" dirty="0"/>
              <a:t>(</a:t>
            </a:r>
            <a:r>
              <a:rPr lang="en-US" dirty="0" err="1"/>
              <a:t>n.left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printAllElements</a:t>
            </a:r>
            <a:r>
              <a:rPr lang="en-US" dirty="0"/>
              <a:t>(</a:t>
            </a:r>
            <a:r>
              <a:rPr lang="en-US" dirty="0" err="1"/>
              <a:t>n.right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void </a:t>
            </a:r>
            <a:r>
              <a:rPr lang="en-US" dirty="0" err="1"/>
              <a:t>printAllElement</a:t>
            </a:r>
            <a:r>
              <a:rPr lang="en-US" dirty="0"/>
              <a:t>() {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printAllElements</a:t>
            </a:r>
            <a:r>
              <a:rPr lang="en-US" dirty="0"/>
              <a:t>(</a:t>
            </a:r>
            <a:r>
              <a:rPr lang="en-US" dirty="0" err="1"/>
              <a:t>this.root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What’s the post, pre, in-order traversal of this tree?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86A69A29-3B35-4E05-8A99-1123B2C8DC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995" y="1595437"/>
            <a:ext cx="2343150" cy="195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4035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7870B91F-1A36-4D60-9330-E48EB2E990B3}"/>
              </a:ext>
            </a:extLst>
          </p:cNvPr>
          <p:cNvSpPr txBox="1"/>
          <p:nvPr/>
        </p:nvSpPr>
        <p:spPr>
          <a:xfrm>
            <a:off x="39077" y="0"/>
            <a:ext cx="4572000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class Node&lt;</a:t>
            </a:r>
            <a:r>
              <a:rPr lang="en-US" sz="1400" dirty="0" err="1"/>
              <a:t>K,V</a:t>
            </a:r>
            <a:r>
              <a:rPr lang="en-US" sz="1400" dirty="0"/>
              <a:t>&gt; {</a:t>
            </a:r>
          </a:p>
          <a:p>
            <a:r>
              <a:rPr lang="en-US" sz="1400" dirty="0"/>
              <a:t>  K key;</a:t>
            </a:r>
          </a:p>
          <a:p>
            <a:r>
              <a:rPr lang="en-US" sz="1400" dirty="0"/>
              <a:t>  V value;</a:t>
            </a:r>
          </a:p>
          <a:p>
            <a:r>
              <a:rPr lang="en-US" sz="1400" dirty="0"/>
              <a:t>  Node&lt;</a:t>
            </a:r>
            <a:r>
              <a:rPr lang="en-US" sz="1400" dirty="0" err="1"/>
              <a:t>K,V</a:t>
            </a:r>
            <a:r>
              <a:rPr lang="en-US" sz="1400" dirty="0"/>
              <a:t>&gt; left;</a:t>
            </a:r>
          </a:p>
          <a:p>
            <a:r>
              <a:rPr lang="en-US" sz="1400" dirty="0"/>
              <a:t>  Node&lt;</a:t>
            </a:r>
            <a:r>
              <a:rPr lang="en-US" sz="1400" dirty="0" err="1"/>
              <a:t>K,V</a:t>
            </a:r>
            <a:r>
              <a:rPr lang="en-US" sz="1400" dirty="0"/>
              <a:t>&gt; right;</a:t>
            </a:r>
          </a:p>
          <a:p>
            <a:r>
              <a:rPr lang="en-US" sz="1400" dirty="0"/>
              <a:t>  public Node(K key, V value, </a:t>
            </a:r>
          </a:p>
          <a:p>
            <a:r>
              <a:rPr lang="en-US" sz="1400" dirty="0"/>
              <a:t>                         Node&lt;</a:t>
            </a:r>
            <a:r>
              <a:rPr lang="en-US" sz="1400" dirty="0" err="1"/>
              <a:t>K,V</a:t>
            </a:r>
            <a:r>
              <a:rPr lang="en-US" sz="1400" dirty="0"/>
              <a:t>&gt; left, </a:t>
            </a:r>
          </a:p>
          <a:p>
            <a:r>
              <a:rPr lang="en-US" sz="1400" dirty="0"/>
              <a:t>                         Node&lt;</a:t>
            </a:r>
            <a:r>
              <a:rPr lang="en-US" sz="1400" dirty="0" err="1"/>
              <a:t>K,V</a:t>
            </a:r>
            <a:r>
              <a:rPr lang="en-US" sz="1400" dirty="0"/>
              <a:t>&gt; right) {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this.key</a:t>
            </a:r>
            <a:r>
              <a:rPr lang="en-US" sz="1400" dirty="0"/>
              <a:t> = key;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this.value</a:t>
            </a:r>
            <a:r>
              <a:rPr lang="en-US" sz="1400" dirty="0"/>
              <a:t> = value;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this.left</a:t>
            </a:r>
            <a:r>
              <a:rPr lang="en-US" sz="1400" dirty="0"/>
              <a:t> = left;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this.right</a:t>
            </a:r>
            <a:r>
              <a:rPr lang="en-US" sz="1400" dirty="0"/>
              <a:t> = right;</a:t>
            </a:r>
          </a:p>
          <a:p>
            <a:r>
              <a:rPr lang="en-US" sz="1400" dirty="0"/>
              <a:t>  }</a:t>
            </a:r>
          </a:p>
          <a:p>
            <a:r>
              <a:rPr lang="en-US" sz="1400" dirty="0"/>
              <a:t>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3A4078F-5C65-44F1-A56F-FE85261A6B00}"/>
              </a:ext>
            </a:extLst>
          </p:cNvPr>
          <p:cNvSpPr txBox="1"/>
          <p:nvPr/>
        </p:nvSpPr>
        <p:spPr>
          <a:xfrm>
            <a:off x="4611077" y="-1"/>
            <a:ext cx="4572000" cy="48628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class </a:t>
            </a:r>
            <a:r>
              <a:rPr lang="en-US" sz="10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BSTMap</a:t>
            </a:r>
            <a:r>
              <a:rPr lang="en-US" sz="10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en-US" sz="10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K,V</a:t>
            </a:r>
            <a:r>
              <a:rPr lang="en-US" sz="10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&gt; implements </a:t>
            </a:r>
            <a:r>
              <a:rPr lang="en-US" sz="10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OrderedDefaultMap</a:t>
            </a:r>
            <a:r>
              <a:rPr lang="en-US" sz="10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en-US" sz="10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K,V</a:t>
            </a:r>
            <a:r>
              <a:rPr lang="en-US" sz="10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&gt;{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Node&lt;K, V&gt; root;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int size;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Comparator&lt;K&gt; comparator;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...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Node&lt;K, V&gt; set(Node&lt;K, V&gt; node, K key, V value) {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if (node == null) {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  </a:t>
            </a:r>
            <a:r>
              <a:rPr lang="en-US" sz="10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this.size</a:t>
            </a:r>
            <a:r>
              <a:rPr lang="en-US" sz="10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+= 1;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  return new Node&lt;K, V&gt;(key, value, null, null);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}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int comp = </a:t>
            </a:r>
            <a:r>
              <a:rPr lang="en-US" sz="10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this.comparator.compare</a:t>
            </a:r>
            <a:r>
              <a:rPr lang="en-US" sz="10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US" sz="10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node.key</a:t>
            </a:r>
            <a:r>
              <a:rPr lang="en-US" sz="10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, key);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if (comp &lt; 0) {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  </a:t>
            </a:r>
            <a:r>
              <a:rPr lang="en-US" sz="10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node.right</a:t>
            </a:r>
            <a:r>
              <a:rPr lang="en-US" sz="10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lang="en-US" sz="10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this.set</a:t>
            </a:r>
            <a:r>
              <a:rPr lang="en-US" sz="10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US" sz="10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node.right</a:t>
            </a:r>
            <a:r>
              <a:rPr lang="en-US" sz="10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, key, value);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  return node;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} else if (comp &gt; 0) {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  </a:t>
            </a:r>
            <a:r>
              <a:rPr lang="en-US" sz="10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node.left</a:t>
            </a:r>
            <a:r>
              <a:rPr lang="en-US" sz="10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lang="en-US" sz="10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this.set</a:t>
            </a:r>
            <a:r>
              <a:rPr lang="en-US" sz="10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US" sz="10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node.left</a:t>
            </a:r>
            <a:r>
              <a:rPr lang="en-US" sz="10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, key, value);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  return node;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} else {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  </a:t>
            </a:r>
            <a:r>
              <a:rPr lang="en-US" sz="10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node.value</a:t>
            </a:r>
            <a:r>
              <a:rPr lang="en-US" sz="10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= value;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  return node;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}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}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000"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@Override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public void set(K key, V value) {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if (key == null) {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  throw new </a:t>
            </a:r>
            <a:r>
              <a:rPr lang="en-US" sz="10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IllegalArgumentException</a:t>
            </a:r>
            <a:r>
              <a:rPr lang="en-US" sz="10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();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}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-US" sz="10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this.root</a:t>
            </a:r>
            <a:r>
              <a:rPr lang="en-US" sz="10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lang="en-US" sz="10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this.set</a:t>
            </a:r>
            <a:r>
              <a:rPr lang="en-US" sz="10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US" sz="10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this.root</a:t>
            </a:r>
            <a:r>
              <a:rPr lang="en-US" sz="10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, key, value);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}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93379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B194E-FFCD-44EC-BC41-CC1951EA6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A3BD2-8E90-4E9F-84EF-380673888A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2" y="1369219"/>
            <a:ext cx="3904271" cy="3263504"/>
          </a:xfrm>
        </p:spPr>
        <p:txBody>
          <a:bodyPr/>
          <a:lstStyle/>
          <a:p>
            <a:r>
              <a:rPr lang="en-US" dirty="0"/>
              <a:t>Assume the key and value are identical for this example</a:t>
            </a:r>
          </a:p>
          <a:p>
            <a:r>
              <a:rPr lang="en-US" dirty="0"/>
              <a:t>set(“5”, 5);</a:t>
            </a:r>
          </a:p>
          <a:p>
            <a:r>
              <a:rPr lang="en-US" dirty="0"/>
              <a:t>set(“11”, 11);</a:t>
            </a:r>
          </a:p>
          <a:p>
            <a:r>
              <a:rPr lang="en-US" dirty="0"/>
              <a:t>set(“15”, 15);</a:t>
            </a:r>
          </a:p>
          <a:p>
            <a:r>
              <a:rPr lang="en-US" dirty="0"/>
              <a:t>set(“12”, 12);</a:t>
            </a:r>
          </a:p>
          <a:p>
            <a:r>
              <a:rPr lang="en-US" dirty="0"/>
              <a:t>What’s the picture after calling </a:t>
            </a:r>
            <a:r>
              <a:rPr lang="en-US"/>
              <a:t>the above set() methods?</a:t>
            </a:r>
            <a:endParaRPr lang="en-US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E6059FA3-4D91-486B-B094-C1484095B9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995" y="1595437"/>
            <a:ext cx="2343150" cy="195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52526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503B9-E0DF-49D0-86AB-073EEC2E3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Questions on Lecture 19?</a:t>
            </a:r>
          </a:p>
        </p:txBody>
      </p:sp>
    </p:spTree>
    <p:extLst>
      <p:ext uri="{BB962C8B-B14F-4D97-AF65-F5344CB8AC3E}">
        <p14:creationId xmlns:p14="http://schemas.microsoft.com/office/powerpoint/2010/main" val="32510320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3091</TotalTime>
  <Words>518</Words>
  <Application>Microsoft Office PowerPoint</Application>
  <PresentationFormat>On-screen Show (16:9)</PresentationFormat>
  <Paragraphs>77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Calibri Light</vt:lpstr>
      <vt:lpstr>Roboto Mono</vt:lpstr>
      <vt:lpstr>Calibri</vt:lpstr>
      <vt:lpstr>Arial</vt:lpstr>
      <vt:lpstr>Office Theme</vt:lpstr>
      <vt:lpstr>CSE 12 – Basic Data Structures and Object-Oriented Design Lecture 19</vt:lpstr>
      <vt:lpstr>Announcements</vt:lpstr>
      <vt:lpstr>Topics</vt:lpstr>
      <vt:lpstr>Binary Search Tree</vt:lpstr>
      <vt:lpstr>PowerPoint Presentation</vt:lpstr>
      <vt:lpstr>Binary Search Tree</vt:lpstr>
      <vt:lpstr>Questions on Lecture 19?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11 – Expedited Java</dc:title>
  <dc:creator>Greg Miranda</dc:creator>
  <cp:lastModifiedBy>Greg Miranda</cp:lastModifiedBy>
  <cp:revision>201</cp:revision>
  <dcterms:modified xsi:type="dcterms:W3CDTF">2020-11-18T07:10:35Z</dcterms:modified>
</cp:coreProperties>
</file>