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0" r:id="rId5"/>
    <p:sldId id="261" r:id="rId6"/>
    <p:sldId id="265" r:id="rId7"/>
    <p:sldId id="268" r:id="rId8"/>
    <p:sldId id="290" r:id="rId9"/>
    <p:sldId id="272" r:id="rId10"/>
    <p:sldId id="292" r:id="rId11"/>
    <p:sldId id="295" r:id="rId12"/>
    <p:sldId id="296" r:id="rId13"/>
    <p:sldId id="293" r:id="rId14"/>
    <p:sldId id="274" r:id="rId15"/>
    <p:sldId id="291" r:id="rId16"/>
    <p:sldId id="294" r:id="rId17"/>
  </p:sldIdLst>
  <p:sldSz cx="24384000" cy="13716000"/>
  <p:notesSz cx="6858000" cy="9144000"/>
  <p:embeddedFontLst>
    <p:embeddedFont>
      <p:font typeface="Helvetica Neue" panose="02000503000000020004" pitchFamily="2" charset="0"/>
      <p:regular r:id="rId19"/>
      <p:bold r:id="rId20"/>
      <p:italic r:id="rId21"/>
      <p:boldItalic r:id="rId22"/>
    </p:embeddedFont>
    <p:embeddedFont>
      <p:font typeface="Helvetica Neue Light" panose="0200040300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2"/>
    <p:restoredTop sz="82563"/>
  </p:normalViewPr>
  <p:slideViewPr>
    <p:cSldViewPr snapToGrid="0" snapToObjects="1">
      <p:cViewPr varScale="1">
        <p:scale>
          <a:sx n="41" d="100"/>
          <a:sy n="41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39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tasks: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Raise an issue in the </a:t>
            </a:r>
            <a:r>
              <a:rPr lang="en-US" dirty="0" err="1"/>
              <a:t>codeastro</a:t>
            </a:r>
            <a:r>
              <a:rPr lang="en-US" dirty="0"/>
              <a:t> repository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a new repository from </a:t>
            </a:r>
            <a:r>
              <a:rPr lang="en-US" dirty="0" err="1"/>
              <a:t>github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main, develop, &amp; feature1 branches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PRs for feature1 to develop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Merge the PR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06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SM4SNwluiyI4eRGoEG0mEGpcOCMBhsvjOnT1CRCSejg/ed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>
                <a:latin typeface="+mn-lt"/>
              </a:rPr>
              <a:t>Gitflow</a:t>
            </a:r>
            <a:endParaRPr lang="en-US" dirty="0"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>
                <a:latin typeface="+mn-lt"/>
              </a:rPr>
              <a:t>Code/Astro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01;p3">
            <a:extLst>
              <a:ext uri="{FF2B5EF4-FFF2-40B4-BE49-F238E27FC236}">
                <a16:creationId xmlns:a16="http://schemas.microsoft.com/office/drawing/2014/main" id="{D97C0ACD-A8D7-3CBC-4EB0-999038BE8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4357" y="2503958"/>
            <a:ext cx="19242900" cy="9765931"/>
          </a:xfrm>
          <a:prstGeom prst="rect">
            <a:avLst/>
          </a:prstGeom>
          <a:solidFill>
            <a:schemeClr val="bg1">
              <a:lumMod val="85000"/>
              <a:alpha val="70364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Allows for multi-user development and testing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“Protects” the main code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Easy to go back to a stable point if something breaks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Work is performed in parallel on one or more feature branches.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48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338B-EBB9-4BE6-1F5B-1CE0955A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600"/>
            <a:ext cx="24384000" cy="2286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Confession: I don’t always follow </a:t>
            </a:r>
            <a:r>
              <a:rPr lang="en-US" dirty="0" err="1">
                <a:latin typeface="+mn-lt"/>
              </a:rPr>
              <a:t>gitflow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D662-8BBA-4892-227B-4DB865946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 tend not to make a “develop” branch unless I expect a lot of changes to happen at once.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I did use a develop branch:</a:t>
            </a:r>
          </a:p>
          <a:p>
            <a:pPr marL="685800" indent="-685800">
              <a:buFontTx/>
              <a:buChar char="-"/>
            </a:pPr>
            <a:r>
              <a:rPr lang="en-US" dirty="0">
                <a:latin typeface="+mn-lt"/>
              </a:rPr>
              <a:t>Just before releasing major new versions (v2.0.0, v3.0.0).</a:t>
            </a:r>
          </a:p>
          <a:p>
            <a:pPr marL="685800" indent="-685800">
              <a:buFontTx/>
              <a:buChar char="-"/>
            </a:pPr>
            <a:r>
              <a:rPr lang="en-US" dirty="0">
                <a:latin typeface="+mn-lt"/>
              </a:rPr>
              <a:t>When working on industry code.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Each developer will follow their own flavor of </a:t>
            </a:r>
            <a:r>
              <a:rPr lang="en-US" dirty="0" err="1">
                <a:latin typeface="+mn-lt"/>
              </a:rPr>
              <a:t>gitflow</a:t>
            </a:r>
            <a:r>
              <a:rPr lang="en-US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343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>
                <a:latin typeface="+mn-lt"/>
              </a:rPr>
              <a:t>Demo: </a:t>
            </a:r>
            <a:r>
              <a:rPr lang="en-US" sz="8000" dirty="0" err="1">
                <a:latin typeface="+mn-lt"/>
              </a:rPr>
              <a:t>Gitflow</a:t>
            </a:r>
            <a:endParaRPr sz="8000" dirty="0">
              <a:latin typeface="+mn-lt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1005800" cy="949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</a:pPr>
            <a:r>
              <a:rPr lang="en-US" sz="5800" dirty="0">
                <a:latin typeface="+mn-lt"/>
              </a:rPr>
              <a:t>In this demo, you will learn how to:</a:t>
            </a:r>
            <a:endParaRPr lang="en-US" sz="4800" dirty="0">
              <a:latin typeface="+mn-lt"/>
            </a:endParaRPr>
          </a:p>
          <a:p>
            <a:pPr marL="1092200" lvl="1" indent="-635000"/>
            <a:r>
              <a:rPr lang="en-US" dirty="0">
                <a:latin typeface="+mn-lt"/>
              </a:rPr>
              <a:t>Raise an issue in a repository</a:t>
            </a:r>
          </a:p>
          <a:p>
            <a:pPr marL="1092200" lvl="1" indent="-635000"/>
            <a:r>
              <a:rPr lang="en-US" dirty="0">
                <a:latin typeface="+mn-lt"/>
              </a:rPr>
              <a:t>Create and manipulate multiple branches within a git repo (main, develop, feature)</a:t>
            </a:r>
            <a:endParaRPr dirty="0">
              <a:latin typeface="+mn-lt"/>
            </a:endParaRPr>
          </a:p>
          <a:p>
            <a:pPr marL="1092200" lvl="1" indent="-635000"/>
            <a:r>
              <a:rPr lang="en-US" dirty="0">
                <a:latin typeface="+mn-lt"/>
              </a:rPr>
              <a:t>How to use these branches in a “standard” git workflow</a:t>
            </a:r>
          </a:p>
          <a:p>
            <a:pPr marL="1092200" lvl="1" indent="-635000"/>
            <a:r>
              <a:rPr lang="en-US" dirty="0">
                <a:latin typeface="+mn-lt"/>
              </a:rPr>
              <a:t>Submit a pull request on </a:t>
            </a:r>
            <a:r>
              <a:rPr lang="en-US" dirty="0" err="1">
                <a:latin typeface="+mn-lt"/>
              </a:rPr>
              <a:t>Github</a:t>
            </a:r>
            <a:r>
              <a:rPr lang="en-US" dirty="0">
                <a:latin typeface="+mn-lt"/>
              </a:rPr>
              <a:t> to merge two branches</a:t>
            </a:r>
          </a:p>
        </p:txBody>
      </p:sp>
    </p:spTree>
    <p:extLst>
      <p:ext uri="{BB962C8B-B14F-4D97-AF65-F5344CB8AC3E}">
        <p14:creationId xmlns:p14="http://schemas.microsoft.com/office/powerpoint/2010/main" val="5038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>
                <a:latin typeface="+mn-lt"/>
              </a:rPr>
              <a:t>Summary of process to add a feature</a:t>
            </a:r>
            <a:endParaRPr sz="8000" dirty="0">
              <a:latin typeface="+mn-lt"/>
            </a:endParaRPr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Pull latest code from develop/main branch.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Create feature branch from develop/main branch.</a:t>
            </a:r>
            <a:endParaRPr sz="4560" dirty="0">
              <a:latin typeface="+mn-lt"/>
            </a:endParaRP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Make your changes, stage, commit, then push to feature branch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Submit pull request on GitHub &amp; merge feature into develop/main.</a:t>
            </a:r>
            <a:endParaRPr sz="4560" dirty="0">
              <a:latin typeface="+mn-lt"/>
            </a:endParaRP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&lt;&lt; Repeat until enough features have been merged into develop, then make a pull request from develop -&gt; main. &gt;&gt;</a:t>
            </a:r>
            <a:endParaRPr sz="456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Some Relevant Git </a:t>
            </a:r>
            <a:r>
              <a:rPr lang="en-US" sz="8000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226709"/>
            <a:ext cx="22326601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Make a new branch off of &lt;</a:t>
            </a:r>
            <a:r>
              <a:rPr lang="en-US" sz="4500" dirty="0" err="1">
                <a:latin typeface="+mn-lt"/>
              </a:rPr>
              <a:t>orig_branch</a:t>
            </a:r>
            <a:r>
              <a:rPr lang="en-US" sz="4500" dirty="0">
                <a:latin typeface="+mn-lt"/>
              </a:rPr>
              <a:t>&gt; (default: main)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List all available branches, highlighting the one you are currently on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0" y="12603390"/>
            <a:ext cx="25117676" cy="10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There are a lot of “Git cheat sheets” online if you want a summary of more commands! Here’s the one I have bookmarked:</a:t>
            </a:r>
          </a:p>
          <a:p>
            <a:pPr algn="ctr"/>
            <a:r>
              <a:rPr lang="en-US" sz="2400" dirty="0">
                <a:latin typeface="+mn-lt"/>
              </a:rPr>
              <a:t>https://</a:t>
            </a:r>
            <a:r>
              <a:rPr lang="en-US" sz="2400" dirty="0" err="1">
                <a:latin typeface="+mn-lt"/>
              </a:rPr>
              <a:t>training.github.com</a:t>
            </a:r>
            <a:r>
              <a:rPr lang="en-US" sz="2400" dirty="0">
                <a:latin typeface="+mn-lt"/>
              </a:rPr>
              <a:t>/downloads/</a:t>
            </a:r>
            <a:r>
              <a:rPr lang="en-US" sz="2400" dirty="0" err="1">
                <a:latin typeface="+mn-lt"/>
              </a:rPr>
              <a:t>github</a:t>
            </a:r>
            <a:r>
              <a:rPr lang="en-US" sz="2400" dirty="0">
                <a:latin typeface="+mn-lt"/>
              </a:rPr>
              <a:t>-git-cheat-</a:t>
            </a:r>
            <a:r>
              <a:rPr lang="en-US" sz="2400" dirty="0" err="1">
                <a:latin typeface="+mn-lt"/>
              </a:rPr>
              <a:t>sheet.pdf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>
                <a:latin typeface="+mn-lt"/>
              </a:rPr>
              <a:t>Activities [15 mins]</a:t>
            </a:r>
            <a:endParaRPr dirty="0">
              <a:latin typeface="+mn-lt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33399" y="2055813"/>
            <a:ext cx="23850601" cy="1166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+mn-lt"/>
              </a:rPr>
              <a:t>1. Make sure you can “git pull” the most recent version of the </a:t>
            </a:r>
            <a:r>
              <a:rPr lang="en-US" dirty="0" err="1">
                <a:latin typeface="+mn-lt"/>
              </a:rPr>
              <a:t>codeastro</a:t>
            </a:r>
            <a:r>
              <a:rPr lang="en-US" dirty="0">
                <a:latin typeface="+mn-lt"/>
              </a:rPr>
              <a:t> repo (main branch)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/>
              <a:t>	</a:t>
            </a:r>
            <a:r>
              <a:rPr lang="en-US" sz="4400" dirty="0">
                <a:latin typeface="+mn-lt"/>
              </a:rPr>
              <a:t>If you have local changes that you would like to save, you can do the following: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pull origin main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 apply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2. Within your project groups, create a repository (either a dummy repo or a repo for your project), and do the following: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Create main, develop, and (at least) 2 feature branches.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Raise an issue.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Clone the repo to your machine, make changes on each of the feature branches, and open pull requests to merge them into main.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Perform the merges.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9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>
                <a:latin typeface="+mn-lt"/>
              </a:rPr>
              <a:t>By the end of this lesson, you will be able to:</a:t>
            </a:r>
            <a:endParaRPr sz="8000" dirty="0">
              <a:latin typeface="+mn-lt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635000" indent="-635000">
              <a:spcBef>
                <a:spcPts val="0"/>
              </a:spcBef>
            </a:pPr>
            <a:r>
              <a:rPr lang="en-US" sz="5200" dirty="0">
                <a:solidFill>
                  <a:schemeClr val="dk1"/>
                </a:solidFill>
                <a:latin typeface="+mn-lt"/>
              </a:rPr>
              <a:t>Describe the basic git workflow (“</a:t>
            </a:r>
            <a:r>
              <a:rPr lang="en-US" sz="5200" dirty="0" err="1">
                <a:solidFill>
                  <a:schemeClr val="dk1"/>
                </a:solidFill>
                <a:latin typeface="+mn-lt"/>
              </a:rPr>
              <a:t>gitflow</a:t>
            </a:r>
            <a:r>
              <a:rPr lang="en-US" sz="5200" dirty="0">
                <a:solidFill>
                  <a:schemeClr val="dk1"/>
                </a:solidFill>
                <a:latin typeface="+mn-lt"/>
              </a:rPr>
              <a:t>”)</a:t>
            </a:r>
            <a:endParaRPr lang="en-US" sz="5200"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latin typeface="+mn-lt"/>
              </a:rPr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latin typeface="+mn-lt"/>
              </a:rPr>
              <a:t>Make a pull request from one branch into another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Class-sourced Vocabulary List</a:t>
            </a:r>
            <a:endParaRPr dirty="0">
              <a:latin typeface="+mn-lt"/>
            </a:endParaRPr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236525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A: Git: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B: GitHub: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C: source control: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D: repository (AKA “repo”):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E: commit: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F: branch: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G: clone:</a:t>
            </a:r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9701035" y="12896087"/>
            <a:ext cx="4667725" cy="738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Code/Astro vocab list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8548B-681F-2DBC-924E-B37C82221E54}"/>
              </a:ext>
            </a:extLst>
          </p:cNvPr>
          <p:cNvSpPr txBox="1"/>
          <p:nvPr/>
        </p:nvSpPr>
        <p:spPr>
          <a:xfrm>
            <a:off x="8436841" y="2643220"/>
            <a:ext cx="1492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The practice of storing changes you’ve made to your code alongside the code itself.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FF18-728B-F169-E4FF-4DC7D9C236B9}"/>
              </a:ext>
            </a:extLst>
          </p:cNvPr>
          <p:cNvSpPr txBox="1"/>
          <p:nvPr/>
        </p:nvSpPr>
        <p:spPr>
          <a:xfrm>
            <a:off x="8436841" y="3932832"/>
            <a:ext cx="1413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2. The current version of all code and documentation for a project, plus its history.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A63D4-1E5A-D7B3-9B00-99BBD2688182}"/>
              </a:ext>
            </a:extLst>
          </p:cNvPr>
          <p:cNvSpPr txBox="1"/>
          <p:nvPr/>
        </p:nvSpPr>
        <p:spPr>
          <a:xfrm>
            <a:off x="8455663" y="5465242"/>
            <a:ext cx="1381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3. To create a copy of a repository that you can edit on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28B70-5343-ECD7-5E31-463243CC3804}"/>
              </a:ext>
            </a:extLst>
          </p:cNvPr>
          <p:cNvSpPr txBox="1"/>
          <p:nvPr/>
        </p:nvSpPr>
        <p:spPr>
          <a:xfrm>
            <a:off x="8455663" y="7035852"/>
            <a:ext cx="1413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4. The smallest unit of a code’s history. A set of changes. (fun fact: at Google, these are called “CLs,” short for “change lists”).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5F2E7-9D78-66A0-8CAC-A6A2F4AE6F51}"/>
              </a:ext>
            </a:extLst>
          </p:cNvPr>
          <p:cNvSpPr txBox="1"/>
          <p:nvPr/>
        </p:nvSpPr>
        <p:spPr>
          <a:xfrm>
            <a:off x="8436841" y="10126328"/>
            <a:ext cx="1783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6. A website that stores repositories (among other things).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15650-6407-4905-3C38-B3B31ABF5C9B}"/>
              </a:ext>
            </a:extLst>
          </p:cNvPr>
          <p:cNvSpPr txBox="1"/>
          <p:nvPr/>
        </p:nvSpPr>
        <p:spPr>
          <a:xfrm>
            <a:off x="8455663" y="8883461"/>
            <a:ext cx="1783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5. A piece of software that defines, reads, and modifies repositories.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3498B-03A5-8039-4A2F-592742D00070}"/>
              </a:ext>
            </a:extLst>
          </p:cNvPr>
          <p:cNvSpPr txBox="1"/>
          <p:nvPr/>
        </p:nvSpPr>
        <p:spPr>
          <a:xfrm>
            <a:off x="8436841" y="11525624"/>
            <a:ext cx="1634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7. A pointer to a version of the main code that diverges from the main line of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+mn-lt"/>
              </a:rPr>
              <a:t>Why do we Need </a:t>
            </a:r>
            <a:r>
              <a:rPr lang="en-US" sz="8000" dirty="0" err="1">
                <a:latin typeface="+mn-lt"/>
              </a:rPr>
              <a:t>Gitflow</a:t>
            </a:r>
            <a:r>
              <a:rPr lang="en-US" sz="8000" dirty="0">
                <a:latin typeface="+mn-lt"/>
              </a:rPr>
              <a:t>?</a:t>
            </a:r>
            <a:endParaRPr sz="8000" dirty="0">
              <a:latin typeface="+mn-lt"/>
            </a:endParaRPr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When you’re working on big projects, many people are committing at once. Source control allows people to edit the same code base at the same time, using different </a:t>
            </a:r>
            <a:r>
              <a:rPr lang="en-US" b="1" dirty="0">
                <a:latin typeface="+mn-lt"/>
              </a:rPr>
              <a:t>branches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>
                <a:latin typeface="+mn-lt"/>
              </a:rPr>
              <a:t>Gitflow</a:t>
            </a:r>
            <a:r>
              <a:rPr lang="en-US" sz="8000" dirty="0">
                <a:latin typeface="+mn-lt"/>
              </a:rPr>
              <a:t> is a way of using Git and GitHub</a:t>
            </a:r>
            <a:endParaRPr sz="8000" dirty="0">
              <a:latin typeface="+mn-lt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Allows for multi-user development and testing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“Protects” the main code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Easy to go back to a stable point if something breaks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Work is performed in parallel on one or more feature branches.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>
                <a:latin typeface="+mn-lt"/>
              </a:rPr>
              <a:t>How It Works</a:t>
            </a:r>
            <a:endParaRPr sz="8000" dirty="0">
              <a:latin typeface="+mn-lt"/>
            </a:endParaRPr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n-lt"/>
              </a:rPr>
              <a:t>1: Make a development branch off 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>
                <a:latin typeface="+mn-lt"/>
              </a:rPr>
              <a:t>2. Create a feature branch from develop</a:t>
            </a:r>
            <a:endParaRPr sz="7200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881</Words>
  <Application>Microsoft Macintosh PowerPoint</Application>
  <PresentationFormat>Custom</PresentationFormat>
  <Paragraphs>103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Helvetica Neue Light</vt:lpstr>
      <vt:lpstr>Courier New</vt:lpstr>
      <vt:lpstr>Arial</vt:lpstr>
      <vt:lpstr>White</vt:lpstr>
      <vt:lpstr>Gitflow</vt:lpstr>
      <vt:lpstr>By the end of this lesson, you will be able to:</vt:lpstr>
      <vt:lpstr>Class-sourced Vocabulary List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4. Merge into main</vt:lpstr>
      <vt:lpstr>Confession: I don’t always follow gitflow.</vt:lpstr>
      <vt:lpstr>Demo: Gitflow</vt:lpstr>
      <vt:lpstr>Summary of process to add a feature</vt:lpstr>
      <vt:lpstr>Some Relevant Git Commands</vt:lpstr>
      <vt:lpstr>Activities [15 mins]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Sarah Blunt</cp:lastModifiedBy>
  <cp:revision>49</cp:revision>
  <dcterms:modified xsi:type="dcterms:W3CDTF">2024-07-15T00:13:05Z</dcterms:modified>
</cp:coreProperties>
</file>