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57" r:id="rId3"/>
    <p:sldId id="258" r:id="rId4"/>
    <p:sldId id="259" r:id="rId5"/>
    <p:sldId id="260" r:id="rId6"/>
    <p:sldId id="263" r:id="rId7"/>
    <p:sldId id="261" r:id="rId8"/>
    <p:sldId id="264" r:id="rId9"/>
    <p:sldId id="262" r:id="rId10"/>
    <p:sldId id="265" r:id="rId11"/>
    <p:sldId id="267" r:id="rId12"/>
    <p:sldId id="269" r:id="rId13"/>
    <p:sldId id="270"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553264E1-69BD-4FB8-83FC-DC915C480E0E}">
          <p14:sldIdLst>
            <p14:sldId id="266"/>
            <p14:sldId id="257"/>
            <p14:sldId id="258"/>
            <p14:sldId id="259"/>
            <p14:sldId id="260"/>
            <p14:sldId id="263"/>
            <p14:sldId id="261"/>
            <p14:sldId id="264"/>
            <p14:sldId id="262"/>
            <p14:sldId id="265"/>
            <p14:sldId id="267"/>
            <p14:sldId id="269"/>
            <p14:sldId id="270"/>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6" autoAdjust="0"/>
    <p:restoredTop sz="94660"/>
  </p:normalViewPr>
  <p:slideViewPr>
    <p:cSldViewPr snapToGrid="0">
      <p:cViewPr>
        <p:scale>
          <a:sx n="66" d="100"/>
          <a:sy n="66" d="100"/>
        </p:scale>
        <p:origin x="1440" y="10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EFF5E-9073-45E4-AF1B-07CA1B6BF4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9FE5F3-375F-4BC6-B7FD-0524D4E991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8CFD1BA-62A3-4E63-88F8-080755CD5373}"/>
              </a:ext>
            </a:extLst>
          </p:cNvPr>
          <p:cNvSpPr>
            <a:spLocks noGrp="1"/>
          </p:cNvSpPr>
          <p:nvPr>
            <p:ph type="dt" sz="half" idx="10"/>
          </p:nvPr>
        </p:nvSpPr>
        <p:spPr/>
        <p:txBody>
          <a:bodyPr/>
          <a:lstStyle/>
          <a:p>
            <a:fld id="{3D89A5FE-F6B2-4789-83C2-F711FE634281}" type="datetimeFigureOut">
              <a:rPr lang="en-US" smtClean="0"/>
              <a:t>5/19/2025</a:t>
            </a:fld>
            <a:endParaRPr lang="en-US" dirty="0"/>
          </a:p>
        </p:txBody>
      </p:sp>
      <p:sp>
        <p:nvSpPr>
          <p:cNvPr id="5" name="Footer Placeholder 4">
            <a:extLst>
              <a:ext uri="{FF2B5EF4-FFF2-40B4-BE49-F238E27FC236}">
                <a16:creationId xmlns:a16="http://schemas.microsoft.com/office/drawing/2014/main" id="{76E87E3B-4FC7-4388-82B0-98E50B82C51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3B308B4-8565-4DDB-B6F9-D0C65067660E}"/>
              </a:ext>
            </a:extLst>
          </p:cNvPr>
          <p:cNvSpPr>
            <a:spLocks noGrp="1"/>
          </p:cNvSpPr>
          <p:nvPr>
            <p:ph type="sldNum" sz="quarter" idx="12"/>
          </p:nvPr>
        </p:nvSpPr>
        <p:spPr/>
        <p:txBody>
          <a:bodyPr/>
          <a:lstStyle/>
          <a:p>
            <a:fld id="{61AFD353-9FB7-4B41-872F-2F98B49ACEB5}" type="slidenum">
              <a:rPr lang="en-US" smtClean="0"/>
              <a:t>‹#›</a:t>
            </a:fld>
            <a:endParaRPr lang="en-US" dirty="0"/>
          </a:p>
        </p:txBody>
      </p:sp>
    </p:spTree>
    <p:extLst>
      <p:ext uri="{BB962C8B-B14F-4D97-AF65-F5344CB8AC3E}">
        <p14:creationId xmlns:p14="http://schemas.microsoft.com/office/powerpoint/2010/main" val="4223596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B8AB9-F729-415D-8770-42FE71A32B8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7BA8FE-F701-40F7-9419-47E150BD02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14A46C-E15C-4A88-B125-51C4914DE1D7}"/>
              </a:ext>
            </a:extLst>
          </p:cNvPr>
          <p:cNvSpPr>
            <a:spLocks noGrp="1"/>
          </p:cNvSpPr>
          <p:nvPr>
            <p:ph type="dt" sz="half" idx="10"/>
          </p:nvPr>
        </p:nvSpPr>
        <p:spPr/>
        <p:txBody>
          <a:bodyPr/>
          <a:lstStyle/>
          <a:p>
            <a:fld id="{3D89A5FE-F6B2-4789-83C2-F711FE634281}" type="datetimeFigureOut">
              <a:rPr lang="en-US" smtClean="0"/>
              <a:t>5/19/2025</a:t>
            </a:fld>
            <a:endParaRPr lang="en-US" dirty="0"/>
          </a:p>
        </p:txBody>
      </p:sp>
      <p:sp>
        <p:nvSpPr>
          <p:cNvPr id="5" name="Footer Placeholder 4">
            <a:extLst>
              <a:ext uri="{FF2B5EF4-FFF2-40B4-BE49-F238E27FC236}">
                <a16:creationId xmlns:a16="http://schemas.microsoft.com/office/drawing/2014/main" id="{C4FB49AE-7863-4752-A81B-F9FC69CB871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CA22229-C393-4D0B-9983-E091B02EA631}"/>
              </a:ext>
            </a:extLst>
          </p:cNvPr>
          <p:cNvSpPr>
            <a:spLocks noGrp="1"/>
          </p:cNvSpPr>
          <p:nvPr>
            <p:ph type="sldNum" sz="quarter" idx="12"/>
          </p:nvPr>
        </p:nvSpPr>
        <p:spPr/>
        <p:txBody>
          <a:bodyPr/>
          <a:lstStyle/>
          <a:p>
            <a:fld id="{61AFD353-9FB7-4B41-872F-2F98B49ACEB5}" type="slidenum">
              <a:rPr lang="en-US" smtClean="0"/>
              <a:t>‹#›</a:t>
            </a:fld>
            <a:endParaRPr lang="en-US" dirty="0"/>
          </a:p>
        </p:txBody>
      </p:sp>
    </p:spTree>
    <p:extLst>
      <p:ext uri="{BB962C8B-B14F-4D97-AF65-F5344CB8AC3E}">
        <p14:creationId xmlns:p14="http://schemas.microsoft.com/office/powerpoint/2010/main" val="1734066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FE0CB6-8C67-4829-9D76-BF364856C3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2EDE56F-8D0E-4854-B7D5-0C33193EE5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1694E8-28EA-4A49-89BE-8D15AF2C01DC}"/>
              </a:ext>
            </a:extLst>
          </p:cNvPr>
          <p:cNvSpPr>
            <a:spLocks noGrp="1"/>
          </p:cNvSpPr>
          <p:nvPr>
            <p:ph type="dt" sz="half" idx="10"/>
          </p:nvPr>
        </p:nvSpPr>
        <p:spPr/>
        <p:txBody>
          <a:bodyPr/>
          <a:lstStyle/>
          <a:p>
            <a:fld id="{3D89A5FE-F6B2-4789-83C2-F711FE634281}" type="datetimeFigureOut">
              <a:rPr lang="en-US" smtClean="0"/>
              <a:t>5/19/2025</a:t>
            </a:fld>
            <a:endParaRPr lang="en-US" dirty="0"/>
          </a:p>
        </p:txBody>
      </p:sp>
      <p:sp>
        <p:nvSpPr>
          <p:cNvPr id="5" name="Footer Placeholder 4">
            <a:extLst>
              <a:ext uri="{FF2B5EF4-FFF2-40B4-BE49-F238E27FC236}">
                <a16:creationId xmlns:a16="http://schemas.microsoft.com/office/drawing/2014/main" id="{F571342D-DAC4-46CF-954F-01C0770E2F1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A1EC4D1-C8B4-4D17-9324-4301196EB80D}"/>
              </a:ext>
            </a:extLst>
          </p:cNvPr>
          <p:cNvSpPr>
            <a:spLocks noGrp="1"/>
          </p:cNvSpPr>
          <p:nvPr>
            <p:ph type="sldNum" sz="quarter" idx="12"/>
          </p:nvPr>
        </p:nvSpPr>
        <p:spPr/>
        <p:txBody>
          <a:bodyPr/>
          <a:lstStyle/>
          <a:p>
            <a:fld id="{61AFD353-9FB7-4B41-872F-2F98B49ACEB5}" type="slidenum">
              <a:rPr lang="en-US" smtClean="0"/>
              <a:t>‹#›</a:t>
            </a:fld>
            <a:endParaRPr lang="en-US" dirty="0"/>
          </a:p>
        </p:txBody>
      </p:sp>
    </p:spTree>
    <p:extLst>
      <p:ext uri="{BB962C8B-B14F-4D97-AF65-F5344CB8AC3E}">
        <p14:creationId xmlns:p14="http://schemas.microsoft.com/office/powerpoint/2010/main" val="693704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E0DDB-2EC3-4ACE-BD17-0FE37D819D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FB691B-89C6-43B5-906B-F8EC53DE64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32074B-E582-4A2B-AF7C-83B44CDD2CA9}"/>
              </a:ext>
            </a:extLst>
          </p:cNvPr>
          <p:cNvSpPr>
            <a:spLocks noGrp="1"/>
          </p:cNvSpPr>
          <p:nvPr>
            <p:ph type="dt" sz="half" idx="10"/>
          </p:nvPr>
        </p:nvSpPr>
        <p:spPr/>
        <p:txBody>
          <a:bodyPr/>
          <a:lstStyle/>
          <a:p>
            <a:fld id="{3D89A5FE-F6B2-4789-83C2-F711FE634281}" type="datetimeFigureOut">
              <a:rPr lang="en-US" smtClean="0"/>
              <a:t>5/19/2025</a:t>
            </a:fld>
            <a:endParaRPr lang="en-US" dirty="0"/>
          </a:p>
        </p:txBody>
      </p:sp>
      <p:sp>
        <p:nvSpPr>
          <p:cNvPr id="5" name="Footer Placeholder 4">
            <a:extLst>
              <a:ext uri="{FF2B5EF4-FFF2-40B4-BE49-F238E27FC236}">
                <a16:creationId xmlns:a16="http://schemas.microsoft.com/office/drawing/2014/main" id="{7BABD0E0-A5E9-4D4D-9D25-0FF03FA7188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D903D1D-F17F-45D0-8003-88095EF4503B}"/>
              </a:ext>
            </a:extLst>
          </p:cNvPr>
          <p:cNvSpPr>
            <a:spLocks noGrp="1"/>
          </p:cNvSpPr>
          <p:nvPr>
            <p:ph type="sldNum" sz="quarter" idx="12"/>
          </p:nvPr>
        </p:nvSpPr>
        <p:spPr/>
        <p:txBody>
          <a:bodyPr/>
          <a:lstStyle/>
          <a:p>
            <a:fld id="{61AFD353-9FB7-4B41-872F-2F98B49ACEB5}" type="slidenum">
              <a:rPr lang="en-US" smtClean="0"/>
              <a:t>‹#›</a:t>
            </a:fld>
            <a:endParaRPr lang="en-US" dirty="0"/>
          </a:p>
        </p:txBody>
      </p:sp>
    </p:spTree>
    <p:extLst>
      <p:ext uri="{BB962C8B-B14F-4D97-AF65-F5344CB8AC3E}">
        <p14:creationId xmlns:p14="http://schemas.microsoft.com/office/powerpoint/2010/main" val="2690736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3D17B-CF73-45C6-A267-6FA3E4FA6D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1AF428-4F9E-48BB-BD8F-DCC9069813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722556-A3E4-4784-949C-484E184C8350}"/>
              </a:ext>
            </a:extLst>
          </p:cNvPr>
          <p:cNvSpPr>
            <a:spLocks noGrp="1"/>
          </p:cNvSpPr>
          <p:nvPr>
            <p:ph type="dt" sz="half" idx="10"/>
          </p:nvPr>
        </p:nvSpPr>
        <p:spPr/>
        <p:txBody>
          <a:bodyPr/>
          <a:lstStyle/>
          <a:p>
            <a:fld id="{3D89A5FE-F6B2-4789-83C2-F711FE634281}" type="datetimeFigureOut">
              <a:rPr lang="en-US" smtClean="0"/>
              <a:t>5/19/2025</a:t>
            </a:fld>
            <a:endParaRPr lang="en-US" dirty="0"/>
          </a:p>
        </p:txBody>
      </p:sp>
      <p:sp>
        <p:nvSpPr>
          <p:cNvPr id="5" name="Footer Placeholder 4">
            <a:extLst>
              <a:ext uri="{FF2B5EF4-FFF2-40B4-BE49-F238E27FC236}">
                <a16:creationId xmlns:a16="http://schemas.microsoft.com/office/drawing/2014/main" id="{BFC445A1-D55F-454E-B8E0-4C59EEB1031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EA1A6E-3614-4C3A-9427-E88D69AC6210}"/>
              </a:ext>
            </a:extLst>
          </p:cNvPr>
          <p:cNvSpPr>
            <a:spLocks noGrp="1"/>
          </p:cNvSpPr>
          <p:nvPr>
            <p:ph type="sldNum" sz="quarter" idx="12"/>
          </p:nvPr>
        </p:nvSpPr>
        <p:spPr/>
        <p:txBody>
          <a:bodyPr/>
          <a:lstStyle/>
          <a:p>
            <a:fld id="{61AFD353-9FB7-4B41-872F-2F98B49ACEB5}" type="slidenum">
              <a:rPr lang="en-US" smtClean="0"/>
              <a:t>‹#›</a:t>
            </a:fld>
            <a:endParaRPr lang="en-US" dirty="0"/>
          </a:p>
        </p:txBody>
      </p:sp>
    </p:spTree>
    <p:extLst>
      <p:ext uri="{BB962C8B-B14F-4D97-AF65-F5344CB8AC3E}">
        <p14:creationId xmlns:p14="http://schemas.microsoft.com/office/powerpoint/2010/main" val="3085013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38A7F-40C2-429F-B5E1-8CFC93316D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3BD0D8-ACC0-4BFB-9D5A-3621AD82E8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E0F0C4C-4F16-43A4-A767-6ADC3AACFA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D8D4125-AD97-4C8F-B2D6-1E8817664208}"/>
              </a:ext>
            </a:extLst>
          </p:cNvPr>
          <p:cNvSpPr>
            <a:spLocks noGrp="1"/>
          </p:cNvSpPr>
          <p:nvPr>
            <p:ph type="dt" sz="half" idx="10"/>
          </p:nvPr>
        </p:nvSpPr>
        <p:spPr/>
        <p:txBody>
          <a:bodyPr/>
          <a:lstStyle/>
          <a:p>
            <a:fld id="{3D89A5FE-F6B2-4789-83C2-F711FE634281}" type="datetimeFigureOut">
              <a:rPr lang="en-US" smtClean="0"/>
              <a:t>5/19/2025</a:t>
            </a:fld>
            <a:endParaRPr lang="en-US" dirty="0"/>
          </a:p>
        </p:txBody>
      </p:sp>
      <p:sp>
        <p:nvSpPr>
          <p:cNvPr id="6" name="Footer Placeholder 5">
            <a:extLst>
              <a:ext uri="{FF2B5EF4-FFF2-40B4-BE49-F238E27FC236}">
                <a16:creationId xmlns:a16="http://schemas.microsoft.com/office/drawing/2014/main" id="{C9937113-B0DE-4A51-930A-55340C633E2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2A934DA-F0B3-4244-B2E7-27F5211E8E9A}"/>
              </a:ext>
            </a:extLst>
          </p:cNvPr>
          <p:cNvSpPr>
            <a:spLocks noGrp="1"/>
          </p:cNvSpPr>
          <p:nvPr>
            <p:ph type="sldNum" sz="quarter" idx="12"/>
          </p:nvPr>
        </p:nvSpPr>
        <p:spPr/>
        <p:txBody>
          <a:bodyPr/>
          <a:lstStyle/>
          <a:p>
            <a:fld id="{61AFD353-9FB7-4B41-872F-2F98B49ACEB5}" type="slidenum">
              <a:rPr lang="en-US" smtClean="0"/>
              <a:t>‹#›</a:t>
            </a:fld>
            <a:endParaRPr lang="en-US" dirty="0"/>
          </a:p>
        </p:txBody>
      </p:sp>
    </p:spTree>
    <p:extLst>
      <p:ext uri="{BB962C8B-B14F-4D97-AF65-F5344CB8AC3E}">
        <p14:creationId xmlns:p14="http://schemas.microsoft.com/office/powerpoint/2010/main" val="2046393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B438A-7C59-4696-987B-F629B90E253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5A0AE24-FF80-4104-B224-DB574CE21F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172636-56AA-4165-8189-52EA080782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6852A5-9FFE-40D2-A97F-89555E4C6F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B87F38-0345-4FC5-84AF-B12FC344D9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9D3CCA6-7458-4708-8756-3A220A284844}"/>
              </a:ext>
            </a:extLst>
          </p:cNvPr>
          <p:cNvSpPr>
            <a:spLocks noGrp="1"/>
          </p:cNvSpPr>
          <p:nvPr>
            <p:ph type="dt" sz="half" idx="10"/>
          </p:nvPr>
        </p:nvSpPr>
        <p:spPr/>
        <p:txBody>
          <a:bodyPr/>
          <a:lstStyle/>
          <a:p>
            <a:fld id="{3D89A5FE-F6B2-4789-83C2-F711FE634281}" type="datetimeFigureOut">
              <a:rPr lang="en-US" smtClean="0"/>
              <a:t>5/19/2025</a:t>
            </a:fld>
            <a:endParaRPr lang="en-US" dirty="0"/>
          </a:p>
        </p:txBody>
      </p:sp>
      <p:sp>
        <p:nvSpPr>
          <p:cNvPr id="8" name="Footer Placeholder 7">
            <a:extLst>
              <a:ext uri="{FF2B5EF4-FFF2-40B4-BE49-F238E27FC236}">
                <a16:creationId xmlns:a16="http://schemas.microsoft.com/office/drawing/2014/main" id="{46CB869C-38AB-4188-8C24-AE33C4E6B8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DB86143-CB99-4F45-B224-52A8D9A69601}"/>
              </a:ext>
            </a:extLst>
          </p:cNvPr>
          <p:cNvSpPr>
            <a:spLocks noGrp="1"/>
          </p:cNvSpPr>
          <p:nvPr>
            <p:ph type="sldNum" sz="quarter" idx="12"/>
          </p:nvPr>
        </p:nvSpPr>
        <p:spPr/>
        <p:txBody>
          <a:bodyPr/>
          <a:lstStyle/>
          <a:p>
            <a:fld id="{61AFD353-9FB7-4B41-872F-2F98B49ACEB5}" type="slidenum">
              <a:rPr lang="en-US" smtClean="0"/>
              <a:t>‹#›</a:t>
            </a:fld>
            <a:endParaRPr lang="en-US" dirty="0"/>
          </a:p>
        </p:txBody>
      </p:sp>
    </p:spTree>
    <p:extLst>
      <p:ext uri="{BB962C8B-B14F-4D97-AF65-F5344CB8AC3E}">
        <p14:creationId xmlns:p14="http://schemas.microsoft.com/office/powerpoint/2010/main" val="2230409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89722-9B86-425A-B3BE-BC44A4B55B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943D17F-55DF-4AD4-BDF1-8B321AD4B665}"/>
              </a:ext>
            </a:extLst>
          </p:cNvPr>
          <p:cNvSpPr>
            <a:spLocks noGrp="1"/>
          </p:cNvSpPr>
          <p:nvPr>
            <p:ph type="dt" sz="half" idx="10"/>
          </p:nvPr>
        </p:nvSpPr>
        <p:spPr/>
        <p:txBody>
          <a:bodyPr/>
          <a:lstStyle/>
          <a:p>
            <a:fld id="{3D89A5FE-F6B2-4789-83C2-F711FE634281}" type="datetimeFigureOut">
              <a:rPr lang="en-US" smtClean="0"/>
              <a:t>5/19/2025</a:t>
            </a:fld>
            <a:endParaRPr lang="en-US" dirty="0"/>
          </a:p>
        </p:txBody>
      </p:sp>
      <p:sp>
        <p:nvSpPr>
          <p:cNvPr id="4" name="Footer Placeholder 3">
            <a:extLst>
              <a:ext uri="{FF2B5EF4-FFF2-40B4-BE49-F238E27FC236}">
                <a16:creationId xmlns:a16="http://schemas.microsoft.com/office/drawing/2014/main" id="{1869BF85-BD33-4681-91FA-A0FA2CC9E14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FF2BD2B0-B88C-47E4-8BCF-4AEB93E6753A}"/>
              </a:ext>
            </a:extLst>
          </p:cNvPr>
          <p:cNvSpPr>
            <a:spLocks noGrp="1"/>
          </p:cNvSpPr>
          <p:nvPr>
            <p:ph type="sldNum" sz="quarter" idx="12"/>
          </p:nvPr>
        </p:nvSpPr>
        <p:spPr/>
        <p:txBody>
          <a:bodyPr/>
          <a:lstStyle/>
          <a:p>
            <a:fld id="{61AFD353-9FB7-4B41-872F-2F98B49ACEB5}" type="slidenum">
              <a:rPr lang="en-US" smtClean="0"/>
              <a:t>‹#›</a:t>
            </a:fld>
            <a:endParaRPr lang="en-US" dirty="0"/>
          </a:p>
        </p:txBody>
      </p:sp>
    </p:spTree>
    <p:extLst>
      <p:ext uri="{BB962C8B-B14F-4D97-AF65-F5344CB8AC3E}">
        <p14:creationId xmlns:p14="http://schemas.microsoft.com/office/powerpoint/2010/main" val="1603756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EDB275-6EB8-4BCE-88E4-A7DC2634FECE}"/>
              </a:ext>
            </a:extLst>
          </p:cNvPr>
          <p:cNvSpPr>
            <a:spLocks noGrp="1"/>
          </p:cNvSpPr>
          <p:nvPr>
            <p:ph type="dt" sz="half" idx="10"/>
          </p:nvPr>
        </p:nvSpPr>
        <p:spPr/>
        <p:txBody>
          <a:bodyPr/>
          <a:lstStyle/>
          <a:p>
            <a:fld id="{3D89A5FE-F6B2-4789-83C2-F711FE634281}" type="datetimeFigureOut">
              <a:rPr lang="en-US" smtClean="0"/>
              <a:t>5/19/2025</a:t>
            </a:fld>
            <a:endParaRPr lang="en-US" dirty="0"/>
          </a:p>
        </p:txBody>
      </p:sp>
      <p:sp>
        <p:nvSpPr>
          <p:cNvPr id="3" name="Footer Placeholder 2">
            <a:extLst>
              <a:ext uri="{FF2B5EF4-FFF2-40B4-BE49-F238E27FC236}">
                <a16:creationId xmlns:a16="http://schemas.microsoft.com/office/drawing/2014/main" id="{AC03F9AD-55D9-4AB4-8A78-05CB6529597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8F5C612-574A-4984-B434-2E543BB77375}"/>
              </a:ext>
            </a:extLst>
          </p:cNvPr>
          <p:cNvSpPr>
            <a:spLocks noGrp="1"/>
          </p:cNvSpPr>
          <p:nvPr>
            <p:ph type="sldNum" sz="quarter" idx="12"/>
          </p:nvPr>
        </p:nvSpPr>
        <p:spPr/>
        <p:txBody>
          <a:bodyPr/>
          <a:lstStyle/>
          <a:p>
            <a:fld id="{61AFD353-9FB7-4B41-872F-2F98B49ACEB5}" type="slidenum">
              <a:rPr lang="en-US" smtClean="0"/>
              <a:t>‹#›</a:t>
            </a:fld>
            <a:endParaRPr lang="en-US" dirty="0"/>
          </a:p>
        </p:txBody>
      </p:sp>
    </p:spTree>
    <p:extLst>
      <p:ext uri="{BB962C8B-B14F-4D97-AF65-F5344CB8AC3E}">
        <p14:creationId xmlns:p14="http://schemas.microsoft.com/office/powerpoint/2010/main" val="1763538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1BF14-E5DD-4BB6-BB2B-532BD1BC5E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D06A21-5C3D-4B87-AFD5-984ADF772A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04C66E-C12D-4698-A828-75C0604DBD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8068C9-62D6-4DB8-BC05-5B3469B4C31E}"/>
              </a:ext>
            </a:extLst>
          </p:cNvPr>
          <p:cNvSpPr>
            <a:spLocks noGrp="1"/>
          </p:cNvSpPr>
          <p:nvPr>
            <p:ph type="dt" sz="half" idx="10"/>
          </p:nvPr>
        </p:nvSpPr>
        <p:spPr/>
        <p:txBody>
          <a:bodyPr/>
          <a:lstStyle/>
          <a:p>
            <a:fld id="{3D89A5FE-F6B2-4789-83C2-F711FE634281}" type="datetimeFigureOut">
              <a:rPr lang="en-US" smtClean="0"/>
              <a:t>5/19/2025</a:t>
            </a:fld>
            <a:endParaRPr lang="en-US" dirty="0"/>
          </a:p>
        </p:txBody>
      </p:sp>
      <p:sp>
        <p:nvSpPr>
          <p:cNvPr id="6" name="Footer Placeholder 5">
            <a:extLst>
              <a:ext uri="{FF2B5EF4-FFF2-40B4-BE49-F238E27FC236}">
                <a16:creationId xmlns:a16="http://schemas.microsoft.com/office/drawing/2014/main" id="{F087A912-299C-4244-A079-591A25B33C7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9FC2745-23D7-43A0-BF39-AC932295C6FC}"/>
              </a:ext>
            </a:extLst>
          </p:cNvPr>
          <p:cNvSpPr>
            <a:spLocks noGrp="1"/>
          </p:cNvSpPr>
          <p:nvPr>
            <p:ph type="sldNum" sz="quarter" idx="12"/>
          </p:nvPr>
        </p:nvSpPr>
        <p:spPr/>
        <p:txBody>
          <a:bodyPr/>
          <a:lstStyle/>
          <a:p>
            <a:fld id="{61AFD353-9FB7-4B41-872F-2F98B49ACEB5}" type="slidenum">
              <a:rPr lang="en-US" smtClean="0"/>
              <a:t>‹#›</a:t>
            </a:fld>
            <a:endParaRPr lang="en-US" dirty="0"/>
          </a:p>
        </p:txBody>
      </p:sp>
    </p:spTree>
    <p:extLst>
      <p:ext uri="{BB962C8B-B14F-4D97-AF65-F5344CB8AC3E}">
        <p14:creationId xmlns:p14="http://schemas.microsoft.com/office/powerpoint/2010/main" val="3693537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C6FB6-6113-4ADB-A3B5-F603ABE0AD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DD5B2BC-3858-4449-B399-56355239C1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BD73B86-DC1F-4817-A2E3-B2BF066896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2018A3-B353-49BD-935C-68DB233FB944}"/>
              </a:ext>
            </a:extLst>
          </p:cNvPr>
          <p:cNvSpPr>
            <a:spLocks noGrp="1"/>
          </p:cNvSpPr>
          <p:nvPr>
            <p:ph type="dt" sz="half" idx="10"/>
          </p:nvPr>
        </p:nvSpPr>
        <p:spPr/>
        <p:txBody>
          <a:bodyPr/>
          <a:lstStyle/>
          <a:p>
            <a:fld id="{3D89A5FE-F6B2-4789-83C2-F711FE634281}" type="datetimeFigureOut">
              <a:rPr lang="en-US" smtClean="0"/>
              <a:t>5/19/2025</a:t>
            </a:fld>
            <a:endParaRPr lang="en-US" dirty="0"/>
          </a:p>
        </p:txBody>
      </p:sp>
      <p:sp>
        <p:nvSpPr>
          <p:cNvPr id="6" name="Footer Placeholder 5">
            <a:extLst>
              <a:ext uri="{FF2B5EF4-FFF2-40B4-BE49-F238E27FC236}">
                <a16:creationId xmlns:a16="http://schemas.microsoft.com/office/drawing/2014/main" id="{B1B4AC65-6AD8-44C8-B0EC-9030528558E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2FEA41A-A8F4-4433-B978-150B25D52325}"/>
              </a:ext>
            </a:extLst>
          </p:cNvPr>
          <p:cNvSpPr>
            <a:spLocks noGrp="1"/>
          </p:cNvSpPr>
          <p:nvPr>
            <p:ph type="sldNum" sz="quarter" idx="12"/>
          </p:nvPr>
        </p:nvSpPr>
        <p:spPr/>
        <p:txBody>
          <a:bodyPr/>
          <a:lstStyle/>
          <a:p>
            <a:fld id="{61AFD353-9FB7-4B41-872F-2F98B49ACEB5}" type="slidenum">
              <a:rPr lang="en-US" smtClean="0"/>
              <a:t>‹#›</a:t>
            </a:fld>
            <a:endParaRPr lang="en-US" dirty="0"/>
          </a:p>
        </p:txBody>
      </p:sp>
    </p:spTree>
    <p:extLst>
      <p:ext uri="{BB962C8B-B14F-4D97-AF65-F5344CB8AC3E}">
        <p14:creationId xmlns:p14="http://schemas.microsoft.com/office/powerpoint/2010/main" val="590148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D86FEC-A6D1-4C17-95AB-C82D1CE750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21D642E-FB23-44ED-BF91-CA1A0B16DB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1D3816-22A3-459E-A0FF-3F8BA0B599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89A5FE-F6B2-4789-83C2-F711FE634281}" type="datetimeFigureOut">
              <a:rPr lang="en-US" smtClean="0"/>
              <a:t>5/19/2025</a:t>
            </a:fld>
            <a:endParaRPr lang="en-US" dirty="0"/>
          </a:p>
        </p:txBody>
      </p:sp>
      <p:sp>
        <p:nvSpPr>
          <p:cNvPr id="5" name="Footer Placeholder 4">
            <a:extLst>
              <a:ext uri="{FF2B5EF4-FFF2-40B4-BE49-F238E27FC236}">
                <a16:creationId xmlns:a16="http://schemas.microsoft.com/office/drawing/2014/main" id="{BBE15C08-4941-406C-8829-15BBF76E7F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4CA83553-4421-4077-8739-4548210ECB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AFD353-9FB7-4B41-872F-2F98B49ACEB5}" type="slidenum">
              <a:rPr lang="en-US" smtClean="0"/>
              <a:t>‹#›</a:t>
            </a:fld>
            <a:endParaRPr lang="en-US" dirty="0"/>
          </a:p>
        </p:txBody>
      </p:sp>
    </p:spTree>
    <p:extLst>
      <p:ext uri="{BB962C8B-B14F-4D97-AF65-F5344CB8AC3E}">
        <p14:creationId xmlns:p14="http://schemas.microsoft.com/office/powerpoint/2010/main" val="239314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0EDA8A8D-A736-4328-BA58-7C6CED960569}"/>
              </a:ext>
            </a:extLst>
          </p:cNvPr>
          <p:cNvSpPr/>
          <p:nvPr/>
        </p:nvSpPr>
        <p:spPr>
          <a:xfrm>
            <a:off x="0" y="0"/>
            <a:ext cx="12192000" cy="6858000"/>
          </a:xfrm>
          <a:prstGeom prst="rtTriangle">
            <a:avLst/>
          </a:prstGeom>
          <a:solidFill>
            <a:schemeClr val="accent1">
              <a:lumMod val="50000"/>
            </a:schemeClr>
          </a:solidFill>
          <a:effectLst>
            <a:glow>
              <a:schemeClr val="accent1">
                <a:alpha val="50000"/>
              </a:schemeClr>
            </a:glo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067222E-4427-4A0E-99E1-733531F1D7D3}"/>
              </a:ext>
            </a:extLst>
          </p:cNvPr>
          <p:cNvSpPr txBox="1"/>
          <p:nvPr/>
        </p:nvSpPr>
        <p:spPr>
          <a:xfrm>
            <a:off x="871765" y="3450457"/>
            <a:ext cx="4229100" cy="3283719"/>
          </a:xfrm>
          <a:prstGeom prst="rect">
            <a:avLst/>
          </a:prstGeom>
          <a:noFill/>
        </p:spPr>
        <p:txBody>
          <a:bodyPr wrap="square" rtlCol="0">
            <a:spAutoFit/>
          </a:bodyPr>
          <a:lstStyle/>
          <a:p>
            <a:pPr marL="0" marR="0" algn="ctr">
              <a:lnSpc>
                <a:spcPct val="107000"/>
              </a:lnSpc>
              <a:spcBef>
                <a:spcPts val="0"/>
              </a:spcBef>
              <a:spcAft>
                <a:spcPts val="800"/>
              </a:spcAft>
            </a:pPr>
            <a:r>
              <a:rPr lang="en-US" sz="1800" b="1" dirty="0">
                <a:solidFill>
                  <a:schemeClr val="bg1"/>
                </a:solidFill>
                <a:effectLst/>
                <a:latin typeface="Montserrat Medium" pitchFamily="2" charset="0"/>
                <a:ea typeface="Calibri" panose="020F0502020204030204" pitchFamily="34" charset="0"/>
                <a:cs typeface="Times New Roman" panose="02020603050405020304" pitchFamily="18" charset="0"/>
              </a:rPr>
              <a:t>Prepared by Group 7</a:t>
            </a:r>
            <a:endParaRPr lang="en-US" b="1" dirty="0">
              <a:solidFill>
                <a:schemeClr val="bg1"/>
              </a:solidFill>
              <a:latin typeface="Montserrat Medium" pitchFamily="2"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800" u="sng" kern="100" dirty="0">
                <a:solidFill>
                  <a:schemeClr val="bg1"/>
                </a:solidFill>
                <a:effectLst/>
                <a:latin typeface="Montserrat Medium" pitchFamily="2" charset="0"/>
                <a:ea typeface="Calibri" panose="020F0502020204030204" pitchFamily="34" charset="0"/>
                <a:cs typeface="Times New Roman" panose="02020603050405020304" pitchFamily="18" charset="0"/>
              </a:rPr>
              <a:t>Name of members</a:t>
            </a:r>
            <a:r>
              <a:rPr lang="en-US" sz="1800" kern="100" dirty="0">
                <a:solidFill>
                  <a:schemeClr val="bg1"/>
                </a:solidFill>
                <a:effectLst/>
                <a:latin typeface="Montserrat Medium" pitchFamily="2" charset="0"/>
                <a:ea typeface="Calibri" panose="020F0502020204030204" pitchFamily="34" charset="0"/>
                <a:cs typeface="Times New Roman" panose="02020603050405020304" pitchFamily="18" charset="0"/>
              </a:rPr>
              <a:t>                  </a:t>
            </a:r>
            <a:r>
              <a:rPr lang="en-US" sz="1800" u="sng" kern="100" dirty="0">
                <a:solidFill>
                  <a:schemeClr val="bg1"/>
                </a:solidFill>
                <a:effectLst/>
                <a:latin typeface="Montserrat Medium" pitchFamily="2" charset="0"/>
                <a:ea typeface="Calibri" panose="020F0502020204030204" pitchFamily="34" charset="0"/>
                <a:cs typeface="Times New Roman" panose="02020603050405020304" pitchFamily="18" charset="0"/>
              </a:rPr>
              <a:t>Id No</a:t>
            </a:r>
            <a:endParaRPr lang="en-US" sz="1800" kern="100" dirty="0">
              <a:solidFill>
                <a:schemeClr val="bg1"/>
              </a:solidFill>
              <a:effectLst/>
              <a:latin typeface="Montserrat Medium" pitchFamily="2" charset="0"/>
              <a:ea typeface="Calibri" panose="020F0502020204030204" pitchFamily="34" charset="0"/>
              <a:cs typeface="Times New Roman" panose="02020603050405020304" pitchFamily="18" charset="0"/>
            </a:endParaRPr>
          </a:p>
          <a:p>
            <a:pPr marL="342900" indent="-342900">
              <a:lnSpc>
                <a:spcPct val="115000"/>
              </a:lnSpc>
              <a:buFont typeface="+mj-lt"/>
              <a:buAutoNum type="arabicPeriod"/>
            </a:pPr>
            <a:r>
              <a:rPr lang="en-US" sz="1800" kern="100" dirty="0">
                <a:solidFill>
                  <a:schemeClr val="bg1"/>
                </a:solidFill>
                <a:effectLst/>
                <a:latin typeface="Montserrat Medium" pitchFamily="2" charset="0"/>
                <a:ea typeface="Calibri" panose="020F0502020204030204" pitchFamily="34" charset="0"/>
                <a:cs typeface="Times New Roman" panose="02020603050405020304" pitchFamily="18" charset="0"/>
              </a:rPr>
              <a:t>Kenean Dita -------------- 0629/15</a:t>
            </a:r>
          </a:p>
          <a:p>
            <a:pPr marL="342900" marR="0" lvl="0" indent="-342900">
              <a:lnSpc>
                <a:spcPct val="115000"/>
              </a:lnSpc>
              <a:spcBef>
                <a:spcPts val="0"/>
              </a:spcBef>
              <a:spcAft>
                <a:spcPts val="0"/>
              </a:spcAft>
              <a:buFont typeface="+mj-lt"/>
              <a:buAutoNum type="arabicPeriod"/>
            </a:pPr>
            <a:r>
              <a:rPr lang="en-US" sz="1800" kern="100" dirty="0">
                <a:solidFill>
                  <a:schemeClr val="bg1"/>
                </a:solidFill>
                <a:effectLst/>
                <a:latin typeface="Montserrat Medium" pitchFamily="2" charset="0"/>
                <a:ea typeface="Calibri" panose="020F0502020204030204" pitchFamily="34" charset="0"/>
                <a:cs typeface="Times New Roman" panose="02020603050405020304" pitchFamily="18" charset="0"/>
              </a:rPr>
              <a:t>Atinaf Bedasa ------------ 0176/15</a:t>
            </a:r>
          </a:p>
          <a:p>
            <a:pPr marL="342900" marR="0" lvl="0" indent="-342900">
              <a:lnSpc>
                <a:spcPct val="115000"/>
              </a:lnSpc>
              <a:spcBef>
                <a:spcPts val="0"/>
              </a:spcBef>
              <a:spcAft>
                <a:spcPts val="0"/>
              </a:spcAft>
              <a:buFont typeface="+mj-lt"/>
              <a:buAutoNum type="arabicPeriod"/>
            </a:pPr>
            <a:r>
              <a:rPr lang="en-US" sz="1800" kern="100" dirty="0">
                <a:solidFill>
                  <a:schemeClr val="bg1"/>
                </a:solidFill>
                <a:effectLst/>
                <a:latin typeface="Montserrat Medium" pitchFamily="2" charset="0"/>
                <a:ea typeface="Calibri" panose="020F0502020204030204" pitchFamily="34" charset="0"/>
                <a:cs typeface="Times New Roman" panose="02020603050405020304" pitchFamily="18" charset="0"/>
              </a:rPr>
              <a:t>Mesfin Ayele ------------- 0732/15</a:t>
            </a:r>
          </a:p>
          <a:p>
            <a:pPr marL="342900" marR="0" lvl="0" indent="-342900">
              <a:lnSpc>
                <a:spcPct val="115000"/>
              </a:lnSpc>
              <a:spcBef>
                <a:spcPts val="0"/>
              </a:spcBef>
              <a:spcAft>
                <a:spcPts val="0"/>
              </a:spcAft>
              <a:buFont typeface="+mj-lt"/>
              <a:buAutoNum type="arabicPeriod"/>
            </a:pPr>
            <a:r>
              <a:rPr lang="en-US" kern="100" dirty="0">
                <a:solidFill>
                  <a:schemeClr val="bg1"/>
                </a:solidFill>
                <a:latin typeface="Montserrat Medium" pitchFamily="2" charset="0"/>
                <a:ea typeface="Calibri" panose="020F0502020204030204" pitchFamily="34" charset="0"/>
                <a:cs typeface="Times New Roman" panose="02020603050405020304" pitchFamily="18" charset="0"/>
              </a:rPr>
              <a:t>Michael T/Giorgis</a:t>
            </a:r>
            <a:r>
              <a:rPr lang="en-US" sz="1800" kern="100" dirty="0">
                <a:solidFill>
                  <a:schemeClr val="bg1"/>
                </a:solidFill>
                <a:effectLst/>
                <a:latin typeface="Montserrat Medium" pitchFamily="2" charset="0"/>
                <a:ea typeface="Calibri" panose="020F0502020204030204" pitchFamily="34" charset="0"/>
                <a:cs typeface="Times New Roman" panose="02020603050405020304" pitchFamily="18" charset="0"/>
              </a:rPr>
              <a:t> ------- 0739/15</a:t>
            </a:r>
          </a:p>
          <a:p>
            <a:pPr marL="342900" marR="0" lvl="0" indent="-342900">
              <a:lnSpc>
                <a:spcPct val="115000"/>
              </a:lnSpc>
              <a:spcBef>
                <a:spcPts val="0"/>
              </a:spcBef>
              <a:spcAft>
                <a:spcPts val="800"/>
              </a:spcAft>
              <a:buFont typeface="+mj-lt"/>
              <a:buAutoNum type="arabicPeriod"/>
            </a:pPr>
            <a:r>
              <a:rPr lang="en-US" sz="1800" kern="100" dirty="0">
                <a:solidFill>
                  <a:schemeClr val="bg1"/>
                </a:solidFill>
                <a:effectLst/>
                <a:latin typeface="Montserrat Medium" pitchFamily="2" charset="0"/>
                <a:ea typeface="Calibri" panose="020F0502020204030204" pitchFamily="34" charset="0"/>
                <a:cs typeface="Times New Roman" panose="02020603050405020304" pitchFamily="18" charset="0"/>
              </a:rPr>
              <a:t>Kedest Teshome -------- 0620/15</a:t>
            </a:r>
          </a:p>
          <a:p>
            <a:pPr marL="342900" marR="0" lvl="0" indent="-342900">
              <a:lnSpc>
                <a:spcPct val="115000"/>
              </a:lnSpc>
              <a:spcBef>
                <a:spcPts val="0"/>
              </a:spcBef>
              <a:spcAft>
                <a:spcPts val="800"/>
              </a:spcAft>
              <a:buFont typeface="+mj-lt"/>
              <a:buAutoNum type="arabicPeriod"/>
            </a:pPr>
            <a:r>
              <a:rPr lang="en-US" kern="100" dirty="0">
                <a:solidFill>
                  <a:schemeClr val="bg1"/>
                </a:solidFill>
                <a:latin typeface="Montserrat Medium" pitchFamily="2" charset="0"/>
                <a:ea typeface="Calibri" panose="020F0502020204030204" pitchFamily="34" charset="0"/>
                <a:cs typeface="Times New Roman" panose="02020603050405020304" pitchFamily="18" charset="0"/>
              </a:rPr>
              <a:t>Eden Nigatu ------------- 0348/15</a:t>
            </a:r>
            <a:endParaRPr lang="en-US" sz="1800" kern="100" dirty="0">
              <a:solidFill>
                <a:schemeClr val="bg1"/>
              </a:solidFill>
              <a:effectLst/>
              <a:latin typeface="Montserrat Medium" pitchFamily="2" charset="0"/>
              <a:ea typeface="Calibri" panose="020F0502020204030204" pitchFamily="34" charset="0"/>
              <a:cs typeface="Times New Roman" panose="02020603050405020304" pitchFamily="18" charset="0"/>
            </a:endParaRPr>
          </a:p>
          <a:p>
            <a:endParaRPr lang="en-US" dirty="0">
              <a:solidFill>
                <a:schemeClr val="bg1"/>
              </a:solidFill>
              <a:latin typeface="Montserrat Medium" pitchFamily="2" charset="0"/>
            </a:endParaRPr>
          </a:p>
        </p:txBody>
      </p:sp>
      <p:pic>
        <p:nvPicPr>
          <p:cNvPr id="7" name="Picture 6">
            <a:extLst>
              <a:ext uri="{FF2B5EF4-FFF2-40B4-BE49-F238E27FC236}">
                <a16:creationId xmlns:a16="http://schemas.microsoft.com/office/drawing/2014/main" id="{404D86D4-3316-4528-9572-3DE21BBE3676}"/>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8394517" y="260712"/>
            <a:ext cx="2048510" cy="2018030"/>
          </a:xfrm>
          <a:prstGeom prst="rect">
            <a:avLst/>
          </a:prstGeom>
        </p:spPr>
      </p:pic>
      <p:grpSp>
        <p:nvGrpSpPr>
          <p:cNvPr id="12" name="Group 11">
            <a:extLst>
              <a:ext uri="{FF2B5EF4-FFF2-40B4-BE49-F238E27FC236}">
                <a16:creationId xmlns:a16="http://schemas.microsoft.com/office/drawing/2014/main" id="{8E4E4922-9927-45D5-8A62-99A401624C13}"/>
              </a:ext>
            </a:extLst>
          </p:cNvPr>
          <p:cNvGrpSpPr/>
          <p:nvPr/>
        </p:nvGrpSpPr>
        <p:grpSpPr>
          <a:xfrm>
            <a:off x="6359886" y="2438239"/>
            <a:ext cx="6117770" cy="1474921"/>
            <a:chOff x="6252028" y="2539453"/>
            <a:chExt cx="6117770" cy="1573893"/>
          </a:xfrm>
        </p:grpSpPr>
        <p:sp>
          <p:nvSpPr>
            <p:cNvPr id="9" name="TextBox 8">
              <a:extLst>
                <a:ext uri="{FF2B5EF4-FFF2-40B4-BE49-F238E27FC236}">
                  <a16:creationId xmlns:a16="http://schemas.microsoft.com/office/drawing/2014/main" id="{8152A1A6-F6FA-48C1-8F53-7EAAB23C846D}"/>
                </a:ext>
              </a:extLst>
            </p:cNvPr>
            <p:cNvSpPr txBox="1"/>
            <p:nvPr/>
          </p:nvSpPr>
          <p:spPr>
            <a:xfrm>
              <a:off x="6752770" y="2539453"/>
              <a:ext cx="5116285" cy="526876"/>
            </a:xfrm>
            <a:prstGeom prst="rect">
              <a:avLst/>
            </a:prstGeom>
            <a:noFill/>
          </p:spPr>
          <p:txBody>
            <a:bodyPr wrap="square">
              <a:spAutoFit/>
            </a:bodyPr>
            <a:lstStyle/>
            <a:p>
              <a:pPr marL="0" marR="0" algn="ctr">
                <a:lnSpc>
                  <a:spcPct val="107000"/>
                </a:lnSpc>
                <a:spcBef>
                  <a:spcPts val="0"/>
                </a:spcBef>
                <a:spcAft>
                  <a:spcPts val="800"/>
                </a:spcAft>
              </a:pPr>
              <a:r>
                <a:rPr lang="en-US" sz="2800" b="1" dirty="0">
                  <a:effectLst/>
                  <a:latin typeface="Montserrat ExtraBold" pitchFamily="2" charset="0"/>
                  <a:ea typeface="Calibri" panose="020F0502020204030204" pitchFamily="34" charset="0"/>
                  <a:cs typeface="Times New Roman" panose="02020603050405020304" pitchFamily="18" charset="0"/>
                </a:rPr>
                <a:t>HARAMAYA UNIVERSITY</a:t>
              </a:r>
              <a:endParaRPr lang="en-US" sz="1200" dirty="0">
                <a:effectLst/>
                <a:latin typeface="Montserrat ExtraBold" pitchFamily="2"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4C58F9FA-C010-4686-9C70-A4F40A8F903A}"/>
                </a:ext>
              </a:extLst>
            </p:cNvPr>
            <p:cNvSpPr txBox="1"/>
            <p:nvPr/>
          </p:nvSpPr>
          <p:spPr>
            <a:xfrm>
              <a:off x="6252028" y="3253367"/>
              <a:ext cx="6117770" cy="859979"/>
            </a:xfrm>
            <a:prstGeom prst="rect">
              <a:avLst/>
            </a:prstGeom>
            <a:noFill/>
          </p:spPr>
          <p:txBody>
            <a:bodyPr wrap="square">
              <a:spAutoFit/>
            </a:bodyPr>
            <a:lstStyle/>
            <a:p>
              <a:pPr marL="0" marR="0" algn="ctr">
                <a:lnSpc>
                  <a:spcPct val="107000"/>
                </a:lnSpc>
                <a:spcBef>
                  <a:spcPts val="0"/>
                </a:spcBef>
                <a:spcAft>
                  <a:spcPts val="800"/>
                </a:spcAft>
              </a:pPr>
              <a:r>
                <a:rPr lang="en-US" sz="2400" b="1" dirty="0">
                  <a:effectLst/>
                  <a:latin typeface="Montserrat ExtraBold" pitchFamily="2" charset="0"/>
                  <a:ea typeface="Calibri" panose="020F0502020204030204" pitchFamily="34" charset="0"/>
                  <a:cs typeface="Calibri" panose="020F0502020204030204" pitchFamily="34" charset="0"/>
                </a:rPr>
                <a:t>College Of Computing and Informatics</a:t>
              </a:r>
              <a:endParaRPr lang="en-US" sz="1100" dirty="0">
                <a:effectLst/>
                <a:latin typeface="Montserrat ExtraBold" pitchFamily="2" charset="0"/>
                <a:ea typeface="Calibri" panose="020F0502020204030204" pitchFamily="34" charset="0"/>
                <a:cs typeface="Times New Roman" panose="02020603050405020304" pitchFamily="18" charset="0"/>
              </a:endParaRPr>
            </a:p>
          </p:txBody>
        </p:sp>
      </p:grpSp>
      <p:sp>
        <p:nvSpPr>
          <p:cNvPr id="14" name="TextBox 13">
            <a:extLst>
              <a:ext uri="{FF2B5EF4-FFF2-40B4-BE49-F238E27FC236}">
                <a16:creationId xmlns:a16="http://schemas.microsoft.com/office/drawing/2014/main" id="{DBEE637B-FFD8-47C4-9721-CA43AEB52B41}"/>
              </a:ext>
            </a:extLst>
          </p:cNvPr>
          <p:cNvSpPr txBox="1"/>
          <p:nvPr/>
        </p:nvSpPr>
        <p:spPr>
          <a:xfrm>
            <a:off x="7570921" y="4038405"/>
            <a:ext cx="4229101" cy="731995"/>
          </a:xfrm>
          <a:prstGeom prst="rect">
            <a:avLst/>
          </a:prstGeom>
          <a:noFill/>
        </p:spPr>
        <p:txBody>
          <a:bodyPr wrap="square">
            <a:spAutoFit/>
          </a:bodyPr>
          <a:lstStyle/>
          <a:p>
            <a:pPr marL="0" marR="0" algn="ctr">
              <a:lnSpc>
                <a:spcPct val="107000"/>
              </a:lnSpc>
              <a:spcBef>
                <a:spcPts val="0"/>
              </a:spcBef>
              <a:spcAft>
                <a:spcPts val="800"/>
              </a:spcAft>
            </a:pPr>
            <a:r>
              <a:rPr lang="en-US" sz="2000" b="1" dirty="0">
                <a:effectLst/>
                <a:latin typeface="Montserrat ExtraBold" pitchFamily="2" charset="0"/>
                <a:ea typeface="Calibri" panose="020F0502020204030204" pitchFamily="34" charset="0"/>
                <a:cs typeface="Calibri" panose="020F0502020204030204" pitchFamily="34" charset="0"/>
              </a:rPr>
              <a:t>Department Of Software Engineering</a:t>
            </a:r>
            <a:endParaRPr lang="en-US" sz="1100" dirty="0">
              <a:effectLst/>
              <a:latin typeface="Montserrat ExtraBold" pitchFamily="2" charset="0"/>
              <a:ea typeface="Calibri" panose="020F0502020204030204" pitchFamily="34" charset="0"/>
              <a:cs typeface="Times New Roman" panose="02020603050405020304" pitchFamily="18" charset="0"/>
            </a:endParaRPr>
          </a:p>
        </p:txBody>
      </p:sp>
      <p:sp>
        <p:nvSpPr>
          <p:cNvPr id="15" name="TextBox 14">
            <a:extLst>
              <a:ext uri="{FF2B5EF4-FFF2-40B4-BE49-F238E27FC236}">
                <a16:creationId xmlns:a16="http://schemas.microsoft.com/office/drawing/2014/main" id="{DF244E76-EC0B-4061-9451-5EF061F3BFDA}"/>
              </a:ext>
            </a:extLst>
          </p:cNvPr>
          <p:cNvSpPr txBox="1"/>
          <p:nvPr/>
        </p:nvSpPr>
        <p:spPr>
          <a:xfrm>
            <a:off x="1700847" y="2685111"/>
            <a:ext cx="2457450" cy="646331"/>
          </a:xfrm>
          <a:prstGeom prst="rect">
            <a:avLst/>
          </a:prstGeom>
          <a:noFill/>
        </p:spPr>
        <p:txBody>
          <a:bodyPr wrap="square" rtlCol="0">
            <a:spAutoFit/>
          </a:bodyPr>
          <a:lstStyle/>
          <a:p>
            <a:pPr algn="ctr"/>
            <a:r>
              <a:rPr lang="en-US" dirty="0">
                <a:solidFill>
                  <a:schemeClr val="bg1"/>
                </a:solidFill>
                <a:latin typeface="Montserrat ExtraBold" pitchFamily="2" charset="0"/>
              </a:rPr>
              <a:t>YEAR III – SEM II</a:t>
            </a:r>
          </a:p>
          <a:p>
            <a:pPr algn="ctr"/>
            <a:r>
              <a:rPr lang="en-US" dirty="0">
                <a:solidFill>
                  <a:schemeClr val="bg1"/>
                </a:solidFill>
                <a:latin typeface="Montserrat ExtraBold" pitchFamily="2" charset="0"/>
              </a:rPr>
              <a:t>SEC - A</a:t>
            </a:r>
          </a:p>
        </p:txBody>
      </p:sp>
    </p:spTree>
    <p:extLst>
      <p:ext uri="{BB962C8B-B14F-4D97-AF65-F5344CB8AC3E}">
        <p14:creationId xmlns:p14="http://schemas.microsoft.com/office/powerpoint/2010/main" val="4068806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F1D81017-7BC2-4B27-B2EE-C91414D735E9}"/>
              </a:ext>
            </a:extLst>
          </p:cNvPr>
          <p:cNvGrpSpPr/>
          <p:nvPr/>
        </p:nvGrpSpPr>
        <p:grpSpPr>
          <a:xfrm rot="5400000">
            <a:off x="-2781300" y="-381000"/>
            <a:ext cx="7797800" cy="7797800"/>
            <a:chOff x="-2781300" y="-381000"/>
            <a:chExt cx="7797800" cy="7797800"/>
          </a:xfrm>
        </p:grpSpPr>
        <p:sp useBgFill="1">
          <p:nvSpPr>
            <p:cNvPr id="6" name="Flowchart: Summing Junction 5">
              <a:extLst>
                <a:ext uri="{FF2B5EF4-FFF2-40B4-BE49-F238E27FC236}">
                  <a16:creationId xmlns:a16="http://schemas.microsoft.com/office/drawing/2014/main" id="{ADE1E913-1E3B-49BD-85A2-ACF4646F66B6}"/>
                </a:ext>
              </a:extLst>
            </p:cNvPr>
            <p:cNvSpPr/>
            <p:nvPr/>
          </p:nvSpPr>
          <p:spPr>
            <a:xfrm>
              <a:off x="-2781300" y="-381000"/>
              <a:ext cx="7797800" cy="7797800"/>
            </a:xfrm>
            <a:prstGeom prst="flowChartSummingJunction">
              <a:avLst/>
            </a:prstGeom>
            <a:ln>
              <a:solidFill>
                <a:schemeClr val="tx1">
                  <a:lumMod val="95000"/>
                  <a:lumOff val="5000"/>
                </a:schemeClr>
              </a:solidFill>
            </a:ln>
            <a:effectLst>
              <a:outerShdw blurRad="152400" dist="38100" sx="103000" sy="103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37F28CAE-038A-44E7-9DEB-D45D0C058874}"/>
                </a:ext>
              </a:extLst>
            </p:cNvPr>
            <p:cNvSpPr txBox="1"/>
            <p:nvPr/>
          </p:nvSpPr>
          <p:spPr>
            <a:xfrm rot="5400000">
              <a:off x="2628900" y="3075057"/>
              <a:ext cx="2540000" cy="707886"/>
            </a:xfrm>
            <a:prstGeom prst="rect">
              <a:avLst/>
            </a:prstGeom>
            <a:noFill/>
          </p:spPr>
          <p:txBody>
            <a:bodyPr wrap="square" rtlCol="0">
              <a:spAutoFit/>
            </a:bodyPr>
            <a:lstStyle/>
            <a:p>
              <a:r>
                <a:rPr lang="en-US" sz="4000" dirty="0">
                  <a:latin typeface="Montserrat ExtraBold" pitchFamily="2" charset="0"/>
                </a:rPr>
                <a:t>PART 01</a:t>
              </a:r>
            </a:p>
          </p:txBody>
        </p:sp>
        <p:sp>
          <p:nvSpPr>
            <p:cNvPr id="9" name="TextBox 8">
              <a:extLst>
                <a:ext uri="{FF2B5EF4-FFF2-40B4-BE49-F238E27FC236}">
                  <a16:creationId xmlns:a16="http://schemas.microsoft.com/office/drawing/2014/main" id="{AF8CDA07-C6DE-44E2-989E-37A370B43A53}"/>
                </a:ext>
              </a:extLst>
            </p:cNvPr>
            <p:cNvSpPr txBox="1"/>
            <p:nvPr/>
          </p:nvSpPr>
          <p:spPr>
            <a:xfrm>
              <a:off x="-152399" y="636657"/>
              <a:ext cx="2540000" cy="707886"/>
            </a:xfrm>
            <a:prstGeom prst="rect">
              <a:avLst/>
            </a:prstGeom>
            <a:noFill/>
          </p:spPr>
          <p:txBody>
            <a:bodyPr wrap="square" rtlCol="0">
              <a:spAutoFit/>
            </a:bodyPr>
            <a:lstStyle/>
            <a:p>
              <a:r>
                <a:rPr lang="en-US" sz="4000" dirty="0">
                  <a:latin typeface="Montserrat ExtraBold" pitchFamily="2" charset="0"/>
                </a:rPr>
                <a:t>PART 04</a:t>
              </a:r>
            </a:p>
          </p:txBody>
        </p:sp>
        <p:sp>
          <p:nvSpPr>
            <p:cNvPr id="10" name="TextBox 9">
              <a:extLst>
                <a:ext uri="{FF2B5EF4-FFF2-40B4-BE49-F238E27FC236}">
                  <a16:creationId xmlns:a16="http://schemas.microsoft.com/office/drawing/2014/main" id="{F45D4B9F-93D6-4080-83FC-F2F86735B85B}"/>
                </a:ext>
              </a:extLst>
            </p:cNvPr>
            <p:cNvSpPr txBox="1"/>
            <p:nvPr/>
          </p:nvSpPr>
          <p:spPr>
            <a:xfrm rot="16200000">
              <a:off x="-2782955" y="3075057"/>
              <a:ext cx="2540000" cy="707886"/>
            </a:xfrm>
            <a:prstGeom prst="rect">
              <a:avLst/>
            </a:prstGeom>
            <a:noFill/>
          </p:spPr>
          <p:txBody>
            <a:bodyPr wrap="square" rtlCol="0">
              <a:spAutoFit/>
            </a:bodyPr>
            <a:lstStyle/>
            <a:p>
              <a:r>
                <a:rPr lang="en-US" sz="4000" dirty="0">
                  <a:latin typeface="Montserrat ExtraBold" pitchFamily="2" charset="0"/>
                </a:rPr>
                <a:t>PART 03</a:t>
              </a:r>
            </a:p>
          </p:txBody>
        </p:sp>
        <p:sp>
          <p:nvSpPr>
            <p:cNvPr id="11" name="TextBox 10">
              <a:extLst>
                <a:ext uri="{FF2B5EF4-FFF2-40B4-BE49-F238E27FC236}">
                  <a16:creationId xmlns:a16="http://schemas.microsoft.com/office/drawing/2014/main" id="{7D9F86A9-4250-4B7D-B35C-FEA5C1450F35}"/>
                </a:ext>
              </a:extLst>
            </p:cNvPr>
            <p:cNvSpPr txBox="1"/>
            <p:nvPr/>
          </p:nvSpPr>
          <p:spPr>
            <a:xfrm rot="10800000">
              <a:off x="-152400" y="5513457"/>
              <a:ext cx="2540000" cy="707886"/>
            </a:xfrm>
            <a:prstGeom prst="rect">
              <a:avLst/>
            </a:prstGeom>
            <a:noFill/>
          </p:spPr>
          <p:txBody>
            <a:bodyPr wrap="square" rtlCol="0">
              <a:spAutoFit/>
            </a:bodyPr>
            <a:lstStyle/>
            <a:p>
              <a:r>
                <a:rPr lang="en-US" sz="4000" dirty="0">
                  <a:latin typeface="Montserrat ExtraBold" pitchFamily="2" charset="0"/>
                </a:rPr>
                <a:t>PART 02</a:t>
              </a:r>
            </a:p>
          </p:txBody>
        </p:sp>
      </p:grpSp>
      <p:sp useBgFill="1">
        <p:nvSpPr>
          <p:cNvPr id="12" name="Oval 11">
            <a:extLst>
              <a:ext uri="{FF2B5EF4-FFF2-40B4-BE49-F238E27FC236}">
                <a16:creationId xmlns:a16="http://schemas.microsoft.com/office/drawing/2014/main" id="{47D8A27D-236D-4FD7-9B66-C91248F8F5FA}"/>
              </a:ext>
            </a:extLst>
          </p:cNvPr>
          <p:cNvSpPr/>
          <p:nvPr/>
        </p:nvSpPr>
        <p:spPr>
          <a:xfrm rot="7648747">
            <a:off x="-407227" y="1828800"/>
            <a:ext cx="3200400" cy="3200400"/>
          </a:xfrm>
          <a:prstGeom prst="ellipse">
            <a:avLst/>
          </a:prstGeom>
          <a:ln>
            <a:noFill/>
          </a:ln>
          <a:effectLst>
            <a:outerShdw blurRad="152400" dist="38100" sx="103000" sy="103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A5CC6F9A-F86E-4229-91F7-DDEEC1601B0A}"/>
              </a:ext>
            </a:extLst>
          </p:cNvPr>
          <p:cNvSpPr txBox="1"/>
          <p:nvPr/>
        </p:nvSpPr>
        <p:spPr>
          <a:xfrm>
            <a:off x="6096000" y="-41775499"/>
            <a:ext cx="5010150" cy="48074699"/>
          </a:xfrm>
          <a:prstGeom prst="rect">
            <a:avLst/>
          </a:prstGeom>
          <a:noFill/>
        </p:spPr>
        <p:txBody>
          <a:bodyPr wrap="square" rtlCol="0">
            <a:spAutoFit/>
          </a:bodyPr>
          <a:lstStyle/>
          <a:p>
            <a:pPr algn="ctr"/>
            <a:r>
              <a:rPr lang="en-US" sz="3600" dirty="0">
                <a:latin typeface="Montserrat ExtraBold" pitchFamily="2" charset="0"/>
              </a:rPr>
              <a:t>Introduction</a:t>
            </a:r>
          </a:p>
          <a:p>
            <a:pPr algn="ctr"/>
            <a:endParaRPr lang="en-US" sz="3200" dirty="0">
              <a:latin typeface="Montserrat ExtraBold" pitchFamily="2" charset="0"/>
            </a:endParaRPr>
          </a:p>
          <a:p>
            <a:pPr algn="ctr"/>
            <a:r>
              <a:rPr lang="en-US" sz="2000" dirty="0">
                <a:latin typeface="Malgun Gothic" panose="020B0503020000020004" pitchFamily="34" charset="-127"/>
                <a:ea typeface="Malgun Gothic" panose="020B0503020000020004" pitchFamily="34" charset="-127"/>
                <a:cs typeface="Calibri" panose="020F0502020204030204" pitchFamily="34" charset="0"/>
              </a:rPr>
              <a:t>This project presents a </a:t>
            </a:r>
            <a:r>
              <a:rPr lang="en-US" sz="2000" b="1" i="0" dirty="0">
                <a:effectLst/>
                <a:latin typeface="Malgun Gothic" panose="020B0503020000020004" pitchFamily="34" charset="-127"/>
                <a:ea typeface="Malgun Gothic" panose="020B0503020000020004" pitchFamily="34" charset="-127"/>
              </a:rPr>
              <a:t>Recommendation System for appropriate teacher for appropriate course </a:t>
            </a:r>
            <a:r>
              <a:rPr lang="en-US" sz="2000" b="1" dirty="0">
                <a:latin typeface="Malgun Gothic" panose="020B0503020000020004" pitchFamily="34" charset="-127"/>
                <a:ea typeface="Malgun Gothic" panose="020B0503020000020004" pitchFamily="34" charset="-127"/>
                <a:cs typeface="Calibri" panose="020F0502020204030204" pitchFamily="34" charset="0"/>
              </a:rPr>
              <a:t>, </a:t>
            </a:r>
            <a:r>
              <a:rPr lang="en-US" sz="2000" dirty="0">
                <a:latin typeface="Malgun Gothic" panose="020B0503020000020004" pitchFamily="34" charset="-127"/>
                <a:ea typeface="Malgun Gothic" panose="020B0503020000020004" pitchFamily="34" charset="-127"/>
                <a:cs typeface="Calibri" panose="020F0502020204030204" pitchFamily="34" charset="0"/>
              </a:rPr>
              <a:t>designed to match teachers to specific course requirements using intelligent filtering and machine learning techniques. The idea is to streamline how academic institutions assign teaching roles by factoring in key attributes such as subjects taught, education level, experience, certifications, availability, and teaching style. This system automates what is traditionally a time-consuming and manual decision process.</a:t>
            </a: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r>
              <a:rPr lang="en-US" sz="3600" dirty="0">
                <a:latin typeface="Montserrat ExtraBold" pitchFamily="2" charset="0"/>
              </a:rPr>
              <a:t>Setting-up </a:t>
            </a:r>
          </a:p>
          <a:p>
            <a:pPr algn="ctr"/>
            <a:r>
              <a:rPr lang="en-US" sz="3600" dirty="0">
                <a:latin typeface="Montserrat ExtraBold" pitchFamily="2" charset="0"/>
              </a:rPr>
              <a:t>Environment</a:t>
            </a:r>
          </a:p>
          <a:p>
            <a:pPr algn="ctr"/>
            <a:endParaRPr lang="en-US" sz="3600" dirty="0">
              <a:latin typeface="Calibri" panose="020F0502020204030204" pitchFamily="34" charset="0"/>
              <a:ea typeface="Calibri" panose="020F0502020204030204" pitchFamily="34" charset="0"/>
              <a:cs typeface="Calibri" panose="020F0502020204030204" pitchFamily="34" charset="0"/>
            </a:endParaRPr>
          </a:p>
          <a:p>
            <a:pPr algn="ctr"/>
            <a:r>
              <a:rPr lang="en-US" sz="2000" dirty="0">
                <a:latin typeface="Malgun Gothic" panose="020B0503020000020004" pitchFamily="34" charset="-127"/>
                <a:ea typeface="Malgun Gothic" panose="020B0503020000020004" pitchFamily="34" charset="-127"/>
                <a:cs typeface="Calibri" panose="020F0502020204030204" pitchFamily="34" charset="0"/>
              </a:rPr>
              <a:t>To run the recommendation system effectively, it is recommended to create a virtual environment using venv or conda to manage dependencies cleanly. The key libraries used include pandas and numpy for data handling, scikit-learn for scaling and similarity analysis, joblib for loading pre-trained models, and streamlit for the web UI. Ensuring all packages are installed and the environment is activated is the first step toward a successful setup.</a:t>
            </a: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r>
              <a:rPr lang="en-US" sz="2000" dirty="0">
                <a:latin typeface="Malgun Gothic" panose="020B0503020000020004" pitchFamily="34" charset="-127"/>
                <a:ea typeface="Malgun Gothic" panose="020B0503020000020004" pitchFamily="34" charset="-127"/>
                <a:cs typeface="Calibri" panose="020F0502020204030204" pitchFamily="34" charset="0"/>
              </a:rPr>
              <a:t>The UI script (streamlit.py) relies on several essential files located in an assets/ directory. These include:</a:t>
            </a:r>
          </a:p>
          <a:p>
            <a:pPr marL="342900" indent="-342900" algn="ctr">
              <a:buFont typeface="Wingdings" panose="05000000000000000000" pitchFamily="2" charset="2"/>
              <a:buChar char="Ø"/>
            </a:pPr>
            <a:r>
              <a:rPr lang="en-US" sz="2000" dirty="0">
                <a:latin typeface="Malgun Gothic" panose="020B0503020000020004" pitchFamily="34" charset="-127"/>
                <a:ea typeface="Malgun Gothic" panose="020B0503020000020004" pitchFamily="34" charset="-127"/>
                <a:cs typeface="Calibri" panose="020F0502020204030204" pitchFamily="34" charset="0"/>
              </a:rPr>
              <a:t> teacher_vectors.npy: precomputed teacher embeddings</a:t>
            </a:r>
          </a:p>
          <a:p>
            <a:pPr marL="342900" indent="-342900" algn="ctr">
              <a:buFont typeface="Wingdings" panose="05000000000000000000" pitchFamily="2" charset="2"/>
              <a:buChar char="Ø"/>
            </a:pPr>
            <a:r>
              <a:rPr lang="en-US" sz="2000" dirty="0">
                <a:latin typeface="Malgun Gothic" panose="020B0503020000020004" pitchFamily="34" charset="-127"/>
                <a:ea typeface="Malgun Gothic" panose="020B0503020000020004" pitchFamily="34" charset="-127"/>
                <a:cs typeface="Calibri" panose="020F0502020204030204" pitchFamily="34" charset="0"/>
              </a:rPr>
              <a:t>scaler.pkl: a standard scaler used to normalize user inputs</a:t>
            </a:r>
          </a:p>
          <a:p>
            <a:pPr marL="342900" indent="-342900" algn="ctr">
              <a:buFont typeface="Wingdings" panose="05000000000000000000" pitchFamily="2" charset="2"/>
              <a:buChar char="Ø"/>
            </a:pPr>
            <a:r>
              <a:rPr lang="en-US" sz="2000" dirty="0">
                <a:latin typeface="Malgun Gothic" panose="020B0503020000020004" pitchFamily="34" charset="-127"/>
                <a:ea typeface="Malgun Gothic" panose="020B0503020000020004" pitchFamily="34" charset="-127"/>
                <a:cs typeface="Calibri" panose="020F0502020204030204" pitchFamily="34" charset="0"/>
              </a:rPr>
              <a:t>features.pkl: a list of all feature columns used in modeling</a:t>
            </a:r>
          </a:p>
          <a:p>
            <a:pPr marL="342900" indent="-342900" algn="ctr">
              <a:buFont typeface="Wingdings" panose="05000000000000000000" pitchFamily="2" charset="2"/>
              <a:buChar char="Ø"/>
            </a:pPr>
            <a:r>
              <a:rPr lang="en-US" sz="2000" dirty="0">
                <a:latin typeface="Malgun Gothic" panose="020B0503020000020004" pitchFamily="34" charset="-127"/>
                <a:ea typeface="Malgun Gothic" panose="020B0503020000020004" pitchFamily="34" charset="-127"/>
                <a:cs typeface="Calibri" panose="020F0502020204030204" pitchFamily="34" charset="0"/>
              </a:rPr>
              <a:t>original_teachers_df.csv: the main dataset containing all teacher records</a:t>
            </a:r>
          </a:p>
          <a:p>
            <a:pPr algn="ctr"/>
            <a:r>
              <a:rPr lang="en-US" sz="2000" dirty="0">
                <a:latin typeface="Malgun Gothic" panose="020B0503020000020004" pitchFamily="34" charset="-127"/>
                <a:ea typeface="Malgun Gothic" panose="020B0503020000020004" pitchFamily="34" charset="-127"/>
                <a:cs typeface="Calibri" panose="020F0502020204030204" pitchFamily="34" charset="0"/>
              </a:rPr>
              <a:t>These files are loaded at runtime to dynamically build the recommendation interface.</a:t>
            </a: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r>
              <a:rPr lang="en-US" sz="3600" kern="1200" dirty="0">
                <a:solidFill>
                  <a:srgbClr val="000000"/>
                </a:solidFill>
                <a:effectLst/>
                <a:latin typeface="Montserrat ExtraBold" pitchFamily="2" charset="0"/>
                <a:ea typeface="+mn-ea"/>
                <a:cs typeface="+mn-cs"/>
              </a:rPr>
              <a:t>Notebook</a:t>
            </a:r>
          </a:p>
          <a:p>
            <a:pPr algn="ctr"/>
            <a:r>
              <a:rPr lang="en-US" sz="3600" dirty="0">
                <a:solidFill>
                  <a:srgbClr val="000000"/>
                </a:solidFill>
                <a:latin typeface="Montserrat ExtraBold" pitchFamily="2" charset="0"/>
              </a:rPr>
              <a:t>Overview</a:t>
            </a:r>
            <a:endParaRPr lang="en-US" sz="3600" dirty="0">
              <a:effectLst/>
            </a:endParaRPr>
          </a:p>
          <a:p>
            <a:pPr algn="ctr"/>
            <a:r>
              <a:rPr lang="en-US" sz="2000" dirty="0">
                <a:latin typeface="Malgun Gothic" panose="020B0503020000020004" pitchFamily="34" charset="-127"/>
                <a:ea typeface="Malgun Gothic" panose="020B0503020000020004" pitchFamily="34" charset="-127"/>
              </a:rPr>
              <a:t>The Jupyter Notebook focuses on the </a:t>
            </a:r>
            <a:r>
              <a:rPr lang="en-US" sz="2000" b="1" dirty="0">
                <a:latin typeface="Malgun Gothic" panose="020B0503020000020004" pitchFamily="34" charset="-127"/>
                <a:ea typeface="Malgun Gothic" panose="020B0503020000020004" pitchFamily="34" charset="-127"/>
              </a:rPr>
              <a:t>data preparation pipeline</a:t>
            </a:r>
            <a:r>
              <a:rPr lang="en-US" sz="2000" dirty="0">
                <a:latin typeface="Malgun Gothic" panose="020B0503020000020004" pitchFamily="34" charset="-127"/>
                <a:ea typeface="Malgun Gothic" panose="020B0503020000020004" pitchFamily="34" charset="-127"/>
              </a:rPr>
              <a:t> required for the recommendation system. Raw teacher data is processed by encoding categorical variables (like subjects, education level, teaching style) into binary vectors. Simultaneously, numerical fields such as years of experience, course count, and student ratings are scaled to ensure consistency during similarity computations.</a:t>
            </a: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r>
              <a:rPr lang="en-US" sz="2000" dirty="0">
                <a:latin typeface="Malgun Gothic" panose="020B0503020000020004" pitchFamily="34" charset="-127"/>
                <a:ea typeface="Malgun Gothic" panose="020B0503020000020004" pitchFamily="34" charset="-127"/>
                <a:cs typeface="Calibri" panose="020F0502020204030204" pitchFamily="34" charset="0"/>
              </a:rPr>
              <a:t>After preprocessing, all teacher records are converted into uniform feature vectors. These vectors are stored using numpy for later comparison during the recommendation step. The notebook also exports the necessary assets (features list, scaler, and vectorized data) that serve as inputs to the Streamlit interface. This backend logic is crucial for the UI to function correctly and deliver relevant recommendations in real time.</a:t>
            </a: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dirty="0">
              <a:latin typeface="Calibri" panose="020F0502020204030204" pitchFamily="34" charset="0"/>
              <a:ea typeface="Calibri" panose="020F0502020204030204" pitchFamily="34" charset="0"/>
              <a:cs typeface="Calibri" panose="020F0502020204030204" pitchFamily="34" charset="0"/>
            </a:endParaRPr>
          </a:p>
          <a:p>
            <a:pPr algn="ctr"/>
            <a:r>
              <a:rPr lang="en-US" sz="3600" kern="1200" dirty="0">
                <a:solidFill>
                  <a:srgbClr val="000000"/>
                </a:solidFill>
                <a:effectLst/>
                <a:latin typeface="Montserrat ExtraBold" pitchFamily="2" charset="0"/>
                <a:ea typeface="+mn-ea"/>
                <a:cs typeface="+mn-cs"/>
              </a:rPr>
              <a:t>UI Dev’t</a:t>
            </a:r>
            <a:r>
              <a:rPr lang="en-US" sz="3600" dirty="0">
                <a:solidFill>
                  <a:srgbClr val="000000"/>
                </a:solidFill>
                <a:latin typeface="Montserrat ExtraBold" pitchFamily="2" charset="0"/>
              </a:rPr>
              <a:t> with</a:t>
            </a:r>
          </a:p>
          <a:p>
            <a:pPr algn="ctr"/>
            <a:r>
              <a:rPr lang="en-US" sz="3600" dirty="0">
                <a:solidFill>
                  <a:srgbClr val="000000"/>
                </a:solidFill>
                <a:latin typeface="Montserrat ExtraBold" pitchFamily="2" charset="0"/>
                <a:ea typeface="Calibri" panose="020F0502020204030204" pitchFamily="34" charset="0"/>
                <a:cs typeface="Calibri" panose="020F0502020204030204" pitchFamily="34" charset="0"/>
              </a:rPr>
              <a:t>Streamlit</a:t>
            </a:r>
            <a:endParaRPr lang="en-US" sz="3600" dirty="0">
              <a:latin typeface="Calibri" panose="020F0502020204030204" pitchFamily="34" charset="0"/>
              <a:ea typeface="Calibri" panose="020F0502020204030204" pitchFamily="34" charset="0"/>
              <a:cs typeface="Calibri" panose="020F0502020204030204" pitchFamily="34" charset="0"/>
            </a:endParaRPr>
          </a:p>
          <a:p>
            <a:pPr algn="ctr"/>
            <a:r>
              <a:rPr lang="en-US" sz="2000" dirty="0">
                <a:latin typeface="Malgun Gothic" panose="020B0503020000020004" pitchFamily="34" charset="-127"/>
                <a:ea typeface="Malgun Gothic" panose="020B0503020000020004" pitchFamily="34" charset="-127"/>
              </a:rPr>
              <a:t>The user interface, built using </a:t>
            </a:r>
            <a:r>
              <a:rPr lang="en-US" sz="2000" b="1" dirty="0">
                <a:latin typeface="Malgun Gothic" panose="020B0503020000020004" pitchFamily="34" charset="-127"/>
                <a:ea typeface="Malgun Gothic" panose="020B0503020000020004" pitchFamily="34" charset="-127"/>
              </a:rPr>
              <a:t>Streamlit</a:t>
            </a:r>
            <a:r>
              <a:rPr lang="en-US" sz="2000" dirty="0">
                <a:latin typeface="Malgun Gothic" panose="020B0503020000020004" pitchFamily="34" charset="-127"/>
                <a:ea typeface="Malgun Gothic" panose="020B0503020000020004" pitchFamily="34" charset="-127"/>
              </a:rPr>
              <a:t>, offers a clean and interactive platform for inputting course requirements. Users can choose preferences like primary and secondary subjects, education level, teaching style, certifications, and more. Sliders allow adjustment for numeric fields such as experience, course count, and minimum rating. Once submitted, the system builds a course profile vector and computes similarity with existing teacher vectors using cosine similarity.</a:t>
            </a: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r>
              <a:rPr lang="en-US" sz="2000" dirty="0">
                <a:latin typeface="Malgun Gothic" panose="020B0503020000020004" pitchFamily="34" charset="-127"/>
                <a:ea typeface="Malgun Gothic" panose="020B0503020000020004" pitchFamily="34" charset="-127"/>
              </a:rPr>
              <a:t>The top 10 matching teachers are displayed in a simple, readable table showing their ID, Full Name, Email , primary subject, years of experience, and rating. This interface bridges the technical backend with a user-friendly frontend, enabling anyone from administrators to academic planners to make data-backed decisions. In conclusion, this project successfully integrates machine learning with an accessible UI to automate a vital educational process, offering both practicality and impact.</a:t>
            </a: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p:txBody>
      </p:sp>
    </p:spTree>
    <p:extLst>
      <p:ext uri="{BB962C8B-B14F-4D97-AF65-F5344CB8AC3E}">
        <p14:creationId xmlns:p14="http://schemas.microsoft.com/office/powerpoint/2010/main" val="22231498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885568B9-E842-40A2-95D4-3E3B6D397DB8}"/>
              </a:ext>
            </a:extLst>
          </p:cNvPr>
          <p:cNvCxnSpPr/>
          <p:nvPr/>
        </p:nvCxnSpPr>
        <p:spPr>
          <a:xfrm>
            <a:off x="3467100" y="3429000"/>
            <a:ext cx="8724900" cy="0"/>
          </a:xfrm>
          <a:prstGeom prst="line">
            <a:avLst/>
          </a:prstGeom>
          <a:ln w="25400"/>
        </p:spPr>
        <p:style>
          <a:lnRef idx="1">
            <a:schemeClr val="dk1"/>
          </a:lnRef>
          <a:fillRef idx="0">
            <a:schemeClr val="dk1"/>
          </a:fillRef>
          <a:effectRef idx="0">
            <a:schemeClr val="dk1"/>
          </a:effectRef>
          <a:fontRef idx="minor">
            <a:schemeClr val="tx1"/>
          </a:fontRef>
        </p:style>
      </p:cxnSp>
      <p:grpSp>
        <p:nvGrpSpPr>
          <p:cNvPr id="29" name="Group 28">
            <a:extLst>
              <a:ext uri="{FF2B5EF4-FFF2-40B4-BE49-F238E27FC236}">
                <a16:creationId xmlns:a16="http://schemas.microsoft.com/office/drawing/2014/main" id="{355E22CB-497F-4981-8B03-1EEEF9A687A4}"/>
              </a:ext>
            </a:extLst>
          </p:cNvPr>
          <p:cNvGrpSpPr/>
          <p:nvPr/>
        </p:nvGrpSpPr>
        <p:grpSpPr>
          <a:xfrm>
            <a:off x="2705100" y="3027842"/>
            <a:ext cx="762000" cy="762000"/>
            <a:chOff x="2705100" y="3027842"/>
            <a:chExt cx="762000" cy="762000"/>
          </a:xfrm>
        </p:grpSpPr>
        <p:sp>
          <p:nvSpPr>
            <p:cNvPr id="5" name="Oval 4">
              <a:extLst>
                <a:ext uri="{FF2B5EF4-FFF2-40B4-BE49-F238E27FC236}">
                  <a16:creationId xmlns:a16="http://schemas.microsoft.com/office/drawing/2014/main" id="{09AFF805-7744-48DB-BB64-AF2A8D47F6E5}"/>
                </a:ext>
              </a:extLst>
            </p:cNvPr>
            <p:cNvSpPr/>
            <p:nvPr/>
          </p:nvSpPr>
          <p:spPr>
            <a:xfrm>
              <a:off x="2705100" y="3027842"/>
              <a:ext cx="762000" cy="762000"/>
            </a:xfrm>
            <a:prstGeom prst="ellipse">
              <a:avLst/>
            </a:prstGeom>
            <a:solidFill>
              <a:schemeClr val="bg2"/>
            </a:solid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61D88004-3E15-4E68-8B8F-3CB9922D1ED1}"/>
                </a:ext>
              </a:extLst>
            </p:cNvPr>
            <p:cNvSpPr/>
            <p:nvPr/>
          </p:nvSpPr>
          <p:spPr>
            <a:xfrm>
              <a:off x="2811066" y="3133807"/>
              <a:ext cx="550069" cy="550069"/>
            </a:xfrm>
            <a:prstGeom prst="ellipse">
              <a:avLst/>
            </a:prstGeom>
            <a:ln>
              <a:noFill/>
            </a:ln>
            <a:effectLst>
              <a:glow rad="63500">
                <a:schemeClr val="accent4">
                  <a:lumMod val="60000"/>
                  <a:lumOff val="40000"/>
                  <a:alpha val="40000"/>
                </a:schemeClr>
              </a:glow>
              <a:reflection stA="45000" endPos="0" dist="50800" dir="5400000" sy="-100000" algn="bl" rotWithShape="0"/>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latin typeface="Montserrat ExtraBold" pitchFamily="2" charset="0"/>
                </a:rPr>
                <a:t>1</a:t>
              </a:r>
            </a:p>
          </p:txBody>
        </p:sp>
      </p:grpSp>
      <p:sp>
        <p:nvSpPr>
          <p:cNvPr id="18" name="TextBox 17">
            <a:extLst>
              <a:ext uri="{FF2B5EF4-FFF2-40B4-BE49-F238E27FC236}">
                <a16:creationId xmlns:a16="http://schemas.microsoft.com/office/drawing/2014/main" id="{2C844F32-0DC0-48BA-9650-17F23C965379}"/>
              </a:ext>
            </a:extLst>
          </p:cNvPr>
          <p:cNvSpPr txBox="1"/>
          <p:nvPr/>
        </p:nvSpPr>
        <p:spPr>
          <a:xfrm>
            <a:off x="2413000" y="495301"/>
            <a:ext cx="7366000" cy="1077218"/>
          </a:xfrm>
          <a:prstGeom prst="rect">
            <a:avLst/>
          </a:prstGeom>
          <a:noFill/>
        </p:spPr>
        <p:txBody>
          <a:bodyPr wrap="square" rtlCol="0">
            <a:spAutoFit/>
          </a:bodyPr>
          <a:lstStyle/>
          <a:p>
            <a:pPr algn="ctr"/>
            <a:r>
              <a:rPr lang="en-US" sz="3200" dirty="0">
                <a:latin typeface="Montserrat ExtraBold" pitchFamily="2" charset="0"/>
              </a:rPr>
              <a:t>OVERVIEW OF THE WHOLE PROCESS</a:t>
            </a:r>
          </a:p>
        </p:txBody>
      </p:sp>
      <p:sp>
        <p:nvSpPr>
          <p:cNvPr id="19" name="TextBox 18">
            <a:extLst>
              <a:ext uri="{FF2B5EF4-FFF2-40B4-BE49-F238E27FC236}">
                <a16:creationId xmlns:a16="http://schemas.microsoft.com/office/drawing/2014/main" id="{78EC07A1-8839-4EFA-8302-2D5B6A9A0AEB}"/>
              </a:ext>
            </a:extLst>
          </p:cNvPr>
          <p:cNvSpPr txBox="1"/>
          <p:nvPr/>
        </p:nvSpPr>
        <p:spPr>
          <a:xfrm>
            <a:off x="1754415" y="2143989"/>
            <a:ext cx="2501899" cy="707886"/>
          </a:xfrm>
          <a:prstGeom prst="rect">
            <a:avLst/>
          </a:prstGeom>
          <a:noFill/>
        </p:spPr>
        <p:txBody>
          <a:bodyPr wrap="square" rtlCol="0">
            <a:spAutoFit/>
          </a:bodyPr>
          <a:lstStyle/>
          <a:p>
            <a:r>
              <a:rPr lang="en-US" sz="2000" dirty="0">
                <a:latin typeface="Montserrat ExtraBold" pitchFamily="2" charset="0"/>
              </a:rPr>
              <a:t>Data Collection and Preparation</a:t>
            </a:r>
          </a:p>
        </p:txBody>
      </p:sp>
      <p:sp>
        <p:nvSpPr>
          <p:cNvPr id="21" name="TextBox 20">
            <a:extLst>
              <a:ext uri="{FF2B5EF4-FFF2-40B4-BE49-F238E27FC236}">
                <a16:creationId xmlns:a16="http://schemas.microsoft.com/office/drawing/2014/main" id="{7BEA8B35-923C-451B-892F-574142534921}"/>
              </a:ext>
            </a:extLst>
          </p:cNvPr>
          <p:cNvSpPr txBox="1"/>
          <p:nvPr/>
        </p:nvSpPr>
        <p:spPr>
          <a:xfrm>
            <a:off x="1156607" y="4191000"/>
            <a:ext cx="4222751" cy="1600438"/>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Montserrat Medium" pitchFamily="2" charset="0"/>
              </a:rPr>
              <a:t>Gather and clean the raw teacher data.</a:t>
            </a:r>
          </a:p>
          <a:p>
            <a:pPr marL="285750" indent="-285750">
              <a:buFont typeface="Arial" panose="020B0604020202020204" pitchFamily="34" charset="0"/>
              <a:buChar char="•"/>
            </a:pPr>
            <a:r>
              <a:rPr lang="en-US" sz="1400" dirty="0">
                <a:latin typeface="Montserrat Medium" pitchFamily="2" charset="0"/>
              </a:rPr>
              <a:t>Removed duplicates and handled missing values.</a:t>
            </a:r>
          </a:p>
          <a:p>
            <a:pPr marL="285750" indent="-285750">
              <a:buFont typeface="Arial" panose="020B0604020202020204" pitchFamily="34" charset="0"/>
              <a:buChar char="•"/>
            </a:pPr>
            <a:r>
              <a:rPr lang="en-US" sz="1400" dirty="0">
                <a:latin typeface="Montserrat Medium" pitchFamily="2" charset="0"/>
              </a:rPr>
              <a:t>Standardized formats for consistency.</a:t>
            </a:r>
          </a:p>
          <a:p>
            <a:pPr marL="285750" indent="-285750">
              <a:buFont typeface="Arial" panose="020B0604020202020204" pitchFamily="34" charset="0"/>
              <a:buChar char="•"/>
            </a:pPr>
            <a:r>
              <a:rPr lang="en-US" sz="1400" dirty="0">
                <a:latin typeface="Montserrat Medium" pitchFamily="2" charset="0"/>
              </a:rPr>
              <a:t>Divided columns into numerical and categorical features for more effective processing.</a:t>
            </a:r>
          </a:p>
        </p:txBody>
      </p:sp>
      <p:sp>
        <p:nvSpPr>
          <p:cNvPr id="24" name="TextBox 23">
            <a:extLst>
              <a:ext uri="{FF2B5EF4-FFF2-40B4-BE49-F238E27FC236}">
                <a16:creationId xmlns:a16="http://schemas.microsoft.com/office/drawing/2014/main" id="{C333BC20-5004-486E-8404-D31CF81F90D5}"/>
              </a:ext>
            </a:extLst>
          </p:cNvPr>
          <p:cNvSpPr txBox="1"/>
          <p:nvPr/>
        </p:nvSpPr>
        <p:spPr>
          <a:xfrm>
            <a:off x="7469418" y="2186935"/>
            <a:ext cx="3279318" cy="707886"/>
          </a:xfrm>
          <a:prstGeom prst="rect">
            <a:avLst/>
          </a:prstGeom>
          <a:noFill/>
        </p:spPr>
        <p:txBody>
          <a:bodyPr wrap="square" rtlCol="0">
            <a:spAutoFit/>
          </a:bodyPr>
          <a:lstStyle/>
          <a:p>
            <a:r>
              <a:rPr lang="en-US" sz="2000" dirty="0">
                <a:latin typeface="Montserrat ExtraBold" pitchFamily="2" charset="0"/>
              </a:rPr>
              <a:t>Feature Engineering and Transformation</a:t>
            </a:r>
          </a:p>
        </p:txBody>
      </p:sp>
      <p:sp>
        <p:nvSpPr>
          <p:cNvPr id="25" name="TextBox 24">
            <a:extLst>
              <a:ext uri="{FF2B5EF4-FFF2-40B4-BE49-F238E27FC236}">
                <a16:creationId xmlns:a16="http://schemas.microsoft.com/office/drawing/2014/main" id="{D7A2EDDA-E442-43DA-829F-380644185DD1}"/>
              </a:ext>
            </a:extLst>
          </p:cNvPr>
          <p:cNvSpPr txBox="1"/>
          <p:nvPr/>
        </p:nvSpPr>
        <p:spPr>
          <a:xfrm>
            <a:off x="7052757" y="4101050"/>
            <a:ext cx="4222751" cy="1600438"/>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Montserrat Medium" pitchFamily="2" charset="0"/>
              </a:rPr>
              <a:t>Prepare data for machine learning.</a:t>
            </a:r>
          </a:p>
          <a:p>
            <a:pPr marL="285750" indent="-285750">
              <a:buFont typeface="Arial" panose="020B0604020202020204" pitchFamily="34" charset="0"/>
              <a:buChar char="•"/>
            </a:pPr>
            <a:r>
              <a:rPr lang="en-US" sz="1400" dirty="0">
                <a:latin typeface="Montserrat Medium" pitchFamily="2" charset="0"/>
              </a:rPr>
              <a:t>Created vector representations for textual features.</a:t>
            </a:r>
          </a:p>
          <a:p>
            <a:pPr marL="285750" indent="-285750">
              <a:buFont typeface="Arial" panose="020B0604020202020204" pitchFamily="34" charset="0"/>
              <a:buChar char="•"/>
            </a:pPr>
            <a:r>
              <a:rPr lang="en-US" sz="1400" dirty="0">
                <a:latin typeface="Montserrat Medium" pitchFamily="2" charset="0"/>
              </a:rPr>
              <a:t>Converted categorical columns to numerical encodings.</a:t>
            </a:r>
          </a:p>
          <a:p>
            <a:pPr marL="285750" indent="-285750">
              <a:buFont typeface="Arial" panose="020B0604020202020204" pitchFamily="34" charset="0"/>
              <a:buChar char="•"/>
            </a:pPr>
            <a:r>
              <a:rPr lang="en-US" sz="1400" dirty="0">
                <a:latin typeface="Montserrat Medium" pitchFamily="2" charset="0"/>
              </a:rPr>
              <a:t>Saved processed data as .pkl files for efficient reuse.</a:t>
            </a:r>
          </a:p>
        </p:txBody>
      </p:sp>
      <p:grpSp>
        <p:nvGrpSpPr>
          <p:cNvPr id="30" name="Group 29">
            <a:extLst>
              <a:ext uri="{FF2B5EF4-FFF2-40B4-BE49-F238E27FC236}">
                <a16:creationId xmlns:a16="http://schemas.microsoft.com/office/drawing/2014/main" id="{FC415FA7-E427-4617-8E3E-28FFAD52ED44}"/>
              </a:ext>
            </a:extLst>
          </p:cNvPr>
          <p:cNvGrpSpPr/>
          <p:nvPr/>
        </p:nvGrpSpPr>
        <p:grpSpPr>
          <a:xfrm>
            <a:off x="8728077" y="3027842"/>
            <a:ext cx="762000" cy="762000"/>
            <a:chOff x="2705100" y="3027842"/>
            <a:chExt cx="762000" cy="762000"/>
          </a:xfrm>
        </p:grpSpPr>
        <p:sp>
          <p:nvSpPr>
            <p:cNvPr id="31" name="Oval 30">
              <a:extLst>
                <a:ext uri="{FF2B5EF4-FFF2-40B4-BE49-F238E27FC236}">
                  <a16:creationId xmlns:a16="http://schemas.microsoft.com/office/drawing/2014/main" id="{4F39ED73-530D-4C0E-B3DD-F7750DC22EB1}"/>
                </a:ext>
              </a:extLst>
            </p:cNvPr>
            <p:cNvSpPr/>
            <p:nvPr/>
          </p:nvSpPr>
          <p:spPr>
            <a:xfrm>
              <a:off x="2705100" y="3027842"/>
              <a:ext cx="762000" cy="762000"/>
            </a:xfrm>
            <a:prstGeom prst="ellipse">
              <a:avLst/>
            </a:prstGeom>
            <a:solidFill>
              <a:schemeClr val="bg2"/>
            </a:solid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74EEF3AE-E280-4776-84B3-27930719E690}"/>
                </a:ext>
              </a:extLst>
            </p:cNvPr>
            <p:cNvSpPr/>
            <p:nvPr/>
          </p:nvSpPr>
          <p:spPr>
            <a:xfrm>
              <a:off x="2811066" y="3133807"/>
              <a:ext cx="550069" cy="550069"/>
            </a:xfrm>
            <a:prstGeom prst="ellipse">
              <a:avLst/>
            </a:prstGeom>
            <a:ln>
              <a:noFill/>
            </a:ln>
            <a:effectLst>
              <a:glow rad="63500">
                <a:schemeClr val="accent4">
                  <a:lumMod val="60000"/>
                  <a:lumOff val="40000"/>
                  <a:alpha val="40000"/>
                </a:schemeClr>
              </a:glow>
              <a:reflection stA="45000" endPos="0" dist="50800" dir="5400000" sy="-100000" algn="bl" rotWithShape="0"/>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latin typeface="Montserrat ExtraBold" pitchFamily="2" charset="0"/>
                </a:rPr>
                <a:t>2</a:t>
              </a:r>
            </a:p>
          </p:txBody>
        </p:sp>
      </p:grpSp>
      <p:pic>
        <p:nvPicPr>
          <p:cNvPr id="36" name="Graphic 35" descr="Bar chart with solid fill">
            <a:extLst>
              <a:ext uri="{FF2B5EF4-FFF2-40B4-BE49-F238E27FC236}">
                <a16:creationId xmlns:a16="http://schemas.microsoft.com/office/drawing/2014/main" id="{D05A3BB6-C7EF-4F81-8076-DF9F394ADE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39244" y="5427875"/>
            <a:ext cx="1529442" cy="1529442"/>
          </a:xfrm>
          <a:prstGeom prst="rect">
            <a:avLst/>
          </a:prstGeom>
        </p:spPr>
      </p:pic>
      <p:pic>
        <p:nvPicPr>
          <p:cNvPr id="38" name="Graphic 37" descr="Pie chart with solid fill">
            <a:extLst>
              <a:ext uri="{FF2B5EF4-FFF2-40B4-BE49-F238E27FC236}">
                <a16:creationId xmlns:a16="http://schemas.microsoft.com/office/drawing/2014/main" id="{1A5F06ED-79CA-4DB1-BF93-CB7DBA3D4E5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296868" y="338427"/>
            <a:ext cx="1559946" cy="1559946"/>
          </a:xfrm>
          <a:prstGeom prst="rect">
            <a:avLst/>
          </a:prstGeom>
        </p:spPr>
      </p:pic>
    </p:spTree>
    <p:extLst>
      <p:ext uri="{BB962C8B-B14F-4D97-AF65-F5344CB8AC3E}">
        <p14:creationId xmlns:p14="http://schemas.microsoft.com/office/powerpoint/2010/main" val="1452701945"/>
      </p:ext>
    </p:extLst>
  </p:cSld>
  <p:clrMapOvr>
    <a:masterClrMapping/>
  </p:clrMapOvr>
  <mc:AlternateContent xmlns:mc="http://schemas.openxmlformats.org/markup-compatibility/2006">
    <mc:Choice xmlns:p14="http://schemas.microsoft.com/office/powerpoint/2010/main" Requires="p14">
      <p:transition spd="slow" p14:dur="1500">
        <p14:revea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885568B9-E842-40A2-95D4-3E3B6D397DB8}"/>
              </a:ext>
            </a:extLst>
          </p:cNvPr>
          <p:cNvCxnSpPr>
            <a:cxnSpLocks/>
          </p:cNvCxnSpPr>
          <p:nvPr/>
        </p:nvCxnSpPr>
        <p:spPr>
          <a:xfrm>
            <a:off x="0" y="3429000"/>
            <a:ext cx="8765720" cy="0"/>
          </a:xfrm>
          <a:prstGeom prst="line">
            <a:avLst/>
          </a:prstGeom>
          <a:ln w="25400"/>
        </p:spPr>
        <p:style>
          <a:lnRef idx="1">
            <a:schemeClr val="dk1"/>
          </a:lnRef>
          <a:fillRef idx="0">
            <a:schemeClr val="dk1"/>
          </a:fillRef>
          <a:effectRef idx="0">
            <a:schemeClr val="dk1"/>
          </a:effectRef>
          <a:fontRef idx="minor">
            <a:schemeClr val="tx1"/>
          </a:fontRef>
        </p:style>
      </p:cxnSp>
      <p:grpSp>
        <p:nvGrpSpPr>
          <p:cNvPr id="29" name="Group 28">
            <a:extLst>
              <a:ext uri="{FF2B5EF4-FFF2-40B4-BE49-F238E27FC236}">
                <a16:creationId xmlns:a16="http://schemas.microsoft.com/office/drawing/2014/main" id="{355E22CB-497F-4981-8B03-1EEEF9A687A4}"/>
              </a:ext>
            </a:extLst>
          </p:cNvPr>
          <p:cNvGrpSpPr/>
          <p:nvPr/>
        </p:nvGrpSpPr>
        <p:grpSpPr>
          <a:xfrm>
            <a:off x="2705100" y="3027842"/>
            <a:ext cx="762000" cy="762000"/>
            <a:chOff x="2705100" y="3027842"/>
            <a:chExt cx="762000" cy="762000"/>
          </a:xfrm>
        </p:grpSpPr>
        <p:sp>
          <p:nvSpPr>
            <p:cNvPr id="5" name="Oval 4">
              <a:extLst>
                <a:ext uri="{FF2B5EF4-FFF2-40B4-BE49-F238E27FC236}">
                  <a16:creationId xmlns:a16="http://schemas.microsoft.com/office/drawing/2014/main" id="{09AFF805-7744-48DB-BB64-AF2A8D47F6E5}"/>
                </a:ext>
              </a:extLst>
            </p:cNvPr>
            <p:cNvSpPr/>
            <p:nvPr/>
          </p:nvSpPr>
          <p:spPr>
            <a:xfrm>
              <a:off x="2705100" y="3027842"/>
              <a:ext cx="762000" cy="762000"/>
            </a:xfrm>
            <a:prstGeom prst="ellipse">
              <a:avLst/>
            </a:prstGeom>
            <a:solidFill>
              <a:schemeClr val="bg2"/>
            </a:solid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61D88004-3E15-4E68-8B8F-3CB9922D1ED1}"/>
                </a:ext>
              </a:extLst>
            </p:cNvPr>
            <p:cNvSpPr/>
            <p:nvPr/>
          </p:nvSpPr>
          <p:spPr>
            <a:xfrm>
              <a:off x="2811066" y="3133807"/>
              <a:ext cx="550069" cy="550069"/>
            </a:xfrm>
            <a:prstGeom prst="ellipse">
              <a:avLst/>
            </a:prstGeom>
            <a:ln>
              <a:noFill/>
            </a:ln>
            <a:effectLst>
              <a:glow rad="63500">
                <a:schemeClr val="accent4">
                  <a:lumMod val="60000"/>
                  <a:lumOff val="40000"/>
                  <a:alpha val="40000"/>
                </a:schemeClr>
              </a:glow>
              <a:reflection stA="45000" endPos="0" dist="50800" dir="5400000" sy="-100000" algn="bl" rotWithShape="0"/>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latin typeface="Montserrat ExtraBold" pitchFamily="2" charset="0"/>
                </a:rPr>
                <a:t>3</a:t>
              </a:r>
            </a:p>
          </p:txBody>
        </p:sp>
      </p:grpSp>
      <p:sp>
        <p:nvSpPr>
          <p:cNvPr id="19" name="TextBox 18">
            <a:extLst>
              <a:ext uri="{FF2B5EF4-FFF2-40B4-BE49-F238E27FC236}">
                <a16:creationId xmlns:a16="http://schemas.microsoft.com/office/drawing/2014/main" id="{78EC07A1-8839-4EFA-8302-2D5B6A9A0AEB}"/>
              </a:ext>
            </a:extLst>
          </p:cNvPr>
          <p:cNvSpPr txBox="1"/>
          <p:nvPr/>
        </p:nvSpPr>
        <p:spPr>
          <a:xfrm>
            <a:off x="1831974" y="2085239"/>
            <a:ext cx="2501899" cy="707886"/>
          </a:xfrm>
          <a:prstGeom prst="rect">
            <a:avLst/>
          </a:prstGeom>
          <a:noFill/>
        </p:spPr>
        <p:txBody>
          <a:bodyPr wrap="square" rtlCol="0">
            <a:spAutoFit/>
          </a:bodyPr>
          <a:lstStyle/>
          <a:p>
            <a:r>
              <a:rPr lang="en-US" sz="2000" dirty="0">
                <a:latin typeface="Montserrat ExtraBold" pitchFamily="2" charset="0"/>
              </a:rPr>
              <a:t>Model Design and Training</a:t>
            </a:r>
          </a:p>
        </p:txBody>
      </p:sp>
      <p:sp>
        <p:nvSpPr>
          <p:cNvPr id="21" name="TextBox 20">
            <a:extLst>
              <a:ext uri="{FF2B5EF4-FFF2-40B4-BE49-F238E27FC236}">
                <a16:creationId xmlns:a16="http://schemas.microsoft.com/office/drawing/2014/main" id="{7BEA8B35-923C-451B-892F-574142534921}"/>
              </a:ext>
            </a:extLst>
          </p:cNvPr>
          <p:cNvSpPr txBox="1"/>
          <p:nvPr/>
        </p:nvSpPr>
        <p:spPr>
          <a:xfrm>
            <a:off x="1060759" y="4024559"/>
            <a:ext cx="4222751" cy="1815882"/>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Montserrat Medium" pitchFamily="2" charset="0"/>
              </a:rPr>
              <a:t>Develop the recommendation algorithm.</a:t>
            </a:r>
          </a:p>
          <a:p>
            <a:pPr marL="285750" indent="-285750">
              <a:buFont typeface="Arial" panose="020B0604020202020204" pitchFamily="34" charset="0"/>
              <a:buChar char="•"/>
            </a:pPr>
            <a:r>
              <a:rPr lang="en-US" sz="1400" dirty="0">
                <a:latin typeface="Montserrat Medium" pitchFamily="2" charset="0"/>
              </a:rPr>
              <a:t>Selected an appropriate model (e.g., collaborative filtering, content-based, or hybrid).</a:t>
            </a:r>
          </a:p>
          <a:p>
            <a:pPr marL="285750" indent="-285750">
              <a:buFont typeface="Arial" panose="020B0604020202020204" pitchFamily="34" charset="0"/>
              <a:buChar char="•"/>
            </a:pPr>
            <a:r>
              <a:rPr lang="en-US" sz="1400" dirty="0">
                <a:latin typeface="Montserrat Medium" pitchFamily="2" charset="0"/>
              </a:rPr>
              <a:t>Trained the model using the processed data.</a:t>
            </a:r>
          </a:p>
          <a:p>
            <a:pPr marL="285750" indent="-285750">
              <a:buFont typeface="Arial" panose="020B0604020202020204" pitchFamily="34" charset="0"/>
              <a:buChar char="•"/>
            </a:pPr>
            <a:r>
              <a:rPr lang="en-US" sz="1400" dirty="0">
                <a:latin typeface="Montserrat Medium" pitchFamily="2" charset="0"/>
              </a:rPr>
              <a:t>Tuned hyperparameters for optimal accuracy and efficiency.</a:t>
            </a:r>
          </a:p>
        </p:txBody>
      </p:sp>
      <p:sp>
        <p:nvSpPr>
          <p:cNvPr id="24" name="TextBox 23">
            <a:extLst>
              <a:ext uri="{FF2B5EF4-FFF2-40B4-BE49-F238E27FC236}">
                <a16:creationId xmlns:a16="http://schemas.microsoft.com/office/drawing/2014/main" id="{C333BC20-5004-486E-8404-D31CF81F90D5}"/>
              </a:ext>
            </a:extLst>
          </p:cNvPr>
          <p:cNvSpPr txBox="1"/>
          <p:nvPr/>
        </p:nvSpPr>
        <p:spPr>
          <a:xfrm>
            <a:off x="7858127" y="2172360"/>
            <a:ext cx="2855029" cy="707886"/>
          </a:xfrm>
          <a:prstGeom prst="rect">
            <a:avLst/>
          </a:prstGeom>
          <a:noFill/>
        </p:spPr>
        <p:txBody>
          <a:bodyPr wrap="square" rtlCol="0">
            <a:spAutoFit/>
          </a:bodyPr>
          <a:lstStyle/>
          <a:p>
            <a:r>
              <a:rPr lang="en-US" sz="2000" dirty="0">
                <a:latin typeface="Montserrat ExtraBold" pitchFamily="2" charset="0"/>
              </a:rPr>
              <a:t>Model Persistence and Deployment</a:t>
            </a:r>
          </a:p>
        </p:txBody>
      </p:sp>
      <p:sp>
        <p:nvSpPr>
          <p:cNvPr id="25" name="TextBox 24">
            <a:extLst>
              <a:ext uri="{FF2B5EF4-FFF2-40B4-BE49-F238E27FC236}">
                <a16:creationId xmlns:a16="http://schemas.microsoft.com/office/drawing/2014/main" id="{D7A2EDDA-E442-43DA-829F-380644185DD1}"/>
              </a:ext>
            </a:extLst>
          </p:cNvPr>
          <p:cNvSpPr txBox="1"/>
          <p:nvPr/>
        </p:nvSpPr>
        <p:spPr>
          <a:xfrm>
            <a:off x="6722667" y="518940"/>
            <a:ext cx="4222751" cy="1600438"/>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Montserrat Medium" pitchFamily="2" charset="0"/>
              </a:rPr>
              <a:t>Make the model production-ready.</a:t>
            </a:r>
          </a:p>
          <a:p>
            <a:pPr marL="285750" indent="-285750">
              <a:buFont typeface="Arial" panose="020B0604020202020204" pitchFamily="34" charset="0"/>
              <a:buChar char="•"/>
            </a:pPr>
            <a:r>
              <a:rPr lang="en-US" sz="1400" dirty="0">
                <a:latin typeface="Montserrat Medium" pitchFamily="2" charset="0"/>
              </a:rPr>
              <a:t>Exported trained model as vector files for fast retrieval.</a:t>
            </a:r>
          </a:p>
          <a:p>
            <a:pPr marL="285750" indent="-285750">
              <a:buFont typeface="Arial" panose="020B0604020202020204" pitchFamily="34" charset="0"/>
              <a:buChar char="•"/>
            </a:pPr>
            <a:r>
              <a:rPr lang="en-US" sz="1400" dirty="0">
                <a:latin typeface="Montserrat Medium" pitchFamily="2" charset="0"/>
              </a:rPr>
              <a:t>Developed a robust data pipeline for real-time recommendations.</a:t>
            </a:r>
          </a:p>
          <a:p>
            <a:pPr marL="285750" indent="-285750">
              <a:buFont typeface="Arial" panose="020B0604020202020204" pitchFamily="34" charset="0"/>
              <a:buChar char="•"/>
            </a:pPr>
            <a:r>
              <a:rPr lang="en-US" sz="1400" dirty="0">
                <a:latin typeface="Montserrat Medium" pitchFamily="2" charset="0"/>
              </a:rPr>
              <a:t>Packaged and saved the final models in .pkl and .npy for deployment.</a:t>
            </a:r>
          </a:p>
        </p:txBody>
      </p:sp>
      <p:grpSp>
        <p:nvGrpSpPr>
          <p:cNvPr id="30" name="Group 29">
            <a:extLst>
              <a:ext uri="{FF2B5EF4-FFF2-40B4-BE49-F238E27FC236}">
                <a16:creationId xmlns:a16="http://schemas.microsoft.com/office/drawing/2014/main" id="{FC415FA7-E427-4617-8E3E-28FFAD52ED44}"/>
              </a:ext>
            </a:extLst>
          </p:cNvPr>
          <p:cNvGrpSpPr/>
          <p:nvPr/>
        </p:nvGrpSpPr>
        <p:grpSpPr>
          <a:xfrm>
            <a:off x="8728077" y="3027842"/>
            <a:ext cx="762000" cy="762000"/>
            <a:chOff x="2705100" y="3027842"/>
            <a:chExt cx="762000" cy="762000"/>
          </a:xfrm>
        </p:grpSpPr>
        <p:sp>
          <p:nvSpPr>
            <p:cNvPr id="31" name="Oval 30">
              <a:extLst>
                <a:ext uri="{FF2B5EF4-FFF2-40B4-BE49-F238E27FC236}">
                  <a16:creationId xmlns:a16="http://schemas.microsoft.com/office/drawing/2014/main" id="{4F39ED73-530D-4C0E-B3DD-F7750DC22EB1}"/>
                </a:ext>
              </a:extLst>
            </p:cNvPr>
            <p:cNvSpPr/>
            <p:nvPr/>
          </p:nvSpPr>
          <p:spPr>
            <a:xfrm>
              <a:off x="2705100" y="3027842"/>
              <a:ext cx="762000" cy="762000"/>
            </a:xfrm>
            <a:prstGeom prst="ellipse">
              <a:avLst/>
            </a:prstGeom>
            <a:solidFill>
              <a:schemeClr val="bg2"/>
            </a:solid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74EEF3AE-E280-4776-84B3-27930719E690}"/>
                </a:ext>
              </a:extLst>
            </p:cNvPr>
            <p:cNvSpPr/>
            <p:nvPr/>
          </p:nvSpPr>
          <p:spPr>
            <a:xfrm>
              <a:off x="2811066" y="3133807"/>
              <a:ext cx="550069" cy="550069"/>
            </a:xfrm>
            <a:prstGeom prst="ellipse">
              <a:avLst/>
            </a:prstGeom>
            <a:ln>
              <a:noFill/>
            </a:ln>
            <a:effectLst>
              <a:glow rad="63500">
                <a:schemeClr val="accent4">
                  <a:lumMod val="60000"/>
                  <a:lumOff val="40000"/>
                  <a:alpha val="40000"/>
                </a:schemeClr>
              </a:glow>
              <a:reflection stA="45000" endPos="0" dist="50800" dir="5400000" sy="-100000" algn="bl" rotWithShape="0"/>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latin typeface="Montserrat ExtraBold" pitchFamily="2" charset="0"/>
                </a:rPr>
                <a:t>4</a:t>
              </a:r>
            </a:p>
          </p:txBody>
        </p:sp>
      </p:grpSp>
      <p:cxnSp>
        <p:nvCxnSpPr>
          <p:cNvPr id="6" name="Straight Connector 5">
            <a:extLst>
              <a:ext uri="{FF2B5EF4-FFF2-40B4-BE49-F238E27FC236}">
                <a16:creationId xmlns:a16="http://schemas.microsoft.com/office/drawing/2014/main" id="{F4504F3A-9BE1-45F1-98B3-C46653FC3C3F}"/>
              </a:ext>
            </a:extLst>
          </p:cNvPr>
          <p:cNvCxnSpPr>
            <a:stCxn id="31" idx="4"/>
          </p:cNvCxnSpPr>
          <p:nvPr/>
        </p:nvCxnSpPr>
        <p:spPr>
          <a:xfrm flipH="1">
            <a:off x="9109076" y="3789842"/>
            <a:ext cx="1" cy="306815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Graphic 8" descr="Brain in head with solid fill">
            <a:extLst>
              <a:ext uri="{FF2B5EF4-FFF2-40B4-BE49-F238E27FC236}">
                <a16:creationId xmlns:a16="http://schemas.microsoft.com/office/drawing/2014/main" id="{716C764B-A8CE-4844-92A0-916AAF09101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3465" y="320265"/>
            <a:ext cx="1394588" cy="1394588"/>
          </a:xfrm>
          <a:prstGeom prst="rect">
            <a:avLst/>
          </a:prstGeom>
        </p:spPr>
      </p:pic>
      <p:pic>
        <p:nvPicPr>
          <p:cNvPr id="11" name="Graphic 10" descr="Network with solid fill">
            <a:extLst>
              <a:ext uri="{FF2B5EF4-FFF2-40B4-BE49-F238E27FC236}">
                <a16:creationId xmlns:a16="http://schemas.microsoft.com/office/drawing/2014/main" id="{5EB73A58-9C19-4C0B-9C95-C17B3534E09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16534" y="4464757"/>
            <a:ext cx="2393243" cy="2393243"/>
          </a:xfrm>
          <a:prstGeom prst="rect">
            <a:avLst/>
          </a:prstGeom>
        </p:spPr>
      </p:pic>
    </p:spTree>
    <p:extLst>
      <p:ext uri="{BB962C8B-B14F-4D97-AF65-F5344CB8AC3E}">
        <p14:creationId xmlns:p14="http://schemas.microsoft.com/office/powerpoint/2010/main" val="1322489091"/>
      </p:ext>
    </p:extLst>
  </p:cSld>
  <p:clrMapOvr>
    <a:masterClrMapping/>
  </p:clrMapOvr>
  <mc:AlternateContent xmlns:mc="http://schemas.openxmlformats.org/markup-compatibility/2006">
    <mc:Choice xmlns:p14="http://schemas.microsoft.com/office/powerpoint/2010/main" Requires="p14">
      <p:transition spd="slow" p14:dur="2000">
        <p:push/>
      </p:transition>
    </mc:Choice>
    <mc:Fallback>
      <p:transition spd="slow">
        <p:push/>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C333BC20-5004-486E-8404-D31CF81F90D5}"/>
              </a:ext>
            </a:extLst>
          </p:cNvPr>
          <p:cNvSpPr txBox="1"/>
          <p:nvPr/>
        </p:nvSpPr>
        <p:spPr>
          <a:xfrm>
            <a:off x="7954092" y="3966961"/>
            <a:ext cx="2860040" cy="707886"/>
          </a:xfrm>
          <a:prstGeom prst="rect">
            <a:avLst/>
          </a:prstGeom>
          <a:noFill/>
        </p:spPr>
        <p:txBody>
          <a:bodyPr wrap="square" rtlCol="0">
            <a:spAutoFit/>
          </a:bodyPr>
          <a:lstStyle/>
          <a:p>
            <a:r>
              <a:rPr lang="en-US" sz="2000" dirty="0">
                <a:latin typeface="Montserrat ExtraBold" pitchFamily="2" charset="0"/>
              </a:rPr>
              <a:t>User Interface (UI) Development</a:t>
            </a:r>
          </a:p>
        </p:txBody>
      </p:sp>
      <p:sp>
        <p:nvSpPr>
          <p:cNvPr id="25" name="TextBox 24">
            <a:extLst>
              <a:ext uri="{FF2B5EF4-FFF2-40B4-BE49-F238E27FC236}">
                <a16:creationId xmlns:a16="http://schemas.microsoft.com/office/drawing/2014/main" id="{D7A2EDDA-E442-43DA-829F-380644185DD1}"/>
              </a:ext>
            </a:extLst>
          </p:cNvPr>
          <p:cNvSpPr txBox="1"/>
          <p:nvPr/>
        </p:nvSpPr>
        <p:spPr>
          <a:xfrm>
            <a:off x="7378701" y="4811650"/>
            <a:ext cx="4222751" cy="1815882"/>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Montserrat Medium" pitchFamily="2" charset="0"/>
              </a:rPr>
              <a:t>Create a user-friendly platform for teachers. </a:t>
            </a:r>
          </a:p>
          <a:p>
            <a:pPr marL="285750" indent="-285750">
              <a:buFont typeface="Arial" panose="020B0604020202020204" pitchFamily="34" charset="0"/>
              <a:buChar char="•"/>
            </a:pPr>
            <a:r>
              <a:rPr lang="en-US" sz="1400" dirty="0">
                <a:latin typeface="Montserrat Medium" pitchFamily="2" charset="0"/>
              </a:rPr>
              <a:t>Designed and implemented an intuitive UI for seamless interaction.</a:t>
            </a:r>
          </a:p>
          <a:p>
            <a:pPr marL="285750" indent="-285750">
              <a:buFont typeface="Arial" panose="020B0604020202020204" pitchFamily="34" charset="0"/>
              <a:buChar char="•"/>
            </a:pPr>
            <a:r>
              <a:rPr lang="en-US" sz="1400" dirty="0">
                <a:latin typeface="Montserrat Medium" pitchFamily="2" charset="0"/>
              </a:rPr>
              <a:t>Integrated recommendation engine with front-end elements.</a:t>
            </a:r>
          </a:p>
          <a:p>
            <a:pPr marL="285750" indent="-285750">
              <a:buFont typeface="Arial" panose="020B0604020202020204" pitchFamily="34" charset="0"/>
              <a:buChar char="•"/>
            </a:pPr>
            <a:r>
              <a:rPr lang="en-US" sz="1400" dirty="0">
                <a:latin typeface="Montserrat Medium" pitchFamily="2" charset="0"/>
              </a:rPr>
              <a:t>Focused on responsive design and real-time recommendation display.</a:t>
            </a:r>
          </a:p>
        </p:txBody>
      </p:sp>
      <p:grpSp>
        <p:nvGrpSpPr>
          <p:cNvPr id="30" name="Group 29">
            <a:extLst>
              <a:ext uri="{FF2B5EF4-FFF2-40B4-BE49-F238E27FC236}">
                <a16:creationId xmlns:a16="http://schemas.microsoft.com/office/drawing/2014/main" id="{FC415FA7-E427-4617-8E3E-28FFAD52ED44}"/>
              </a:ext>
            </a:extLst>
          </p:cNvPr>
          <p:cNvGrpSpPr/>
          <p:nvPr/>
        </p:nvGrpSpPr>
        <p:grpSpPr>
          <a:xfrm>
            <a:off x="8728077" y="3068158"/>
            <a:ext cx="762000" cy="762000"/>
            <a:chOff x="2705100" y="3027842"/>
            <a:chExt cx="762000" cy="762000"/>
          </a:xfrm>
        </p:grpSpPr>
        <p:sp>
          <p:nvSpPr>
            <p:cNvPr id="31" name="Oval 30">
              <a:extLst>
                <a:ext uri="{FF2B5EF4-FFF2-40B4-BE49-F238E27FC236}">
                  <a16:creationId xmlns:a16="http://schemas.microsoft.com/office/drawing/2014/main" id="{4F39ED73-530D-4C0E-B3DD-F7750DC22EB1}"/>
                </a:ext>
              </a:extLst>
            </p:cNvPr>
            <p:cNvSpPr/>
            <p:nvPr/>
          </p:nvSpPr>
          <p:spPr>
            <a:xfrm>
              <a:off x="2705100" y="3027842"/>
              <a:ext cx="762000" cy="762000"/>
            </a:xfrm>
            <a:prstGeom prst="ellipse">
              <a:avLst/>
            </a:prstGeom>
            <a:solidFill>
              <a:schemeClr val="bg2"/>
            </a:solidFill>
            <a:ln w="2222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74EEF3AE-E280-4776-84B3-27930719E690}"/>
                </a:ext>
              </a:extLst>
            </p:cNvPr>
            <p:cNvSpPr/>
            <p:nvPr/>
          </p:nvSpPr>
          <p:spPr>
            <a:xfrm>
              <a:off x="2811066" y="3133807"/>
              <a:ext cx="550069" cy="550069"/>
            </a:xfrm>
            <a:prstGeom prst="ellipse">
              <a:avLst/>
            </a:prstGeom>
            <a:ln>
              <a:noFill/>
            </a:ln>
            <a:effectLst>
              <a:glow rad="63500">
                <a:schemeClr val="accent4">
                  <a:lumMod val="60000"/>
                  <a:lumOff val="40000"/>
                  <a:alpha val="40000"/>
                </a:schemeClr>
              </a:glow>
              <a:reflection stA="45000" endPos="0" dist="50800" dir="5400000" sy="-100000" algn="bl" rotWithShape="0"/>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latin typeface="Montserrat ExtraBold" pitchFamily="2" charset="0"/>
                </a:rPr>
                <a:t>5</a:t>
              </a:r>
            </a:p>
          </p:txBody>
        </p:sp>
      </p:grpSp>
      <p:cxnSp>
        <p:nvCxnSpPr>
          <p:cNvPr id="6" name="Straight Connector 5">
            <a:extLst>
              <a:ext uri="{FF2B5EF4-FFF2-40B4-BE49-F238E27FC236}">
                <a16:creationId xmlns:a16="http://schemas.microsoft.com/office/drawing/2014/main" id="{F4504F3A-9BE1-45F1-98B3-C46653FC3C3F}"/>
              </a:ext>
            </a:extLst>
          </p:cNvPr>
          <p:cNvCxnSpPr>
            <a:cxnSpLocks/>
          </p:cNvCxnSpPr>
          <p:nvPr/>
        </p:nvCxnSpPr>
        <p:spPr>
          <a:xfrm flipH="1">
            <a:off x="9109076" y="0"/>
            <a:ext cx="1" cy="306815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DEF59D25-4D0C-4E1C-9D10-A6C2BE787690}"/>
              </a:ext>
            </a:extLst>
          </p:cNvPr>
          <p:cNvPicPr>
            <a:picLocks noChangeAspect="1"/>
          </p:cNvPicPr>
          <p:nvPr/>
        </p:nvPicPr>
        <p:blipFill rotWithShape="1">
          <a:blip r:embed="rId2">
            <a:extLst>
              <a:ext uri="{28A0092B-C50C-407E-A947-70E740481C1C}">
                <a14:useLocalDpi xmlns:a14="http://schemas.microsoft.com/office/drawing/2010/main" val="0"/>
              </a:ext>
            </a:extLst>
          </a:blip>
          <a:srcRect t="-122" r="1395"/>
          <a:stretch/>
        </p:blipFill>
        <p:spPr>
          <a:xfrm>
            <a:off x="1367729" y="512271"/>
            <a:ext cx="6010972" cy="3068158"/>
          </a:xfrm>
          <a:prstGeom prst="rect">
            <a:avLst/>
          </a:prstGeom>
        </p:spPr>
      </p:pic>
      <p:pic>
        <p:nvPicPr>
          <p:cNvPr id="8" name="Graphic 7" descr="Laptop with solid fill">
            <a:extLst>
              <a:ext uri="{FF2B5EF4-FFF2-40B4-BE49-F238E27FC236}">
                <a16:creationId xmlns:a16="http://schemas.microsoft.com/office/drawing/2014/main" id="{FB245303-0898-4FA3-8804-46632C5AD7A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646015" y="4674847"/>
            <a:ext cx="1778000" cy="1778000"/>
          </a:xfrm>
          <a:prstGeom prst="rect">
            <a:avLst/>
          </a:prstGeom>
        </p:spPr>
      </p:pic>
    </p:spTree>
    <p:extLst>
      <p:ext uri="{BB962C8B-B14F-4D97-AF65-F5344CB8AC3E}">
        <p14:creationId xmlns:p14="http://schemas.microsoft.com/office/powerpoint/2010/main" val="3695008843"/>
      </p:ext>
    </p:extLst>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600ED582-57EA-42E1-875A-7110CE68CE0C}"/>
              </a:ext>
            </a:extLst>
          </p:cNvPr>
          <p:cNvSpPr txBox="1"/>
          <p:nvPr/>
        </p:nvSpPr>
        <p:spPr>
          <a:xfrm>
            <a:off x="3050458" y="3013501"/>
            <a:ext cx="6091084" cy="830997"/>
          </a:xfrm>
          <a:prstGeom prst="rect">
            <a:avLst/>
          </a:prstGeom>
          <a:noFill/>
        </p:spPr>
        <p:txBody>
          <a:bodyPr wrap="square">
            <a:spAutoFit/>
          </a:bodyPr>
          <a:lstStyle/>
          <a:p>
            <a:pPr algn="ctr"/>
            <a:r>
              <a:rPr lang="en-US" sz="4800" dirty="0">
                <a:solidFill>
                  <a:schemeClr val="tx1"/>
                </a:solidFill>
                <a:latin typeface="Montserrat ExtraBold" pitchFamily="2" charset="0"/>
              </a:rPr>
              <a:t>THANK YOU!</a:t>
            </a:r>
          </a:p>
        </p:txBody>
      </p:sp>
    </p:spTree>
    <p:extLst>
      <p:ext uri="{BB962C8B-B14F-4D97-AF65-F5344CB8AC3E}">
        <p14:creationId xmlns:p14="http://schemas.microsoft.com/office/powerpoint/2010/main" val="3564832374"/>
      </p:ext>
    </p:extLst>
  </p:cSld>
  <p:clrMapOvr>
    <a:masterClrMapping/>
  </p:clrMapOvr>
  <mc:AlternateContent xmlns:mc="http://schemas.openxmlformats.org/markup-compatibility/2006">
    <mc:Choice xmlns:p14="http://schemas.microsoft.com/office/powerpoint/2010/main" Requires="p14">
      <p:transition spd="slow" p14:dur="15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F7D20C9F-6D59-4E33-845F-E00EC3F2B114}"/>
              </a:ext>
            </a:extLst>
          </p:cNvPr>
          <p:cNvSpPr/>
          <p:nvPr/>
        </p:nvSpPr>
        <p:spPr>
          <a:xfrm>
            <a:off x="-5747655" y="-1172033"/>
            <a:ext cx="9027886" cy="9202057"/>
          </a:xfrm>
          <a:prstGeom prst="ellipse">
            <a:avLst/>
          </a:prstGeom>
          <a:solidFill>
            <a:schemeClr val="accent1">
              <a:lumMod val="75000"/>
            </a:schemeClr>
          </a:solidFill>
          <a:ln>
            <a:noFill/>
          </a:ln>
          <a:effectLst>
            <a:outerShdw blurRad="279400" dist="38100" dir="2700000" sx="101000" sy="101000" algn="tl"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D6F52645-FCE7-4AD9-898D-37FE7AF784E9}"/>
              </a:ext>
            </a:extLst>
          </p:cNvPr>
          <p:cNvSpPr/>
          <p:nvPr/>
        </p:nvSpPr>
        <p:spPr>
          <a:xfrm>
            <a:off x="-5747655" y="-1172033"/>
            <a:ext cx="9027886" cy="9202057"/>
          </a:xfrm>
          <a:prstGeom prst="ellipse">
            <a:avLst/>
          </a:prstGeom>
          <a:solidFill>
            <a:schemeClr val="accent1">
              <a:lumMod val="60000"/>
              <a:lumOff val="40000"/>
            </a:schemeClr>
          </a:solidFill>
          <a:ln>
            <a:noFill/>
          </a:ln>
          <a:effectLst>
            <a:outerShdw blurRad="279400" dist="38100" dir="2700000" sx="101000" sy="101000" algn="tl"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0E154E88-179A-4C02-843A-92A510714204}"/>
              </a:ext>
            </a:extLst>
          </p:cNvPr>
          <p:cNvSpPr/>
          <p:nvPr/>
        </p:nvSpPr>
        <p:spPr>
          <a:xfrm>
            <a:off x="-5747655" y="-1172033"/>
            <a:ext cx="9027886" cy="9202057"/>
          </a:xfrm>
          <a:prstGeom prst="ellipse">
            <a:avLst/>
          </a:prstGeom>
          <a:solidFill>
            <a:schemeClr val="accent1">
              <a:lumMod val="40000"/>
              <a:lumOff val="60000"/>
            </a:schemeClr>
          </a:solidFill>
          <a:ln>
            <a:noFill/>
          </a:ln>
          <a:effectLst>
            <a:outerShdw blurRad="279400" dist="38100" dir="2700000" sx="101000" sy="101000" algn="tl"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E133FCA1-2D83-46F6-BB3C-89FE7D2A25ED}"/>
              </a:ext>
            </a:extLst>
          </p:cNvPr>
          <p:cNvSpPr/>
          <p:nvPr/>
        </p:nvSpPr>
        <p:spPr>
          <a:xfrm>
            <a:off x="-5747655" y="-1172033"/>
            <a:ext cx="9027886" cy="9202057"/>
          </a:xfrm>
          <a:prstGeom prst="ellipse">
            <a:avLst/>
          </a:prstGeom>
          <a:solidFill>
            <a:schemeClr val="accent1">
              <a:lumMod val="20000"/>
              <a:lumOff val="80000"/>
            </a:schemeClr>
          </a:solidFill>
          <a:ln>
            <a:noFill/>
          </a:ln>
          <a:effectLst>
            <a:outerShdw blurRad="279400" dist="38100" dir="2700000" sx="101000" sy="101000" algn="tl"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457838F1-B039-4E46-B957-507322A0E722}"/>
              </a:ext>
            </a:extLst>
          </p:cNvPr>
          <p:cNvSpPr/>
          <p:nvPr/>
        </p:nvSpPr>
        <p:spPr>
          <a:xfrm>
            <a:off x="-5747655" y="-1172033"/>
            <a:ext cx="9027886" cy="9202057"/>
          </a:xfrm>
          <a:prstGeom prst="ellipse">
            <a:avLst/>
          </a:prstGeom>
          <a:solidFill>
            <a:schemeClr val="accent1">
              <a:lumMod val="50000"/>
            </a:schemeClr>
          </a:solidFill>
          <a:ln>
            <a:noFill/>
          </a:ln>
          <a:effectLst>
            <a:outerShdw blurRad="279400" dist="38100" dir="2700000" sx="101000" sy="101000" algn="tl"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533CFBDF-DC3E-4273-8996-E2AB4653CF49}"/>
              </a:ext>
            </a:extLst>
          </p:cNvPr>
          <p:cNvSpPr txBox="1"/>
          <p:nvPr/>
        </p:nvSpPr>
        <p:spPr>
          <a:xfrm rot="5400000">
            <a:off x="-7434780" y="3165900"/>
            <a:ext cx="4205247" cy="830997"/>
          </a:xfrm>
          <a:prstGeom prst="rect">
            <a:avLst/>
          </a:prstGeom>
          <a:noFill/>
        </p:spPr>
        <p:txBody>
          <a:bodyPr wrap="square" rtlCol="0">
            <a:spAutoFit/>
          </a:bodyPr>
          <a:lstStyle/>
          <a:p>
            <a:r>
              <a:rPr lang="en-US" sz="4800" dirty="0">
                <a:solidFill>
                  <a:schemeClr val="bg1"/>
                </a:solidFill>
                <a:latin typeface="Montserrat ExtraBold" pitchFamily="2" charset="0"/>
              </a:rPr>
              <a:t>CONTENTS</a:t>
            </a:r>
          </a:p>
        </p:txBody>
      </p:sp>
      <p:sp>
        <p:nvSpPr>
          <p:cNvPr id="15" name="TextBox 14">
            <a:extLst>
              <a:ext uri="{FF2B5EF4-FFF2-40B4-BE49-F238E27FC236}">
                <a16:creationId xmlns:a16="http://schemas.microsoft.com/office/drawing/2014/main" id="{FB9FC0BD-CD81-43F7-9940-D483202AF05E}"/>
              </a:ext>
            </a:extLst>
          </p:cNvPr>
          <p:cNvSpPr txBox="1"/>
          <p:nvPr/>
        </p:nvSpPr>
        <p:spPr>
          <a:xfrm>
            <a:off x="-5747655" y="2570254"/>
            <a:ext cx="1675996" cy="369332"/>
          </a:xfrm>
          <a:prstGeom prst="rect">
            <a:avLst/>
          </a:prstGeom>
          <a:noFill/>
        </p:spPr>
        <p:txBody>
          <a:bodyPr wrap="square" rtlCol="0">
            <a:spAutoFit/>
          </a:bodyPr>
          <a:lstStyle/>
          <a:p>
            <a:r>
              <a:rPr lang="en-US" dirty="0">
                <a:latin typeface="Montserrat SemiBold" pitchFamily="2" charset="0"/>
              </a:rPr>
              <a:t>Introduction</a:t>
            </a:r>
          </a:p>
        </p:txBody>
      </p:sp>
      <p:sp>
        <p:nvSpPr>
          <p:cNvPr id="16" name="TextBox 15">
            <a:extLst>
              <a:ext uri="{FF2B5EF4-FFF2-40B4-BE49-F238E27FC236}">
                <a16:creationId xmlns:a16="http://schemas.microsoft.com/office/drawing/2014/main" id="{91162E78-6994-4458-B477-0265DACCD3E2}"/>
              </a:ext>
            </a:extLst>
          </p:cNvPr>
          <p:cNvSpPr txBox="1"/>
          <p:nvPr/>
        </p:nvSpPr>
        <p:spPr>
          <a:xfrm>
            <a:off x="-5747655" y="1738610"/>
            <a:ext cx="1660966" cy="584775"/>
          </a:xfrm>
          <a:prstGeom prst="rect">
            <a:avLst/>
          </a:prstGeom>
          <a:noFill/>
        </p:spPr>
        <p:txBody>
          <a:bodyPr wrap="square" rtlCol="0">
            <a:spAutoFit/>
          </a:bodyPr>
          <a:lstStyle/>
          <a:p>
            <a:r>
              <a:rPr lang="en-US" sz="3200" dirty="0">
                <a:latin typeface="Montserrat ExtraBold" pitchFamily="2" charset="0"/>
              </a:rPr>
              <a:t>Part 1</a:t>
            </a:r>
          </a:p>
        </p:txBody>
      </p:sp>
      <p:sp>
        <p:nvSpPr>
          <p:cNvPr id="17" name="TextBox 16">
            <a:extLst>
              <a:ext uri="{FF2B5EF4-FFF2-40B4-BE49-F238E27FC236}">
                <a16:creationId xmlns:a16="http://schemas.microsoft.com/office/drawing/2014/main" id="{5EEFAB92-AB82-4544-870E-FA68EBECF8AF}"/>
              </a:ext>
            </a:extLst>
          </p:cNvPr>
          <p:cNvSpPr txBox="1"/>
          <p:nvPr/>
        </p:nvSpPr>
        <p:spPr>
          <a:xfrm>
            <a:off x="-5747655" y="1738610"/>
            <a:ext cx="1660966" cy="584775"/>
          </a:xfrm>
          <a:prstGeom prst="rect">
            <a:avLst/>
          </a:prstGeom>
          <a:noFill/>
        </p:spPr>
        <p:txBody>
          <a:bodyPr wrap="square" rtlCol="0">
            <a:spAutoFit/>
          </a:bodyPr>
          <a:lstStyle/>
          <a:p>
            <a:r>
              <a:rPr lang="en-US" sz="3200" dirty="0">
                <a:latin typeface="Montserrat ExtraBold" pitchFamily="2" charset="0"/>
              </a:rPr>
              <a:t>Part 2</a:t>
            </a:r>
          </a:p>
        </p:txBody>
      </p:sp>
      <p:sp>
        <p:nvSpPr>
          <p:cNvPr id="18" name="TextBox 17">
            <a:extLst>
              <a:ext uri="{FF2B5EF4-FFF2-40B4-BE49-F238E27FC236}">
                <a16:creationId xmlns:a16="http://schemas.microsoft.com/office/drawing/2014/main" id="{AE2B987F-78C5-4F3A-A518-F0D7ED0BB5BA}"/>
              </a:ext>
            </a:extLst>
          </p:cNvPr>
          <p:cNvSpPr txBox="1"/>
          <p:nvPr/>
        </p:nvSpPr>
        <p:spPr>
          <a:xfrm>
            <a:off x="-5747655" y="1738610"/>
            <a:ext cx="1660966" cy="584775"/>
          </a:xfrm>
          <a:prstGeom prst="rect">
            <a:avLst/>
          </a:prstGeom>
          <a:noFill/>
        </p:spPr>
        <p:txBody>
          <a:bodyPr wrap="square" rtlCol="0">
            <a:spAutoFit/>
          </a:bodyPr>
          <a:lstStyle/>
          <a:p>
            <a:r>
              <a:rPr lang="en-US" sz="3200" dirty="0">
                <a:latin typeface="Montserrat ExtraBold" pitchFamily="2" charset="0"/>
              </a:rPr>
              <a:t>Part 3</a:t>
            </a:r>
          </a:p>
        </p:txBody>
      </p:sp>
      <p:sp>
        <p:nvSpPr>
          <p:cNvPr id="19" name="TextBox 18">
            <a:extLst>
              <a:ext uri="{FF2B5EF4-FFF2-40B4-BE49-F238E27FC236}">
                <a16:creationId xmlns:a16="http://schemas.microsoft.com/office/drawing/2014/main" id="{3AEA482F-A21F-42B9-808D-8F5C02D14345}"/>
              </a:ext>
            </a:extLst>
          </p:cNvPr>
          <p:cNvSpPr txBox="1"/>
          <p:nvPr/>
        </p:nvSpPr>
        <p:spPr>
          <a:xfrm>
            <a:off x="-5747655" y="1738610"/>
            <a:ext cx="1660966" cy="584775"/>
          </a:xfrm>
          <a:prstGeom prst="rect">
            <a:avLst/>
          </a:prstGeom>
          <a:noFill/>
        </p:spPr>
        <p:txBody>
          <a:bodyPr wrap="square" rtlCol="0">
            <a:spAutoFit/>
          </a:bodyPr>
          <a:lstStyle/>
          <a:p>
            <a:r>
              <a:rPr lang="en-US" sz="3200" dirty="0">
                <a:latin typeface="Montserrat ExtraBold" pitchFamily="2" charset="0"/>
              </a:rPr>
              <a:t>Part 4</a:t>
            </a:r>
          </a:p>
        </p:txBody>
      </p:sp>
      <p:sp>
        <p:nvSpPr>
          <p:cNvPr id="20" name="TextBox 19">
            <a:extLst>
              <a:ext uri="{FF2B5EF4-FFF2-40B4-BE49-F238E27FC236}">
                <a16:creationId xmlns:a16="http://schemas.microsoft.com/office/drawing/2014/main" id="{59DC8455-FA2C-44FE-B178-08BA4945CFCE}"/>
              </a:ext>
            </a:extLst>
          </p:cNvPr>
          <p:cNvSpPr txBox="1"/>
          <p:nvPr/>
        </p:nvSpPr>
        <p:spPr>
          <a:xfrm>
            <a:off x="-5747655" y="2431754"/>
            <a:ext cx="1749037" cy="646331"/>
          </a:xfrm>
          <a:prstGeom prst="rect">
            <a:avLst/>
          </a:prstGeom>
          <a:noFill/>
        </p:spPr>
        <p:txBody>
          <a:bodyPr wrap="square" rtlCol="0">
            <a:spAutoFit/>
          </a:bodyPr>
          <a:lstStyle/>
          <a:p>
            <a:r>
              <a:rPr lang="en-US" dirty="0">
                <a:latin typeface="Montserrat SemiBold" pitchFamily="2" charset="0"/>
              </a:rPr>
              <a:t>Setting up</a:t>
            </a:r>
          </a:p>
          <a:p>
            <a:r>
              <a:rPr lang="en-US" dirty="0">
                <a:latin typeface="Montserrat SemiBold" pitchFamily="2" charset="0"/>
              </a:rPr>
              <a:t>Environment</a:t>
            </a:r>
          </a:p>
        </p:txBody>
      </p:sp>
      <p:sp>
        <p:nvSpPr>
          <p:cNvPr id="21" name="TextBox 20">
            <a:extLst>
              <a:ext uri="{FF2B5EF4-FFF2-40B4-BE49-F238E27FC236}">
                <a16:creationId xmlns:a16="http://schemas.microsoft.com/office/drawing/2014/main" id="{BFD06D0B-6A05-4C24-851E-139C12B0FA83}"/>
              </a:ext>
            </a:extLst>
          </p:cNvPr>
          <p:cNvSpPr txBox="1"/>
          <p:nvPr/>
        </p:nvSpPr>
        <p:spPr>
          <a:xfrm>
            <a:off x="-5747655" y="2431753"/>
            <a:ext cx="1433743" cy="646331"/>
          </a:xfrm>
          <a:prstGeom prst="rect">
            <a:avLst/>
          </a:prstGeom>
          <a:noFill/>
        </p:spPr>
        <p:txBody>
          <a:bodyPr wrap="square" rtlCol="0">
            <a:spAutoFit/>
          </a:bodyPr>
          <a:lstStyle/>
          <a:p>
            <a:r>
              <a:rPr lang="en-US" dirty="0">
                <a:latin typeface="Montserrat SemiBold" pitchFamily="2" charset="0"/>
              </a:rPr>
              <a:t>Notebook</a:t>
            </a:r>
          </a:p>
          <a:p>
            <a:r>
              <a:rPr lang="en-US" dirty="0">
                <a:latin typeface="Montserrat SemiBold" pitchFamily="2" charset="0"/>
              </a:rPr>
              <a:t>Overview</a:t>
            </a:r>
          </a:p>
        </p:txBody>
      </p:sp>
      <p:sp>
        <p:nvSpPr>
          <p:cNvPr id="22" name="TextBox 21">
            <a:extLst>
              <a:ext uri="{FF2B5EF4-FFF2-40B4-BE49-F238E27FC236}">
                <a16:creationId xmlns:a16="http://schemas.microsoft.com/office/drawing/2014/main" id="{A7131349-E175-4DE2-9A9F-E77F5555579C}"/>
              </a:ext>
            </a:extLst>
          </p:cNvPr>
          <p:cNvSpPr txBox="1"/>
          <p:nvPr/>
        </p:nvSpPr>
        <p:spPr>
          <a:xfrm>
            <a:off x="-5747655" y="2431752"/>
            <a:ext cx="1831976" cy="646331"/>
          </a:xfrm>
          <a:prstGeom prst="rect">
            <a:avLst/>
          </a:prstGeom>
          <a:noFill/>
        </p:spPr>
        <p:txBody>
          <a:bodyPr wrap="square" rtlCol="0">
            <a:spAutoFit/>
          </a:bodyPr>
          <a:lstStyle/>
          <a:p>
            <a:pPr algn="ctr"/>
            <a:r>
              <a:rPr lang="en-US" dirty="0">
                <a:latin typeface="Montserrat SemiBold" pitchFamily="2" charset="0"/>
              </a:rPr>
              <a:t>UI</a:t>
            </a:r>
          </a:p>
          <a:p>
            <a:pPr algn="ctr"/>
            <a:r>
              <a:rPr lang="en-US" dirty="0">
                <a:latin typeface="Montserrat SemiBold" pitchFamily="2" charset="0"/>
              </a:rPr>
              <a:t>Development</a:t>
            </a:r>
          </a:p>
        </p:txBody>
      </p:sp>
      <p:sp>
        <p:nvSpPr>
          <p:cNvPr id="23" name="TextBox 22">
            <a:extLst>
              <a:ext uri="{FF2B5EF4-FFF2-40B4-BE49-F238E27FC236}">
                <a16:creationId xmlns:a16="http://schemas.microsoft.com/office/drawing/2014/main" id="{D1E67871-B1BD-4CFD-A842-3104224131E8}"/>
              </a:ext>
            </a:extLst>
          </p:cNvPr>
          <p:cNvSpPr txBox="1"/>
          <p:nvPr/>
        </p:nvSpPr>
        <p:spPr>
          <a:xfrm>
            <a:off x="-5747655" y="3980618"/>
            <a:ext cx="1131221" cy="1107996"/>
          </a:xfrm>
          <a:prstGeom prst="rect">
            <a:avLst/>
          </a:prstGeom>
          <a:noFill/>
        </p:spPr>
        <p:txBody>
          <a:bodyPr wrap="square" rtlCol="0">
            <a:spAutoFit/>
          </a:bodyPr>
          <a:lstStyle/>
          <a:p>
            <a:r>
              <a:rPr lang="en-US" sz="6600" dirty="0">
                <a:latin typeface="Montserrat ExtraBold" pitchFamily="2" charset="0"/>
              </a:rPr>
              <a:t>01</a:t>
            </a:r>
          </a:p>
        </p:txBody>
      </p:sp>
      <p:sp>
        <p:nvSpPr>
          <p:cNvPr id="24" name="TextBox 23">
            <a:extLst>
              <a:ext uri="{FF2B5EF4-FFF2-40B4-BE49-F238E27FC236}">
                <a16:creationId xmlns:a16="http://schemas.microsoft.com/office/drawing/2014/main" id="{74AB3983-6094-48E3-A8DB-1151E460745E}"/>
              </a:ext>
            </a:extLst>
          </p:cNvPr>
          <p:cNvSpPr txBox="1"/>
          <p:nvPr/>
        </p:nvSpPr>
        <p:spPr>
          <a:xfrm>
            <a:off x="-5747655" y="3980618"/>
            <a:ext cx="1306908" cy="1107996"/>
          </a:xfrm>
          <a:prstGeom prst="rect">
            <a:avLst/>
          </a:prstGeom>
          <a:noFill/>
        </p:spPr>
        <p:txBody>
          <a:bodyPr wrap="square" rtlCol="0">
            <a:spAutoFit/>
          </a:bodyPr>
          <a:lstStyle/>
          <a:p>
            <a:r>
              <a:rPr lang="en-US" sz="6600" dirty="0">
                <a:latin typeface="Montserrat ExtraBold" pitchFamily="2" charset="0"/>
              </a:rPr>
              <a:t>02</a:t>
            </a:r>
          </a:p>
        </p:txBody>
      </p:sp>
      <p:sp>
        <p:nvSpPr>
          <p:cNvPr id="28" name="TextBox 27">
            <a:extLst>
              <a:ext uri="{FF2B5EF4-FFF2-40B4-BE49-F238E27FC236}">
                <a16:creationId xmlns:a16="http://schemas.microsoft.com/office/drawing/2014/main" id="{BDE72B41-8BC8-4973-B8CD-3017729513B2}"/>
              </a:ext>
            </a:extLst>
          </p:cNvPr>
          <p:cNvSpPr txBox="1"/>
          <p:nvPr/>
        </p:nvSpPr>
        <p:spPr>
          <a:xfrm>
            <a:off x="-5747655" y="3931788"/>
            <a:ext cx="1286590" cy="1107996"/>
          </a:xfrm>
          <a:prstGeom prst="rect">
            <a:avLst/>
          </a:prstGeom>
          <a:noFill/>
        </p:spPr>
        <p:txBody>
          <a:bodyPr wrap="square" rtlCol="0">
            <a:spAutoFit/>
          </a:bodyPr>
          <a:lstStyle/>
          <a:p>
            <a:r>
              <a:rPr lang="en-US" sz="6600" dirty="0">
                <a:latin typeface="Montserrat ExtraBold" pitchFamily="2" charset="0"/>
              </a:rPr>
              <a:t>03</a:t>
            </a:r>
          </a:p>
        </p:txBody>
      </p:sp>
      <p:sp>
        <p:nvSpPr>
          <p:cNvPr id="30" name="TextBox 29">
            <a:extLst>
              <a:ext uri="{FF2B5EF4-FFF2-40B4-BE49-F238E27FC236}">
                <a16:creationId xmlns:a16="http://schemas.microsoft.com/office/drawing/2014/main" id="{263E6B3B-D9FB-49A8-A301-2220C8023111}"/>
              </a:ext>
            </a:extLst>
          </p:cNvPr>
          <p:cNvSpPr txBox="1"/>
          <p:nvPr/>
        </p:nvSpPr>
        <p:spPr>
          <a:xfrm>
            <a:off x="-5747655" y="3931788"/>
            <a:ext cx="1399400" cy="1107996"/>
          </a:xfrm>
          <a:prstGeom prst="rect">
            <a:avLst/>
          </a:prstGeom>
          <a:noFill/>
        </p:spPr>
        <p:txBody>
          <a:bodyPr wrap="square" rtlCol="0">
            <a:spAutoFit/>
          </a:bodyPr>
          <a:lstStyle/>
          <a:p>
            <a:r>
              <a:rPr lang="en-US" sz="6600" dirty="0">
                <a:latin typeface="Montserrat ExtraBold" pitchFamily="2" charset="0"/>
              </a:rPr>
              <a:t>04</a:t>
            </a:r>
          </a:p>
        </p:txBody>
      </p:sp>
      <p:sp>
        <p:nvSpPr>
          <p:cNvPr id="25" name="TextBox 24">
            <a:extLst>
              <a:ext uri="{FF2B5EF4-FFF2-40B4-BE49-F238E27FC236}">
                <a16:creationId xmlns:a16="http://schemas.microsoft.com/office/drawing/2014/main" id="{FBF4FA58-7046-4A42-BB71-510C8E28B5E3}"/>
              </a:ext>
            </a:extLst>
          </p:cNvPr>
          <p:cNvSpPr txBox="1"/>
          <p:nvPr/>
        </p:nvSpPr>
        <p:spPr>
          <a:xfrm>
            <a:off x="3998662" y="1763683"/>
            <a:ext cx="7496652" cy="3673185"/>
          </a:xfrm>
          <a:prstGeom prst="rect">
            <a:avLst/>
          </a:prstGeom>
          <a:noFill/>
        </p:spPr>
        <p:txBody>
          <a:bodyPr wrap="square">
            <a:spAutoFit/>
          </a:bodyPr>
          <a:lstStyle/>
          <a:p>
            <a:pPr marL="0" marR="0" algn="ctr">
              <a:lnSpc>
                <a:spcPct val="107000"/>
              </a:lnSpc>
              <a:spcBef>
                <a:spcPts val="0"/>
              </a:spcBef>
              <a:spcAft>
                <a:spcPts val="800"/>
              </a:spcAft>
            </a:pPr>
            <a:r>
              <a:rPr lang="en-US" sz="4400" b="1" dirty="0">
                <a:solidFill>
                  <a:schemeClr val="bg1"/>
                </a:solidFill>
                <a:effectLst/>
                <a:latin typeface="Montserrat ExtraBold" pitchFamily="2" charset="0"/>
                <a:ea typeface="Calibri" panose="020F0502020204030204" pitchFamily="34" charset="0"/>
                <a:cs typeface="Calibri" panose="020F0502020204030204" pitchFamily="34" charset="0"/>
              </a:rPr>
              <a:t>RECOMENDATION SYSTEM FOR APPROPIRATE TEACHER FOR APPROPIRATE COURSE</a:t>
            </a:r>
            <a:endParaRPr lang="en-US" sz="2400" dirty="0">
              <a:solidFill>
                <a:schemeClr val="bg1"/>
              </a:solidFill>
              <a:effectLst/>
              <a:latin typeface="Montserrat ExtraBold"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80085211"/>
      </p:ext>
    </p:extLst>
  </p:cSld>
  <p:clrMapOvr>
    <a:masterClrMapping/>
  </p:clrMapOvr>
  <mc:AlternateContent xmlns:mc="http://schemas.openxmlformats.org/markup-compatibility/2006">
    <mc:Choice xmlns:p14="http://schemas.microsoft.com/office/powerpoint/2010/main" Requires="p14">
      <p:transition spd="slow" p14:dur="2000">
        <p:push dir="u"/>
      </p:transition>
    </mc:Choice>
    <mc:Fallback>
      <p:transition spd="slow">
        <p:push dir="u"/>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F7D20C9F-6D59-4E33-845F-E00EC3F2B114}"/>
              </a:ext>
            </a:extLst>
          </p:cNvPr>
          <p:cNvSpPr/>
          <p:nvPr/>
        </p:nvSpPr>
        <p:spPr>
          <a:xfrm>
            <a:off x="3164114" y="-1172033"/>
            <a:ext cx="9027886" cy="9202057"/>
          </a:xfrm>
          <a:prstGeom prst="ellipse">
            <a:avLst/>
          </a:prstGeom>
          <a:solidFill>
            <a:schemeClr val="accent1">
              <a:lumMod val="75000"/>
            </a:schemeClr>
          </a:solidFill>
          <a:ln>
            <a:noFill/>
          </a:ln>
          <a:effectLst>
            <a:outerShdw blurRad="279400" dist="38100" dir="2700000" sx="101000" sy="101000" algn="tl"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D6F52645-FCE7-4AD9-898D-37FE7AF784E9}"/>
              </a:ext>
            </a:extLst>
          </p:cNvPr>
          <p:cNvSpPr/>
          <p:nvPr/>
        </p:nvSpPr>
        <p:spPr>
          <a:xfrm>
            <a:off x="965201" y="-1172033"/>
            <a:ext cx="9027886" cy="9202057"/>
          </a:xfrm>
          <a:prstGeom prst="ellipse">
            <a:avLst/>
          </a:prstGeom>
          <a:solidFill>
            <a:schemeClr val="accent1">
              <a:lumMod val="60000"/>
              <a:lumOff val="40000"/>
            </a:schemeClr>
          </a:solidFill>
          <a:ln>
            <a:noFill/>
          </a:ln>
          <a:effectLst>
            <a:outerShdw blurRad="279400" dist="38100" dir="2700000" sx="101000" sy="101000" algn="tl"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0E154E88-179A-4C02-843A-92A510714204}"/>
              </a:ext>
            </a:extLst>
          </p:cNvPr>
          <p:cNvSpPr/>
          <p:nvPr/>
        </p:nvSpPr>
        <p:spPr>
          <a:xfrm>
            <a:off x="-1120902" y="-1172033"/>
            <a:ext cx="9027886" cy="9202057"/>
          </a:xfrm>
          <a:prstGeom prst="ellipse">
            <a:avLst/>
          </a:prstGeom>
          <a:solidFill>
            <a:schemeClr val="accent1">
              <a:lumMod val="40000"/>
              <a:lumOff val="60000"/>
            </a:schemeClr>
          </a:solidFill>
          <a:ln>
            <a:noFill/>
          </a:ln>
          <a:effectLst>
            <a:outerShdw blurRad="279400" dist="38100" dir="2700000" sx="101000" sy="101000" algn="tl"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E133FCA1-2D83-46F6-BB3C-89FE7D2A25ED}"/>
              </a:ext>
            </a:extLst>
          </p:cNvPr>
          <p:cNvSpPr/>
          <p:nvPr/>
        </p:nvSpPr>
        <p:spPr>
          <a:xfrm>
            <a:off x="-3427473" y="-1172033"/>
            <a:ext cx="9027886" cy="9202057"/>
          </a:xfrm>
          <a:prstGeom prst="ellipse">
            <a:avLst/>
          </a:prstGeom>
          <a:solidFill>
            <a:schemeClr val="accent1">
              <a:lumMod val="20000"/>
              <a:lumOff val="80000"/>
            </a:schemeClr>
          </a:solidFill>
          <a:ln>
            <a:noFill/>
          </a:ln>
          <a:effectLst>
            <a:outerShdw blurRad="279400" dist="38100" dir="2700000" sx="101000" sy="101000" algn="tl"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457838F1-B039-4E46-B957-507322A0E722}"/>
              </a:ext>
            </a:extLst>
          </p:cNvPr>
          <p:cNvSpPr/>
          <p:nvPr/>
        </p:nvSpPr>
        <p:spPr>
          <a:xfrm>
            <a:off x="-5747655" y="-1019629"/>
            <a:ext cx="9027886" cy="9202057"/>
          </a:xfrm>
          <a:prstGeom prst="ellipse">
            <a:avLst/>
          </a:prstGeom>
          <a:solidFill>
            <a:schemeClr val="accent1">
              <a:lumMod val="50000"/>
            </a:schemeClr>
          </a:solidFill>
          <a:ln>
            <a:noFill/>
          </a:ln>
          <a:effectLst>
            <a:outerShdw blurRad="279400" dist="38100" dir="2700000" sx="101000" sy="101000" algn="tl"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533CFBDF-DC3E-4273-8996-E2AB4653CF49}"/>
              </a:ext>
            </a:extLst>
          </p:cNvPr>
          <p:cNvSpPr txBox="1"/>
          <p:nvPr/>
        </p:nvSpPr>
        <p:spPr>
          <a:xfrm rot="5400000">
            <a:off x="-453465" y="3165900"/>
            <a:ext cx="4205247" cy="830997"/>
          </a:xfrm>
          <a:prstGeom prst="rect">
            <a:avLst/>
          </a:prstGeom>
          <a:noFill/>
        </p:spPr>
        <p:txBody>
          <a:bodyPr wrap="square" rtlCol="0">
            <a:spAutoFit/>
          </a:bodyPr>
          <a:lstStyle/>
          <a:p>
            <a:r>
              <a:rPr lang="en-US" sz="4800" dirty="0">
                <a:solidFill>
                  <a:schemeClr val="bg1"/>
                </a:solidFill>
                <a:latin typeface="Montserrat ExtraBold" pitchFamily="2" charset="0"/>
              </a:rPr>
              <a:t>CONTENTS</a:t>
            </a:r>
          </a:p>
        </p:txBody>
      </p:sp>
      <p:sp>
        <p:nvSpPr>
          <p:cNvPr id="15" name="TextBox 14">
            <a:extLst>
              <a:ext uri="{FF2B5EF4-FFF2-40B4-BE49-F238E27FC236}">
                <a16:creationId xmlns:a16="http://schemas.microsoft.com/office/drawing/2014/main" id="{FB9FC0BD-CD81-43F7-9940-D483202AF05E}"/>
              </a:ext>
            </a:extLst>
          </p:cNvPr>
          <p:cNvSpPr txBox="1"/>
          <p:nvPr/>
        </p:nvSpPr>
        <p:spPr>
          <a:xfrm>
            <a:off x="3452560" y="2570254"/>
            <a:ext cx="1675996" cy="369332"/>
          </a:xfrm>
          <a:prstGeom prst="rect">
            <a:avLst/>
          </a:prstGeom>
          <a:noFill/>
        </p:spPr>
        <p:txBody>
          <a:bodyPr wrap="square" rtlCol="0">
            <a:spAutoFit/>
          </a:bodyPr>
          <a:lstStyle/>
          <a:p>
            <a:r>
              <a:rPr lang="en-US" dirty="0">
                <a:latin typeface="Montserrat SemiBold" pitchFamily="2" charset="0"/>
              </a:rPr>
              <a:t>Introduction</a:t>
            </a:r>
          </a:p>
        </p:txBody>
      </p:sp>
      <p:sp>
        <p:nvSpPr>
          <p:cNvPr id="16" name="TextBox 15">
            <a:extLst>
              <a:ext uri="{FF2B5EF4-FFF2-40B4-BE49-F238E27FC236}">
                <a16:creationId xmlns:a16="http://schemas.microsoft.com/office/drawing/2014/main" id="{91162E78-6994-4458-B477-0265DACCD3E2}"/>
              </a:ext>
            </a:extLst>
          </p:cNvPr>
          <p:cNvSpPr txBox="1"/>
          <p:nvPr/>
        </p:nvSpPr>
        <p:spPr>
          <a:xfrm>
            <a:off x="3402679" y="1738610"/>
            <a:ext cx="1660966" cy="584775"/>
          </a:xfrm>
          <a:prstGeom prst="rect">
            <a:avLst/>
          </a:prstGeom>
          <a:noFill/>
        </p:spPr>
        <p:txBody>
          <a:bodyPr wrap="square" rtlCol="0">
            <a:spAutoFit/>
          </a:bodyPr>
          <a:lstStyle/>
          <a:p>
            <a:r>
              <a:rPr lang="en-US" sz="3200" dirty="0">
                <a:latin typeface="Montserrat ExtraBold" pitchFamily="2" charset="0"/>
              </a:rPr>
              <a:t>Part 1</a:t>
            </a:r>
          </a:p>
        </p:txBody>
      </p:sp>
      <p:sp>
        <p:nvSpPr>
          <p:cNvPr id="17" name="TextBox 16">
            <a:extLst>
              <a:ext uri="{FF2B5EF4-FFF2-40B4-BE49-F238E27FC236}">
                <a16:creationId xmlns:a16="http://schemas.microsoft.com/office/drawing/2014/main" id="{5EEFAB92-AB82-4544-870E-FA68EBECF8AF}"/>
              </a:ext>
            </a:extLst>
          </p:cNvPr>
          <p:cNvSpPr txBox="1"/>
          <p:nvPr/>
        </p:nvSpPr>
        <p:spPr>
          <a:xfrm>
            <a:off x="5656485" y="1738610"/>
            <a:ext cx="1660966" cy="584775"/>
          </a:xfrm>
          <a:prstGeom prst="rect">
            <a:avLst/>
          </a:prstGeom>
          <a:noFill/>
        </p:spPr>
        <p:txBody>
          <a:bodyPr wrap="square" rtlCol="0">
            <a:spAutoFit/>
          </a:bodyPr>
          <a:lstStyle/>
          <a:p>
            <a:r>
              <a:rPr lang="en-US" sz="3200" dirty="0">
                <a:latin typeface="Montserrat ExtraBold" pitchFamily="2" charset="0"/>
              </a:rPr>
              <a:t>Part 2</a:t>
            </a:r>
          </a:p>
        </p:txBody>
      </p:sp>
      <p:sp>
        <p:nvSpPr>
          <p:cNvPr id="18" name="TextBox 17">
            <a:extLst>
              <a:ext uri="{FF2B5EF4-FFF2-40B4-BE49-F238E27FC236}">
                <a16:creationId xmlns:a16="http://schemas.microsoft.com/office/drawing/2014/main" id="{AE2B987F-78C5-4F3A-A518-F0D7ED0BB5BA}"/>
              </a:ext>
            </a:extLst>
          </p:cNvPr>
          <p:cNvSpPr txBox="1"/>
          <p:nvPr/>
        </p:nvSpPr>
        <p:spPr>
          <a:xfrm>
            <a:off x="7910291" y="1738610"/>
            <a:ext cx="1660966" cy="584775"/>
          </a:xfrm>
          <a:prstGeom prst="rect">
            <a:avLst/>
          </a:prstGeom>
          <a:noFill/>
        </p:spPr>
        <p:txBody>
          <a:bodyPr wrap="square" rtlCol="0">
            <a:spAutoFit/>
          </a:bodyPr>
          <a:lstStyle/>
          <a:p>
            <a:r>
              <a:rPr lang="en-US" sz="3200" dirty="0">
                <a:latin typeface="Montserrat ExtraBold" pitchFamily="2" charset="0"/>
              </a:rPr>
              <a:t>Part 3</a:t>
            </a:r>
          </a:p>
        </p:txBody>
      </p:sp>
      <p:sp>
        <p:nvSpPr>
          <p:cNvPr id="19" name="TextBox 18">
            <a:extLst>
              <a:ext uri="{FF2B5EF4-FFF2-40B4-BE49-F238E27FC236}">
                <a16:creationId xmlns:a16="http://schemas.microsoft.com/office/drawing/2014/main" id="{3AEA482F-A21F-42B9-808D-8F5C02D14345}"/>
              </a:ext>
            </a:extLst>
          </p:cNvPr>
          <p:cNvSpPr txBox="1"/>
          <p:nvPr/>
        </p:nvSpPr>
        <p:spPr>
          <a:xfrm>
            <a:off x="10164097" y="1738610"/>
            <a:ext cx="1660966" cy="584775"/>
          </a:xfrm>
          <a:prstGeom prst="rect">
            <a:avLst/>
          </a:prstGeom>
          <a:noFill/>
        </p:spPr>
        <p:txBody>
          <a:bodyPr wrap="square" rtlCol="0">
            <a:spAutoFit/>
          </a:bodyPr>
          <a:lstStyle/>
          <a:p>
            <a:r>
              <a:rPr lang="en-US" sz="3200" dirty="0">
                <a:latin typeface="Montserrat ExtraBold" pitchFamily="2" charset="0"/>
              </a:rPr>
              <a:t>Part 4</a:t>
            </a:r>
          </a:p>
        </p:txBody>
      </p:sp>
      <p:sp>
        <p:nvSpPr>
          <p:cNvPr id="20" name="TextBox 19">
            <a:extLst>
              <a:ext uri="{FF2B5EF4-FFF2-40B4-BE49-F238E27FC236}">
                <a16:creationId xmlns:a16="http://schemas.microsoft.com/office/drawing/2014/main" id="{59DC8455-FA2C-44FE-B178-08BA4945CFCE}"/>
              </a:ext>
            </a:extLst>
          </p:cNvPr>
          <p:cNvSpPr txBox="1"/>
          <p:nvPr/>
        </p:nvSpPr>
        <p:spPr>
          <a:xfrm>
            <a:off x="5825351" y="2431754"/>
            <a:ext cx="1749037" cy="646331"/>
          </a:xfrm>
          <a:prstGeom prst="rect">
            <a:avLst/>
          </a:prstGeom>
          <a:noFill/>
        </p:spPr>
        <p:txBody>
          <a:bodyPr wrap="square" rtlCol="0">
            <a:spAutoFit/>
          </a:bodyPr>
          <a:lstStyle/>
          <a:p>
            <a:r>
              <a:rPr lang="en-US" dirty="0">
                <a:latin typeface="Montserrat SemiBold" pitchFamily="2" charset="0"/>
              </a:rPr>
              <a:t>Setting up</a:t>
            </a:r>
          </a:p>
          <a:p>
            <a:r>
              <a:rPr lang="en-US" dirty="0">
                <a:latin typeface="Montserrat SemiBold" pitchFamily="2" charset="0"/>
              </a:rPr>
              <a:t>Environment</a:t>
            </a:r>
          </a:p>
        </p:txBody>
      </p:sp>
      <p:sp>
        <p:nvSpPr>
          <p:cNvPr id="21" name="TextBox 20">
            <a:extLst>
              <a:ext uri="{FF2B5EF4-FFF2-40B4-BE49-F238E27FC236}">
                <a16:creationId xmlns:a16="http://schemas.microsoft.com/office/drawing/2014/main" id="{BFD06D0B-6A05-4C24-851E-139C12B0FA83}"/>
              </a:ext>
            </a:extLst>
          </p:cNvPr>
          <p:cNvSpPr txBox="1"/>
          <p:nvPr/>
        </p:nvSpPr>
        <p:spPr>
          <a:xfrm>
            <a:off x="8196205" y="2431753"/>
            <a:ext cx="1433743" cy="646331"/>
          </a:xfrm>
          <a:prstGeom prst="rect">
            <a:avLst/>
          </a:prstGeom>
          <a:noFill/>
        </p:spPr>
        <p:txBody>
          <a:bodyPr wrap="square" rtlCol="0">
            <a:spAutoFit/>
          </a:bodyPr>
          <a:lstStyle/>
          <a:p>
            <a:r>
              <a:rPr lang="en-US" dirty="0">
                <a:latin typeface="Montserrat SemiBold" pitchFamily="2" charset="0"/>
              </a:rPr>
              <a:t>Notebook</a:t>
            </a:r>
          </a:p>
          <a:p>
            <a:r>
              <a:rPr lang="en-US" dirty="0">
                <a:latin typeface="Montserrat SemiBold" pitchFamily="2" charset="0"/>
              </a:rPr>
              <a:t>Overview</a:t>
            </a:r>
          </a:p>
        </p:txBody>
      </p:sp>
      <p:sp>
        <p:nvSpPr>
          <p:cNvPr id="22" name="TextBox 21">
            <a:extLst>
              <a:ext uri="{FF2B5EF4-FFF2-40B4-BE49-F238E27FC236}">
                <a16:creationId xmlns:a16="http://schemas.microsoft.com/office/drawing/2014/main" id="{A7131349-E175-4DE2-9A9F-E77F5555579C}"/>
              </a:ext>
            </a:extLst>
          </p:cNvPr>
          <p:cNvSpPr txBox="1"/>
          <p:nvPr/>
        </p:nvSpPr>
        <p:spPr>
          <a:xfrm>
            <a:off x="10115535" y="2431752"/>
            <a:ext cx="1831976" cy="646331"/>
          </a:xfrm>
          <a:prstGeom prst="rect">
            <a:avLst/>
          </a:prstGeom>
          <a:noFill/>
        </p:spPr>
        <p:txBody>
          <a:bodyPr wrap="square" rtlCol="0">
            <a:spAutoFit/>
          </a:bodyPr>
          <a:lstStyle/>
          <a:p>
            <a:pPr algn="ctr"/>
            <a:r>
              <a:rPr lang="en-US" dirty="0">
                <a:latin typeface="Montserrat SemiBold" pitchFamily="2" charset="0"/>
              </a:rPr>
              <a:t>UI</a:t>
            </a:r>
          </a:p>
          <a:p>
            <a:pPr algn="ctr"/>
            <a:r>
              <a:rPr lang="en-US" dirty="0">
                <a:latin typeface="Montserrat SemiBold" pitchFamily="2" charset="0"/>
              </a:rPr>
              <a:t>Development</a:t>
            </a:r>
          </a:p>
        </p:txBody>
      </p:sp>
      <p:sp>
        <p:nvSpPr>
          <p:cNvPr id="23" name="TextBox 22">
            <a:extLst>
              <a:ext uri="{FF2B5EF4-FFF2-40B4-BE49-F238E27FC236}">
                <a16:creationId xmlns:a16="http://schemas.microsoft.com/office/drawing/2014/main" id="{D1E67871-B1BD-4CFD-A842-3104224131E8}"/>
              </a:ext>
            </a:extLst>
          </p:cNvPr>
          <p:cNvSpPr txBox="1"/>
          <p:nvPr/>
        </p:nvSpPr>
        <p:spPr>
          <a:xfrm>
            <a:off x="3637914" y="3980618"/>
            <a:ext cx="1131221" cy="1107996"/>
          </a:xfrm>
          <a:prstGeom prst="rect">
            <a:avLst/>
          </a:prstGeom>
          <a:noFill/>
        </p:spPr>
        <p:txBody>
          <a:bodyPr wrap="square" rtlCol="0">
            <a:spAutoFit/>
          </a:bodyPr>
          <a:lstStyle/>
          <a:p>
            <a:r>
              <a:rPr lang="en-US" sz="6600" dirty="0">
                <a:latin typeface="Montserrat ExtraBold" pitchFamily="2" charset="0"/>
              </a:rPr>
              <a:t>01</a:t>
            </a:r>
          </a:p>
        </p:txBody>
      </p:sp>
      <p:sp>
        <p:nvSpPr>
          <p:cNvPr id="24" name="TextBox 23">
            <a:extLst>
              <a:ext uri="{FF2B5EF4-FFF2-40B4-BE49-F238E27FC236}">
                <a16:creationId xmlns:a16="http://schemas.microsoft.com/office/drawing/2014/main" id="{74AB3983-6094-48E3-A8DB-1151E460745E}"/>
              </a:ext>
            </a:extLst>
          </p:cNvPr>
          <p:cNvSpPr txBox="1"/>
          <p:nvPr/>
        </p:nvSpPr>
        <p:spPr>
          <a:xfrm>
            <a:off x="5868592" y="3980618"/>
            <a:ext cx="1306908" cy="1107996"/>
          </a:xfrm>
          <a:prstGeom prst="rect">
            <a:avLst/>
          </a:prstGeom>
          <a:noFill/>
        </p:spPr>
        <p:txBody>
          <a:bodyPr wrap="square" rtlCol="0">
            <a:spAutoFit/>
          </a:bodyPr>
          <a:lstStyle/>
          <a:p>
            <a:r>
              <a:rPr lang="en-US" sz="6600" dirty="0">
                <a:latin typeface="Montserrat ExtraBold" pitchFamily="2" charset="0"/>
              </a:rPr>
              <a:t>02</a:t>
            </a:r>
          </a:p>
        </p:txBody>
      </p:sp>
      <p:sp>
        <p:nvSpPr>
          <p:cNvPr id="28" name="TextBox 27">
            <a:extLst>
              <a:ext uri="{FF2B5EF4-FFF2-40B4-BE49-F238E27FC236}">
                <a16:creationId xmlns:a16="http://schemas.microsoft.com/office/drawing/2014/main" id="{BDE72B41-8BC8-4973-B8CD-3017729513B2}"/>
              </a:ext>
            </a:extLst>
          </p:cNvPr>
          <p:cNvSpPr txBox="1"/>
          <p:nvPr/>
        </p:nvSpPr>
        <p:spPr>
          <a:xfrm>
            <a:off x="8175163" y="3931788"/>
            <a:ext cx="1286590" cy="1107996"/>
          </a:xfrm>
          <a:prstGeom prst="rect">
            <a:avLst/>
          </a:prstGeom>
          <a:noFill/>
        </p:spPr>
        <p:txBody>
          <a:bodyPr wrap="square" rtlCol="0">
            <a:spAutoFit/>
          </a:bodyPr>
          <a:lstStyle/>
          <a:p>
            <a:r>
              <a:rPr lang="en-US" sz="6600" dirty="0">
                <a:latin typeface="Montserrat ExtraBold" pitchFamily="2" charset="0"/>
              </a:rPr>
              <a:t>03</a:t>
            </a:r>
          </a:p>
        </p:txBody>
      </p:sp>
      <p:sp>
        <p:nvSpPr>
          <p:cNvPr id="30" name="TextBox 29">
            <a:extLst>
              <a:ext uri="{FF2B5EF4-FFF2-40B4-BE49-F238E27FC236}">
                <a16:creationId xmlns:a16="http://schemas.microsoft.com/office/drawing/2014/main" id="{263E6B3B-D9FB-49A8-A301-2220C8023111}"/>
              </a:ext>
            </a:extLst>
          </p:cNvPr>
          <p:cNvSpPr txBox="1"/>
          <p:nvPr/>
        </p:nvSpPr>
        <p:spPr>
          <a:xfrm>
            <a:off x="10261266" y="3931788"/>
            <a:ext cx="1399400" cy="1107996"/>
          </a:xfrm>
          <a:prstGeom prst="rect">
            <a:avLst/>
          </a:prstGeom>
          <a:noFill/>
        </p:spPr>
        <p:txBody>
          <a:bodyPr wrap="square" rtlCol="0">
            <a:spAutoFit/>
          </a:bodyPr>
          <a:lstStyle/>
          <a:p>
            <a:r>
              <a:rPr lang="en-US" sz="6600" dirty="0">
                <a:latin typeface="Montserrat ExtraBold" pitchFamily="2" charset="0"/>
              </a:rPr>
              <a:t>04</a:t>
            </a:r>
          </a:p>
        </p:txBody>
      </p:sp>
    </p:spTree>
    <p:extLst>
      <p:ext uri="{BB962C8B-B14F-4D97-AF65-F5344CB8AC3E}">
        <p14:creationId xmlns:p14="http://schemas.microsoft.com/office/powerpoint/2010/main" val="30150982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F1D81017-7BC2-4B27-B2EE-C91414D735E9}"/>
              </a:ext>
            </a:extLst>
          </p:cNvPr>
          <p:cNvGrpSpPr/>
          <p:nvPr/>
        </p:nvGrpSpPr>
        <p:grpSpPr>
          <a:xfrm>
            <a:off x="-2781300" y="-381000"/>
            <a:ext cx="7797800" cy="7797800"/>
            <a:chOff x="-2781300" y="-381000"/>
            <a:chExt cx="7797800" cy="7797800"/>
          </a:xfrm>
        </p:grpSpPr>
        <p:sp useBgFill="1">
          <p:nvSpPr>
            <p:cNvPr id="6" name="Flowchart: Summing Junction 5">
              <a:extLst>
                <a:ext uri="{FF2B5EF4-FFF2-40B4-BE49-F238E27FC236}">
                  <a16:creationId xmlns:a16="http://schemas.microsoft.com/office/drawing/2014/main" id="{ADE1E913-1E3B-49BD-85A2-ACF4646F66B6}"/>
                </a:ext>
              </a:extLst>
            </p:cNvPr>
            <p:cNvSpPr/>
            <p:nvPr/>
          </p:nvSpPr>
          <p:spPr>
            <a:xfrm>
              <a:off x="-2781300" y="-381000"/>
              <a:ext cx="7797800" cy="7797800"/>
            </a:xfrm>
            <a:prstGeom prst="flowChartSummingJunction">
              <a:avLst/>
            </a:prstGeom>
            <a:ln>
              <a:solidFill>
                <a:schemeClr val="tx1">
                  <a:lumMod val="95000"/>
                  <a:lumOff val="5000"/>
                </a:schemeClr>
              </a:solidFill>
            </a:ln>
            <a:effectLst>
              <a:outerShdw blurRad="152400" dist="38100" sx="103000" sy="103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37F28CAE-038A-44E7-9DEB-D45D0C058874}"/>
                </a:ext>
              </a:extLst>
            </p:cNvPr>
            <p:cNvSpPr txBox="1"/>
            <p:nvPr/>
          </p:nvSpPr>
          <p:spPr>
            <a:xfrm rot="5400000">
              <a:off x="2628900" y="3075057"/>
              <a:ext cx="2540000" cy="707886"/>
            </a:xfrm>
            <a:prstGeom prst="rect">
              <a:avLst/>
            </a:prstGeom>
            <a:noFill/>
          </p:spPr>
          <p:txBody>
            <a:bodyPr wrap="square" rtlCol="0">
              <a:spAutoFit/>
            </a:bodyPr>
            <a:lstStyle/>
            <a:p>
              <a:r>
                <a:rPr lang="en-US" sz="4000" dirty="0">
                  <a:latin typeface="Montserrat ExtraBold" pitchFamily="2" charset="0"/>
                </a:rPr>
                <a:t>PART 01</a:t>
              </a:r>
            </a:p>
          </p:txBody>
        </p:sp>
        <p:sp>
          <p:nvSpPr>
            <p:cNvPr id="9" name="TextBox 8">
              <a:extLst>
                <a:ext uri="{FF2B5EF4-FFF2-40B4-BE49-F238E27FC236}">
                  <a16:creationId xmlns:a16="http://schemas.microsoft.com/office/drawing/2014/main" id="{AF8CDA07-C6DE-44E2-989E-37A370B43A53}"/>
                </a:ext>
              </a:extLst>
            </p:cNvPr>
            <p:cNvSpPr txBox="1"/>
            <p:nvPr/>
          </p:nvSpPr>
          <p:spPr>
            <a:xfrm>
              <a:off x="-152399" y="636657"/>
              <a:ext cx="2540000" cy="707886"/>
            </a:xfrm>
            <a:prstGeom prst="rect">
              <a:avLst/>
            </a:prstGeom>
            <a:noFill/>
          </p:spPr>
          <p:txBody>
            <a:bodyPr wrap="square" rtlCol="0">
              <a:spAutoFit/>
            </a:bodyPr>
            <a:lstStyle/>
            <a:p>
              <a:r>
                <a:rPr lang="en-US" sz="4000" dirty="0">
                  <a:latin typeface="Montserrat ExtraBold" pitchFamily="2" charset="0"/>
                </a:rPr>
                <a:t>PART 04</a:t>
              </a:r>
            </a:p>
          </p:txBody>
        </p:sp>
        <p:sp>
          <p:nvSpPr>
            <p:cNvPr id="10" name="TextBox 9">
              <a:extLst>
                <a:ext uri="{FF2B5EF4-FFF2-40B4-BE49-F238E27FC236}">
                  <a16:creationId xmlns:a16="http://schemas.microsoft.com/office/drawing/2014/main" id="{F45D4B9F-93D6-4080-83FC-F2F86735B85B}"/>
                </a:ext>
              </a:extLst>
            </p:cNvPr>
            <p:cNvSpPr txBox="1"/>
            <p:nvPr/>
          </p:nvSpPr>
          <p:spPr>
            <a:xfrm rot="16200000">
              <a:off x="-2782955" y="3075057"/>
              <a:ext cx="2540000" cy="707886"/>
            </a:xfrm>
            <a:prstGeom prst="rect">
              <a:avLst/>
            </a:prstGeom>
            <a:noFill/>
          </p:spPr>
          <p:txBody>
            <a:bodyPr wrap="square" rtlCol="0">
              <a:spAutoFit/>
            </a:bodyPr>
            <a:lstStyle/>
            <a:p>
              <a:r>
                <a:rPr lang="en-US" sz="4000" dirty="0">
                  <a:latin typeface="Montserrat ExtraBold" pitchFamily="2" charset="0"/>
                </a:rPr>
                <a:t>PART 03</a:t>
              </a:r>
            </a:p>
          </p:txBody>
        </p:sp>
        <p:sp>
          <p:nvSpPr>
            <p:cNvPr id="11" name="TextBox 10">
              <a:extLst>
                <a:ext uri="{FF2B5EF4-FFF2-40B4-BE49-F238E27FC236}">
                  <a16:creationId xmlns:a16="http://schemas.microsoft.com/office/drawing/2014/main" id="{7D9F86A9-4250-4B7D-B35C-FEA5C1450F35}"/>
                </a:ext>
              </a:extLst>
            </p:cNvPr>
            <p:cNvSpPr txBox="1"/>
            <p:nvPr/>
          </p:nvSpPr>
          <p:spPr>
            <a:xfrm rot="10800000">
              <a:off x="-152400" y="5513457"/>
              <a:ext cx="2540000" cy="707886"/>
            </a:xfrm>
            <a:prstGeom prst="rect">
              <a:avLst/>
            </a:prstGeom>
            <a:noFill/>
          </p:spPr>
          <p:txBody>
            <a:bodyPr wrap="square" rtlCol="0">
              <a:spAutoFit/>
            </a:bodyPr>
            <a:lstStyle/>
            <a:p>
              <a:r>
                <a:rPr lang="en-US" sz="4000" dirty="0">
                  <a:latin typeface="Montserrat ExtraBold" pitchFamily="2" charset="0"/>
                </a:rPr>
                <a:t>PART 02</a:t>
              </a:r>
            </a:p>
          </p:txBody>
        </p:sp>
      </p:grpSp>
      <p:sp useBgFill="1">
        <p:nvSpPr>
          <p:cNvPr id="12" name="Oval 11">
            <a:extLst>
              <a:ext uri="{FF2B5EF4-FFF2-40B4-BE49-F238E27FC236}">
                <a16:creationId xmlns:a16="http://schemas.microsoft.com/office/drawing/2014/main" id="{47D8A27D-236D-4FD7-9B66-C91248F8F5FA}"/>
              </a:ext>
            </a:extLst>
          </p:cNvPr>
          <p:cNvSpPr/>
          <p:nvPr/>
        </p:nvSpPr>
        <p:spPr>
          <a:xfrm>
            <a:off x="-407227" y="1828800"/>
            <a:ext cx="3200400" cy="3200400"/>
          </a:xfrm>
          <a:prstGeom prst="ellipse">
            <a:avLst/>
          </a:prstGeom>
          <a:ln>
            <a:noFill/>
          </a:ln>
          <a:effectLst>
            <a:outerShdw blurRad="152400" dist="38100" sx="103000" sy="103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EC7A28D3-073C-489F-B6D2-D5637C7BCDDF}"/>
              </a:ext>
            </a:extLst>
          </p:cNvPr>
          <p:cNvSpPr txBox="1"/>
          <p:nvPr/>
        </p:nvSpPr>
        <p:spPr>
          <a:xfrm>
            <a:off x="6096000" y="665232"/>
            <a:ext cx="5010150" cy="48074699"/>
          </a:xfrm>
          <a:prstGeom prst="rect">
            <a:avLst/>
          </a:prstGeom>
          <a:noFill/>
        </p:spPr>
        <p:txBody>
          <a:bodyPr wrap="square" rtlCol="0">
            <a:spAutoFit/>
          </a:bodyPr>
          <a:lstStyle/>
          <a:p>
            <a:pPr algn="ctr"/>
            <a:r>
              <a:rPr lang="en-US" sz="3600" dirty="0">
                <a:latin typeface="Montserrat ExtraBold" pitchFamily="2" charset="0"/>
              </a:rPr>
              <a:t>Introduction</a:t>
            </a:r>
          </a:p>
          <a:p>
            <a:pPr algn="ctr"/>
            <a:endParaRPr lang="en-US" sz="3200" dirty="0">
              <a:latin typeface="Montserrat ExtraBold" pitchFamily="2" charset="0"/>
            </a:endParaRPr>
          </a:p>
          <a:p>
            <a:pPr algn="ctr"/>
            <a:r>
              <a:rPr lang="en-US" sz="2000" dirty="0">
                <a:latin typeface="Malgun Gothic" panose="020B0503020000020004" pitchFamily="34" charset="-127"/>
                <a:ea typeface="Malgun Gothic" panose="020B0503020000020004" pitchFamily="34" charset="-127"/>
                <a:cs typeface="Calibri" panose="020F0502020204030204" pitchFamily="34" charset="0"/>
              </a:rPr>
              <a:t>This project presents a </a:t>
            </a:r>
            <a:r>
              <a:rPr lang="en-US" sz="2000" b="1" i="0" dirty="0">
                <a:effectLst/>
                <a:latin typeface="Malgun Gothic" panose="020B0503020000020004" pitchFamily="34" charset="-127"/>
                <a:ea typeface="Malgun Gothic" panose="020B0503020000020004" pitchFamily="34" charset="-127"/>
              </a:rPr>
              <a:t>Recommendation System for appropriate teacher for appropriate course </a:t>
            </a:r>
            <a:r>
              <a:rPr lang="en-US" sz="2000" b="1" dirty="0">
                <a:latin typeface="Malgun Gothic" panose="020B0503020000020004" pitchFamily="34" charset="-127"/>
                <a:ea typeface="Malgun Gothic" panose="020B0503020000020004" pitchFamily="34" charset="-127"/>
                <a:cs typeface="Calibri" panose="020F0502020204030204" pitchFamily="34" charset="0"/>
              </a:rPr>
              <a:t>, </a:t>
            </a:r>
            <a:r>
              <a:rPr lang="en-US" sz="2000" dirty="0">
                <a:latin typeface="Malgun Gothic" panose="020B0503020000020004" pitchFamily="34" charset="-127"/>
                <a:ea typeface="Malgun Gothic" panose="020B0503020000020004" pitchFamily="34" charset="-127"/>
                <a:cs typeface="Calibri" panose="020F0502020204030204" pitchFamily="34" charset="0"/>
              </a:rPr>
              <a:t>designed to match teachers to specific course requirements using intelligent filtering and machine learning techniques. The idea is to streamline how academic institutions assign teaching roles by factoring in key attributes such as subjects taught, education level, experience, certifications, availability, and teaching style. This system automates what is traditionally a time-consuming and manual decision process.</a:t>
            </a: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r>
              <a:rPr lang="en-US" sz="3600" dirty="0">
                <a:latin typeface="Montserrat ExtraBold" pitchFamily="2" charset="0"/>
              </a:rPr>
              <a:t>Setting-up </a:t>
            </a:r>
          </a:p>
          <a:p>
            <a:pPr algn="ctr"/>
            <a:r>
              <a:rPr lang="en-US" sz="3600" dirty="0">
                <a:latin typeface="Montserrat ExtraBold" pitchFamily="2" charset="0"/>
              </a:rPr>
              <a:t>Environment</a:t>
            </a:r>
          </a:p>
          <a:p>
            <a:pPr algn="ctr"/>
            <a:endParaRPr lang="en-US" sz="3600" dirty="0">
              <a:latin typeface="Calibri" panose="020F0502020204030204" pitchFamily="34" charset="0"/>
              <a:ea typeface="Calibri" panose="020F0502020204030204" pitchFamily="34" charset="0"/>
              <a:cs typeface="Calibri" panose="020F0502020204030204" pitchFamily="34" charset="0"/>
            </a:endParaRPr>
          </a:p>
          <a:p>
            <a:pPr algn="ctr"/>
            <a:r>
              <a:rPr lang="en-US" sz="2000" dirty="0">
                <a:latin typeface="Malgun Gothic" panose="020B0503020000020004" pitchFamily="34" charset="-127"/>
                <a:ea typeface="Malgun Gothic" panose="020B0503020000020004" pitchFamily="34" charset="-127"/>
                <a:cs typeface="Calibri" panose="020F0502020204030204" pitchFamily="34" charset="0"/>
              </a:rPr>
              <a:t>To run the recommendation system effectively, it is recommended to create a virtual environment using venv or conda to manage dependencies cleanly. The key libraries used include pandas and numpy for data handling, scikit-learn for scaling and similarity analysis, joblib for loading pre-trained models, and streamlit for the web UI. Ensuring all packages are installed and the environment is activated is the first step toward a successful setup.</a:t>
            </a: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r>
              <a:rPr lang="en-US" sz="2000" dirty="0">
                <a:latin typeface="Malgun Gothic" panose="020B0503020000020004" pitchFamily="34" charset="-127"/>
                <a:ea typeface="Malgun Gothic" panose="020B0503020000020004" pitchFamily="34" charset="-127"/>
                <a:cs typeface="Calibri" panose="020F0502020204030204" pitchFamily="34" charset="0"/>
              </a:rPr>
              <a:t>The UI script (streamlit.py) relies on several essential files located in an assets/ directory. These include:</a:t>
            </a:r>
          </a:p>
          <a:p>
            <a:pPr marL="342900" indent="-342900" algn="ctr">
              <a:buFont typeface="Wingdings" panose="05000000000000000000" pitchFamily="2" charset="2"/>
              <a:buChar char="Ø"/>
            </a:pPr>
            <a:r>
              <a:rPr lang="en-US" sz="2000" dirty="0">
                <a:latin typeface="Malgun Gothic" panose="020B0503020000020004" pitchFamily="34" charset="-127"/>
                <a:ea typeface="Malgun Gothic" panose="020B0503020000020004" pitchFamily="34" charset="-127"/>
                <a:cs typeface="Calibri" panose="020F0502020204030204" pitchFamily="34" charset="0"/>
              </a:rPr>
              <a:t> teacher_vectors.npy: precomputed teacher embeddings</a:t>
            </a:r>
          </a:p>
          <a:p>
            <a:pPr marL="342900" indent="-342900" algn="ctr">
              <a:buFont typeface="Wingdings" panose="05000000000000000000" pitchFamily="2" charset="2"/>
              <a:buChar char="Ø"/>
            </a:pPr>
            <a:r>
              <a:rPr lang="en-US" sz="2000" dirty="0">
                <a:latin typeface="Malgun Gothic" panose="020B0503020000020004" pitchFamily="34" charset="-127"/>
                <a:ea typeface="Malgun Gothic" panose="020B0503020000020004" pitchFamily="34" charset="-127"/>
                <a:cs typeface="Calibri" panose="020F0502020204030204" pitchFamily="34" charset="0"/>
              </a:rPr>
              <a:t>scaler.pkl: a standard scaler used to normalize user inputs</a:t>
            </a:r>
          </a:p>
          <a:p>
            <a:pPr marL="342900" indent="-342900" algn="ctr">
              <a:buFont typeface="Wingdings" panose="05000000000000000000" pitchFamily="2" charset="2"/>
              <a:buChar char="Ø"/>
            </a:pPr>
            <a:r>
              <a:rPr lang="en-US" sz="2000" dirty="0">
                <a:latin typeface="Malgun Gothic" panose="020B0503020000020004" pitchFamily="34" charset="-127"/>
                <a:ea typeface="Malgun Gothic" panose="020B0503020000020004" pitchFamily="34" charset="-127"/>
                <a:cs typeface="Calibri" panose="020F0502020204030204" pitchFamily="34" charset="0"/>
              </a:rPr>
              <a:t>features.pkl: a list of all feature columns used in modeling</a:t>
            </a:r>
          </a:p>
          <a:p>
            <a:pPr marL="342900" indent="-342900" algn="ctr">
              <a:buFont typeface="Wingdings" panose="05000000000000000000" pitchFamily="2" charset="2"/>
              <a:buChar char="Ø"/>
            </a:pPr>
            <a:r>
              <a:rPr lang="en-US" sz="2000" dirty="0">
                <a:latin typeface="Malgun Gothic" panose="020B0503020000020004" pitchFamily="34" charset="-127"/>
                <a:ea typeface="Malgun Gothic" panose="020B0503020000020004" pitchFamily="34" charset="-127"/>
                <a:cs typeface="Calibri" panose="020F0502020204030204" pitchFamily="34" charset="0"/>
              </a:rPr>
              <a:t>original_teachers_df.csv: the main dataset containing all teacher records</a:t>
            </a:r>
          </a:p>
          <a:p>
            <a:pPr algn="ctr"/>
            <a:r>
              <a:rPr lang="en-US" sz="2000" dirty="0">
                <a:latin typeface="Malgun Gothic" panose="020B0503020000020004" pitchFamily="34" charset="-127"/>
                <a:ea typeface="Malgun Gothic" panose="020B0503020000020004" pitchFamily="34" charset="-127"/>
                <a:cs typeface="Calibri" panose="020F0502020204030204" pitchFamily="34" charset="0"/>
              </a:rPr>
              <a:t>These files are loaded at runtime to dynamically build the recommendation interface.</a:t>
            </a: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r>
              <a:rPr lang="en-US" sz="3600" kern="1200" dirty="0">
                <a:solidFill>
                  <a:srgbClr val="000000"/>
                </a:solidFill>
                <a:effectLst/>
                <a:latin typeface="Montserrat ExtraBold" pitchFamily="2" charset="0"/>
                <a:ea typeface="+mn-ea"/>
                <a:cs typeface="+mn-cs"/>
              </a:rPr>
              <a:t>Notebook</a:t>
            </a:r>
          </a:p>
          <a:p>
            <a:pPr algn="ctr"/>
            <a:r>
              <a:rPr lang="en-US" sz="3600" dirty="0">
                <a:solidFill>
                  <a:srgbClr val="000000"/>
                </a:solidFill>
                <a:latin typeface="Montserrat ExtraBold" pitchFamily="2" charset="0"/>
              </a:rPr>
              <a:t>Overview</a:t>
            </a:r>
            <a:endParaRPr lang="en-US" sz="3600" dirty="0">
              <a:effectLst/>
            </a:endParaRPr>
          </a:p>
          <a:p>
            <a:pPr algn="ctr"/>
            <a:r>
              <a:rPr lang="en-US" sz="2000" dirty="0">
                <a:latin typeface="Malgun Gothic" panose="020B0503020000020004" pitchFamily="34" charset="-127"/>
                <a:ea typeface="Malgun Gothic" panose="020B0503020000020004" pitchFamily="34" charset="-127"/>
              </a:rPr>
              <a:t>The Jupyter Notebook focuses on the </a:t>
            </a:r>
            <a:r>
              <a:rPr lang="en-US" sz="2000" b="1" dirty="0">
                <a:latin typeface="Malgun Gothic" panose="020B0503020000020004" pitchFamily="34" charset="-127"/>
                <a:ea typeface="Malgun Gothic" panose="020B0503020000020004" pitchFamily="34" charset="-127"/>
              </a:rPr>
              <a:t>data preparation pipeline</a:t>
            </a:r>
            <a:r>
              <a:rPr lang="en-US" sz="2000" dirty="0">
                <a:latin typeface="Malgun Gothic" panose="020B0503020000020004" pitchFamily="34" charset="-127"/>
                <a:ea typeface="Malgun Gothic" panose="020B0503020000020004" pitchFamily="34" charset="-127"/>
              </a:rPr>
              <a:t> required for the recommendation system. Raw teacher data is processed by encoding categorical variables (like subjects, education level, teaching style) into binary vectors. Simultaneously, numerical fields such as years of experience, course count, and student ratings are scaled to ensure consistency during similarity computations.</a:t>
            </a: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r>
              <a:rPr lang="en-US" sz="2000" dirty="0">
                <a:latin typeface="Malgun Gothic" panose="020B0503020000020004" pitchFamily="34" charset="-127"/>
                <a:ea typeface="Malgun Gothic" panose="020B0503020000020004" pitchFamily="34" charset="-127"/>
                <a:cs typeface="Calibri" panose="020F0502020204030204" pitchFamily="34" charset="0"/>
              </a:rPr>
              <a:t>After preprocessing, all teacher records are converted into uniform feature vectors. These vectors are stored using numpy for later comparison during the recommendation step. The notebook also exports the necessary assets (features list, scaler, and vectorized data) that serve as inputs to the Streamlit interface. This backend logic is crucial for the UI to function correctly and deliver relevant recommendations in real time.</a:t>
            </a: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dirty="0">
              <a:latin typeface="Calibri" panose="020F0502020204030204" pitchFamily="34" charset="0"/>
              <a:ea typeface="Calibri" panose="020F0502020204030204" pitchFamily="34" charset="0"/>
              <a:cs typeface="Calibri" panose="020F0502020204030204" pitchFamily="34" charset="0"/>
            </a:endParaRPr>
          </a:p>
          <a:p>
            <a:pPr algn="ctr"/>
            <a:r>
              <a:rPr lang="en-US" sz="3600" kern="1200" dirty="0">
                <a:solidFill>
                  <a:srgbClr val="000000"/>
                </a:solidFill>
                <a:effectLst/>
                <a:latin typeface="Montserrat ExtraBold" pitchFamily="2" charset="0"/>
                <a:ea typeface="+mn-ea"/>
                <a:cs typeface="+mn-cs"/>
              </a:rPr>
              <a:t>UI Dev’t</a:t>
            </a:r>
            <a:r>
              <a:rPr lang="en-US" sz="3600" dirty="0">
                <a:solidFill>
                  <a:srgbClr val="000000"/>
                </a:solidFill>
                <a:latin typeface="Montserrat ExtraBold" pitchFamily="2" charset="0"/>
              </a:rPr>
              <a:t> with</a:t>
            </a:r>
          </a:p>
          <a:p>
            <a:pPr algn="ctr"/>
            <a:r>
              <a:rPr lang="en-US" sz="3600" dirty="0">
                <a:solidFill>
                  <a:srgbClr val="000000"/>
                </a:solidFill>
                <a:latin typeface="Montserrat ExtraBold" pitchFamily="2" charset="0"/>
                <a:ea typeface="Calibri" panose="020F0502020204030204" pitchFamily="34" charset="0"/>
                <a:cs typeface="Calibri" panose="020F0502020204030204" pitchFamily="34" charset="0"/>
              </a:rPr>
              <a:t>Streamlit</a:t>
            </a:r>
            <a:endParaRPr lang="en-US" sz="3600" dirty="0">
              <a:latin typeface="Calibri" panose="020F0502020204030204" pitchFamily="34" charset="0"/>
              <a:ea typeface="Calibri" panose="020F0502020204030204" pitchFamily="34" charset="0"/>
              <a:cs typeface="Calibri" panose="020F0502020204030204" pitchFamily="34" charset="0"/>
            </a:endParaRPr>
          </a:p>
          <a:p>
            <a:pPr algn="ctr"/>
            <a:r>
              <a:rPr lang="en-US" sz="2000" dirty="0">
                <a:latin typeface="Malgun Gothic" panose="020B0503020000020004" pitchFamily="34" charset="-127"/>
                <a:ea typeface="Malgun Gothic" panose="020B0503020000020004" pitchFamily="34" charset="-127"/>
              </a:rPr>
              <a:t>The user interface, built using </a:t>
            </a:r>
            <a:r>
              <a:rPr lang="en-US" sz="2000" b="1" dirty="0">
                <a:latin typeface="Malgun Gothic" panose="020B0503020000020004" pitchFamily="34" charset="-127"/>
                <a:ea typeface="Malgun Gothic" panose="020B0503020000020004" pitchFamily="34" charset="-127"/>
              </a:rPr>
              <a:t>Streamlit</a:t>
            </a:r>
            <a:r>
              <a:rPr lang="en-US" sz="2000" dirty="0">
                <a:latin typeface="Malgun Gothic" panose="020B0503020000020004" pitchFamily="34" charset="-127"/>
                <a:ea typeface="Malgun Gothic" panose="020B0503020000020004" pitchFamily="34" charset="-127"/>
              </a:rPr>
              <a:t>, offers a clean and interactive platform for inputting course requirements. Users can choose preferences like primary and secondary subjects, education level, teaching style, certifications, and more. Sliders allow adjustment for numeric fields such as experience, course count, and minimum rating. Once submitted, the system builds a course profile vector and computes similarity with existing teacher vectors using cosine similarity.</a:t>
            </a: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r>
              <a:rPr lang="en-US" sz="2000" dirty="0">
                <a:latin typeface="Malgun Gothic" panose="020B0503020000020004" pitchFamily="34" charset="-127"/>
                <a:ea typeface="Malgun Gothic" panose="020B0503020000020004" pitchFamily="34" charset="-127"/>
              </a:rPr>
              <a:t>The top 10 matching teachers are displayed in a simple, readable table showing their ID, Full Name, Email , primary subject, years of experience, and rating. This interface bridges the technical backend with a user-friendly frontend, enabling anyone from administrators to academic planners to make data-backed decisions. In conclusion, this project successfully integrates machine learning with an accessible UI to automate a vital educational process, offering both practicality and impact.</a:t>
            </a: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p:txBody>
      </p:sp>
    </p:spTree>
    <p:extLst>
      <p:ext uri="{BB962C8B-B14F-4D97-AF65-F5344CB8AC3E}">
        <p14:creationId xmlns:p14="http://schemas.microsoft.com/office/powerpoint/2010/main" val="1210411071"/>
      </p:ext>
    </p:extLst>
  </p:cSld>
  <p:clrMapOvr>
    <a:masterClrMapping/>
  </p:clrMapOvr>
  <mc:AlternateContent xmlns:mc="http://schemas.openxmlformats.org/markup-compatibility/2006">
    <mc:Choice xmlns:p14="http://schemas.microsoft.com/office/powerpoint/2010/main" Requires="p14">
      <p:transition spd="slow" p14:dur="20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F1D81017-7BC2-4B27-B2EE-C91414D735E9}"/>
              </a:ext>
            </a:extLst>
          </p:cNvPr>
          <p:cNvGrpSpPr/>
          <p:nvPr/>
        </p:nvGrpSpPr>
        <p:grpSpPr>
          <a:xfrm rot="16200000">
            <a:off x="-2781300" y="-381000"/>
            <a:ext cx="7797800" cy="7797800"/>
            <a:chOff x="-2781300" y="-381000"/>
            <a:chExt cx="7797800" cy="7797800"/>
          </a:xfrm>
        </p:grpSpPr>
        <p:sp useBgFill="1">
          <p:nvSpPr>
            <p:cNvPr id="6" name="Flowchart: Summing Junction 5">
              <a:extLst>
                <a:ext uri="{FF2B5EF4-FFF2-40B4-BE49-F238E27FC236}">
                  <a16:creationId xmlns:a16="http://schemas.microsoft.com/office/drawing/2014/main" id="{ADE1E913-1E3B-49BD-85A2-ACF4646F66B6}"/>
                </a:ext>
              </a:extLst>
            </p:cNvPr>
            <p:cNvSpPr/>
            <p:nvPr/>
          </p:nvSpPr>
          <p:spPr>
            <a:xfrm>
              <a:off x="-2781300" y="-381000"/>
              <a:ext cx="7797800" cy="7797800"/>
            </a:xfrm>
            <a:prstGeom prst="flowChartSummingJunction">
              <a:avLst/>
            </a:prstGeom>
            <a:ln>
              <a:solidFill>
                <a:schemeClr val="tx1">
                  <a:lumMod val="95000"/>
                  <a:lumOff val="5000"/>
                </a:schemeClr>
              </a:solidFill>
            </a:ln>
            <a:effectLst>
              <a:outerShdw blurRad="152400" dist="38100" sx="103000" sy="103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37F28CAE-038A-44E7-9DEB-D45D0C058874}"/>
                </a:ext>
              </a:extLst>
            </p:cNvPr>
            <p:cNvSpPr txBox="1"/>
            <p:nvPr/>
          </p:nvSpPr>
          <p:spPr>
            <a:xfrm rot="5400000">
              <a:off x="2628900" y="3075057"/>
              <a:ext cx="2540000" cy="707886"/>
            </a:xfrm>
            <a:prstGeom prst="rect">
              <a:avLst/>
            </a:prstGeom>
            <a:noFill/>
          </p:spPr>
          <p:txBody>
            <a:bodyPr wrap="square" rtlCol="0">
              <a:spAutoFit/>
            </a:bodyPr>
            <a:lstStyle/>
            <a:p>
              <a:r>
                <a:rPr lang="en-US" sz="4000" dirty="0">
                  <a:latin typeface="Montserrat ExtraBold" pitchFamily="2" charset="0"/>
                </a:rPr>
                <a:t>PART 01</a:t>
              </a:r>
            </a:p>
          </p:txBody>
        </p:sp>
        <p:sp>
          <p:nvSpPr>
            <p:cNvPr id="9" name="TextBox 8">
              <a:extLst>
                <a:ext uri="{FF2B5EF4-FFF2-40B4-BE49-F238E27FC236}">
                  <a16:creationId xmlns:a16="http://schemas.microsoft.com/office/drawing/2014/main" id="{AF8CDA07-C6DE-44E2-989E-37A370B43A53}"/>
                </a:ext>
              </a:extLst>
            </p:cNvPr>
            <p:cNvSpPr txBox="1"/>
            <p:nvPr/>
          </p:nvSpPr>
          <p:spPr>
            <a:xfrm>
              <a:off x="-152399" y="636657"/>
              <a:ext cx="2540000" cy="707886"/>
            </a:xfrm>
            <a:prstGeom prst="rect">
              <a:avLst/>
            </a:prstGeom>
            <a:noFill/>
          </p:spPr>
          <p:txBody>
            <a:bodyPr wrap="square" rtlCol="0">
              <a:spAutoFit/>
            </a:bodyPr>
            <a:lstStyle/>
            <a:p>
              <a:r>
                <a:rPr lang="en-US" sz="4000" dirty="0">
                  <a:latin typeface="Montserrat ExtraBold" pitchFamily="2" charset="0"/>
                </a:rPr>
                <a:t>PART 04</a:t>
              </a:r>
            </a:p>
          </p:txBody>
        </p:sp>
        <p:sp>
          <p:nvSpPr>
            <p:cNvPr id="10" name="TextBox 9">
              <a:extLst>
                <a:ext uri="{FF2B5EF4-FFF2-40B4-BE49-F238E27FC236}">
                  <a16:creationId xmlns:a16="http://schemas.microsoft.com/office/drawing/2014/main" id="{F45D4B9F-93D6-4080-83FC-F2F86735B85B}"/>
                </a:ext>
              </a:extLst>
            </p:cNvPr>
            <p:cNvSpPr txBox="1"/>
            <p:nvPr/>
          </p:nvSpPr>
          <p:spPr>
            <a:xfrm rot="16200000">
              <a:off x="-2782955" y="3075057"/>
              <a:ext cx="2540000" cy="707886"/>
            </a:xfrm>
            <a:prstGeom prst="rect">
              <a:avLst/>
            </a:prstGeom>
            <a:noFill/>
          </p:spPr>
          <p:txBody>
            <a:bodyPr wrap="square" rtlCol="0">
              <a:spAutoFit/>
            </a:bodyPr>
            <a:lstStyle/>
            <a:p>
              <a:r>
                <a:rPr lang="en-US" sz="4000" dirty="0">
                  <a:latin typeface="Montserrat ExtraBold" pitchFamily="2" charset="0"/>
                </a:rPr>
                <a:t>PART 03</a:t>
              </a:r>
            </a:p>
          </p:txBody>
        </p:sp>
        <p:sp>
          <p:nvSpPr>
            <p:cNvPr id="11" name="TextBox 10">
              <a:extLst>
                <a:ext uri="{FF2B5EF4-FFF2-40B4-BE49-F238E27FC236}">
                  <a16:creationId xmlns:a16="http://schemas.microsoft.com/office/drawing/2014/main" id="{7D9F86A9-4250-4B7D-B35C-FEA5C1450F35}"/>
                </a:ext>
              </a:extLst>
            </p:cNvPr>
            <p:cNvSpPr txBox="1"/>
            <p:nvPr/>
          </p:nvSpPr>
          <p:spPr>
            <a:xfrm rot="10800000">
              <a:off x="-152400" y="5513457"/>
              <a:ext cx="2540000" cy="707886"/>
            </a:xfrm>
            <a:prstGeom prst="rect">
              <a:avLst/>
            </a:prstGeom>
            <a:noFill/>
          </p:spPr>
          <p:txBody>
            <a:bodyPr wrap="square" rtlCol="0">
              <a:spAutoFit/>
            </a:bodyPr>
            <a:lstStyle/>
            <a:p>
              <a:r>
                <a:rPr lang="en-US" sz="4000" dirty="0">
                  <a:latin typeface="Montserrat ExtraBold" pitchFamily="2" charset="0"/>
                </a:rPr>
                <a:t>PART 02</a:t>
              </a:r>
            </a:p>
          </p:txBody>
        </p:sp>
      </p:grpSp>
      <p:sp useBgFill="1">
        <p:nvSpPr>
          <p:cNvPr id="12" name="Oval 11">
            <a:extLst>
              <a:ext uri="{FF2B5EF4-FFF2-40B4-BE49-F238E27FC236}">
                <a16:creationId xmlns:a16="http://schemas.microsoft.com/office/drawing/2014/main" id="{47D8A27D-236D-4FD7-9B66-C91248F8F5FA}"/>
              </a:ext>
            </a:extLst>
          </p:cNvPr>
          <p:cNvSpPr/>
          <p:nvPr/>
        </p:nvSpPr>
        <p:spPr>
          <a:xfrm rot="2700000">
            <a:off x="-407227" y="1828800"/>
            <a:ext cx="3200400" cy="3200400"/>
          </a:xfrm>
          <a:prstGeom prst="ellipse">
            <a:avLst/>
          </a:prstGeom>
          <a:ln>
            <a:noFill/>
          </a:ln>
          <a:effectLst>
            <a:outerShdw blurRad="152400" dist="38100" sx="103000" sy="103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C6B9C9F4-1D00-40A0-A482-F6DBE42AE0D0}"/>
              </a:ext>
            </a:extLst>
          </p:cNvPr>
          <p:cNvSpPr txBox="1"/>
          <p:nvPr/>
        </p:nvSpPr>
        <p:spPr>
          <a:xfrm>
            <a:off x="6096000" y="-7416884"/>
            <a:ext cx="5010150" cy="48074699"/>
          </a:xfrm>
          <a:prstGeom prst="rect">
            <a:avLst/>
          </a:prstGeom>
          <a:noFill/>
        </p:spPr>
        <p:txBody>
          <a:bodyPr wrap="square" rtlCol="0">
            <a:spAutoFit/>
          </a:bodyPr>
          <a:lstStyle/>
          <a:p>
            <a:pPr algn="ctr"/>
            <a:r>
              <a:rPr lang="en-US" sz="3600" dirty="0">
                <a:latin typeface="Montserrat ExtraBold" pitchFamily="2" charset="0"/>
              </a:rPr>
              <a:t>Introduction</a:t>
            </a:r>
          </a:p>
          <a:p>
            <a:pPr algn="ctr"/>
            <a:endParaRPr lang="en-US" sz="3200" dirty="0">
              <a:latin typeface="Montserrat ExtraBold" pitchFamily="2" charset="0"/>
            </a:endParaRPr>
          </a:p>
          <a:p>
            <a:pPr algn="ctr"/>
            <a:r>
              <a:rPr lang="en-US" sz="2000" dirty="0">
                <a:latin typeface="Malgun Gothic" panose="020B0503020000020004" pitchFamily="34" charset="-127"/>
                <a:ea typeface="Malgun Gothic" panose="020B0503020000020004" pitchFamily="34" charset="-127"/>
                <a:cs typeface="Calibri" panose="020F0502020204030204" pitchFamily="34" charset="0"/>
              </a:rPr>
              <a:t>This project presents a </a:t>
            </a:r>
            <a:r>
              <a:rPr lang="en-US" sz="2000" b="1" i="0" dirty="0">
                <a:effectLst/>
                <a:latin typeface="Malgun Gothic" panose="020B0503020000020004" pitchFamily="34" charset="-127"/>
                <a:ea typeface="Malgun Gothic" panose="020B0503020000020004" pitchFamily="34" charset="-127"/>
              </a:rPr>
              <a:t>Recommendation System for appropriate teacher for appropriate course </a:t>
            </a:r>
            <a:r>
              <a:rPr lang="en-US" sz="2000" b="1" dirty="0">
                <a:latin typeface="Malgun Gothic" panose="020B0503020000020004" pitchFamily="34" charset="-127"/>
                <a:ea typeface="Malgun Gothic" panose="020B0503020000020004" pitchFamily="34" charset="-127"/>
                <a:cs typeface="Calibri" panose="020F0502020204030204" pitchFamily="34" charset="0"/>
              </a:rPr>
              <a:t>, </a:t>
            </a:r>
            <a:r>
              <a:rPr lang="en-US" sz="2000" dirty="0">
                <a:latin typeface="Malgun Gothic" panose="020B0503020000020004" pitchFamily="34" charset="-127"/>
                <a:ea typeface="Malgun Gothic" panose="020B0503020000020004" pitchFamily="34" charset="-127"/>
                <a:cs typeface="Calibri" panose="020F0502020204030204" pitchFamily="34" charset="0"/>
              </a:rPr>
              <a:t>designed to match teachers to specific course requirements using intelligent filtering and machine learning techniques. The idea is to streamline how academic institutions assign teaching roles by factoring in key attributes such as subjects taught, education level, experience, certifications, availability, and teaching style. This system automates what is traditionally a time-consuming and manual decision process.</a:t>
            </a: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r>
              <a:rPr lang="en-US" sz="3600" dirty="0">
                <a:latin typeface="Montserrat ExtraBold" pitchFamily="2" charset="0"/>
              </a:rPr>
              <a:t>Setting-up </a:t>
            </a:r>
          </a:p>
          <a:p>
            <a:pPr algn="ctr"/>
            <a:r>
              <a:rPr lang="en-US" sz="3600" dirty="0">
                <a:latin typeface="Montserrat ExtraBold" pitchFamily="2" charset="0"/>
              </a:rPr>
              <a:t>Environment</a:t>
            </a:r>
          </a:p>
          <a:p>
            <a:pPr algn="ctr"/>
            <a:endParaRPr lang="en-US" sz="3600" dirty="0">
              <a:latin typeface="Calibri" panose="020F0502020204030204" pitchFamily="34" charset="0"/>
              <a:ea typeface="Calibri" panose="020F0502020204030204" pitchFamily="34" charset="0"/>
              <a:cs typeface="Calibri" panose="020F0502020204030204" pitchFamily="34" charset="0"/>
            </a:endParaRPr>
          </a:p>
          <a:p>
            <a:pPr algn="ctr"/>
            <a:r>
              <a:rPr lang="en-US" sz="2000" dirty="0">
                <a:latin typeface="Malgun Gothic" panose="020B0503020000020004" pitchFamily="34" charset="-127"/>
                <a:ea typeface="Malgun Gothic" panose="020B0503020000020004" pitchFamily="34" charset="-127"/>
                <a:cs typeface="Calibri" panose="020F0502020204030204" pitchFamily="34" charset="0"/>
              </a:rPr>
              <a:t>To run the recommendation system effectively, it is recommended to create a virtual environment using venv or conda to manage dependencies cleanly. The key libraries used include pandas and numpy for data handling, scikit-learn for scaling and similarity analysis, joblib for loading pre-trained models, and streamlit for the web UI. Ensuring all packages are installed and the environment is activated is the first step toward a successful setup.</a:t>
            </a: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r>
              <a:rPr lang="en-US" sz="2000" dirty="0">
                <a:latin typeface="Malgun Gothic" panose="020B0503020000020004" pitchFamily="34" charset="-127"/>
                <a:ea typeface="Malgun Gothic" panose="020B0503020000020004" pitchFamily="34" charset="-127"/>
                <a:cs typeface="Calibri" panose="020F0502020204030204" pitchFamily="34" charset="0"/>
              </a:rPr>
              <a:t>The UI script (streamlit.py) relies on several essential files located in an assets/ directory. These include:</a:t>
            </a:r>
          </a:p>
          <a:p>
            <a:pPr marL="342900" indent="-342900" algn="ctr">
              <a:buFont typeface="Wingdings" panose="05000000000000000000" pitchFamily="2" charset="2"/>
              <a:buChar char="Ø"/>
            </a:pPr>
            <a:r>
              <a:rPr lang="en-US" sz="2000" dirty="0">
                <a:latin typeface="Malgun Gothic" panose="020B0503020000020004" pitchFamily="34" charset="-127"/>
                <a:ea typeface="Malgun Gothic" panose="020B0503020000020004" pitchFamily="34" charset="-127"/>
                <a:cs typeface="Calibri" panose="020F0502020204030204" pitchFamily="34" charset="0"/>
              </a:rPr>
              <a:t> teacher_vectors.npy: precomputed teacher embeddings</a:t>
            </a:r>
          </a:p>
          <a:p>
            <a:pPr marL="342900" indent="-342900" algn="ctr">
              <a:buFont typeface="Wingdings" panose="05000000000000000000" pitchFamily="2" charset="2"/>
              <a:buChar char="Ø"/>
            </a:pPr>
            <a:r>
              <a:rPr lang="en-US" sz="2000" dirty="0">
                <a:latin typeface="Malgun Gothic" panose="020B0503020000020004" pitchFamily="34" charset="-127"/>
                <a:ea typeface="Malgun Gothic" panose="020B0503020000020004" pitchFamily="34" charset="-127"/>
                <a:cs typeface="Calibri" panose="020F0502020204030204" pitchFamily="34" charset="0"/>
              </a:rPr>
              <a:t>scaler.pkl: a standard scaler used to normalize user inputs</a:t>
            </a:r>
          </a:p>
          <a:p>
            <a:pPr marL="342900" indent="-342900" algn="ctr">
              <a:buFont typeface="Wingdings" panose="05000000000000000000" pitchFamily="2" charset="2"/>
              <a:buChar char="Ø"/>
            </a:pPr>
            <a:r>
              <a:rPr lang="en-US" sz="2000" dirty="0">
                <a:latin typeface="Malgun Gothic" panose="020B0503020000020004" pitchFamily="34" charset="-127"/>
                <a:ea typeface="Malgun Gothic" panose="020B0503020000020004" pitchFamily="34" charset="-127"/>
                <a:cs typeface="Calibri" panose="020F0502020204030204" pitchFamily="34" charset="0"/>
              </a:rPr>
              <a:t>features.pkl: a list of all feature columns used in modeling</a:t>
            </a:r>
          </a:p>
          <a:p>
            <a:pPr marL="342900" indent="-342900" algn="ctr">
              <a:buFont typeface="Wingdings" panose="05000000000000000000" pitchFamily="2" charset="2"/>
              <a:buChar char="Ø"/>
            </a:pPr>
            <a:r>
              <a:rPr lang="en-US" sz="2000" dirty="0">
                <a:latin typeface="Malgun Gothic" panose="020B0503020000020004" pitchFamily="34" charset="-127"/>
                <a:ea typeface="Malgun Gothic" panose="020B0503020000020004" pitchFamily="34" charset="-127"/>
                <a:cs typeface="Calibri" panose="020F0502020204030204" pitchFamily="34" charset="0"/>
              </a:rPr>
              <a:t>original_teachers_df.csv: the main dataset containing all teacher records</a:t>
            </a:r>
          </a:p>
          <a:p>
            <a:pPr algn="ctr"/>
            <a:r>
              <a:rPr lang="en-US" sz="2000" dirty="0">
                <a:latin typeface="Malgun Gothic" panose="020B0503020000020004" pitchFamily="34" charset="-127"/>
                <a:ea typeface="Malgun Gothic" panose="020B0503020000020004" pitchFamily="34" charset="-127"/>
                <a:cs typeface="Calibri" panose="020F0502020204030204" pitchFamily="34" charset="0"/>
              </a:rPr>
              <a:t>These files are loaded at runtime to dynamically build the recommendation interface.</a:t>
            </a: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r>
              <a:rPr lang="en-US" sz="3600" kern="1200" dirty="0">
                <a:solidFill>
                  <a:srgbClr val="000000"/>
                </a:solidFill>
                <a:effectLst/>
                <a:latin typeface="Montserrat ExtraBold" pitchFamily="2" charset="0"/>
                <a:ea typeface="+mn-ea"/>
                <a:cs typeface="+mn-cs"/>
              </a:rPr>
              <a:t>Notebook</a:t>
            </a:r>
          </a:p>
          <a:p>
            <a:pPr algn="ctr"/>
            <a:r>
              <a:rPr lang="en-US" sz="3600" dirty="0">
                <a:solidFill>
                  <a:srgbClr val="000000"/>
                </a:solidFill>
                <a:latin typeface="Montserrat ExtraBold" pitchFamily="2" charset="0"/>
              </a:rPr>
              <a:t>Overview</a:t>
            </a:r>
            <a:endParaRPr lang="en-US" sz="3600" dirty="0">
              <a:effectLst/>
            </a:endParaRPr>
          </a:p>
          <a:p>
            <a:pPr algn="ctr"/>
            <a:r>
              <a:rPr lang="en-US" sz="2000" dirty="0">
                <a:latin typeface="Malgun Gothic" panose="020B0503020000020004" pitchFamily="34" charset="-127"/>
                <a:ea typeface="Malgun Gothic" panose="020B0503020000020004" pitchFamily="34" charset="-127"/>
              </a:rPr>
              <a:t>The Jupyter Notebook focuses on the </a:t>
            </a:r>
            <a:r>
              <a:rPr lang="en-US" sz="2000" b="1" dirty="0">
                <a:latin typeface="Malgun Gothic" panose="020B0503020000020004" pitchFamily="34" charset="-127"/>
                <a:ea typeface="Malgun Gothic" panose="020B0503020000020004" pitchFamily="34" charset="-127"/>
              </a:rPr>
              <a:t>data preparation pipeline</a:t>
            </a:r>
            <a:r>
              <a:rPr lang="en-US" sz="2000" dirty="0">
                <a:latin typeface="Malgun Gothic" panose="020B0503020000020004" pitchFamily="34" charset="-127"/>
                <a:ea typeface="Malgun Gothic" panose="020B0503020000020004" pitchFamily="34" charset="-127"/>
              </a:rPr>
              <a:t> required for the recommendation system. Raw teacher data is processed by encoding categorical variables (like subjects, education level, teaching style) into binary vectors. Simultaneously, numerical fields such as years of experience, course count, and student ratings are scaled to ensure consistency during similarity computations.</a:t>
            </a: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r>
              <a:rPr lang="en-US" sz="2000" dirty="0">
                <a:latin typeface="Malgun Gothic" panose="020B0503020000020004" pitchFamily="34" charset="-127"/>
                <a:ea typeface="Malgun Gothic" panose="020B0503020000020004" pitchFamily="34" charset="-127"/>
                <a:cs typeface="Calibri" panose="020F0502020204030204" pitchFamily="34" charset="0"/>
              </a:rPr>
              <a:t>After preprocessing, all teacher records are converted into uniform feature vectors. These vectors are stored using numpy for later comparison during the recommendation step. The notebook also exports the necessary assets (features list, scaler, and vectorized data) that serve as inputs to the Streamlit interface. This backend logic is crucial for the UI to function correctly and deliver relevant recommendations in real time.</a:t>
            </a: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dirty="0">
              <a:latin typeface="Calibri" panose="020F0502020204030204" pitchFamily="34" charset="0"/>
              <a:ea typeface="Calibri" panose="020F0502020204030204" pitchFamily="34" charset="0"/>
              <a:cs typeface="Calibri" panose="020F0502020204030204" pitchFamily="34" charset="0"/>
            </a:endParaRPr>
          </a:p>
          <a:p>
            <a:pPr algn="ctr"/>
            <a:r>
              <a:rPr lang="en-US" sz="3600" kern="1200" dirty="0">
                <a:solidFill>
                  <a:srgbClr val="000000"/>
                </a:solidFill>
                <a:effectLst/>
                <a:latin typeface="Montserrat ExtraBold" pitchFamily="2" charset="0"/>
                <a:ea typeface="+mn-ea"/>
                <a:cs typeface="+mn-cs"/>
              </a:rPr>
              <a:t>UI Dev’t</a:t>
            </a:r>
            <a:r>
              <a:rPr lang="en-US" sz="3600" dirty="0">
                <a:solidFill>
                  <a:srgbClr val="000000"/>
                </a:solidFill>
                <a:latin typeface="Montserrat ExtraBold" pitchFamily="2" charset="0"/>
              </a:rPr>
              <a:t> with</a:t>
            </a:r>
          </a:p>
          <a:p>
            <a:pPr algn="ctr"/>
            <a:r>
              <a:rPr lang="en-US" sz="3600" dirty="0">
                <a:solidFill>
                  <a:srgbClr val="000000"/>
                </a:solidFill>
                <a:latin typeface="Montserrat ExtraBold" pitchFamily="2" charset="0"/>
                <a:ea typeface="Calibri" panose="020F0502020204030204" pitchFamily="34" charset="0"/>
                <a:cs typeface="Calibri" panose="020F0502020204030204" pitchFamily="34" charset="0"/>
              </a:rPr>
              <a:t>Streamlit</a:t>
            </a:r>
            <a:endParaRPr lang="en-US" sz="3600" dirty="0">
              <a:latin typeface="Calibri" panose="020F0502020204030204" pitchFamily="34" charset="0"/>
              <a:ea typeface="Calibri" panose="020F0502020204030204" pitchFamily="34" charset="0"/>
              <a:cs typeface="Calibri" panose="020F0502020204030204" pitchFamily="34" charset="0"/>
            </a:endParaRPr>
          </a:p>
          <a:p>
            <a:pPr algn="ctr"/>
            <a:r>
              <a:rPr lang="en-US" sz="2000" dirty="0">
                <a:latin typeface="Malgun Gothic" panose="020B0503020000020004" pitchFamily="34" charset="-127"/>
                <a:ea typeface="Malgun Gothic" panose="020B0503020000020004" pitchFamily="34" charset="-127"/>
              </a:rPr>
              <a:t>The user interface, built using </a:t>
            </a:r>
            <a:r>
              <a:rPr lang="en-US" sz="2000" b="1" dirty="0">
                <a:latin typeface="Malgun Gothic" panose="020B0503020000020004" pitchFamily="34" charset="-127"/>
                <a:ea typeface="Malgun Gothic" panose="020B0503020000020004" pitchFamily="34" charset="-127"/>
              </a:rPr>
              <a:t>Streamlit</a:t>
            </a:r>
            <a:r>
              <a:rPr lang="en-US" sz="2000" dirty="0">
                <a:latin typeface="Malgun Gothic" panose="020B0503020000020004" pitchFamily="34" charset="-127"/>
                <a:ea typeface="Malgun Gothic" panose="020B0503020000020004" pitchFamily="34" charset="-127"/>
              </a:rPr>
              <a:t>, offers a clean and interactive platform for inputting course requirements. Users can choose preferences like primary and secondary subjects, education level, teaching style, certifications, and more. Sliders allow adjustment for numeric fields such as experience, course count, and minimum rating. Once submitted, the system builds a course profile vector and computes similarity with existing teacher vectors using cosine similarity.</a:t>
            </a: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r>
              <a:rPr lang="en-US" sz="2000" dirty="0">
                <a:latin typeface="Malgun Gothic" panose="020B0503020000020004" pitchFamily="34" charset="-127"/>
                <a:ea typeface="Malgun Gothic" panose="020B0503020000020004" pitchFamily="34" charset="-127"/>
              </a:rPr>
              <a:t>The top 10 matching teachers are displayed in a simple, readable table showing their ID, Full Name, Email , primary subject, years of experience, and rating. This interface bridges the technical backend with a user-friendly frontend, enabling anyone from administrators to academic planners to make data-backed decisions. In conclusion, this project successfully integrates machine learning with an accessible UI to automate a vital educational process, offering both practicality and impact.</a:t>
            </a: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p:txBody>
      </p:sp>
    </p:spTree>
    <p:extLst>
      <p:ext uri="{BB962C8B-B14F-4D97-AF65-F5344CB8AC3E}">
        <p14:creationId xmlns:p14="http://schemas.microsoft.com/office/powerpoint/2010/main" val="25270127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F1D81017-7BC2-4B27-B2EE-C91414D735E9}"/>
              </a:ext>
            </a:extLst>
          </p:cNvPr>
          <p:cNvGrpSpPr/>
          <p:nvPr/>
        </p:nvGrpSpPr>
        <p:grpSpPr>
          <a:xfrm rot="16200000">
            <a:off x="-2781300" y="-381000"/>
            <a:ext cx="7797800" cy="7797800"/>
            <a:chOff x="-2781300" y="-381000"/>
            <a:chExt cx="7797800" cy="7797800"/>
          </a:xfrm>
        </p:grpSpPr>
        <p:sp useBgFill="1">
          <p:nvSpPr>
            <p:cNvPr id="6" name="Flowchart: Summing Junction 5">
              <a:extLst>
                <a:ext uri="{FF2B5EF4-FFF2-40B4-BE49-F238E27FC236}">
                  <a16:creationId xmlns:a16="http://schemas.microsoft.com/office/drawing/2014/main" id="{ADE1E913-1E3B-49BD-85A2-ACF4646F66B6}"/>
                </a:ext>
              </a:extLst>
            </p:cNvPr>
            <p:cNvSpPr/>
            <p:nvPr/>
          </p:nvSpPr>
          <p:spPr>
            <a:xfrm>
              <a:off x="-2781300" y="-381000"/>
              <a:ext cx="7797800" cy="7797800"/>
            </a:xfrm>
            <a:prstGeom prst="flowChartSummingJunction">
              <a:avLst/>
            </a:prstGeom>
            <a:ln>
              <a:solidFill>
                <a:schemeClr val="tx1">
                  <a:lumMod val="95000"/>
                  <a:lumOff val="5000"/>
                </a:schemeClr>
              </a:solidFill>
            </a:ln>
            <a:effectLst>
              <a:outerShdw blurRad="152400" dist="38100" sx="103000" sy="103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37F28CAE-038A-44E7-9DEB-D45D0C058874}"/>
                </a:ext>
              </a:extLst>
            </p:cNvPr>
            <p:cNvSpPr txBox="1"/>
            <p:nvPr/>
          </p:nvSpPr>
          <p:spPr>
            <a:xfrm rot="5400000">
              <a:off x="2628900" y="3075057"/>
              <a:ext cx="2540000" cy="707886"/>
            </a:xfrm>
            <a:prstGeom prst="rect">
              <a:avLst/>
            </a:prstGeom>
            <a:noFill/>
          </p:spPr>
          <p:txBody>
            <a:bodyPr wrap="square" rtlCol="0">
              <a:spAutoFit/>
            </a:bodyPr>
            <a:lstStyle/>
            <a:p>
              <a:r>
                <a:rPr lang="en-US" sz="4000" dirty="0">
                  <a:latin typeface="Montserrat ExtraBold" pitchFamily="2" charset="0"/>
                </a:rPr>
                <a:t>PART 01</a:t>
              </a:r>
            </a:p>
          </p:txBody>
        </p:sp>
        <p:sp>
          <p:nvSpPr>
            <p:cNvPr id="9" name="TextBox 8">
              <a:extLst>
                <a:ext uri="{FF2B5EF4-FFF2-40B4-BE49-F238E27FC236}">
                  <a16:creationId xmlns:a16="http://schemas.microsoft.com/office/drawing/2014/main" id="{AF8CDA07-C6DE-44E2-989E-37A370B43A53}"/>
                </a:ext>
              </a:extLst>
            </p:cNvPr>
            <p:cNvSpPr txBox="1"/>
            <p:nvPr/>
          </p:nvSpPr>
          <p:spPr>
            <a:xfrm>
              <a:off x="-152399" y="636657"/>
              <a:ext cx="2540000" cy="707886"/>
            </a:xfrm>
            <a:prstGeom prst="rect">
              <a:avLst/>
            </a:prstGeom>
            <a:noFill/>
          </p:spPr>
          <p:txBody>
            <a:bodyPr wrap="square" rtlCol="0">
              <a:spAutoFit/>
            </a:bodyPr>
            <a:lstStyle/>
            <a:p>
              <a:r>
                <a:rPr lang="en-US" sz="4000" dirty="0">
                  <a:latin typeface="Montserrat ExtraBold" pitchFamily="2" charset="0"/>
                </a:rPr>
                <a:t>PART 04</a:t>
              </a:r>
            </a:p>
          </p:txBody>
        </p:sp>
        <p:sp>
          <p:nvSpPr>
            <p:cNvPr id="10" name="TextBox 9">
              <a:extLst>
                <a:ext uri="{FF2B5EF4-FFF2-40B4-BE49-F238E27FC236}">
                  <a16:creationId xmlns:a16="http://schemas.microsoft.com/office/drawing/2014/main" id="{F45D4B9F-93D6-4080-83FC-F2F86735B85B}"/>
                </a:ext>
              </a:extLst>
            </p:cNvPr>
            <p:cNvSpPr txBox="1"/>
            <p:nvPr/>
          </p:nvSpPr>
          <p:spPr>
            <a:xfrm rot="16200000">
              <a:off x="-2782955" y="3075057"/>
              <a:ext cx="2540000" cy="707886"/>
            </a:xfrm>
            <a:prstGeom prst="rect">
              <a:avLst/>
            </a:prstGeom>
            <a:noFill/>
          </p:spPr>
          <p:txBody>
            <a:bodyPr wrap="square" rtlCol="0">
              <a:spAutoFit/>
            </a:bodyPr>
            <a:lstStyle/>
            <a:p>
              <a:r>
                <a:rPr lang="en-US" sz="4000" dirty="0">
                  <a:latin typeface="Montserrat ExtraBold" pitchFamily="2" charset="0"/>
                </a:rPr>
                <a:t>PART 03</a:t>
              </a:r>
            </a:p>
          </p:txBody>
        </p:sp>
        <p:sp>
          <p:nvSpPr>
            <p:cNvPr id="11" name="TextBox 10">
              <a:extLst>
                <a:ext uri="{FF2B5EF4-FFF2-40B4-BE49-F238E27FC236}">
                  <a16:creationId xmlns:a16="http://schemas.microsoft.com/office/drawing/2014/main" id="{7D9F86A9-4250-4B7D-B35C-FEA5C1450F35}"/>
                </a:ext>
              </a:extLst>
            </p:cNvPr>
            <p:cNvSpPr txBox="1"/>
            <p:nvPr/>
          </p:nvSpPr>
          <p:spPr>
            <a:xfrm rot="10800000">
              <a:off x="-152400" y="5513457"/>
              <a:ext cx="2540000" cy="707886"/>
            </a:xfrm>
            <a:prstGeom prst="rect">
              <a:avLst/>
            </a:prstGeom>
            <a:noFill/>
          </p:spPr>
          <p:txBody>
            <a:bodyPr wrap="square" rtlCol="0">
              <a:spAutoFit/>
            </a:bodyPr>
            <a:lstStyle/>
            <a:p>
              <a:r>
                <a:rPr lang="en-US" sz="4000" dirty="0">
                  <a:latin typeface="Montserrat ExtraBold" pitchFamily="2" charset="0"/>
                </a:rPr>
                <a:t>PART 02</a:t>
              </a:r>
            </a:p>
          </p:txBody>
        </p:sp>
      </p:grpSp>
      <p:sp useBgFill="1">
        <p:nvSpPr>
          <p:cNvPr id="12" name="Oval 11">
            <a:extLst>
              <a:ext uri="{FF2B5EF4-FFF2-40B4-BE49-F238E27FC236}">
                <a16:creationId xmlns:a16="http://schemas.microsoft.com/office/drawing/2014/main" id="{47D8A27D-236D-4FD7-9B66-C91248F8F5FA}"/>
              </a:ext>
            </a:extLst>
          </p:cNvPr>
          <p:cNvSpPr/>
          <p:nvPr/>
        </p:nvSpPr>
        <p:spPr>
          <a:xfrm rot="2700000">
            <a:off x="-407227" y="1828800"/>
            <a:ext cx="3200400" cy="3200400"/>
          </a:xfrm>
          <a:prstGeom prst="ellipse">
            <a:avLst/>
          </a:prstGeom>
          <a:ln>
            <a:noFill/>
          </a:ln>
          <a:effectLst>
            <a:outerShdw blurRad="152400" dist="38100" sx="103000" sy="103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4BF5B94F-899F-4D7C-85E5-2408591089C0}"/>
              </a:ext>
            </a:extLst>
          </p:cNvPr>
          <p:cNvSpPr txBox="1"/>
          <p:nvPr/>
        </p:nvSpPr>
        <p:spPr>
          <a:xfrm>
            <a:off x="6096000" y="-14260136"/>
            <a:ext cx="5010150" cy="48074699"/>
          </a:xfrm>
          <a:prstGeom prst="rect">
            <a:avLst/>
          </a:prstGeom>
          <a:noFill/>
        </p:spPr>
        <p:txBody>
          <a:bodyPr wrap="square" rtlCol="0">
            <a:spAutoFit/>
          </a:bodyPr>
          <a:lstStyle/>
          <a:p>
            <a:pPr algn="ctr"/>
            <a:r>
              <a:rPr lang="en-US" sz="3600" dirty="0">
                <a:latin typeface="Montserrat ExtraBold" pitchFamily="2" charset="0"/>
              </a:rPr>
              <a:t>Introduction</a:t>
            </a:r>
          </a:p>
          <a:p>
            <a:pPr algn="ctr"/>
            <a:endParaRPr lang="en-US" sz="3200" dirty="0">
              <a:latin typeface="Montserrat ExtraBold" pitchFamily="2" charset="0"/>
            </a:endParaRPr>
          </a:p>
          <a:p>
            <a:pPr algn="ctr"/>
            <a:r>
              <a:rPr lang="en-US" sz="2000" dirty="0">
                <a:latin typeface="Malgun Gothic" panose="020B0503020000020004" pitchFamily="34" charset="-127"/>
                <a:ea typeface="Malgun Gothic" panose="020B0503020000020004" pitchFamily="34" charset="-127"/>
                <a:cs typeface="Calibri" panose="020F0502020204030204" pitchFamily="34" charset="0"/>
              </a:rPr>
              <a:t>This project presents a </a:t>
            </a:r>
            <a:r>
              <a:rPr lang="en-US" sz="2000" b="1" i="0" dirty="0">
                <a:effectLst/>
                <a:latin typeface="Malgun Gothic" panose="020B0503020000020004" pitchFamily="34" charset="-127"/>
                <a:ea typeface="Malgun Gothic" panose="020B0503020000020004" pitchFamily="34" charset="-127"/>
              </a:rPr>
              <a:t>Recommendation System for appropriate teacher for appropriate course </a:t>
            </a:r>
            <a:r>
              <a:rPr lang="en-US" sz="2000" b="1" dirty="0">
                <a:latin typeface="Malgun Gothic" panose="020B0503020000020004" pitchFamily="34" charset="-127"/>
                <a:ea typeface="Malgun Gothic" panose="020B0503020000020004" pitchFamily="34" charset="-127"/>
                <a:cs typeface="Calibri" panose="020F0502020204030204" pitchFamily="34" charset="0"/>
              </a:rPr>
              <a:t>, </a:t>
            </a:r>
            <a:r>
              <a:rPr lang="en-US" sz="2000" dirty="0">
                <a:latin typeface="Malgun Gothic" panose="020B0503020000020004" pitchFamily="34" charset="-127"/>
                <a:ea typeface="Malgun Gothic" panose="020B0503020000020004" pitchFamily="34" charset="-127"/>
                <a:cs typeface="Calibri" panose="020F0502020204030204" pitchFamily="34" charset="0"/>
              </a:rPr>
              <a:t>designed to match teachers to specific course requirements using intelligent filtering and machine learning techniques. The idea is to streamline how academic institutions assign teaching roles by factoring in key attributes such as subjects taught, education level, experience, certifications, availability, and teaching style. This system automates what is traditionally a time-consuming and manual decision process.</a:t>
            </a: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r>
              <a:rPr lang="en-US" sz="3600" dirty="0">
                <a:latin typeface="Montserrat ExtraBold" pitchFamily="2" charset="0"/>
              </a:rPr>
              <a:t>Setting-up </a:t>
            </a:r>
          </a:p>
          <a:p>
            <a:pPr algn="ctr"/>
            <a:r>
              <a:rPr lang="en-US" sz="3600" dirty="0">
                <a:latin typeface="Montserrat ExtraBold" pitchFamily="2" charset="0"/>
              </a:rPr>
              <a:t>Environment</a:t>
            </a:r>
          </a:p>
          <a:p>
            <a:pPr algn="ctr"/>
            <a:endParaRPr lang="en-US" sz="3600" dirty="0">
              <a:latin typeface="Calibri" panose="020F0502020204030204" pitchFamily="34" charset="0"/>
              <a:ea typeface="Calibri" panose="020F0502020204030204" pitchFamily="34" charset="0"/>
              <a:cs typeface="Calibri" panose="020F0502020204030204" pitchFamily="34" charset="0"/>
            </a:endParaRPr>
          </a:p>
          <a:p>
            <a:pPr algn="ctr"/>
            <a:r>
              <a:rPr lang="en-US" sz="2000" dirty="0">
                <a:latin typeface="Malgun Gothic" panose="020B0503020000020004" pitchFamily="34" charset="-127"/>
                <a:ea typeface="Malgun Gothic" panose="020B0503020000020004" pitchFamily="34" charset="-127"/>
                <a:cs typeface="Calibri" panose="020F0502020204030204" pitchFamily="34" charset="0"/>
              </a:rPr>
              <a:t>To run the recommendation system effectively, it is recommended to create a virtual environment using venv or conda to manage dependencies cleanly. The key libraries used include pandas and numpy for data handling, scikit-learn for scaling and similarity analysis, joblib for loading pre-trained models, and streamlit for the web UI. Ensuring all packages are installed and the environment is activated is the first step toward a successful setup.</a:t>
            </a: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r>
              <a:rPr lang="en-US" sz="2000" dirty="0">
                <a:latin typeface="Malgun Gothic" panose="020B0503020000020004" pitchFamily="34" charset="-127"/>
                <a:ea typeface="Malgun Gothic" panose="020B0503020000020004" pitchFamily="34" charset="-127"/>
                <a:cs typeface="Calibri" panose="020F0502020204030204" pitchFamily="34" charset="0"/>
              </a:rPr>
              <a:t>The UI script (streamlit.py) relies on several essential files located in an assets/ directory. These include:</a:t>
            </a:r>
          </a:p>
          <a:p>
            <a:pPr marL="342900" indent="-342900" algn="ctr">
              <a:buFont typeface="Wingdings" panose="05000000000000000000" pitchFamily="2" charset="2"/>
              <a:buChar char="Ø"/>
            </a:pPr>
            <a:r>
              <a:rPr lang="en-US" sz="2000" dirty="0">
                <a:latin typeface="Malgun Gothic" panose="020B0503020000020004" pitchFamily="34" charset="-127"/>
                <a:ea typeface="Malgun Gothic" panose="020B0503020000020004" pitchFamily="34" charset="-127"/>
                <a:cs typeface="Calibri" panose="020F0502020204030204" pitchFamily="34" charset="0"/>
              </a:rPr>
              <a:t> teacher_vectors.npy: precomputed teacher embeddings</a:t>
            </a:r>
          </a:p>
          <a:p>
            <a:pPr marL="342900" indent="-342900" algn="ctr">
              <a:buFont typeface="Wingdings" panose="05000000000000000000" pitchFamily="2" charset="2"/>
              <a:buChar char="Ø"/>
            </a:pPr>
            <a:r>
              <a:rPr lang="en-US" sz="2000" dirty="0">
                <a:latin typeface="Malgun Gothic" panose="020B0503020000020004" pitchFamily="34" charset="-127"/>
                <a:ea typeface="Malgun Gothic" panose="020B0503020000020004" pitchFamily="34" charset="-127"/>
                <a:cs typeface="Calibri" panose="020F0502020204030204" pitchFamily="34" charset="0"/>
              </a:rPr>
              <a:t>scaler.pkl: a standard scaler used to normalize user inputs</a:t>
            </a:r>
          </a:p>
          <a:p>
            <a:pPr marL="342900" indent="-342900" algn="ctr">
              <a:buFont typeface="Wingdings" panose="05000000000000000000" pitchFamily="2" charset="2"/>
              <a:buChar char="Ø"/>
            </a:pPr>
            <a:r>
              <a:rPr lang="en-US" sz="2000" dirty="0">
                <a:latin typeface="Malgun Gothic" panose="020B0503020000020004" pitchFamily="34" charset="-127"/>
                <a:ea typeface="Malgun Gothic" panose="020B0503020000020004" pitchFamily="34" charset="-127"/>
                <a:cs typeface="Calibri" panose="020F0502020204030204" pitchFamily="34" charset="0"/>
              </a:rPr>
              <a:t>features.pkl: a list of all feature columns used in modeling</a:t>
            </a:r>
          </a:p>
          <a:p>
            <a:pPr marL="342900" indent="-342900" algn="ctr">
              <a:buFont typeface="Wingdings" panose="05000000000000000000" pitchFamily="2" charset="2"/>
              <a:buChar char="Ø"/>
            </a:pPr>
            <a:r>
              <a:rPr lang="en-US" sz="2000" dirty="0">
                <a:latin typeface="Malgun Gothic" panose="020B0503020000020004" pitchFamily="34" charset="-127"/>
                <a:ea typeface="Malgun Gothic" panose="020B0503020000020004" pitchFamily="34" charset="-127"/>
                <a:cs typeface="Calibri" panose="020F0502020204030204" pitchFamily="34" charset="0"/>
              </a:rPr>
              <a:t>original_teachers_df.csv: the main dataset containing all teacher records</a:t>
            </a:r>
          </a:p>
          <a:p>
            <a:pPr algn="ctr"/>
            <a:r>
              <a:rPr lang="en-US" sz="2000" dirty="0">
                <a:latin typeface="Malgun Gothic" panose="020B0503020000020004" pitchFamily="34" charset="-127"/>
                <a:ea typeface="Malgun Gothic" panose="020B0503020000020004" pitchFamily="34" charset="-127"/>
                <a:cs typeface="Calibri" panose="020F0502020204030204" pitchFamily="34" charset="0"/>
              </a:rPr>
              <a:t>These files are loaded at runtime to dynamically build the recommendation interface.</a:t>
            </a: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r>
              <a:rPr lang="en-US" sz="3600" kern="1200" dirty="0">
                <a:solidFill>
                  <a:srgbClr val="000000"/>
                </a:solidFill>
                <a:effectLst/>
                <a:latin typeface="Montserrat ExtraBold" pitchFamily="2" charset="0"/>
                <a:ea typeface="+mn-ea"/>
                <a:cs typeface="+mn-cs"/>
              </a:rPr>
              <a:t>Notebook</a:t>
            </a:r>
          </a:p>
          <a:p>
            <a:pPr algn="ctr"/>
            <a:r>
              <a:rPr lang="en-US" sz="3600" dirty="0">
                <a:solidFill>
                  <a:srgbClr val="000000"/>
                </a:solidFill>
                <a:latin typeface="Montserrat ExtraBold" pitchFamily="2" charset="0"/>
              </a:rPr>
              <a:t>Overview</a:t>
            </a:r>
            <a:endParaRPr lang="en-US" sz="3600" dirty="0">
              <a:effectLst/>
            </a:endParaRPr>
          </a:p>
          <a:p>
            <a:pPr algn="ctr"/>
            <a:r>
              <a:rPr lang="en-US" sz="2000" dirty="0">
                <a:latin typeface="Malgun Gothic" panose="020B0503020000020004" pitchFamily="34" charset="-127"/>
                <a:ea typeface="Malgun Gothic" panose="020B0503020000020004" pitchFamily="34" charset="-127"/>
              </a:rPr>
              <a:t>The Jupyter Notebook focuses on the </a:t>
            </a:r>
            <a:r>
              <a:rPr lang="en-US" sz="2000" b="1" dirty="0">
                <a:latin typeface="Malgun Gothic" panose="020B0503020000020004" pitchFamily="34" charset="-127"/>
                <a:ea typeface="Malgun Gothic" panose="020B0503020000020004" pitchFamily="34" charset="-127"/>
              </a:rPr>
              <a:t>data preparation pipeline</a:t>
            </a:r>
            <a:r>
              <a:rPr lang="en-US" sz="2000" dirty="0">
                <a:latin typeface="Malgun Gothic" panose="020B0503020000020004" pitchFamily="34" charset="-127"/>
                <a:ea typeface="Malgun Gothic" panose="020B0503020000020004" pitchFamily="34" charset="-127"/>
              </a:rPr>
              <a:t> required for the recommendation system. Raw teacher data is processed by encoding categorical variables (like subjects, education level, teaching style) into binary vectors. Simultaneously, numerical fields such as years of experience, course count, and student ratings are scaled to ensure consistency during similarity computations.</a:t>
            </a: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r>
              <a:rPr lang="en-US" sz="2000" dirty="0">
                <a:latin typeface="Malgun Gothic" panose="020B0503020000020004" pitchFamily="34" charset="-127"/>
                <a:ea typeface="Malgun Gothic" panose="020B0503020000020004" pitchFamily="34" charset="-127"/>
                <a:cs typeface="Calibri" panose="020F0502020204030204" pitchFamily="34" charset="0"/>
              </a:rPr>
              <a:t>After preprocessing, all teacher records are converted into uniform feature vectors. These vectors are stored using numpy for later comparison during the recommendation step. The notebook also exports the necessary assets (features list, scaler, and vectorized data) that serve as inputs to the Streamlit interface. This backend logic is crucial for the UI to function correctly and deliver relevant recommendations in real time.</a:t>
            </a: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dirty="0">
              <a:latin typeface="Calibri" panose="020F0502020204030204" pitchFamily="34" charset="0"/>
              <a:ea typeface="Calibri" panose="020F0502020204030204" pitchFamily="34" charset="0"/>
              <a:cs typeface="Calibri" panose="020F0502020204030204" pitchFamily="34" charset="0"/>
            </a:endParaRPr>
          </a:p>
          <a:p>
            <a:pPr algn="ctr"/>
            <a:r>
              <a:rPr lang="en-US" sz="3600" kern="1200" dirty="0">
                <a:solidFill>
                  <a:srgbClr val="000000"/>
                </a:solidFill>
                <a:effectLst/>
                <a:latin typeface="Montserrat ExtraBold" pitchFamily="2" charset="0"/>
                <a:ea typeface="+mn-ea"/>
                <a:cs typeface="+mn-cs"/>
              </a:rPr>
              <a:t>UI Dev’t</a:t>
            </a:r>
            <a:r>
              <a:rPr lang="en-US" sz="3600" dirty="0">
                <a:solidFill>
                  <a:srgbClr val="000000"/>
                </a:solidFill>
                <a:latin typeface="Montserrat ExtraBold" pitchFamily="2" charset="0"/>
              </a:rPr>
              <a:t> with</a:t>
            </a:r>
          </a:p>
          <a:p>
            <a:pPr algn="ctr"/>
            <a:r>
              <a:rPr lang="en-US" sz="3600" dirty="0">
                <a:solidFill>
                  <a:srgbClr val="000000"/>
                </a:solidFill>
                <a:latin typeface="Montserrat ExtraBold" pitchFamily="2" charset="0"/>
                <a:ea typeface="Calibri" panose="020F0502020204030204" pitchFamily="34" charset="0"/>
                <a:cs typeface="Calibri" panose="020F0502020204030204" pitchFamily="34" charset="0"/>
              </a:rPr>
              <a:t>Streamlit</a:t>
            </a:r>
            <a:endParaRPr lang="en-US" sz="3600" dirty="0">
              <a:latin typeface="Calibri" panose="020F0502020204030204" pitchFamily="34" charset="0"/>
              <a:ea typeface="Calibri" panose="020F0502020204030204" pitchFamily="34" charset="0"/>
              <a:cs typeface="Calibri" panose="020F0502020204030204" pitchFamily="34" charset="0"/>
            </a:endParaRPr>
          </a:p>
          <a:p>
            <a:pPr algn="ctr"/>
            <a:r>
              <a:rPr lang="en-US" sz="2000" dirty="0">
                <a:latin typeface="Malgun Gothic" panose="020B0503020000020004" pitchFamily="34" charset="-127"/>
                <a:ea typeface="Malgun Gothic" panose="020B0503020000020004" pitchFamily="34" charset="-127"/>
              </a:rPr>
              <a:t>The user interface, built using </a:t>
            </a:r>
            <a:r>
              <a:rPr lang="en-US" sz="2000" b="1" dirty="0">
                <a:latin typeface="Malgun Gothic" panose="020B0503020000020004" pitchFamily="34" charset="-127"/>
                <a:ea typeface="Malgun Gothic" panose="020B0503020000020004" pitchFamily="34" charset="-127"/>
              </a:rPr>
              <a:t>Streamlit</a:t>
            </a:r>
            <a:r>
              <a:rPr lang="en-US" sz="2000" dirty="0">
                <a:latin typeface="Malgun Gothic" panose="020B0503020000020004" pitchFamily="34" charset="-127"/>
                <a:ea typeface="Malgun Gothic" panose="020B0503020000020004" pitchFamily="34" charset="-127"/>
              </a:rPr>
              <a:t>, offers a clean and interactive platform for inputting course requirements. Users can choose preferences like primary and secondary subjects, education level, teaching style, certifications, and more. Sliders allow adjustment for numeric fields such as experience, course count, and minimum rating. Once submitted, the system builds a course profile vector and computes similarity with existing teacher vectors using cosine similarity.</a:t>
            </a: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r>
              <a:rPr lang="en-US" sz="2000" dirty="0">
                <a:latin typeface="Malgun Gothic" panose="020B0503020000020004" pitchFamily="34" charset="-127"/>
                <a:ea typeface="Malgun Gothic" panose="020B0503020000020004" pitchFamily="34" charset="-127"/>
              </a:rPr>
              <a:t>The top 10 matching teachers are displayed in a simple, readable table showing their ID, Full Name, Email , primary subject, years of experience, and rating. This interface bridges the technical backend with a user-friendly frontend, enabling anyone from administrators to academic planners to make data-backed decisions. In conclusion, this project successfully integrates machine learning with an accessible UI to automate a vital educational process, offering both practicality and impact.</a:t>
            </a: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p:txBody>
      </p:sp>
    </p:spTree>
    <p:extLst>
      <p:ext uri="{BB962C8B-B14F-4D97-AF65-F5344CB8AC3E}">
        <p14:creationId xmlns:p14="http://schemas.microsoft.com/office/powerpoint/2010/main" val="28525332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F1D81017-7BC2-4B27-B2EE-C91414D735E9}"/>
              </a:ext>
            </a:extLst>
          </p:cNvPr>
          <p:cNvGrpSpPr/>
          <p:nvPr/>
        </p:nvGrpSpPr>
        <p:grpSpPr>
          <a:xfrm rot="10800000">
            <a:off x="-2781300" y="-381000"/>
            <a:ext cx="7797800" cy="7797800"/>
            <a:chOff x="-2781300" y="-381000"/>
            <a:chExt cx="7797800" cy="7797800"/>
          </a:xfrm>
        </p:grpSpPr>
        <p:sp useBgFill="1">
          <p:nvSpPr>
            <p:cNvPr id="6" name="Flowchart: Summing Junction 5">
              <a:extLst>
                <a:ext uri="{FF2B5EF4-FFF2-40B4-BE49-F238E27FC236}">
                  <a16:creationId xmlns:a16="http://schemas.microsoft.com/office/drawing/2014/main" id="{ADE1E913-1E3B-49BD-85A2-ACF4646F66B6}"/>
                </a:ext>
              </a:extLst>
            </p:cNvPr>
            <p:cNvSpPr/>
            <p:nvPr/>
          </p:nvSpPr>
          <p:spPr>
            <a:xfrm>
              <a:off x="-2781300" y="-381000"/>
              <a:ext cx="7797800" cy="7797800"/>
            </a:xfrm>
            <a:prstGeom prst="flowChartSummingJunction">
              <a:avLst/>
            </a:prstGeom>
            <a:ln>
              <a:solidFill>
                <a:schemeClr val="tx1">
                  <a:lumMod val="95000"/>
                  <a:lumOff val="5000"/>
                </a:schemeClr>
              </a:solidFill>
            </a:ln>
            <a:effectLst>
              <a:outerShdw blurRad="152400" dist="38100" sx="103000" sy="103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37F28CAE-038A-44E7-9DEB-D45D0C058874}"/>
                </a:ext>
              </a:extLst>
            </p:cNvPr>
            <p:cNvSpPr txBox="1"/>
            <p:nvPr/>
          </p:nvSpPr>
          <p:spPr>
            <a:xfrm rot="5400000">
              <a:off x="2628900" y="3075057"/>
              <a:ext cx="2540000" cy="707886"/>
            </a:xfrm>
            <a:prstGeom prst="rect">
              <a:avLst/>
            </a:prstGeom>
            <a:noFill/>
          </p:spPr>
          <p:txBody>
            <a:bodyPr wrap="square" rtlCol="0">
              <a:spAutoFit/>
            </a:bodyPr>
            <a:lstStyle/>
            <a:p>
              <a:r>
                <a:rPr lang="en-US" sz="4000" dirty="0">
                  <a:latin typeface="Montserrat ExtraBold" pitchFamily="2" charset="0"/>
                </a:rPr>
                <a:t>PART 01</a:t>
              </a:r>
            </a:p>
          </p:txBody>
        </p:sp>
        <p:sp>
          <p:nvSpPr>
            <p:cNvPr id="9" name="TextBox 8">
              <a:extLst>
                <a:ext uri="{FF2B5EF4-FFF2-40B4-BE49-F238E27FC236}">
                  <a16:creationId xmlns:a16="http://schemas.microsoft.com/office/drawing/2014/main" id="{AF8CDA07-C6DE-44E2-989E-37A370B43A53}"/>
                </a:ext>
              </a:extLst>
            </p:cNvPr>
            <p:cNvSpPr txBox="1"/>
            <p:nvPr/>
          </p:nvSpPr>
          <p:spPr>
            <a:xfrm>
              <a:off x="-152399" y="636657"/>
              <a:ext cx="2540000" cy="707886"/>
            </a:xfrm>
            <a:prstGeom prst="rect">
              <a:avLst/>
            </a:prstGeom>
            <a:noFill/>
          </p:spPr>
          <p:txBody>
            <a:bodyPr wrap="square" rtlCol="0">
              <a:spAutoFit/>
            </a:bodyPr>
            <a:lstStyle/>
            <a:p>
              <a:r>
                <a:rPr lang="en-US" sz="4000" dirty="0">
                  <a:latin typeface="Montserrat ExtraBold" pitchFamily="2" charset="0"/>
                </a:rPr>
                <a:t>PART 04</a:t>
              </a:r>
            </a:p>
          </p:txBody>
        </p:sp>
        <p:sp>
          <p:nvSpPr>
            <p:cNvPr id="10" name="TextBox 9">
              <a:extLst>
                <a:ext uri="{FF2B5EF4-FFF2-40B4-BE49-F238E27FC236}">
                  <a16:creationId xmlns:a16="http://schemas.microsoft.com/office/drawing/2014/main" id="{F45D4B9F-93D6-4080-83FC-F2F86735B85B}"/>
                </a:ext>
              </a:extLst>
            </p:cNvPr>
            <p:cNvSpPr txBox="1"/>
            <p:nvPr/>
          </p:nvSpPr>
          <p:spPr>
            <a:xfrm rot="16200000">
              <a:off x="-2782955" y="3075057"/>
              <a:ext cx="2540000" cy="707886"/>
            </a:xfrm>
            <a:prstGeom prst="rect">
              <a:avLst/>
            </a:prstGeom>
            <a:noFill/>
          </p:spPr>
          <p:txBody>
            <a:bodyPr wrap="square" rtlCol="0">
              <a:spAutoFit/>
            </a:bodyPr>
            <a:lstStyle/>
            <a:p>
              <a:r>
                <a:rPr lang="en-US" sz="4000" dirty="0">
                  <a:latin typeface="Montserrat ExtraBold" pitchFamily="2" charset="0"/>
                </a:rPr>
                <a:t>PART 03</a:t>
              </a:r>
            </a:p>
          </p:txBody>
        </p:sp>
        <p:sp>
          <p:nvSpPr>
            <p:cNvPr id="11" name="TextBox 10">
              <a:extLst>
                <a:ext uri="{FF2B5EF4-FFF2-40B4-BE49-F238E27FC236}">
                  <a16:creationId xmlns:a16="http://schemas.microsoft.com/office/drawing/2014/main" id="{7D9F86A9-4250-4B7D-B35C-FEA5C1450F35}"/>
                </a:ext>
              </a:extLst>
            </p:cNvPr>
            <p:cNvSpPr txBox="1"/>
            <p:nvPr/>
          </p:nvSpPr>
          <p:spPr>
            <a:xfrm rot="10800000">
              <a:off x="-152400" y="5513457"/>
              <a:ext cx="2540000" cy="707886"/>
            </a:xfrm>
            <a:prstGeom prst="rect">
              <a:avLst/>
            </a:prstGeom>
            <a:noFill/>
          </p:spPr>
          <p:txBody>
            <a:bodyPr wrap="square" rtlCol="0">
              <a:spAutoFit/>
            </a:bodyPr>
            <a:lstStyle/>
            <a:p>
              <a:r>
                <a:rPr lang="en-US" sz="4000" dirty="0">
                  <a:latin typeface="Montserrat ExtraBold" pitchFamily="2" charset="0"/>
                </a:rPr>
                <a:t>PART 02</a:t>
              </a:r>
            </a:p>
          </p:txBody>
        </p:sp>
      </p:grpSp>
      <p:sp useBgFill="1">
        <p:nvSpPr>
          <p:cNvPr id="12" name="Oval 11">
            <a:extLst>
              <a:ext uri="{FF2B5EF4-FFF2-40B4-BE49-F238E27FC236}">
                <a16:creationId xmlns:a16="http://schemas.microsoft.com/office/drawing/2014/main" id="{47D8A27D-236D-4FD7-9B66-C91248F8F5FA}"/>
              </a:ext>
            </a:extLst>
          </p:cNvPr>
          <p:cNvSpPr/>
          <p:nvPr/>
        </p:nvSpPr>
        <p:spPr>
          <a:xfrm rot="5400000">
            <a:off x="-407227" y="1828800"/>
            <a:ext cx="3200400" cy="3200400"/>
          </a:xfrm>
          <a:prstGeom prst="ellipse">
            <a:avLst/>
          </a:prstGeom>
          <a:ln>
            <a:noFill/>
          </a:ln>
          <a:effectLst>
            <a:outerShdw blurRad="152400" dist="38100" sx="103000" sy="103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DCB2AF56-BF52-4F57-A012-3FD68717427B}"/>
              </a:ext>
            </a:extLst>
          </p:cNvPr>
          <p:cNvSpPr txBox="1"/>
          <p:nvPr/>
        </p:nvSpPr>
        <p:spPr>
          <a:xfrm>
            <a:off x="6096000" y="-21700550"/>
            <a:ext cx="5010150" cy="48074699"/>
          </a:xfrm>
          <a:prstGeom prst="rect">
            <a:avLst/>
          </a:prstGeom>
          <a:noFill/>
        </p:spPr>
        <p:txBody>
          <a:bodyPr wrap="square" rtlCol="0">
            <a:spAutoFit/>
          </a:bodyPr>
          <a:lstStyle/>
          <a:p>
            <a:pPr algn="ctr"/>
            <a:r>
              <a:rPr lang="en-US" sz="3600" dirty="0">
                <a:latin typeface="Montserrat ExtraBold" pitchFamily="2" charset="0"/>
              </a:rPr>
              <a:t>Introduction</a:t>
            </a:r>
          </a:p>
          <a:p>
            <a:pPr algn="ctr"/>
            <a:endParaRPr lang="en-US" sz="3200" dirty="0">
              <a:latin typeface="Montserrat ExtraBold" pitchFamily="2" charset="0"/>
            </a:endParaRPr>
          </a:p>
          <a:p>
            <a:pPr algn="ctr"/>
            <a:r>
              <a:rPr lang="en-US" sz="2000" dirty="0">
                <a:latin typeface="Malgun Gothic" panose="020B0503020000020004" pitchFamily="34" charset="-127"/>
                <a:ea typeface="Malgun Gothic" panose="020B0503020000020004" pitchFamily="34" charset="-127"/>
                <a:cs typeface="Calibri" panose="020F0502020204030204" pitchFamily="34" charset="0"/>
              </a:rPr>
              <a:t>This project presents a </a:t>
            </a:r>
            <a:r>
              <a:rPr lang="en-US" sz="2000" b="1" i="0" dirty="0">
                <a:effectLst/>
                <a:latin typeface="Malgun Gothic" panose="020B0503020000020004" pitchFamily="34" charset="-127"/>
                <a:ea typeface="Malgun Gothic" panose="020B0503020000020004" pitchFamily="34" charset="-127"/>
              </a:rPr>
              <a:t>Recommendation System for appropriate teacher for appropriate course </a:t>
            </a:r>
            <a:r>
              <a:rPr lang="en-US" sz="2000" b="1" dirty="0">
                <a:latin typeface="Malgun Gothic" panose="020B0503020000020004" pitchFamily="34" charset="-127"/>
                <a:ea typeface="Malgun Gothic" panose="020B0503020000020004" pitchFamily="34" charset="-127"/>
                <a:cs typeface="Calibri" panose="020F0502020204030204" pitchFamily="34" charset="0"/>
              </a:rPr>
              <a:t>, </a:t>
            </a:r>
            <a:r>
              <a:rPr lang="en-US" sz="2000" dirty="0">
                <a:latin typeface="Malgun Gothic" panose="020B0503020000020004" pitchFamily="34" charset="-127"/>
                <a:ea typeface="Malgun Gothic" panose="020B0503020000020004" pitchFamily="34" charset="-127"/>
                <a:cs typeface="Calibri" panose="020F0502020204030204" pitchFamily="34" charset="0"/>
              </a:rPr>
              <a:t>designed to match teachers to specific course requirements using intelligent filtering and machine learning techniques. The idea is to streamline how academic institutions assign teaching roles by factoring in key attributes such as subjects taught, education level, experience, certifications, availability, and teaching style. This system automates what is traditionally a time-consuming and manual decision process.</a:t>
            </a: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r>
              <a:rPr lang="en-US" sz="3600" dirty="0">
                <a:latin typeface="Montserrat ExtraBold" pitchFamily="2" charset="0"/>
              </a:rPr>
              <a:t>Setting-up </a:t>
            </a:r>
          </a:p>
          <a:p>
            <a:pPr algn="ctr"/>
            <a:r>
              <a:rPr lang="en-US" sz="3600" dirty="0">
                <a:latin typeface="Montserrat ExtraBold" pitchFamily="2" charset="0"/>
              </a:rPr>
              <a:t>Environment</a:t>
            </a:r>
          </a:p>
          <a:p>
            <a:pPr algn="ctr"/>
            <a:endParaRPr lang="en-US" sz="3600" dirty="0">
              <a:latin typeface="Calibri" panose="020F0502020204030204" pitchFamily="34" charset="0"/>
              <a:ea typeface="Calibri" panose="020F0502020204030204" pitchFamily="34" charset="0"/>
              <a:cs typeface="Calibri" panose="020F0502020204030204" pitchFamily="34" charset="0"/>
            </a:endParaRPr>
          </a:p>
          <a:p>
            <a:pPr algn="ctr"/>
            <a:r>
              <a:rPr lang="en-US" sz="2000" dirty="0">
                <a:latin typeface="Malgun Gothic" panose="020B0503020000020004" pitchFamily="34" charset="-127"/>
                <a:ea typeface="Malgun Gothic" panose="020B0503020000020004" pitchFamily="34" charset="-127"/>
                <a:cs typeface="Calibri" panose="020F0502020204030204" pitchFamily="34" charset="0"/>
              </a:rPr>
              <a:t>To run the recommendation system effectively, it is recommended to create a virtual environment using venv or conda to manage dependencies cleanly. The key libraries used include pandas and numpy for data handling, scikit-learn for scaling and similarity analysis, joblib for loading pre-trained models, and streamlit for the web UI. Ensuring all packages are installed and the environment is activated is the first step toward a successful setup.</a:t>
            </a: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r>
              <a:rPr lang="en-US" sz="2000" dirty="0">
                <a:latin typeface="Malgun Gothic" panose="020B0503020000020004" pitchFamily="34" charset="-127"/>
                <a:ea typeface="Malgun Gothic" panose="020B0503020000020004" pitchFamily="34" charset="-127"/>
                <a:cs typeface="Calibri" panose="020F0502020204030204" pitchFamily="34" charset="0"/>
              </a:rPr>
              <a:t>The UI script (streamlit.py) relies on several essential files located in an assets/ directory. These include:</a:t>
            </a:r>
          </a:p>
          <a:p>
            <a:pPr marL="342900" indent="-342900" algn="ctr">
              <a:buFont typeface="Wingdings" panose="05000000000000000000" pitchFamily="2" charset="2"/>
              <a:buChar char="Ø"/>
            </a:pPr>
            <a:r>
              <a:rPr lang="en-US" sz="2000" dirty="0">
                <a:latin typeface="Malgun Gothic" panose="020B0503020000020004" pitchFamily="34" charset="-127"/>
                <a:ea typeface="Malgun Gothic" panose="020B0503020000020004" pitchFamily="34" charset="-127"/>
                <a:cs typeface="Calibri" panose="020F0502020204030204" pitchFamily="34" charset="0"/>
              </a:rPr>
              <a:t> teacher_vectors.npy: precomputed teacher embeddings</a:t>
            </a:r>
          </a:p>
          <a:p>
            <a:pPr marL="342900" indent="-342900" algn="ctr">
              <a:buFont typeface="Wingdings" panose="05000000000000000000" pitchFamily="2" charset="2"/>
              <a:buChar char="Ø"/>
            </a:pPr>
            <a:r>
              <a:rPr lang="en-US" sz="2000" dirty="0">
                <a:latin typeface="Malgun Gothic" panose="020B0503020000020004" pitchFamily="34" charset="-127"/>
                <a:ea typeface="Malgun Gothic" panose="020B0503020000020004" pitchFamily="34" charset="-127"/>
                <a:cs typeface="Calibri" panose="020F0502020204030204" pitchFamily="34" charset="0"/>
              </a:rPr>
              <a:t>scaler.pkl: a standard scaler used to normalize user inputs</a:t>
            </a:r>
          </a:p>
          <a:p>
            <a:pPr marL="342900" indent="-342900" algn="ctr">
              <a:buFont typeface="Wingdings" panose="05000000000000000000" pitchFamily="2" charset="2"/>
              <a:buChar char="Ø"/>
            </a:pPr>
            <a:r>
              <a:rPr lang="en-US" sz="2000" dirty="0">
                <a:latin typeface="Malgun Gothic" panose="020B0503020000020004" pitchFamily="34" charset="-127"/>
                <a:ea typeface="Malgun Gothic" panose="020B0503020000020004" pitchFamily="34" charset="-127"/>
                <a:cs typeface="Calibri" panose="020F0502020204030204" pitchFamily="34" charset="0"/>
              </a:rPr>
              <a:t>features.pkl: a list of all feature columns used in modeling</a:t>
            </a:r>
          </a:p>
          <a:p>
            <a:pPr marL="342900" indent="-342900" algn="ctr">
              <a:buFont typeface="Wingdings" panose="05000000000000000000" pitchFamily="2" charset="2"/>
              <a:buChar char="Ø"/>
            </a:pPr>
            <a:r>
              <a:rPr lang="en-US" sz="2000" dirty="0">
                <a:latin typeface="Malgun Gothic" panose="020B0503020000020004" pitchFamily="34" charset="-127"/>
                <a:ea typeface="Malgun Gothic" panose="020B0503020000020004" pitchFamily="34" charset="-127"/>
                <a:cs typeface="Calibri" panose="020F0502020204030204" pitchFamily="34" charset="0"/>
              </a:rPr>
              <a:t>original_teachers_df.csv: the main dataset containing all teacher records</a:t>
            </a:r>
          </a:p>
          <a:p>
            <a:pPr algn="ctr"/>
            <a:r>
              <a:rPr lang="en-US" sz="2000" dirty="0">
                <a:latin typeface="Malgun Gothic" panose="020B0503020000020004" pitchFamily="34" charset="-127"/>
                <a:ea typeface="Malgun Gothic" panose="020B0503020000020004" pitchFamily="34" charset="-127"/>
                <a:cs typeface="Calibri" panose="020F0502020204030204" pitchFamily="34" charset="0"/>
              </a:rPr>
              <a:t>These files are loaded at runtime to dynamically build the recommendation interface.</a:t>
            </a: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r>
              <a:rPr lang="en-US" sz="3600" kern="1200" dirty="0">
                <a:solidFill>
                  <a:srgbClr val="000000"/>
                </a:solidFill>
                <a:effectLst/>
                <a:latin typeface="Montserrat ExtraBold" pitchFamily="2" charset="0"/>
                <a:ea typeface="+mn-ea"/>
                <a:cs typeface="+mn-cs"/>
              </a:rPr>
              <a:t>Notebook</a:t>
            </a:r>
          </a:p>
          <a:p>
            <a:pPr algn="ctr"/>
            <a:r>
              <a:rPr lang="en-US" sz="3600" dirty="0">
                <a:solidFill>
                  <a:srgbClr val="000000"/>
                </a:solidFill>
                <a:latin typeface="Montserrat ExtraBold" pitchFamily="2" charset="0"/>
              </a:rPr>
              <a:t>Overview</a:t>
            </a:r>
            <a:endParaRPr lang="en-US" sz="3600" dirty="0">
              <a:effectLst/>
            </a:endParaRPr>
          </a:p>
          <a:p>
            <a:pPr algn="ctr"/>
            <a:r>
              <a:rPr lang="en-US" sz="2000" dirty="0">
                <a:latin typeface="Malgun Gothic" panose="020B0503020000020004" pitchFamily="34" charset="-127"/>
                <a:ea typeface="Malgun Gothic" panose="020B0503020000020004" pitchFamily="34" charset="-127"/>
              </a:rPr>
              <a:t>The Jupyter Notebook focuses on the </a:t>
            </a:r>
            <a:r>
              <a:rPr lang="en-US" sz="2000" b="1" dirty="0">
                <a:latin typeface="Malgun Gothic" panose="020B0503020000020004" pitchFamily="34" charset="-127"/>
                <a:ea typeface="Malgun Gothic" panose="020B0503020000020004" pitchFamily="34" charset="-127"/>
              </a:rPr>
              <a:t>data preparation pipeline</a:t>
            </a:r>
            <a:r>
              <a:rPr lang="en-US" sz="2000" dirty="0">
                <a:latin typeface="Malgun Gothic" panose="020B0503020000020004" pitchFamily="34" charset="-127"/>
                <a:ea typeface="Malgun Gothic" panose="020B0503020000020004" pitchFamily="34" charset="-127"/>
              </a:rPr>
              <a:t> required for the recommendation system. Raw teacher data is processed by encoding categorical variables (like subjects, education level, teaching style) into binary vectors. Simultaneously, numerical fields such as years of experience, course count, and student ratings are scaled to ensure consistency during similarity computations.</a:t>
            </a: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r>
              <a:rPr lang="en-US" sz="2000" dirty="0">
                <a:latin typeface="Malgun Gothic" panose="020B0503020000020004" pitchFamily="34" charset="-127"/>
                <a:ea typeface="Malgun Gothic" panose="020B0503020000020004" pitchFamily="34" charset="-127"/>
                <a:cs typeface="Calibri" panose="020F0502020204030204" pitchFamily="34" charset="0"/>
              </a:rPr>
              <a:t>After preprocessing, all teacher records are converted into uniform feature vectors. These vectors are stored using numpy for later comparison during the recommendation step. The notebook also exports the necessary assets (features list, scaler, and vectorized data) that serve as inputs to the Streamlit interface. This backend logic is crucial for the UI to function correctly and deliver relevant recommendations in real time.</a:t>
            </a: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dirty="0">
              <a:latin typeface="Calibri" panose="020F0502020204030204" pitchFamily="34" charset="0"/>
              <a:ea typeface="Calibri" panose="020F0502020204030204" pitchFamily="34" charset="0"/>
              <a:cs typeface="Calibri" panose="020F0502020204030204" pitchFamily="34" charset="0"/>
            </a:endParaRPr>
          </a:p>
          <a:p>
            <a:pPr algn="ctr"/>
            <a:r>
              <a:rPr lang="en-US" sz="3600" kern="1200" dirty="0">
                <a:solidFill>
                  <a:srgbClr val="000000"/>
                </a:solidFill>
                <a:effectLst/>
                <a:latin typeface="Montserrat ExtraBold" pitchFamily="2" charset="0"/>
                <a:ea typeface="+mn-ea"/>
                <a:cs typeface="+mn-cs"/>
              </a:rPr>
              <a:t>UI Dev’t</a:t>
            </a:r>
            <a:r>
              <a:rPr lang="en-US" sz="3600" dirty="0">
                <a:solidFill>
                  <a:srgbClr val="000000"/>
                </a:solidFill>
                <a:latin typeface="Montserrat ExtraBold" pitchFamily="2" charset="0"/>
              </a:rPr>
              <a:t> with</a:t>
            </a:r>
          </a:p>
          <a:p>
            <a:pPr algn="ctr"/>
            <a:r>
              <a:rPr lang="en-US" sz="3600" dirty="0">
                <a:solidFill>
                  <a:srgbClr val="000000"/>
                </a:solidFill>
                <a:latin typeface="Montserrat ExtraBold" pitchFamily="2" charset="0"/>
                <a:ea typeface="Calibri" panose="020F0502020204030204" pitchFamily="34" charset="0"/>
                <a:cs typeface="Calibri" panose="020F0502020204030204" pitchFamily="34" charset="0"/>
              </a:rPr>
              <a:t>Streamlit</a:t>
            </a:r>
            <a:endParaRPr lang="en-US" sz="3600" dirty="0">
              <a:latin typeface="Calibri" panose="020F0502020204030204" pitchFamily="34" charset="0"/>
              <a:ea typeface="Calibri" panose="020F0502020204030204" pitchFamily="34" charset="0"/>
              <a:cs typeface="Calibri" panose="020F0502020204030204" pitchFamily="34" charset="0"/>
            </a:endParaRPr>
          </a:p>
          <a:p>
            <a:pPr algn="ctr"/>
            <a:r>
              <a:rPr lang="en-US" sz="2000" dirty="0">
                <a:latin typeface="Malgun Gothic" panose="020B0503020000020004" pitchFamily="34" charset="-127"/>
                <a:ea typeface="Malgun Gothic" panose="020B0503020000020004" pitchFamily="34" charset="-127"/>
              </a:rPr>
              <a:t>The user interface, built using </a:t>
            </a:r>
            <a:r>
              <a:rPr lang="en-US" sz="2000" b="1" dirty="0">
                <a:latin typeface="Malgun Gothic" panose="020B0503020000020004" pitchFamily="34" charset="-127"/>
                <a:ea typeface="Malgun Gothic" panose="020B0503020000020004" pitchFamily="34" charset="-127"/>
              </a:rPr>
              <a:t>Streamlit</a:t>
            </a:r>
            <a:r>
              <a:rPr lang="en-US" sz="2000" dirty="0">
                <a:latin typeface="Malgun Gothic" panose="020B0503020000020004" pitchFamily="34" charset="-127"/>
                <a:ea typeface="Malgun Gothic" panose="020B0503020000020004" pitchFamily="34" charset="-127"/>
              </a:rPr>
              <a:t>, offers a clean and interactive platform for inputting course requirements. Users can choose preferences like primary and secondary subjects, education level, teaching style, certifications, and more. Sliders allow adjustment for numeric fields such as experience, course count, and minimum rating. Once submitted, the system builds a course profile vector and computes similarity with existing teacher vectors using cosine similarity.</a:t>
            </a: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r>
              <a:rPr lang="en-US" sz="2000" dirty="0">
                <a:latin typeface="Malgun Gothic" panose="020B0503020000020004" pitchFamily="34" charset="-127"/>
                <a:ea typeface="Malgun Gothic" panose="020B0503020000020004" pitchFamily="34" charset="-127"/>
              </a:rPr>
              <a:t>The top 10 matching teachers are displayed in a simple, readable table showing their ID, Full Name, Email , primary subject, years of experience, and rating. This interface bridges the technical backend with a user-friendly frontend, enabling anyone from administrators to academic planners to make data-backed decisions. In conclusion, this project successfully integrates machine learning with an accessible UI to automate a vital educational process, offering both practicality and impact.</a:t>
            </a: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p:txBody>
      </p:sp>
    </p:spTree>
    <p:extLst>
      <p:ext uri="{BB962C8B-B14F-4D97-AF65-F5344CB8AC3E}">
        <p14:creationId xmlns:p14="http://schemas.microsoft.com/office/powerpoint/2010/main" val="8871527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F1D81017-7BC2-4B27-B2EE-C91414D735E9}"/>
              </a:ext>
            </a:extLst>
          </p:cNvPr>
          <p:cNvGrpSpPr/>
          <p:nvPr/>
        </p:nvGrpSpPr>
        <p:grpSpPr>
          <a:xfrm rot="10800000">
            <a:off x="-2781300" y="-381000"/>
            <a:ext cx="7797800" cy="7797800"/>
            <a:chOff x="-2781300" y="-381000"/>
            <a:chExt cx="7797800" cy="7797800"/>
          </a:xfrm>
        </p:grpSpPr>
        <p:sp useBgFill="1">
          <p:nvSpPr>
            <p:cNvPr id="6" name="Flowchart: Summing Junction 5">
              <a:extLst>
                <a:ext uri="{FF2B5EF4-FFF2-40B4-BE49-F238E27FC236}">
                  <a16:creationId xmlns:a16="http://schemas.microsoft.com/office/drawing/2014/main" id="{ADE1E913-1E3B-49BD-85A2-ACF4646F66B6}"/>
                </a:ext>
              </a:extLst>
            </p:cNvPr>
            <p:cNvSpPr/>
            <p:nvPr/>
          </p:nvSpPr>
          <p:spPr>
            <a:xfrm>
              <a:off x="-2781300" y="-381000"/>
              <a:ext cx="7797800" cy="7797800"/>
            </a:xfrm>
            <a:prstGeom prst="flowChartSummingJunction">
              <a:avLst/>
            </a:prstGeom>
            <a:ln>
              <a:solidFill>
                <a:schemeClr val="tx1">
                  <a:lumMod val="95000"/>
                  <a:lumOff val="5000"/>
                </a:schemeClr>
              </a:solidFill>
            </a:ln>
            <a:effectLst>
              <a:outerShdw blurRad="152400" dist="38100" sx="103000" sy="103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37F28CAE-038A-44E7-9DEB-D45D0C058874}"/>
                </a:ext>
              </a:extLst>
            </p:cNvPr>
            <p:cNvSpPr txBox="1"/>
            <p:nvPr/>
          </p:nvSpPr>
          <p:spPr>
            <a:xfrm rot="5400000">
              <a:off x="2628900" y="3075057"/>
              <a:ext cx="2540000" cy="707886"/>
            </a:xfrm>
            <a:prstGeom prst="rect">
              <a:avLst/>
            </a:prstGeom>
            <a:noFill/>
          </p:spPr>
          <p:txBody>
            <a:bodyPr wrap="square" rtlCol="0">
              <a:spAutoFit/>
            </a:bodyPr>
            <a:lstStyle/>
            <a:p>
              <a:r>
                <a:rPr lang="en-US" sz="4000" dirty="0">
                  <a:latin typeface="Montserrat ExtraBold" pitchFamily="2" charset="0"/>
                </a:rPr>
                <a:t>PART 01</a:t>
              </a:r>
            </a:p>
          </p:txBody>
        </p:sp>
        <p:sp>
          <p:nvSpPr>
            <p:cNvPr id="9" name="TextBox 8">
              <a:extLst>
                <a:ext uri="{FF2B5EF4-FFF2-40B4-BE49-F238E27FC236}">
                  <a16:creationId xmlns:a16="http://schemas.microsoft.com/office/drawing/2014/main" id="{AF8CDA07-C6DE-44E2-989E-37A370B43A53}"/>
                </a:ext>
              </a:extLst>
            </p:cNvPr>
            <p:cNvSpPr txBox="1"/>
            <p:nvPr/>
          </p:nvSpPr>
          <p:spPr>
            <a:xfrm>
              <a:off x="-152399" y="636657"/>
              <a:ext cx="2540000" cy="707886"/>
            </a:xfrm>
            <a:prstGeom prst="rect">
              <a:avLst/>
            </a:prstGeom>
            <a:noFill/>
          </p:spPr>
          <p:txBody>
            <a:bodyPr wrap="square" rtlCol="0">
              <a:spAutoFit/>
            </a:bodyPr>
            <a:lstStyle/>
            <a:p>
              <a:r>
                <a:rPr lang="en-US" sz="4000" dirty="0">
                  <a:latin typeface="Montserrat ExtraBold" pitchFamily="2" charset="0"/>
                </a:rPr>
                <a:t>PART 04</a:t>
              </a:r>
            </a:p>
          </p:txBody>
        </p:sp>
        <p:sp>
          <p:nvSpPr>
            <p:cNvPr id="10" name="TextBox 9">
              <a:extLst>
                <a:ext uri="{FF2B5EF4-FFF2-40B4-BE49-F238E27FC236}">
                  <a16:creationId xmlns:a16="http://schemas.microsoft.com/office/drawing/2014/main" id="{F45D4B9F-93D6-4080-83FC-F2F86735B85B}"/>
                </a:ext>
              </a:extLst>
            </p:cNvPr>
            <p:cNvSpPr txBox="1"/>
            <p:nvPr/>
          </p:nvSpPr>
          <p:spPr>
            <a:xfrm rot="16200000">
              <a:off x="-2782955" y="3075057"/>
              <a:ext cx="2540000" cy="707886"/>
            </a:xfrm>
            <a:prstGeom prst="rect">
              <a:avLst/>
            </a:prstGeom>
            <a:noFill/>
          </p:spPr>
          <p:txBody>
            <a:bodyPr wrap="square" rtlCol="0">
              <a:spAutoFit/>
            </a:bodyPr>
            <a:lstStyle/>
            <a:p>
              <a:r>
                <a:rPr lang="en-US" sz="4000" dirty="0">
                  <a:latin typeface="Montserrat ExtraBold" pitchFamily="2" charset="0"/>
                </a:rPr>
                <a:t>PART 03</a:t>
              </a:r>
            </a:p>
          </p:txBody>
        </p:sp>
        <p:sp>
          <p:nvSpPr>
            <p:cNvPr id="11" name="TextBox 10">
              <a:extLst>
                <a:ext uri="{FF2B5EF4-FFF2-40B4-BE49-F238E27FC236}">
                  <a16:creationId xmlns:a16="http://schemas.microsoft.com/office/drawing/2014/main" id="{7D9F86A9-4250-4B7D-B35C-FEA5C1450F35}"/>
                </a:ext>
              </a:extLst>
            </p:cNvPr>
            <p:cNvSpPr txBox="1"/>
            <p:nvPr/>
          </p:nvSpPr>
          <p:spPr>
            <a:xfrm rot="10800000">
              <a:off x="-152400" y="5513457"/>
              <a:ext cx="2540000" cy="707886"/>
            </a:xfrm>
            <a:prstGeom prst="rect">
              <a:avLst/>
            </a:prstGeom>
            <a:noFill/>
          </p:spPr>
          <p:txBody>
            <a:bodyPr wrap="square" rtlCol="0">
              <a:spAutoFit/>
            </a:bodyPr>
            <a:lstStyle/>
            <a:p>
              <a:r>
                <a:rPr lang="en-US" sz="4000" dirty="0">
                  <a:latin typeface="Montserrat ExtraBold" pitchFamily="2" charset="0"/>
                </a:rPr>
                <a:t>PART 02</a:t>
              </a:r>
            </a:p>
          </p:txBody>
        </p:sp>
      </p:grpSp>
      <p:sp useBgFill="1">
        <p:nvSpPr>
          <p:cNvPr id="12" name="Oval 11">
            <a:extLst>
              <a:ext uri="{FF2B5EF4-FFF2-40B4-BE49-F238E27FC236}">
                <a16:creationId xmlns:a16="http://schemas.microsoft.com/office/drawing/2014/main" id="{47D8A27D-236D-4FD7-9B66-C91248F8F5FA}"/>
              </a:ext>
            </a:extLst>
          </p:cNvPr>
          <p:cNvSpPr/>
          <p:nvPr/>
        </p:nvSpPr>
        <p:spPr>
          <a:xfrm rot="5400000">
            <a:off x="-407227" y="1828800"/>
            <a:ext cx="3200400" cy="3200400"/>
          </a:xfrm>
          <a:prstGeom prst="ellipse">
            <a:avLst/>
          </a:prstGeom>
          <a:ln>
            <a:noFill/>
          </a:ln>
          <a:effectLst>
            <a:outerShdw blurRad="152400" dist="38100" sx="103000" sy="103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DCB2AF56-BF52-4F57-A012-3FD68717427B}"/>
              </a:ext>
            </a:extLst>
          </p:cNvPr>
          <p:cNvSpPr txBox="1"/>
          <p:nvPr/>
        </p:nvSpPr>
        <p:spPr>
          <a:xfrm>
            <a:off x="6096000" y="-28425814"/>
            <a:ext cx="5010150" cy="48074699"/>
          </a:xfrm>
          <a:prstGeom prst="rect">
            <a:avLst/>
          </a:prstGeom>
          <a:noFill/>
        </p:spPr>
        <p:txBody>
          <a:bodyPr wrap="square" rtlCol="0">
            <a:spAutoFit/>
          </a:bodyPr>
          <a:lstStyle/>
          <a:p>
            <a:pPr algn="ctr"/>
            <a:r>
              <a:rPr lang="en-US" sz="3600" dirty="0">
                <a:latin typeface="Montserrat ExtraBold" pitchFamily="2" charset="0"/>
              </a:rPr>
              <a:t>Introduction</a:t>
            </a:r>
          </a:p>
          <a:p>
            <a:pPr algn="ctr"/>
            <a:endParaRPr lang="en-US" sz="3200" dirty="0">
              <a:latin typeface="Montserrat ExtraBold" pitchFamily="2" charset="0"/>
            </a:endParaRPr>
          </a:p>
          <a:p>
            <a:pPr algn="ctr"/>
            <a:r>
              <a:rPr lang="en-US" sz="2000" dirty="0">
                <a:latin typeface="Malgun Gothic" panose="020B0503020000020004" pitchFamily="34" charset="-127"/>
                <a:ea typeface="Malgun Gothic" panose="020B0503020000020004" pitchFamily="34" charset="-127"/>
                <a:cs typeface="Calibri" panose="020F0502020204030204" pitchFamily="34" charset="0"/>
              </a:rPr>
              <a:t>This project presents a </a:t>
            </a:r>
            <a:r>
              <a:rPr lang="en-US" sz="2000" b="1" i="0" dirty="0">
                <a:effectLst/>
                <a:latin typeface="Malgun Gothic" panose="020B0503020000020004" pitchFamily="34" charset="-127"/>
                <a:ea typeface="Malgun Gothic" panose="020B0503020000020004" pitchFamily="34" charset="-127"/>
              </a:rPr>
              <a:t>Recommendation System for appropriate teacher for appropriate course </a:t>
            </a:r>
            <a:r>
              <a:rPr lang="en-US" sz="2000" b="1" dirty="0">
                <a:latin typeface="Malgun Gothic" panose="020B0503020000020004" pitchFamily="34" charset="-127"/>
                <a:ea typeface="Malgun Gothic" panose="020B0503020000020004" pitchFamily="34" charset="-127"/>
                <a:cs typeface="Calibri" panose="020F0502020204030204" pitchFamily="34" charset="0"/>
              </a:rPr>
              <a:t>, </a:t>
            </a:r>
            <a:r>
              <a:rPr lang="en-US" sz="2000" dirty="0">
                <a:latin typeface="Malgun Gothic" panose="020B0503020000020004" pitchFamily="34" charset="-127"/>
                <a:ea typeface="Malgun Gothic" panose="020B0503020000020004" pitchFamily="34" charset="-127"/>
                <a:cs typeface="Calibri" panose="020F0502020204030204" pitchFamily="34" charset="0"/>
              </a:rPr>
              <a:t>designed to match teachers to specific course requirements using intelligent filtering and machine learning techniques. The idea is to streamline how academic institutions assign teaching roles by factoring in key attributes such as subjects taught, education level, experience, certifications, availability, and teaching style. This system automates what is traditionally a time-consuming and manual decision process.</a:t>
            </a: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r>
              <a:rPr lang="en-US" sz="3600" dirty="0">
                <a:latin typeface="Montserrat ExtraBold" pitchFamily="2" charset="0"/>
              </a:rPr>
              <a:t>Setting-up </a:t>
            </a:r>
          </a:p>
          <a:p>
            <a:pPr algn="ctr"/>
            <a:r>
              <a:rPr lang="en-US" sz="3600" dirty="0">
                <a:latin typeface="Montserrat ExtraBold" pitchFamily="2" charset="0"/>
              </a:rPr>
              <a:t>Environment</a:t>
            </a:r>
          </a:p>
          <a:p>
            <a:pPr algn="ctr"/>
            <a:endParaRPr lang="en-US" sz="3600" dirty="0">
              <a:latin typeface="Calibri" panose="020F0502020204030204" pitchFamily="34" charset="0"/>
              <a:ea typeface="Calibri" panose="020F0502020204030204" pitchFamily="34" charset="0"/>
              <a:cs typeface="Calibri" panose="020F0502020204030204" pitchFamily="34" charset="0"/>
            </a:endParaRPr>
          </a:p>
          <a:p>
            <a:pPr algn="ctr"/>
            <a:r>
              <a:rPr lang="en-US" sz="2000" dirty="0">
                <a:latin typeface="Malgun Gothic" panose="020B0503020000020004" pitchFamily="34" charset="-127"/>
                <a:ea typeface="Malgun Gothic" panose="020B0503020000020004" pitchFamily="34" charset="-127"/>
                <a:cs typeface="Calibri" panose="020F0502020204030204" pitchFamily="34" charset="0"/>
              </a:rPr>
              <a:t>To run the recommendation system effectively, it is recommended to create a virtual environment using venv or conda to manage dependencies cleanly. The key libraries used include pandas and numpy for data handling, scikit-learn for scaling and similarity analysis, joblib for loading pre-trained models, and streamlit for the web UI. Ensuring all packages are installed and the environment is activated is the first step toward a successful setup.</a:t>
            </a: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r>
              <a:rPr lang="en-US" sz="2000" dirty="0">
                <a:latin typeface="Malgun Gothic" panose="020B0503020000020004" pitchFamily="34" charset="-127"/>
                <a:ea typeface="Malgun Gothic" panose="020B0503020000020004" pitchFamily="34" charset="-127"/>
                <a:cs typeface="Calibri" panose="020F0502020204030204" pitchFamily="34" charset="0"/>
              </a:rPr>
              <a:t>The UI script (streamlit.py) relies on several essential files located in an assets/ directory. These include:</a:t>
            </a:r>
          </a:p>
          <a:p>
            <a:pPr marL="342900" indent="-342900" algn="ctr">
              <a:buFont typeface="Wingdings" panose="05000000000000000000" pitchFamily="2" charset="2"/>
              <a:buChar char="Ø"/>
            </a:pPr>
            <a:r>
              <a:rPr lang="en-US" sz="2000" dirty="0">
                <a:latin typeface="Malgun Gothic" panose="020B0503020000020004" pitchFamily="34" charset="-127"/>
                <a:ea typeface="Malgun Gothic" panose="020B0503020000020004" pitchFamily="34" charset="-127"/>
                <a:cs typeface="Calibri" panose="020F0502020204030204" pitchFamily="34" charset="0"/>
              </a:rPr>
              <a:t> teacher_vectors.npy: precomputed teacher embeddings</a:t>
            </a:r>
          </a:p>
          <a:p>
            <a:pPr marL="342900" indent="-342900" algn="ctr">
              <a:buFont typeface="Wingdings" panose="05000000000000000000" pitchFamily="2" charset="2"/>
              <a:buChar char="Ø"/>
            </a:pPr>
            <a:r>
              <a:rPr lang="en-US" sz="2000" dirty="0">
                <a:latin typeface="Malgun Gothic" panose="020B0503020000020004" pitchFamily="34" charset="-127"/>
                <a:ea typeface="Malgun Gothic" panose="020B0503020000020004" pitchFamily="34" charset="-127"/>
                <a:cs typeface="Calibri" panose="020F0502020204030204" pitchFamily="34" charset="0"/>
              </a:rPr>
              <a:t>scaler.pkl: a standard scaler used to normalize user inputs</a:t>
            </a:r>
          </a:p>
          <a:p>
            <a:pPr marL="342900" indent="-342900" algn="ctr">
              <a:buFont typeface="Wingdings" panose="05000000000000000000" pitchFamily="2" charset="2"/>
              <a:buChar char="Ø"/>
            </a:pPr>
            <a:r>
              <a:rPr lang="en-US" sz="2000" dirty="0">
                <a:latin typeface="Malgun Gothic" panose="020B0503020000020004" pitchFamily="34" charset="-127"/>
                <a:ea typeface="Malgun Gothic" panose="020B0503020000020004" pitchFamily="34" charset="-127"/>
                <a:cs typeface="Calibri" panose="020F0502020204030204" pitchFamily="34" charset="0"/>
              </a:rPr>
              <a:t>features.pkl: a list of all feature columns used in modeling</a:t>
            </a:r>
          </a:p>
          <a:p>
            <a:pPr marL="342900" indent="-342900" algn="ctr">
              <a:buFont typeface="Wingdings" panose="05000000000000000000" pitchFamily="2" charset="2"/>
              <a:buChar char="Ø"/>
            </a:pPr>
            <a:r>
              <a:rPr lang="en-US" sz="2000" dirty="0">
                <a:latin typeface="Malgun Gothic" panose="020B0503020000020004" pitchFamily="34" charset="-127"/>
                <a:ea typeface="Malgun Gothic" panose="020B0503020000020004" pitchFamily="34" charset="-127"/>
                <a:cs typeface="Calibri" panose="020F0502020204030204" pitchFamily="34" charset="0"/>
              </a:rPr>
              <a:t>original_teachers_df.csv: the main dataset containing all teacher records</a:t>
            </a:r>
          </a:p>
          <a:p>
            <a:pPr algn="ctr"/>
            <a:r>
              <a:rPr lang="en-US" sz="2000" dirty="0">
                <a:latin typeface="Malgun Gothic" panose="020B0503020000020004" pitchFamily="34" charset="-127"/>
                <a:ea typeface="Malgun Gothic" panose="020B0503020000020004" pitchFamily="34" charset="-127"/>
                <a:cs typeface="Calibri" panose="020F0502020204030204" pitchFamily="34" charset="0"/>
              </a:rPr>
              <a:t>These files are loaded at runtime to dynamically build the recommendation interface.</a:t>
            </a: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r>
              <a:rPr lang="en-US" sz="3600" kern="1200" dirty="0">
                <a:solidFill>
                  <a:srgbClr val="000000"/>
                </a:solidFill>
                <a:effectLst/>
                <a:latin typeface="Montserrat ExtraBold" pitchFamily="2" charset="0"/>
                <a:ea typeface="+mn-ea"/>
                <a:cs typeface="+mn-cs"/>
              </a:rPr>
              <a:t>Notebook</a:t>
            </a:r>
          </a:p>
          <a:p>
            <a:pPr algn="ctr"/>
            <a:r>
              <a:rPr lang="en-US" sz="3600" dirty="0">
                <a:solidFill>
                  <a:srgbClr val="000000"/>
                </a:solidFill>
                <a:latin typeface="Montserrat ExtraBold" pitchFamily="2" charset="0"/>
              </a:rPr>
              <a:t>Overview</a:t>
            </a:r>
            <a:endParaRPr lang="en-US" sz="3600" dirty="0">
              <a:effectLst/>
            </a:endParaRPr>
          </a:p>
          <a:p>
            <a:pPr algn="ctr"/>
            <a:r>
              <a:rPr lang="en-US" sz="2000" dirty="0">
                <a:latin typeface="Malgun Gothic" panose="020B0503020000020004" pitchFamily="34" charset="-127"/>
                <a:ea typeface="Malgun Gothic" panose="020B0503020000020004" pitchFamily="34" charset="-127"/>
              </a:rPr>
              <a:t>The Jupyter Notebook focuses on the </a:t>
            </a:r>
            <a:r>
              <a:rPr lang="en-US" sz="2000" b="1" dirty="0">
                <a:latin typeface="Malgun Gothic" panose="020B0503020000020004" pitchFamily="34" charset="-127"/>
                <a:ea typeface="Malgun Gothic" panose="020B0503020000020004" pitchFamily="34" charset="-127"/>
              </a:rPr>
              <a:t>data preparation pipeline</a:t>
            </a:r>
            <a:r>
              <a:rPr lang="en-US" sz="2000" dirty="0">
                <a:latin typeface="Malgun Gothic" panose="020B0503020000020004" pitchFamily="34" charset="-127"/>
                <a:ea typeface="Malgun Gothic" panose="020B0503020000020004" pitchFamily="34" charset="-127"/>
              </a:rPr>
              <a:t> required for the recommendation system. Raw teacher data is processed by encoding categorical variables (like subjects, education level, teaching style) into binary vectors. Simultaneously, numerical fields such as years of experience, course count, and student ratings are scaled to ensure consistency during similarity computations.</a:t>
            </a: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r>
              <a:rPr lang="en-US" sz="2000" dirty="0">
                <a:latin typeface="Malgun Gothic" panose="020B0503020000020004" pitchFamily="34" charset="-127"/>
                <a:ea typeface="Malgun Gothic" panose="020B0503020000020004" pitchFamily="34" charset="-127"/>
                <a:cs typeface="Calibri" panose="020F0502020204030204" pitchFamily="34" charset="0"/>
              </a:rPr>
              <a:t>After preprocessing, all teacher records are converted into uniform feature vectors. These vectors are stored using numpy for later comparison during the recommendation step. The notebook also exports the necessary assets (features list, scaler, and vectorized data) that serve as inputs to the Streamlit interface. This backend logic is crucial for the UI to function correctly and deliver relevant recommendations in real time.</a:t>
            </a: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dirty="0">
              <a:latin typeface="Calibri" panose="020F0502020204030204" pitchFamily="34" charset="0"/>
              <a:ea typeface="Calibri" panose="020F0502020204030204" pitchFamily="34" charset="0"/>
              <a:cs typeface="Calibri" panose="020F0502020204030204" pitchFamily="34" charset="0"/>
            </a:endParaRPr>
          </a:p>
          <a:p>
            <a:pPr algn="ctr"/>
            <a:r>
              <a:rPr lang="en-US" sz="3600" kern="1200" dirty="0">
                <a:solidFill>
                  <a:srgbClr val="000000"/>
                </a:solidFill>
                <a:effectLst/>
                <a:latin typeface="Montserrat ExtraBold" pitchFamily="2" charset="0"/>
                <a:ea typeface="+mn-ea"/>
                <a:cs typeface="+mn-cs"/>
              </a:rPr>
              <a:t>UI Dev’t</a:t>
            </a:r>
            <a:r>
              <a:rPr lang="en-US" sz="3600" dirty="0">
                <a:solidFill>
                  <a:srgbClr val="000000"/>
                </a:solidFill>
                <a:latin typeface="Montserrat ExtraBold" pitchFamily="2" charset="0"/>
              </a:rPr>
              <a:t> with</a:t>
            </a:r>
          </a:p>
          <a:p>
            <a:pPr algn="ctr"/>
            <a:r>
              <a:rPr lang="en-US" sz="3600" dirty="0">
                <a:solidFill>
                  <a:srgbClr val="000000"/>
                </a:solidFill>
                <a:latin typeface="Montserrat ExtraBold" pitchFamily="2" charset="0"/>
                <a:ea typeface="Calibri" panose="020F0502020204030204" pitchFamily="34" charset="0"/>
                <a:cs typeface="Calibri" panose="020F0502020204030204" pitchFamily="34" charset="0"/>
              </a:rPr>
              <a:t>Streamlit</a:t>
            </a:r>
            <a:endParaRPr lang="en-US" sz="3600" dirty="0">
              <a:latin typeface="Calibri" panose="020F0502020204030204" pitchFamily="34" charset="0"/>
              <a:ea typeface="Calibri" panose="020F0502020204030204" pitchFamily="34" charset="0"/>
              <a:cs typeface="Calibri" panose="020F0502020204030204" pitchFamily="34" charset="0"/>
            </a:endParaRPr>
          </a:p>
          <a:p>
            <a:pPr algn="ctr"/>
            <a:r>
              <a:rPr lang="en-US" sz="2000" dirty="0">
                <a:latin typeface="Malgun Gothic" panose="020B0503020000020004" pitchFamily="34" charset="-127"/>
                <a:ea typeface="Malgun Gothic" panose="020B0503020000020004" pitchFamily="34" charset="-127"/>
              </a:rPr>
              <a:t>The user interface, built using </a:t>
            </a:r>
            <a:r>
              <a:rPr lang="en-US" sz="2000" b="1" dirty="0">
                <a:latin typeface="Malgun Gothic" panose="020B0503020000020004" pitchFamily="34" charset="-127"/>
                <a:ea typeface="Malgun Gothic" panose="020B0503020000020004" pitchFamily="34" charset="-127"/>
              </a:rPr>
              <a:t>Streamlit</a:t>
            </a:r>
            <a:r>
              <a:rPr lang="en-US" sz="2000" dirty="0">
                <a:latin typeface="Malgun Gothic" panose="020B0503020000020004" pitchFamily="34" charset="-127"/>
                <a:ea typeface="Malgun Gothic" panose="020B0503020000020004" pitchFamily="34" charset="-127"/>
              </a:rPr>
              <a:t>, offers a clean and interactive platform for inputting course requirements. Users can choose preferences like primary and secondary subjects, education level, teaching style, certifications, and more. Sliders allow adjustment for numeric fields such as experience, course count, and minimum rating. Once submitted, the system builds a course profile vector and computes similarity with existing teacher vectors using cosine similarity.</a:t>
            </a: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r>
              <a:rPr lang="en-US" sz="2000" dirty="0">
                <a:latin typeface="Malgun Gothic" panose="020B0503020000020004" pitchFamily="34" charset="-127"/>
                <a:ea typeface="Malgun Gothic" panose="020B0503020000020004" pitchFamily="34" charset="-127"/>
              </a:rPr>
              <a:t>The top 10 matching teachers are displayed in a simple, readable table showing their ID, Full Name, Email , primary subject, years of experience, and rating. This interface bridges the technical backend with a user-friendly frontend, enabling anyone from administrators to academic planners to make data-backed decisions. In conclusion, this project successfully integrates machine learning with an accessible UI to automate a vital educational process, offering both practicality and impact.</a:t>
            </a: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p:txBody>
      </p:sp>
    </p:spTree>
    <p:extLst>
      <p:ext uri="{BB962C8B-B14F-4D97-AF65-F5344CB8AC3E}">
        <p14:creationId xmlns:p14="http://schemas.microsoft.com/office/powerpoint/2010/main" val="24743174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F1D81017-7BC2-4B27-B2EE-C91414D735E9}"/>
              </a:ext>
            </a:extLst>
          </p:cNvPr>
          <p:cNvGrpSpPr/>
          <p:nvPr/>
        </p:nvGrpSpPr>
        <p:grpSpPr>
          <a:xfrm rot="5400000">
            <a:off x="-2781300" y="-381000"/>
            <a:ext cx="7797800" cy="7797800"/>
            <a:chOff x="-2781300" y="-381000"/>
            <a:chExt cx="7797800" cy="7797800"/>
          </a:xfrm>
        </p:grpSpPr>
        <p:sp useBgFill="1">
          <p:nvSpPr>
            <p:cNvPr id="6" name="Flowchart: Summing Junction 5">
              <a:extLst>
                <a:ext uri="{FF2B5EF4-FFF2-40B4-BE49-F238E27FC236}">
                  <a16:creationId xmlns:a16="http://schemas.microsoft.com/office/drawing/2014/main" id="{ADE1E913-1E3B-49BD-85A2-ACF4646F66B6}"/>
                </a:ext>
              </a:extLst>
            </p:cNvPr>
            <p:cNvSpPr/>
            <p:nvPr/>
          </p:nvSpPr>
          <p:spPr>
            <a:xfrm>
              <a:off x="-2781300" y="-381000"/>
              <a:ext cx="7797800" cy="7797800"/>
            </a:xfrm>
            <a:prstGeom prst="flowChartSummingJunction">
              <a:avLst/>
            </a:prstGeom>
            <a:ln>
              <a:solidFill>
                <a:schemeClr val="tx1">
                  <a:lumMod val="95000"/>
                  <a:lumOff val="5000"/>
                </a:schemeClr>
              </a:solidFill>
            </a:ln>
            <a:effectLst>
              <a:outerShdw blurRad="152400" dist="38100" sx="103000" sy="103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37F28CAE-038A-44E7-9DEB-D45D0C058874}"/>
                </a:ext>
              </a:extLst>
            </p:cNvPr>
            <p:cNvSpPr txBox="1"/>
            <p:nvPr/>
          </p:nvSpPr>
          <p:spPr>
            <a:xfrm rot="5400000">
              <a:off x="2628900" y="3075057"/>
              <a:ext cx="2540000" cy="707886"/>
            </a:xfrm>
            <a:prstGeom prst="rect">
              <a:avLst/>
            </a:prstGeom>
            <a:noFill/>
          </p:spPr>
          <p:txBody>
            <a:bodyPr wrap="square" rtlCol="0">
              <a:spAutoFit/>
            </a:bodyPr>
            <a:lstStyle/>
            <a:p>
              <a:r>
                <a:rPr lang="en-US" sz="4000" dirty="0">
                  <a:latin typeface="Montserrat ExtraBold" pitchFamily="2" charset="0"/>
                </a:rPr>
                <a:t>PART 01</a:t>
              </a:r>
            </a:p>
          </p:txBody>
        </p:sp>
        <p:sp>
          <p:nvSpPr>
            <p:cNvPr id="9" name="TextBox 8">
              <a:extLst>
                <a:ext uri="{FF2B5EF4-FFF2-40B4-BE49-F238E27FC236}">
                  <a16:creationId xmlns:a16="http://schemas.microsoft.com/office/drawing/2014/main" id="{AF8CDA07-C6DE-44E2-989E-37A370B43A53}"/>
                </a:ext>
              </a:extLst>
            </p:cNvPr>
            <p:cNvSpPr txBox="1"/>
            <p:nvPr/>
          </p:nvSpPr>
          <p:spPr>
            <a:xfrm>
              <a:off x="-152399" y="636657"/>
              <a:ext cx="2540000" cy="707886"/>
            </a:xfrm>
            <a:prstGeom prst="rect">
              <a:avLst/>
            </a:prstGeom>
            <a:noFill/>
          </p:spPr>
          <p:txBody>
            <a:bodyPr wrap="square" rtlCol="0">
              <a:spAutoFit/>
            </a:bodyPr>
            <a:lstStyle/>
            <a:p>
              <a:r>
                <a:rPr lang="en-US" sz="4000" dirty="0">
                  <a:latin typeface="Montserrat ExtraBold" pitchFamily="2" charset="0"/>
                </a:rPr>
                <a:t>PART 04</a:t>
              </a:r>
            </a:p>
          </p:txBody>
        </p:sp>
        <p:sp>
          <p:nvSpPr>
            <p:cNvPr id="10" name="TextBox 9">
              <a:extLst>
                <a:ext uri="{FF2B5EF4-FFF2-40B4-BE49-F238E27FC236}">
                  <a16:creationId xmlns:a16="http://schemas.microsoft.com/office/drawing/2014/main" id="{F45D4B9F-93D6-4080-83FC-F2F86735B85B}"/>
                </a:ext>
              </a:extLst>
            </p:cNvPr>
            <p:cNvSpPr txBox="1"/>
            <p:nvPr/>
          </p:nvSpPr>
          <p:spPr>
            <a:xfrm rot="16200000">
              <a:off x="-2782955" y="3075057"/>
              <a:ext cx="2540000" cy="707886"/>
            </a:xfrm>
            <a:prstGeom prst="rect">
              <a:avLst/>
            </a:prstGeom>
            <a:noFill/>
          </p:spPr>
          <p:txBody>
            <a:bodyPr wrap="square" rtlCol="0">
              <a:spAutoFit/>
            </a:bodyPr>
            <a:lstStyle/>
            <a:p>
              <a:r>
                <a:rPr lang="en-US" sz="4000" dirty="0">
                  <a:latin typeface="Montserrat ExtraBold" pitchFamily="2" charset="0"/>
                </a:rPr>
                <a:t>PART 03</a:t>
              </a:r>
            </a:p>
          </p:txBody>
        </p:sp>
        <p:sp>
          <p:nvSpPr>
            <p:cNvPr id="11" name="TextBox 10">
              <a:extLst>
                <a:ext uri="{FF2B5EF4-FFF2-40B4-BE49-F238E27FC236}">
                  <a16:creationId xmlns:a16="http://schemas.microsoft.com/office/drawing/2014/main" id="{7D9F86A9-4250-4B7D-B35C-FEA5C1450F35}"/>
                </a:ext>
              </a:extLst>
            </p:cNvPr>
            <p:cNvSpPr txBox="1"/>
            <p:nvPr/>
          </p:nvSpPr>
          <p:spPr>
            <a:xfrm rot="10800000">
              <a:off x="-152400" y="5513457"/>
              <a:ext cx="2540000" cy="707886"/>
            </a:xfrm>
            <a:prstGeom prst="rect">
              <a:avLst/>
            </a:prstGeom>
            <a:noFill/>
          </p:spPr>
          <p:txBody>
            <a:bodyPr wrap="square" rtlCol="0">
              <a:spAutoFit/>
            </a:bodyPr>
            <a:lstStyle/>
            <a:p>
              <a:r>
                <a:rPr lang="en-US" sz="4000" dirty="0">
                  <a:latin typeface="Montserrat ExtraBold" pitchFamily="2" charset="0"/>
                </a:rPr>
                <a:t>PART 02</a:t>
              </a:r>
            </a:p>
          </p:txBody>
        </p:sp>
      </p:grpSp>
      <p:sp useBgFill="1">
        <p:nvSpPr>
          <p:cNvPr id="12" name="Oval 11">
            <a:extLst>
              <a:ext uri="{FF2B5EF4-FFF2-40B4-BE49-F238E27FC236}">
                <a16:creationId xmlns:a16="http://schemas.microsoft.com/office/drawing/2014/main" id="{47D8A27D-236D-4FD7-9B66-C91248F8F5FA}"/>
              </a:ext>
            </a:extLst>
          </p:cNvPr>
          <p:cNvSpPr/>
          <p:nvPr/>
        </p:nvSpPr>
        <p:spPr>
          <a:xfrm rot="7648747">
            <a:off x="-407227" y="1828800"/>
            <a:ext cx="3200400" cy="3200400"/>
          </a:xfrm>
          <a:prstGeom prst="ellipse">
            <a:avLst/>
          </a:prstGeom>
          <a:ln>
            <a:noFill/>
          </a:ln>
          <a:effectLst>
            <a:outerShdw blurRad="152400" dist="38100" sx="103000" sy="103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A15BE4F3-F69B-4D6E-B282-C260166E2512}"/>
              </a:ext>
            </a:extLst>
          </p:cNvPr>
          <p:cNvSpPr txBox="1"/>
          <p:nvPr/>
        </p:nvSpPr>
        <p:spPr>
          <a:xfrm>
            <a:off x="6096000" y="-34915105"/>
            <a:ext cx="5010150" cy="48074699"/>
          </a:xfrm>
          <a:prstGeom prst="rect">
            <a:avLst/>
          </a:prstGeom>
          <a:noFill/>
        </p:spPr>
        <p:txBody>
          <a:bodyPr wrap="square" rtlCol="0">
            <a:spAutoFit/>
          </a:bodyPr>
          <a:lstStyle/>
          <a:p>
            <a:pPr algn="ctr"/>
            <a:r>
              <a:rPr lang="en-US" sz="3600" dirty="0">
                <a:latin typeface="Montserrat ExtraBold" pitchFamily="2" charset="0"/>
              </a:rPr>
              <a:t>Introduction</a:t>
            </a:r>
          </a:p>
          <a:p>
            <a:pPr algn="ctr"/>
            <a:endParaRPr lang="en-US" sz="3200" dirty="0">
              <a:latin typeface="Montserrat ExtraBold" pitchFamily="2" charset="0"/>
            </a:endParaRPr>
          </a:p>
          <a:p>
            <a:pPr algn="ctr"/>
            <a:r>
              <a:rPr lang="en-US" sz="2000" dirty="0">
                <a:latin typeface="Malgun Gothic" panose="020B0503020000020004" pitchFamily="34" charset="-127"/>
                <a:ea typeface="Malgun Gothic" panose="020B0503020000020004" pitchFamily="34" charset="-127"/>
                <a:cs typeface="Calibri" panose="020F0502020204030204" pitchFamily="34" charset="0"/>
              </a:rPr>
              <a:t>This project presents a </a:t>
            </a:r>
            <a:r>
              <a:rPr lang="en-US" sz="2000" b="1" i="0" dirty="0">
                <a:effectLst/>
                <a:latin typeface="Malgun Gothic" panose="020B0503020000020004" pitchFamily="34" charset="-127"/>
                <a:ea typeface="Malgun Gothic" panose="020B0503020000020004" pitchFamily="34" charset="-127"/>
              </a:rPr>
              <a:t>Recommendation System for appropriate teacher for appropriate course </a:t>
            </a:r>
            <a:r>
              <a:rPr lang="en-US" sz="2000" b="1" dirty="0">
                <a:latin typeface="Malgun Gothic" panose="020B0503020000020004" pitchFamily="34" charset="-127"/>
                <a:ea typeface="Malgun Gothic" panose="020B0503020000020004" pitchFamily="34" charset="-127"/>
                <a:cs typeface="Calibri" panose="020F0502020204030204" pitchFamily="34" charset="0"/>
              </a:rPr>
              <a:t>, </a:t>
            </a:r>
            <a:r>
              <a:rPr lang="en-US" sz="2000" dirty="0">
                <a:latin typeface="Malgun Gothic" panose="020B0503020000020004" pitchFamily="34" charset="-127"/>
                <a:ea typeface="Malgun Gothic" panose="020B0503020000020004" pitchFamily="34" charset="-127"/>
                <a:cs typeface="Calibri" panose="020F0502020204030204" pitchFamily="34" charset="0"/>
              </a:rPr>
              <a:t>designed to match teachers to specific course requirements using intelligent filtering and machine learning techniques. The idea is to streamline how academic institutions assign teaching roles by factoring in key attributes such as subjects taught, education level, experience, certifications, availability, and teaching style. This system automates what is traditionally a time-consuming and manual decision process.</a:t>
            </a: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r>
              <a:rPr lang="en-US" sz="3600" dirty="0">
                <a:latin typeface="Montserrat ExtraBold" pitchFamily="2" charset="0"/>
              </a:rPr>
              <a:t>Setting-up </a:t>
            </a:r>
          </a:p>
          <a:p>
            <a:pPr algn="ctr"/>
            <a:r>
              <a:rPr lang="en-US" sz="3600" dirty="0">
                <a:latin typeface="Montserrat ExtraBold" pitchFamily="2" charset="0"/>
              </a:rPr>
              <a:t>Environment</a:t>
            </a:r>
          </a:p>
          <a:p>
            <a:pPr algn="ctr"/>
            <a:endParaRPr lang="en-US" sz="3600" dirty="0">
              <a:latin typeface="Calibri" panose="020F0502020204030204" pitchFamily="34" charset="0"/>
              <a:ea typeface="Calibri" panose="020F0502020204030204" pitchFamily="34" charset="0"/>
              <a:cs typeface="Calibri" panose="020F0502020204030204" pitchFamily="34" charset="0"/>
            </a:endParaRPr>
          </a:p>
          <a:p>
            <a:pPr algn="ctr"/>
            <a:r>
              <a:rPr lang="en-US" sz="2000" dirty="0">
                <a:latin typeface="Malgun Gothic" panose="020B0503020000020004" pitchFamily="34" charset="-127"/>
                <a:ea typeface="Malgun Gothic" panose="020B0503020000020004" pitchFamily="34" charset="-127"/>
                <a:cs typeface="Calibri" panose="020F0502020204030204" pitchFamily="34" charset="0"/>
              </a:rPr>
              <a:t>To run the recommendation system effectively, it is recommended to create a virtual environment using venv or conda to manage dependencies cleanly. The key libraries used include pandas and numpy for data handling, scikit-learn for scaling and similarity analysis, joblib for loading pre-trained models, and streamlit for the web UI. Ensuring all packages are installed and the environment is activated is the first step toward a successful setup.</a:t>
            </a: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r>
              <a:rPr lang="en-US" sz="2000" dirty="0">
                <a:latin typeface="Malgun Gothic" panose="020B0503020000020004" pitchFamily="34" charset="-127"/>
                <a:ea typeface="Malgun Gothic" panose="020B0503020000020004" pitchFamily="34" charset="-127"/>
                <a:cs typeface="Calibri" panose="020F0502020204030204" pitchFamily="34" charset="0"/>
              </a:rPr>
              <a:t>The UI script (streamlit.py) relies on several essential files located in an assets/ directory. These include:</a:t>
            </a:r>
          </a:p>
          <a:p>
            <a:pPr marL="342900" indent="-342900" algn="ctr">
              <a:buFont typeface="Wingdings" panose="05000000000000000000" pitchFamily="2" charset="2"/>
              <a:buChar char="Ø"/>
            </a:pPr>
            <a:r>
              <a:rPr lang="en-US" sz="2000" dirty="0">
                <a:latin typeface="Malgun Gothic" panose="020B0503020000020004" pitchFamily="34" charset="-127"/>
                <a:ea typeface="Malgun Gothic" panose="020B0503020000020004" pitchFamily="34" charset="-127"/>
                <a:cs typeface="Calibri" panose="020F0502020204030204" pitchFamily="34" charset="0"/>
              </a:rPr>
              <a:t> teacher_vectors.npy: precomputed teacher embeddings</a:t>
            </a:r>
          </a:p>
          <a:p>
            <a:pPr marL="342900" indent="-342900" algn="ctr">
              <a:buFont typeface="Wingdings" panose="05000000000000000000" pitchFamily="2" charset="2"/>
              <a:buChar char="Ø"/>
            </a:pPr>
            <a:r>
              <a:rPr lang="en-US" sz="2000" dirty="0">
                <a:latin typeface="Malgun Gothic" panose="020B0503020000020004" pitchFamily="34" charset="-127"/>
                <a:ea typeface="Malgun Gothic" panose="020B0503020000020004" pitchFamily="34" charset="-127"/>
                <a:cs typeface="Calibri" panose="020F0502020204030204" pitchFamily="34" charset="0"/>
              </a:rPr>
              <a:t>scaler.pkl: a standard scaler used to normalize user inputs</a:t>
            </a:r>
          </a:p>
          <a:p>
            <a:pPr marL="342900" indent="-342900" algn="ctr">
              <a:buFont typeface="Wingdings" panose="05000000000000000000" pitchFamily="2" charset="2"/>
              <a:buChar char="Ø"/>
            </a:pPr>
            <a:r>
              <a:rPr lang="en-US" sz="2000" dirty="0">
                <a:latin typeface="Malgun Gothic" panose="020B0503020000020004" pitchFamily="34" charset="-127"/>
                <a:ea typeface="Malgun Gothic" panose="020B0503020000020004" pitchFamily="34" charset="-127"/>
                <a:cs typeface="Calibri" panose="020F0502020204030204" pitchFamily="34" charset="0"/>
              </a:rPr>
              <a:t>features.pkl: a list of all feature columns used in modeling</a:t>
            </a:r>
          </a:p>
          <a:p>
            <a:pPr marL="342900" indent="-342900" algn="ctr">
              <a:buFont typeface="Wingdings" panose="05000000000000000000" pitchFamily="2" charset="2"/>
              <a:buChar char="Ø"/>
            </a:pPr>
            <a:r>
              <a:rPr lang="en-US" sz="2000" dirty="0">
                <a:latin typeface="Malgun Gothic" panose="020B0503020000020004" pitchFamily="34" charset="-127"/>
                <a:ea typeface="Malgun Gothic" panose="020B0503020000020004" pitchFamily="34" charset="-127"/>
                <a:cs typeface="Calibri" panose="020F0502020204030204" pitchFamily="34" charset="0"/>
              </a:rPr>
              <a:t>original_teachers_df.csv: the main dataset containing all teacher records</a:t>
            </a:r>
          </a:p>
          <a:p>
            <a:pPr algn="ctr"/>
            <a:r>
              <a:rPr lang="en-US" sz="2000" dirty="0">
                <a:latin typeface="Malgun Gothic" panose="020B0503020000020004" pitchFamily="34" charset="-127"/>
                <a:ea typeface="Malgun Gothic" panose="020B0503020000020004" pitchFamily="34" charset="-127"/>
                <a:cs typeface="Calibri" panose="020F0502020204030204" pitchFamily="34" charset="0"/>
              </a:rPr>
              <a:t>These files are loaded at runtime to dynamically build the recommendation interface.</a:t>
            </a: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r>
              <a:rPr lang="en-US" sz="3600" kern="1200" dirty="0">
                <a:solidFill>
                  <a:srgbClr val="000000"/>
                </a:solidFill>
                <a:effectLst/>
                <a:latin typeface="Montserrat ExtraBold" pitchFamily="2" charset="0"/>
                <a:ea typeface="+mn-ea"/>
                <a:cs typeface="+mn-cs"/>
              </a:rPr>
              <a:t>Notebook</a:t>
            </a:r>
          </a:p>
          <a:p>
            <a:pPr algn="ctr"/>
            <a:r>
              <a:rPr lang="en-US" sz="3600" dirty="0">
                <a:solidFill>
                  <a:srgbClr val="000000"/>
                </a:solidFill>
                <a:latin typeface="Montserrat ExtraBold" pitchFamily="2" charset="0"/>
              </a:rPr>
              <a:t>Overview</a:t>
            </a:r>
            <a:endParaRPr lang="en-US" sz="3600" dirty="0">
              <a:effectLst/>
            </a:endParaRPr>
          </a:p>
          <a:p>
            <a:pPr algn="ctr"/>
            <a:r>
              <a:rPr lang="en-US" sz="2000" dirty="0">
                <a:latin typeface="Malgun Gothic" panose="020B0503020000020004" pitchFamily="34" charset="-127"/>
                <a:ea typeface="Malgun Gothic" panose="020B0503020000020004" pitchFamily="34" charset="-127"/>
              </a:rPr>
              <a:t>The Jupyter Notebook focuses on the </a:t>
            </a:r>
            <a:r>
              <a:rPr lang="en-US" sz="2000" b="1" dirty="0">
                <a:latin typeface="Malgun Gothic" panose="020B0503020000020004" pitchFamily="34" charset="-127"/>
                <a:ea typeface="Malgun Gothic" panose="020B0503020000020004" pitchFamily="34" charset="-127"/>
              </a:rPr>
              <a:t>data preparation pipeline</a:t>
            </a:r>
            <a:r>
              <a:rPr lang="en-US" sz="2000" dirty="0">
                <a:latin typeface="Malgun Gothic" panose="020B0503020000020004" pitchFamily="34" charset="-127"/>
                <a:ea typeface="Malgun Gothic" panose="020B0503020000020004" pitchFamily="34" charset="-127"/>
              </a:rPr>
              <a:t> required for the recommendation system. Raw teacher data is processed by encoding categorical variables (like subjects, education level, teaching style) into binary vectors. Simultaneously, numerical fields such as years of experience, course count, and student ratings are scaled to ensure consistency during similarity computations.</a:t>
            </a: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r>
              <a:rPr lang="en-US" sz="2000" dirty="0">
                <a:latin typeface="Malgun Gothic" panose="020B0503020000020004" pitchFamily="34" charset="-127"/>
                <a:ea typeface="Malgun Gothic" panose="020B0503020000020004" pitchFamily="34" charset="-127"/>
                <a:cs typeface="Calibri" panose="020F0502020204030204" pitchFamily="34" charset="0"/>
              </a:rPr>
              <a:t>After preprocessing, all teacher records are converted into uniform feature vectors. These vectors are stored using numpy for later comparison during the recommendation step. The notebook also exports the necessary assets (features list, scaler, and vectorized data) that serve as inputs to the Streamlit interface. This backend logic is crucial for the UI to function correctly and deliver relevant recommendations in real time.</a:t>
            </a: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sz="2000" dirty="0">
              <a:latin typeface="Calibri" panose="020F0502020204030204" pitchFamily="34" charset="0"/>
              <a:ea typeface="Calibri" panose="020F0502020204030204" pitchFamily="34" charset="0"/>
              <a:cs typeface="Calibri" panose="020F0502020204030204" pitchFamily="34" charset="0"/>
            </a:endParaRPr>
          </a:p>
          <a:p>
            <a:pPr algn="ctr"/>
            <a:endParaRPr lang="en-US" dirty="0">
              <a:latin typeface="Calibri" panose="020F0502020204030204" pitchFamily="34" charset="0"/>
              <a:ea typeface="Calibri" panose="020F0502020204030204" pitchFamily="34" charset="0"/>
              <a:cs typeface="Calibri" panose="020F0502020204030204" pitchFamily="34" charset="0"/>
            </a:endParaRPr>
          </a:p>
          <a:p>
            <a:pPr algn="ctr"/>
            <a:r>
              <a:rPr lang="en-US" sz="3600" kern="1200" dirty="0">
                <a:solidFill>
                  <a:srgbClr val="000000"/>
                </a:solidFill>
                <a:effectLst/>
                <a:latin typeface="Montserrat ExtraBold" pitchFamily="2" charset="0"/>
                <a:ea typeface="+mn-ea"/>
                <a:cs typeface="+mn-cs"/>
              </a:rPr>
              <a:t>UI Dev’t</a:t>
            </a:r>
            <a:r>
              <a:rPr lang="en-US" sz="3600" dirty="0">
                <a:solidFill>
                  <a:srgbClr val="000000"/>
                </a:solidFill>
                <a:latin typeface="Montserrat ExtraBold" pitchFamily="2" charset="0"/>
              </a:rPr>
              <a:t> with</a:t>
            </a:r>
          </a:p>
          <a:p>
            <a:pPr algn="ctr"/>
            <a:r>
              <a:rPr lang="en-US" sz="3600" dirty="0">
                <a:solidFill>
                  <a:srgbClr val="000000"/>
                </a:solidFill>
                <a:latin typeface="Montserrat ExtraBold" pitchFamily="2" charset="0"/>
                <a:ea typeface="Calibri" panose="020F0502020204030204" pitchFamily="34" charset="0"/>
                <a:cs typeface="Calibri" panose="020F0502020204030204" pitchFamily="34" charset="0"/>
              </a:rPr>
              <a:t>Streamlit</a:t>
            </a:r>
            <a:endParaRPr lang="en-US" sz="3600" dirty="0">
              <a:latin typeface="Calibri" panose="020F0502020204030204" pitchFamily="34" charset="0"/>
              <a:ea typeface="Calibri" panose="020F0502020204030204" pitchFamily="34" charset="0"/>
              <a:cs typeface="Calibri" panose="020F0502020204030204" pitchFamily="34" charset="0"/>
            </a:endParaRPr>
          </a:p>
          <a:p>
            <a:pPr algn="ctr"/>
            <a:r>
              <a:rPr lang="en-US" sz="2000" dirty="0">
                <a:latin typeface="Malgun Gothic" panose="020B0503020000020004" pitchFamily="34" charset="-127"/>
                <a:ea typeface="Malgun Gothic" panose="020B0503020000020004" pitchFamily="34" charset="-127"/>
              </a:rPr>
              <a:t>The user interface, built using </a:t>
            </a:r>
            <a:r>
              <a:rPr lang="en-US" sz="2000" b="1" dirty="0">
                <a:latin typeface="Malgun Gothic" panose="020B0503020000020004" pitchFamily="34" charset="-127"/>
                <a:ea typeface="Malgun Gothic" panose="020B0503020000020004" pitchFamily="34" charset="-127"/>
              </a:rPr>
              <a:t>Streamlit</a:t>
            </a:r>
            <a:r>
              <a:rPr lang="en-US" sz="2000" dirty="0">
                <a:latin typeface="Malgun Gothic" panose="020B0503020000020004" pitchFamily="34" charset="-127"/>
                <a:ea typeface="Malgun Gothic" panose="020B0503020000020004" pitchFamily="34" charset="-127"/>
              </a:rPr>
              <a:t>, offers a clean and interactive platform for inputting course requirements. Users can choose preferences like primary and secondary subjects, education level, teaching style, certifications, and more. Sliders allow adjustment for numeric fields such as experience, course count, and minimum rating. Once submitted, the system builds a course profile vector and computes similarity with existing teacher vectors using cosine similarity.</a:t>
            </a: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a:p>
            <a:pPr algn="ctr"/>
            <a:r>
              <a:rPr lang="en-US" sz="2000" dirty="0">
                <a:latin typeface="Malgun Gothic" panose="020B0503020000020004" pitchFamily="34" charset="-127"/>
                <a:ea typeface="Malgun Gothic" panose="020B0503020000020004" pitchFamily="34" charset="-127"/>
              </a:rPr>
              <a:t>The top 10 matching teachers are displayed in a simple, readable table showing their ID, Full Name, Email , primary subject, years of experience, and rating. This interface bridges the technical backend with a user-friendly frontend, enabling anyone from administrators to academic planners to make data-backed decisions. In conclusion, this project successfully integrates machine learning with an accessible UI to automate a vital educational process, offering both practicality and impact.</a:t>
            </a:r>
            <a:endParaRPr lang="en-US" sz="2000" dirty="0">
              <a:latin typeface="Malgun Gothic" panose="020B0503020000020004" pitchFamily="34" charset="-127"/>
              <a:ea typeface="Malgun Gothic" panose="020B0503020000020004" pitchFamily="34" charset="-127"/>
              <a:cs typeface="Calibri" panose="020F0502020204030204" pitchFamily="34" charset="0"/>
            </a:endParaRPr>
          </a:p>
        </p:txBody>
      </p:sp>
    </p:spTree>
    <p:extLst>
      <p:ext uri="{BB962C8B-B14F-4D97-AF65-F5344CB8AC3E}">
        <p14:creationId xmlns:p14="http://schemas.microsoft.com/office/powerpoint/2010/main" val="3216394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191B28"/>
      </a:dk1>
      <a:lt1>
        <a:sysClr val="window" lastClr="C2C6D0"/>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278</TotalTime>
  <Words>4148</Words>
  <Application>Microsoft Office PowerPoint</Application>
  <PresentationFormat>Widescreen</PresentationFormat>
  <Paragraphs>624</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Malgun Gothic</vt:lpstr>
      <vt:lpstr>Arial</vt:lpstr>
      <vt:lpstr>Calibri</vt:lpstr>
      <vt:lpstr>Calibri Light</vt:lpstr>
      <vt:lpstr>Montserrat ExtraBold</vt:lpstr>
      <vt:lpstr>Montserrat Medium</vt:lpstr>
      <vt:lpstr>Montserrat SemiBold</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Kenean Dita</dc:creator>
  <cp:lastModifiedBy>Kenean Dita</cp:lastModifiedBy>
  <cp:revision>30</cp:revision>
  <dcterms:created xsi:type="dcterms:W3CDTF">2025-05-17T19:55:13Z</dcterms:created>
  <dcterms:modified xsi:type="dcterms:W3CDTF">2025-05-19T13:27:25Z</dcterms:modified>
</cp:coreProperties>
</file>