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42"/>
  </p:notesMasterIdLst>
  <p:handoutMasterIdLst>
    <p:handoutMasterId r:id="rId43"/>
  </p:handoutMasterIdLst>
  <p:sldIdLst>
    <p:sldId id="754" r:id="rId5"/>
    <p:sldId id="814" r:id="rId6"/>
    <p:sldId id="875" r:id="rId7"/>
    <p:sldId id="835" r:id="rId8"/>
    <p:sldId id="839" r:id="rId9"/>
    <p:sldId id="283" r:id="rId10"/>
    <p:sldId id="881" r:id="rId11"/>
    <p:sldId id="869" r:id="rId12"/>
    <p:sldId id="290" r:id="rId13"/>
    <p:sldId id="291" r:id="rId14"/>
    <p:sldId id="893" r:id="rId15"/>
    <p:sldId id="894" r:id="rId16"/>
    <p:sldId id="895" r:id="rId17"/>
    <p:sldId id="912" r:id="rId18"/>
    <p:sldId id="896" r:id="rId19"/>
    <p:sldId id="911" r:id="rId20"/>
    <p:sldId id="913" r:id="rId21"/>
    <p:sldId id="870" r:id="rId22"/>
    <p:sldId id="770" r:id="rId23"/>
    <p:sldId id="910" r:id="rId24"/>
    <p:sldId id="909" r:id="rId25"/>
    <p:sldId id="868" r:id="rId26"/>
    <p:sldId id="288" r:id="rId27"/>
    <p:sldId id="884" r:id="rId28"/>
    <p:sldId id="899" r:id="rId29"/>
    <p:sldId id="900" r:id="rId30"/>
    <p:sldId id="907" r:id="rId31"/>
    <p:sldId id="885" r:id="rId32"/>
    <p:sldId id="897" r:id="rId33"/>
    <p:sldId id="886" r:id="rId34"/>
    <p:sldId id="898" r:id="rId35"/>
    <p:sldId id="903" r:id="rId36"/>
    <p:sldId id="901" r:id="rId37"/>
    <p:sldId id="902" r:id="rId38"/>
    <p:sldId id="904" r:id="rId39"/>
    <p:sldId id="906" r:id="rId40"/>
    <p:sldId id="905" r:id="rId41"/>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4216"/>
    <a:srgbClr val="4E7A00"/>
    <a:srgbClr val="868686"/>
    <a:srgbClr val="E26D32"/>
    <a:srgbClr val="76B900"/>
    <a:srgbClr val="5A5A5A"/>
    <a:srgbClr val="F2F2F2"/>
    <a:srgbClr val="0071C5"/>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03" autoAdjust="0"/>
    <p:restoredTop sz="89747" autoAdjust="0"/>
  </p:normalViewPr>
  <p:slideViewPr>
    <p:cSldViewPr snapToGrid="0">
      <p:cViewPr varScale="1">
        <p:scale>
          <a:sx n="172" d="100"/>
          <a:sy n="172" d="100"/>
        </p:scale>
        <p:origin x="900" y="108"/>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9/29/2020</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877366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225360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2753763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2475562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3161169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1924353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623752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18</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826583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3988115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22</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Instructor: Make sure audience is aligned with the purpose of this DLI.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b="0" i="0" u="none" strike="noStrike" cap="none" dirty="0">
              <a:solidFill>
                <a:schemeClr val="dk1"/>
              </a:solidFill>
              <a:latin typeface="Trebuchet MS"/>
              <a:ea typeface="Trebuchet MS"/>
              <a:cs typeface="Trebuchet MS"/>
              <a:sym typeface="Trebuchet MS"/>
            </a:endParaRP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228903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23</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426596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25</a:t>
            </a:fld>
            <a:endParaRPr lang="en-US"/>
          </a:p>
        </p:txBody>
      </p:sp>
    </p:spTree>
    <p:extLst>
      <p:ext uri="{BB962C8B-B14F-4D97-AF65-F5344CB8AC3E}">
        <p14:creationId xmlns:p14="http://schemas.microsoft.com/office/powerpoint/2010/main" val="1711632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26</a:t>
            </a:fld>
            <a:endParaRPr lang="en-US"/>
          </a:p>
        </p:txBody>
      </p:sp>
    </p:spTree>
    <p:extLst>
      <p:ext uri="{BB962C8B-B14F-4D97-AF65-F5344CB8AC3E}">
        <p14:creationId xmlns:p14="http://schemas.microsoft.com/office/powerpoint/2010/main" val="3094325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27</a:t>
            </a:fld>
            <a:endParaRPr lang="en-US"/>
          </a:p>
        </p:txBody>
      </p:sp>
    </p:spTree>
    <p:extLst>
      <p:ext uri="{BB962C8B-B14F-4D97-AF65-F5344CB8AC3E}">
        <p14:creationId xmlns:p14="http://schemas.microsoft.com/office/powerpoint/2010/main" val="4041854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28</a:t>
            </a:fld>
            <a:endParaRPr lang="en-US" dirty="0"/>
          </a:p>
        </p:txBody>
      </p:sp>
    </p:spTree>
    <p:extLst>
      <p:ext uri="{BB962C8B-B14F-4D97-AF65-F5344CB8AC3E}">
        <p14:creationId xmlns:p14="http://schemas.microsoft.com/office/powerpoint/2010/main" val="1718343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dirty="0"/>
          </a:p>
        </p:txBody>
      </p:sp>
    </p:spTree>
    <p:extLst>
      <p:ext uri="{BB962C8B-B14F-4D97-AF65-F5344CB8AC3E}">
        <p14:creationId xmlns:p14="http://schemas.microsoft.com/office/powerpoint/2010/main" val="939143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30</a:t>
            </a:fld>
            <a:endParaRPr lang="en-US" dirty="0"/>
          </a:p>
        </p:txBody>
      </p:sp>
    </p:spTree>
    <p:extLst>
      <p:ext uri="{BB962C8B-B14F-4D97-AF65-F5344CB8AC3E}">
        <p14:creationId xmlns:p14="http://schemas.microsoft.com/office/powerpoint/2010/main" val="474948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33</a:t>
            </a:fld>
            <a:endParaRPr lang="en-US"/>
          </a:p>
        </p:txBody>
      </p:sp>
    </p:spTree>
    <p:extLst>
      <p:ext uri="{BB962C8B-B14F-4D97-AF65-F5344CB8AC3E}">
        <p14:creationId xmlns:p14="http://schemas.microsoft.com/office/powerpoint/2010/main" val="3361042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34</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8492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35</a:t>
            </a:fld>
            <a:endParaRPr lang="en-US"/>
          </a:p>
        </p:txBody>
      </p:sp>
    </p:spTree>
    <p:extLst>
      <p:ext uri="{BB962C8B-B14F-4D97-AF65-F5344CB8AC3E}">
        <p14:creationId xmlns:p14="http://schemas.microsoft.com/office/powerpoint/2010/main" val="1403256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36</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37</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5509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494" name="Google Shape;494;p28: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6</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14930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205825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35: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endParaRPr/>
          </a:p>
        </p:txBody>
      </p:sp>
      <p:sp>
        <p:nvSpPr>
          <p:cNvPr id="1220" name="Google Shape;1220;p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211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36: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endParaRPr/>
          </a:p>
        </p:txBody>
      </p:sp>
      <p:sp>
        <p:nvSpPr>
          <p:cNvPr id="1436" name="Google Shape;1436;p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234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99743" y="653531"/>
            <a:ext cx="9973199" cy="590999"/>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2"/>
              </a:buClr>
              <a:buSzPts val="3600"/>
              <a:buFont typeface="Trebuchet MS"/>
              <a:buNone/>
              <a:defRPr sz="3600" b="1" i="0" u="none" strike="noStrike" cap="none">
                <a:solidFill>
                  <a:schemeClr val="dk2"/>
                </a:solidFill>
                <a:latin typeface="Trebuchet MS"/>
                <a:ea typeface="Trebuchet MS"/>
                <a:cs typeface="Trebuchet MS"/>
                <a:sym typeface="Trebuchet MS"/>
              </a:defRPr>
            </a:lvl1pPr>
            <a:lvl2pPr marR="0" lvl="1"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endParaRPr/>
          </a:p>
        </p:txBody>
      </p:sp>
      <p:sp>
        <p:nvSpPr>
          <p:cNvPr id="52" name="Google Shape;52;p10"/>
          <p:cNvSpPr txBox="1">
            <a:spLocks noGrp="1"/>
          </p:cNvSpPr>
          <p:nvPr>
            <p:ph type="body" idx="1"/>
          </p:nvPr>
        </p:nvSpPr>
        <p:spPr>
          <a:xfrm>
            <a:off x="517402" y="2002366"/>
            <a:ext cx="9948899" cy="390810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9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18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16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53" name="Google Shape;53;p1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4" name="Google Shape;54;p1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5" name="Google Shape;55;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42463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Photograph">
  <p:cSld name="1_Content with Photograph">
    <p:spTree>
      <p:nvGrpSpPr>
        <p:cNvPr id="1" name="Shape 25"/>
        <p:cNvGrpSpPr/>
        <p:nvPr/>
      </p:nvGrpSpPr>
      <p:grpSpPr>
        <a:xfrm>
          <a:off x="0" y="0"/>
          <a:ext cx="0" cy="0"/>
          <a:chOff x="0" y="0"/>
          <a:chExt cx="0" cy="0"/>
        </a:xfrm>
      </p:grpSpPr>
      <p:sp>
        <p:nvSpPr>
          <p:cNvPr id="26" name="Google Shape;26;p4"/>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7" name="Google Shape;27;p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12064" y="2103035"/>
            <a:ext cx="5905833" cy="369375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Clr>
                <a:schemeClr val="dk1"/>
              </a:buClr>
              <a:buSzPts val="2000"/>
              <a:buFont typeface="Trebuchet MS"/>
              <a:buNone/>
              <a:defRPr sz="2000">
                <a:solidFill>
                  <a:schemeClr val="dk2"/>
                </a:solidFill>
              </a:defRPr>
            </a:lvl1pPr>
            <a:lvl2pPr marL="914400" lvl="1" indent="-228600" algn="l">
              <a:lnSpc>
                <a:spcPct val="90000"/>
              </a:lnSpc>
              <a:spcBef>
                <a:spcPts val="900"/>
              </a:spcBef>
              <a:spcAft>
                <a:spcPts val="0"/>
              </a:spcAft>
              <a:buClr>
                <a:schemeClr val="dk1"/>
              </a:buClr>
              <a:buSzPts val="1800"/>
              <a:buFont typeface="Trebuchet MS"/>
              <a:buNone/>
              <a:defRPr sz="1800">
                <a:solidFill>
                  <a:schemeClr val="dk2"/>
                </a:solidFill>
              </a:defRPr>
            </a:lvl2pPr>
            <a:lvl3pPr marL="1371600" lvl="2" indent="-228600" algn="l">
              <a:lnSpc>
                <a:spcPct val="90000"/>
              </a:lnSpc>
              <a:spcBef>
                <a:spcPts val="900"/>
              </a:spcBef>
              <a:spcAft>
                <a:spcPts val="0"/>
              </a:spcAft>
              <a:buClr>
                <a:schemeClr val="dk1"/>
              </a:buClr>
              <a:buSzPts val="1800"/>
              <a:buFont typeface="Trebuchet MS"/>
              <a:buNone/>
              <a:defRPr sz="1800">
                <a:solidFill>
                  <a:schemeClr val="dk2"/>
                </a:solidFill>
              </a:defRPr>
            </a:lvl3pPr>
            <a:lvl4pPr marL="1828800" lvl="3" indent="-342900" algn="l">
              <a:spcBef>
                <a:spcPts val="900"/>
              </a:spcBef>
              <a:spcAft>
                <a:spcPts val="0"/>
              </a:spcAft>
              <a:buClr>
                <a:schemeClr val="dk1"/>
              </a:buClr>
              <a:buSzPts val="1800"/>
              <a:buFont typeface="Noto Sans Symbols"/>
              <a:buChar char="▪"/>
              <a:defRPr sz="1800">
                <a:solidFill>
                  <a:schemeClr val="lt1"/>
                </a:solidFill>
              </a:defRPr>
            </a:lvl4pPr>
            <a:lvl5pPr marL="2286000" lvl="4" indent="-355600" algn="l">
              <a:spcBef>
                <a:spcPts val="400"/>
              </a:spcBef>
              <a:spcAft>
                <a:spcPts val="0"/>
              </a:spcAft>
              <a:buClr>
                <a:schemeClr val="dk1"/>
              </a:buClr>
              <a:buSzPts val="2000"/>
              <a:buFont typeface="Noto Sans Symbols"/>
              <a:buChar char="▪"/>
              <a:defRPr>
                <a:solidFill>
                  <a:schemeClr val="lt1"/>
                </a:solidFill>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
        <p:nvSpPr>
          <p:cNvPr id="29" name="Google Shape;29;p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SzPts val="2400"/>
              <a:buFont typeface="Trebuchet MS"/>
              <a:buNone/>
              <a:defRPr sz="2400" b="0">
                <a:solidFill>
                  <a:schemeClr val="lt2"/>
                </a:solidFill>
                <a:latin typeface="Trebuchet MS"/>
                <a:ea typeface="Trebuchet MS"/>
                <a:cs typeface="Trebuchet MS"/>
                <a:sym typeface="Trebuchet MS"/>
              </a:defRPr>
            </a:lvl1pPr>
            <a:lvl2pPr marL="914400" lvl="1"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2pPr>
            <a:lvl3pPr marL="1371600" lvl="2"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3pPr>
            <a:lvl4pPr marL="1828800" lvl="3" indent="-228600" algn="ctr">
              <a:spcBef>
                <a:spcPts val="90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4pPr>
            <a:lvl5pPr marL="2286000" lvl="4" indent="-228600" algn="ctr">
              <a:spcBef>
                <a:spcPts val="56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Tree>
    <p:extLst>
      <p:ext uri="{BB962C8B-B14F-4D97-AF65-F5344CB8AC3E}">
        <p14:creationId xmlns:p14="http://schemas.microsoft.com/office/powerpoint/2010/main" val="136162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dirty="0"/>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 id="2147483982" r:id="rId14"/>
    <p:sldLayoutId id="2147483991" r:id="rId15"/>
    <p:sldLayoutId id="2147483992" r:id="rId16"/>
    <p:sldLayoutId id="214748399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1803.01271.pd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github.com/fmfn/BayesianOptimization/blob/master/examples/bayesian_optimization.gi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abs/1807.02811" TargetMode="External"/><Relationship Id="rId2" Type="http://schemas.openxmlformats.org/officeDocument/2006/relationships/hyperlink" Target="https://en.wikipedia.org/wiki/Hyperparameter_optimization"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03432" y="1514200"/>
            <a:ext cx="10185903" cy="982855"/>
          </a:xfrm>
        </p:spPr>
        <p:txBody>
          <a:bodyPr/>
          <a:lstStyle/>
          <a:p>
            <a:r>
              <a:rPr lang="en-US" sz="4000" cap="none" dirty="0">
                <a:solidFill>
                  <a:srgbClr val="3B5C00"/>
                </a:solidFill>
                <a:latin typeface="Arial" panose="020B0604020202020204" pitchFamily="34" charset="0"/>
                <a:ea typeface="Trebuchet MS"/>
                <a:cs typeface="Arial" panose="020B0604020202020204" pitchFamily="34" charset="0"/>
                <a:sym typeface="Trebuchet MS"/>
              </a:rPr>
              <a:t>Applications of AI to Predictive Maintenance</a:t>
            </a:r>
            <a:endParaRPr lang="en-US"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72"/>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an anomaly</a:t>
            </a:r>
            <a:endParaRPr sz="3600" b="1" i="0" u="none" strike="noStrike" cap="none">
              <a:solidFill>
                <a:schemeClr val="dk2"/>
              </a:solidFill>
              <a:latin typeface="Calibri"/>
              <a:ea typeface="Calibri"/>
              <a:cs typeface="Calibri"/>
              <a:sym typeface="Calibri"/>
            </a:endParaRPr>
          </a:p>
        </p:txBody>
      </p:sp>
      <p:sp>
        <p:nvSpPr>
          <p:cNvPr id="1439" name="Google Shape;1439;p72"/>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40" name="Google Shape;1440;p72"/>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441" name="Google Shape;1441;p72"/>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72"/>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72"/>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72"/>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72"/>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72"/>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72"/>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72"/>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49" name="Google Shape;1449;p72"/>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72"/>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72"/>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72"/>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72"/>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54" name="Google Shape;1454;p72"/>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55" name="Google Shape;1455;p72"/>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56" name="Google Shape;1456;p72"/>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457" name="Google Shape;1457;p72"/>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58" name="Google Shape;1458;p72"/>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59" name="Google Shape;1459;p72"/>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60" name="Google Shape;1460;p72"/>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461" name="Google Shape;1461;p72"/>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62" name="Google Shape;1462;p72"/>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63" name="Google Shape;1463;p72"/>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64" name="Google Shape;1464;p72"/>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465" name="Google Shape;1465;p72"/>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466" name="Google Shape;1466;p72"/>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67" name="Google Shape;1467;p72"/>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468" name="Google Shape;1468;p72"/>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469" name="Google Shape;1469;p72"/>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70" name="Google Shape;1470;p72"/>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471" name="Google Shape;1471;p72"/>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472" name="Google Shape;1472;p72"/>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3" name="Google Shape;1473;p72"/>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474" name="Google Shape;1474;p72"/>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475" name="Google Shape;1475;p72"/>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476" name="Google Shape;1476;p72"/>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7" name="Google Shape;1477;p72"/>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478" name="Google Shape;1478;p72"/>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79" name="Google Shape;1479;p72"/>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0" name="Google Shape;1480;p72"/>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1" name="Google Shape;1481;p72"/>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2" name="Google Shape;1482;p72"/>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3" name="Google Shape;1483;p72"/>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4" name="Google Shape;1484;p72"/>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5" name="Google Shape;1485;p72"/>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6" name="Google Shape;1486;p72"/>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7" name="Google Shape;1487;p72"/>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8" name="Google Shape;1488;p72"/>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9" name="Google Shape;1489;p72"/>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90" name="Google Shape;1490;p72"/>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91" name="Google Shape;1491;p72"/>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492" name="Google Shape;1492;p72"/>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493" name="Google Shape;1493;p72"/>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494" name="Google Shape;1494;p72"/>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495" name="Google Shape;1495;p72"/>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496" name="Google Shape;1496;p72"/>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497" name="Google Shape;1497;p72"/>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498" name="Google Shape;1498;p72"/>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499" name="Google Shape;1499;p72"/>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500" name="Google Shape;1500;p72"/>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501" name="Google Shape;1501;p72"/>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502" name="Google Shape;1502;p72"/>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503" name="Google Shape;1503;p72"/>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504" name="Google Shape;1504;p72"/>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72"/>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6" name="Google Shape;1506;p72"/>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7" name="Google Shape;1507;p72"/>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8" name="Google Shape;1508;p72"/>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9" name="Google Shape;1509;p72"/>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0" name="Google Shape;1510;p72"/>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1" name="Google Shape;1511;p72"/>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2" name="Google Shape;1512;p72"/>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3" name="Google Shape;1513;p72"/>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4" name="Google Shape;1514;p72"/>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5" name="Google Shape;1515;p72"/>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6" name="Google Shape;1516;p72"/>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7" name="Google Shape;1517;p72"/>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8" name="Google Shape;1518;p72"/>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9" name="Google Shape;1519;p72"/>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0" name="Google Shape;1520;p72"/>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1" name="Google Shape;1521;p72"/>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2" name="Google Shape;1522;p72"/>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3" name="Google Shape;1523;p72"/>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4" name="Google Shape;1524;p72"/>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72"/>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72"/>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72"/>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72"/>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72"/>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72"/>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72"/>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72"/>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3" name="Google Shape;1533;p72"/>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534" name="Google Shape;1534;p72"/>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535" name="Google Shape;1535;p72"/>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536" name="Google Shape;1536;p72"/>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7" name="Google Shape;1537;p72"/>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538" name="Google Shape;1538;p72"/>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539" name="Google Shape;1539;p72"/>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540" name="Google Shape;1540;p72"/>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541" name="Google Shape;1541;p72"/>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542" name="Google Shape;1542;p72"/>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543" name="Google Shape;1543;p72"/>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544" name="Google Shape;1544;p72"/>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545" name="Google Shape;1545;p72"/>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6" name="Google Shape;1546;p72"/>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7" name="Google Shape;1547;p72"/>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8" name="Google Shape;1548;p72"/>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9" name="Google Shape;1549;p72"/>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0" name="Google Shape;1550;p72"/>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1" name="Google Shape;1551;p72"/>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2" name="Google Shape;1552;p72"/>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3" name="Google Shape;1553;p72"/>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4" name="Google Shape;1554;p72"/>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5" name="Google Shape;1555;p72"/>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6" name="Google Shape;1556;p72"/>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57" name="Google Shape;1557;p72"/>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558" name="Google Shape;1558;p72"/>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559" name="Google Shape;1559;p72"/>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560" name="Google Shape;1560;p72"/>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1" name="Google Shape;1561;p72"/>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2" name="Google Shape;1562;p72"/>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3" name="Google Shape;1563;p72"/>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72"/>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72"/>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72"/>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72"/>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72"/>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9" name="Google Shape;1569;p72"/>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72"/>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72"/>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72"/>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72"/>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74" name="Google Shape;1574;p72"/>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575" name="Google Shape;1575;p72"/>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576" name="Google Shape;1576;p72"/>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577" name="Google Shape;1577;p72"/>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578" name="Google Shape;1578;p72"/>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579" name="Google Shape;1579;p72"/>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580" name="Google Shape;1580;p72"/>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581" name="Google Shape;1581;p72"/>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582" name="Google Shape;1582;p72"/>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583" name="Google Shape;1583;p72"/>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584" name="Google Shape;1584;p72"/>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585" name="Google Shape;1585;p72"/>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586" name="Google Shape;1586;p72"/>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587" name="Google Shape;1587;p72"/>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8" name="Google Shape;1588;p72"/>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9" name="Google Shape;1589;p72"/>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0" name="Google Shape;1590;p72"/>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1" name="Google Shape;1591;p72"/>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2" name="Google Shape;1592;p72"/>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3" name="Google Shape;1593;p72"/>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4" name="Google Shape;1594;p72"/>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5" name="Google Shape;1595;p72"/>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6" name="Google Shape;1596;p72"/>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7" name="Google Shape;1597;p72"/>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8" name="Google Shape;1598;p72"/>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99" name="Google Shape;1599;p72"/>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sp>
        <p:nvSpPr>
          <p:cNvPr id="1600" name="Google Shape;1600;p72"/>
          <p:cNvSpPr/>
          <p:nvPr/>
        </p:nvSpPr>
        <p:spPr>
          <a:xfrm>
            <a:off x="613972" y="2046075"/>
            <a:ext cx="100851"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01" name="Google Shape;1601;p72"/>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2" name="Google Shape;1602;p72"/>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3" name="Google Shape;1603;p72"/>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4" name="Google Shape;1604;p72"/>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5" name="Google Shape;1605;p72"/>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6" name="Google Shape;1606;p72"/>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7" name="Google Shape;1607;p72"/>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8" name="Google Shape;1608;p72"/>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9" name="Google Shape;1609;p72"/>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0" name="Google Shape;1610;p72"/>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1" name="Google Shape;1611;p72"/>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612" name="Google Shape;1612;p72"/>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3" name="Google Shape;1613;p72"/>
          <p:cNvSpPr txBox="1"/>
          <p:nvPr/>
        </p:nvSpPr>
        <p:spPr>
          <a:xfrm>
            <a:off x="360825" y="2429429"/>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4" name="Google Shape;1614;p72"/>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5" name="Google Shape;1615;p72"/>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6" name="Google Shape;1616;p72"/>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7" name="Google Shape;1617;p72"/>
          <p:cNvSpPr txBox="1"/>
          <p:nvPr/>
        </p:nvSpPr>
        <p:spPr>
          <a:xfrm>
            <a:off x="360825" y="4766564"/>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nvGrpSpPr>
          <p:cNvPr id="1618" name="Google Shape;1618;p72"/>
          <p:cNvGrpSpPr/>
          <p:nvPr/>
        </p:nvGrpSpPr>
        <p:grpSpPr>
          <a:xfrm>
            <a:off x="7997609" y="2001815"/>
            <a:ext cx="469200" cy="3242788"/>
            <a:chOff x="7249513" y="856662"/>
            <a:chExt cx="469200" cy="3242788"/>
          </a:xfrm>
        </p:grpSpPr>
        <p:pic>
          <p:nvPicPr>
            <p:cNvPr id="1619" name="Google Shape;1619;p72"/>
            <p:cNvPicPr preferRelativeResize="0"/>
            <p:nvPr/>
          </p:nvPicPr>
          <p:blipFill rotWithShape="1">
            <a:blip r:embed="rId3">
              <a:alphaModFix/>
            </a:blip>
            <a:srcRect/>
            <a:stretch/>
          </p:blipFill>
          <p:spPr>
            <a:xfrm>
              <a:off x="7301637" y="919261"/>
              <a:ext cx="209018" cy="157613"/>
            </a:xfrm>
            <a:prstGeom prst="rect">
              <a:avLst/>
            </a:prstGeom>
            <a:noFill/>
            <a:ln>
              <a:noFill/>
            </a:ln>
          </p:spPr>
        </p:pic>
        <p:pic>
          <p:nvPicPr>
            <p:cNvPr id="1620" name="Google Shape;1620;p72"/>
            <p:cNvPicPr preferRelativeResize="0"/>
            <p:nvPr/>
          </p:nvPicPr>
          <p:blipFill rotWithShape="1">
            <a:blip r:embed="rId3">
              <a:alphaModFix/>
            </a:blip>
            <a:srcRect/>
            <a:stretch/>
          </p:blipFill>
          <p:spPr>
            <a:xfrm>
              <a:off x="7305082" y="1416915"/>
              <a:ext cx="209018" cy="157613"/>
            </a:xfrm>
            <a:prstGeom prst="rect">
              <a:avLst/>
            </a:prstGeom>
            <a:noFill/>
            <a:ln>
              <a:noFill/>
            </a:ln>
          </p:spPr>
        </p:pic>
        <p:pic>
          <p:nvPicPr>
            <p:cNvPr id="1621" name="Google Shape;1621;p72"/>
            <p:cNvPicPr preferRelativeResize="0"/>
            <p:nvPr/>
          </p:nvPicPr>
          <p:blipFill rotWithShape="1">
            <a:blip r:embed="rId3">
              <a:alphaModFix/>
            </a:blip>
            <a:srcRect/>
            <a:stretch/>
          </p:blipFill>
          <p:spPr>
            <a:xfrm>
              <a:off x="7305082" y="1914569"/>
              <a:ext cx="209018" cy="157613"/>
            </a:xfrm>
            <a:prstGeom prst="rect">
              <a:avLst/>
            </a:prstGeom>
            <a:noFill/>
            <a:ln>
              <a:noFill/>
            </a:ln>
          </p:spPr>
        </p:pic>
        <p:pic>
          <p:nvPicPr>
            <p:cNvPr id="1622" name="Google Shape;1622;p72"/>
            <p:cNvPicPr preferRelativeResize="0"/>
            <p:nvPr/>
          </p:nvPicPr>
          <p:blipFill rotWithShape="1">
            <a:blip r:embed="rId3">
              <a:alphaModFix/>
            </a:blip>
            <a:srcRect/>
            <a:stretch/>
          </p:blipFill>
          <p:spPr>
            <a:xfrm>
              <a:off x="7305082" y="2412223"/>
              <a:ext cx="209018" cy="157613"/>
            </a:xfrm>
            <a:prstGeom prst="rect">
              <a:avLst/>
            </a:prstGeom>
            <a:noFill/>
            <a:ln>
              <a:noFill/>
            </a:ln>
          </p:spPr>
        </p:pic>
        <p:pic>
          <p:nvPicPr>
            <p:cNvPr id="1623" name="Google Shape;1623;p72"/>
            <p:cNvPicPr preferRelativeResize="0"/>
            <p:nvPr/>
          </p:nvPicPr>
          <p:blipFill rotWithShape="1">
            <a:blip r:embed="rId3">
              <a:alphaModFix/>
            </a:blip>
            <a:srcRect/>
            <a:stretch/>
          </p:blipFill>
          <p:spPr>
            <a:xfrm>
              <a:off x="7303700" y="2909877"/>
              <a:ext cx="209018" cy="157613"/>
            </a:xfrm>
            <a:prstGeom prst="rect">
              <a:avLst/>
            </a:prstGeom>
            <a:noFill/>
            <a:ln>
              <a:noFill/>
            </a:ln>
          </p:spPr>
        </p:pic>
        <p:pic>
          <p:nvPicPr>
            <p:cNvPr id="1624" name="Google Shape;1624;p72"/>
            <p:cNvPicPr preferRelativeResize="0"/>
            <p:nvPr/>
          </p:nvPicPr>
          <p:blipFill rotWithShape="1">
            <a:blip r:embed="rId3">
              <a:alphaModFix/>
            </a:blip>
            <a:srcRect/>
            <a:stretch/>
          </p:blipFill>
          <p:spPr>
            <a:xfrm>
              <a:off x="7301625" y="3775526"/>
              <a:ext cx="209018" cy="157613"/>
            </a:xfrm>
            <a:prstGeom prst="rect">
              <a:avLst/>
            </a:prstGeom>
            <a:noFill/>
            <a:ln>
              <a:noFill/>
            </a:ln>
          </p:spPr>
        </p:pic>
        <p:grpSp>
          <p:nvGrpSpPr>
            <p:cNvPr id="1625" name="Google Shape;1625;p72"/>
            <p:cNvGrpSpPr/>
            <p:nvPr/>
          </p:nvGrpSpPr>
          <p:grpSpPr>
            <a:xfrm>
              <a:off x="7249513" y="856662"/>
              <a:ext cx="469200" cy="3242788"/>
              <a:chOff x="7249513" y="856662"/>
              <a:chExt cx="469200" cy="3242788"/>
            </a:xfrm>
          </p:grpSpPr>
          <p:sp>
            <p:nvSpPr>
              <p:cNvPr id="1626" name="Google Shape;1626;p72"/>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7" name="Google Shape;1627;p72"/>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8" name="Google Shape;1628;p72"/>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9" name="Google Shape;1629;p72"/>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0" name="Google Shape;1630;p72"/>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1" name="Google Shape;1631;p72"/>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grpSp>
      <p:sp>
        <p:nvSpPr>
          <p:cNvPr id="1632" name="Google Shape;1632;p72"/>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3" name="Google Shape;1633;p72"/>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4" name="Google Shape;1634;p72"/>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5" name="Google Shape;1635;p72"/>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6" name="Google Shape;1636;p72"/>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7" name="Google Shape;1637;p72"/>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8" name="Google Shape;1638;p72"/>
          <p:cNvSpPr/>
          <p:nvPr/>
        </p:nvSpPr>
        <p:spPr>
          <a:xfrm>
            <a:off x="8024170" y="2071254"/>
            <a:ext cx="128905" cy="3267419"/>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72"/>
          <p:cNvSpPr/>
          <p:nvPr/>
        </p:nvSpPr>
        <p:spPr>
          <a:xfrm>
            <a:off x="8227747" y="2071254"/>
            <a:ext cx="113420" cy="3267419"/>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72"/>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1" name="Google Shape;1641;p72"/>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2" name="Google Shape;1642;p72"/>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3" name="Google Shape;1643;p72"/>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644" name="Google Shape;1644;p72"/>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645" name="Google Shape;1645;p72"/>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646" name="Google Shape;1646;p72"/>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0.52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0.03</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0.01</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0.07</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-1.08</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1.45</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647" name="Google Shape;1647;p72"/>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648" name="Google Shape;1648;p72"/>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4.5252</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649" name="Google Shape;1649;p72"/>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
        <p:nvSpPr>
          <p:cNvPr id="1650" name="Google Shape;1650;p72"/>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9682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In this lab</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11</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We will be working with 2 types of ”Autoencoders” for this lab:</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LSTM-based AE (also know as a Seq2Seq Model)</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1D-Convolution-based AE</a:t>
            </a:r>
          </a:p>
        </p:txBody>
      </p:sp>
    </p:spTree>
    <p:extLst>
      <p:ext uri="{BB962C8B-B14F-4D97-AF65-F5344CB8AC3E}">
        <p14:creationId xmlns:p14="http://schemas.microsoft.com/office/powerpoint/2010/main" val="201755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Seq2seq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a:xfrm>
            <a:off x="6602302" y="5743854"/>
            <a:ext cx="2468563" cy="328613"/>
          </a:xfrm>
        </p:spPr>
        <p:txBody>
          <a:bodyPr/>
          <a:lstStyle/>
          <a:p>
            <a:fld id="{D1EEACBE-03EC-4E7A-962F-F75CCA5C4C08}" type="slidenum">
              <a:rPr lang="en-US" smtClean="0"/>
              <a:pPr/>
              <a:t>12</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Traditional LSTM-based model</a:t>
            </a:r>
          </a:p>
          <a:p>
            <a:pPr marL="285750" indent="-285750">
              <a:buFont typeface="Arial" panose="020B0604020202020204" pitchFamily="34" charset="0"/>
              <a:buChar char="•"/>
            </a:pPr>
            <a:r>
              <a:rPr lang="en-US" dirty="0">
                <a:solidFill>
                  <a:srgbClr val="000000"/>
                </a:solidFill>
                <a:latin typeface="Helvetica Neue"/>
              </a:rPr>
              <a:t>Takes sequence as input and produces</a:t>
            </a:r>
            <a:br>
              <a:rPr lang="en-US" dirty="0">
                <a:solidFill>
                  <a:srgbClr val="000000"/>
                </a:solidFill>
                <a:latin typeface="Helvetica Neue"/>
              </a:rPr>
            </a:br>
            <a:r>
              <a:rPr lang="en-US" dirty="0">
                <a:solidFill>
                  <a:srgbClr val="000000"/>
                </a:solidFill>
                <a:latin typeface="Helvetica Neue"/>
              </a:rPr>
              <a:t>sequence</a:t>
            </a:r>
          </a:p>
        </p:txBody>
      </p:sp>
      <p:sp>
        <p:nvSpPr>
          <p:cNvPr id="2" name="Rectangle 1">
            <a:extLst>
              <a:ext uri="{FF2B5EF4-FFF2-40B4-BE49-F238E27FC236}">
                <a16:creationId xmlns:a16="http://schemas.microsoft.com/office/drawing/2014/main" id="{5110B40F-324D-5E48-817A-4A8553E71505}"/>
              </a:ext>
            </a:extLst>
          </p:cNvPr>
          <p:cNvSpPr/>
          <p:nvPr/>
        </p:nvSpPr>
        <p:spPr>
          <a:xfrm>
            <a:off x="5704764" y="230885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868027-087D-4C4D-B4B3-1F9D508A3AB9}"/>
              </a:ext>
            </a:extLst>
          </p:cNvPr>
          <p:cNvSpPr txBox="1"/>
          <p:nvPr/>
        </p:nvSpPr>
        <p:spPr>
          <a:xfrm>
            <a:off x="7481357" y="240980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7" name="TextBox 6">
            <a:extLst>
              <a:ext uri="{FF2B5EF4-FFF2-40B4-BE49-F238E27FC236}">
                <a16:creationId xmlns:a16="http://schemas.microsoft.com/office/drawing/2014/main" id="{575BAA45-03A7-7149-8E02-AEAE7FBFC1E7}"/>
              </a:ext>
            </a:extLst>
          </p:cNvPr>
          <p:cNvSpPr txBox="1"/>
          <p:nvPr/>
        </p:nvSpPr>
        <p:spPr>
          <a:xfrm>
            <a:off x="6979990" y="1130448"/>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Model</a:t>
            </a:r>
          </a:p>
        </p:txBody>
      </p:sp>
      <p:sp>
        <p:nvSpPr>
          <p:cNvPr id="8" name="Rectangle 7">
            <a:extLst>
              <a:ext uri="{FF2B5EF4-FFF2-40B4-BE49-F238E27FC236}">
                <a16:creationId xmlns:a16="http://schemas.microsoft.com/office/drawing/2014/main" id="{7B3C6324-BC79-7143-851D-78B05C843901}"/>
              </a:ext>
            </a:extLst>
          </p:cNvPr>
          <p:cNvSpPr/>
          <p:nvPr/>
        </p:nvSpPr>
        <p:spPr>
          <a:xfrm>
            <a:off x="6424040" y="306772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AFD34F-7605-F04F-A878-0BA1C9AD204B}"/>
              </a:ext>
            </a:extLst>
          </p:cNvPr>
          <p:cNvSpPr txBox="1"/>
          <p:nvPr/>
        </p:nvSpPr>
        <p:spPr>
          <a:xfrm>
            <a:off x="7016583" y="3168672"/>
            <a:ext cx="164000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Repeat Vector</a:t>
            </a:r>
          </a:p>
        </p:txBody>
      </p:sp>
      <p:sp>
        <p:nvSpPr>
          <p:cNvPr id="10" name="Rectangle 9">
            <a:extLst>
              <a:ext uri="{FF2B5EF4-FFF2-40B4-BE49-F238E27FC236}">
                <a16:creationId xmlns:a16="http://schemas.microsoft.com/office/drawing/2014/main" id="{A3FC4CAB-4DB1-0A43-AD4B-8D729DB20302}"/>
              </a:ext>
            </a:extLst>
          </p:cNvPr>
          <p:cNvSpPr/>
          <p:nvPr/>
        </p:nvSpPr>
        <p:spPr>
          <a:xfrm>
            <a:off x="5704764" y="382659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63872F8-0314-DD4F-87B1-59391B7D05C3}"/>
              </a:ext>
            </a:extLst>
          </p:cNvPr>
          <p:cNvSpPr txBox="1"/>
          <p:nvPr/>
        </p:nvSpPr>
        <p:spPr>
          <a:xfrm>
            <a:off x="7481357" y="392754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2" name="Rectangle 11">
            <a:extLst>
              <a:ext uri="{FF2B5EF4-FFF2-40B4-BE49-F238E27FC236}">
                <a16:creationId xmlns:a16="http://schemas.microsoft.com/office/drawing/2014/main" id="{B824D4D4-B8D4-8A43-B22B-F45CB105F79B}"/>
              </a:ext>
            </a:extLst>
          </p:cNvPr>
          <p:cNvSpPr/>
          <p:nvPr/>
        </p:nvSpPr>
        <p:spPr>
          <a:xfrm>
            <a:off x="6424040" y="458546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86A519-4FD8-8C40-A177-11BCA8EC2A0E}"/>
              </a:ext>
            </a:extLst>
          </p:cNvPr>
          <p:cNvSpPr txBox="1"/>
          <p:nvPr/>
        </p:nvSpPr>
        <p:spPr>
          <a:xfrm>
            <a:off x="7481357" y="468641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4" name="Rectangle 13">
            <a:extLst>
              <a:ext uri="{FF2B5EF4-FFF2-40B4-BE49-F238E27FC236}">
                <a16:creationId xmlns:a16="http://schemas.microsoft.com/office/drawing/2014/main" id="{3E0D30A0-FFBD-1A47-85B5-07E1D7AF1416}"/>
              </a:ext>
            </a:extLst>
          </p:cNvPr>
          <p:cNvSpPr/>
          <p:nvPr/>
        </p:nvSpPr>
        <p:spPr>
          <a:xfrm>
            <a:off x="6424040" y="1583655"/>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E88A6DD-2F20-3E4C-87EA-1946D5976715}"/>
              </a:ext>
            </a:extLst>
          </p:cNvPr>
          <p:cNvSpPr txBox="1"/>
          <p:nvPr/>
        </p:nvSpPr>
        <p:spPr>
          <a:xfrm>
            <a:off x="7475747" y="1684603"/>
            <a:ext cx="72167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Input</a:t>
            </a:r>
          </a:p>
        </p:txBody>
      </p:sp>
      <p:sp>
        <p:nvSpPr>
          <p:cNvPr id="16" name="Rectangle 15">
            <a:extLst>
              <a:ext uri="{FF2B5EF4-FFF2-40B4-BE49-F238E27FC236}">
                <a16:creationId xmlns:a16="http://schemas.microsoft.com/office/drawing/2014/main" id="{8EB51CD9-4566-AE4F-A3FA-12FB0B9B5079}"/>
              </a:ext>
            </a:extLst>
          </p:cNvPr>
          <p:cNvSpPr/>
          <p:nvPr/>
        </p:nvSpPr>
        <p:spPr>
          <a:xfrm>
            <a:off x="6424040" y="5371140"/>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1D6F06-5B84-E14D-8984-9EE5F215A702}"/>
              </a:ext>
            </a:extLst>
          </p:cNvPr>
          <p:cNvSpPr txBox="1"/>
          <p:nvPr/>
        </p:nvSpPr>
        <p:spPr>
          <a:xfrm>
            <a:off x="7384376" y="5472088"/>
            <a:ext cx="90441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Output</a:t>
            </a:r>
          </a:p>
        </p:txBody>
      </p:sp>
      <p:cxnSp>
        <p:nvCxnSpPr>
          <p:cNvPr id="21" name="Straight Arrow Connector 20">
            <a:extLst>
              <a:ext uri="{FF2B5EF4-FFF2-40B4-BE49-F238E27FC236}">
                <a16:creationId xmlns:a16="http://schemas.microsoft.com/office/drawing/2014/main" id="{D1DED3FC-54B9-3F4B-887D-01F13F6688BB}"/>
              </a:ext>
            </a:extLst>
          </p:cNvPr>
          <p:cNvCxnSpPr>
            <a:stCxn id="14" idx="2"/>
            <a:endCxn id="2" idx="0"/>
          </p:cNvCxnSpPr>
          <p:nvPr/>
        </p:nvCxnSpPr>
        <p:spPr>
          <a:xfrm>
            <a:off x="7836584" y="2127184"/>
            <a:ext cx="0" cy="18167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4B2A1BE-86BB-1542-AA87-CDA40CFAE0CC}"/>
              </a:ext>
            </a:extLst>
          </p:cNvPr>
          <p:cNvCxnSpPr>
            <a:stCxn id="2" idx="2"/>
            <a:endCxn id="8" idx="0"/>
          </p:cNvCxnSpPr>
          <p:nvPr/>
        </p:nvCxnSpPr>
        <p:spPr>
          <a:xfrm>
            <a:off x="7836584" y="285238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A75ADD-4FD7-7C44-9013-5F81AA9EAE72}"/>
              </a:ext>
            </a:extLst>
          </p:cNvPr>
          <p:cNvCxnSpPr>
            <a:stCxn id="8" idx="2"/>
            <a:endCxn id="10" idx="0"/>
          </p:cNvCxnSpPr>
          <p:nvPr/>
        </p:nvCxnSpPr>
        <p:spPr>
          <a:xfrm>
            <a:off x="7836584" y="361125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23120C-2839-254D-B29E-96BBED4449A8}"/>
              </a:ext>
            </a:extLst>
          </p:cNvPr>
          <p:cNvCxnSpPr>
            <a:stCxn id="10" idx="2"/>
            <a:endCxn id="12" idx="0"/>
          </p:cNvCxnSpPr>
          <p:nvPr/>
        </p:nvCxnSpPr>
        <p:spPr>
          <a:xfrm>
            <a:off x="7836584" y="437012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FBD99DC-2E20-7C4F-9B68-9096846206A9}"/>
              </a:ext>
            </a:extLst>
          </p:cNvPr>
          <p:cNvCxnSpPr>
            <a:stCxn id="12" idx="2"/>
            <a:endCxn id="16" idx="0"/>
          </p:cNvCxnSpPr>
          <p:nvPr/>
        </p:nvCxnSpPr>
        <p:spPr>
          <a:xfrm>
            <a:off x="7836584" y="5128993"/>
            <a:ext cx="0" cy="2421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99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13</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Based on 1D Convolutions</a:t>
            </a:r>
          </a:p>
          <a:p>
            <a:pPr marL="285750" indent="-285750">
              <a:buFont typeface="Arial" panose="020B0604020202020204" pitchFamily="34" charset="0"/>
              <a:buChar char="•"/>
            </a:pPr>
            <a:r>
              <a:rPr lang="en-US" dirty="0">
                <a:solidFill>
                  <a:srgbClr val="000000"/>
                </a:solidFill>
                <a:latin typeface="Helvetica Neue"/>
              </a:rPr>
              <a:t>Similar to traditional 2D-Convolutions,</a:t>
            </a:r>
            <a:br>
              <a:rPr lang="en-US" dirty="0">
                <a:solidFill>
                  <a:srgbClr val="000000"/>
                </a:solidFill>
                <a:latin typeface="Helvetica Neue"/>
              </a:rPr>
            </a:br>
            <a:r>
              <a:rPr lang="en-US" dirty="0">
                <a:solidFill>
                  <a:srgbClr val="000000"/>
                </a:solidFill>
                <a:latin typeface="Helvetica Neue"/>
              </a:rPr>
              <a:t>but individual kernels focused on single features</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6744662" y="2345041"/>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6744662" y="2801388"/>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6744662" y="3257735"/>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6744662" y="3714082"/>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6744662" y="4170429"/>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6744662" y="4626776"/>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6744662" y="5083123"/>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6744662" y="5539467"/>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7720715"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8191452"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8662189"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9132926"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9603664"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7765109" y="233433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7004411" y="3394406"/>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8154145" y="1182555"/>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Conv1D Layer</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7958119" y="462677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8232009"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8425019"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8723523"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8916533"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9214266" y="2330815"/>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9407276" y="4623253"/>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9691814" y="232325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BCEC0FA7-81B8-B14F-9D18-715DB0C5D3FC}"/>
              </a:ext>
            </a:extLst>
          </p:cNvPr>
          <p:cNvCxnSpPr>
            <a:cxnSpLocks/>
            <a:stCxn id="85" idx="2"/>
          </p:cNvCxnSpPr>
          <p:nvPr/>
        </p:nvCxnSpPr>
        <p:spPr>
          <a:xfrm flipH="1">
            <a:off x="9884824" y="461569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2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1025034" y="2230897"/>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1025034" y="2687244"/>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1025034" y="3143591"/>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1025034" y="3599938"/>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1025034" y="4056285"/>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1025034" y="4512632"/>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1025034" y="4968979"/>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1025034" y="5425323"/>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2001087"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2471824"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2942561"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3413298"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3884036"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2034375" y="2220194"/>
            <a:ext cx="409318" cy="2292438"/>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1284783" y="3280262"/>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2434517" y="1068411"/>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Input (8, 5)</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2238491" y="4512632"/>
            <a:ext cx="543"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2512381"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2705391"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3003895"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3196905"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3494638" y="2216671"/>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3687648" y="4509109"/>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3967490" y="3552181"/>
            <a:ext cx="409318" cy="2292438"/>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B22C1F2F-B18D-4220-91F8-3A62B5C5A59C}"/>
              </a:ext>
            </a:extLst>
          </p:cNvPr>
          <p:cNvSpPr/>
          <p:nvPr/>
        </p:nvSpPr>
        <p:spPr>
          <a:xfrm>
            <a:off x="5395575" y="2881270"/>
            <a:ext cx="547900" cy="43313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35E8C54-0D99-4196-A349-5FFB834A5C94}"/>
              </a:ext>
            </a:extLst>
          </p:cNvPr>
          <p:cNvGrpSpPr/>
          <p:nvPr/>
        </p:nvGrpSpPr>
        <p:grpSpPr>
          <a:xfrm>
            <a:off x="6906979" y="2260802"/>
            <a:ext cx="2251363" cy="311731"/>
            <a:chOff x="7821964" y="2142930"/>
            <a:chExt cx="2251363" cy="311731"/>
          </a:xfrm>
        </p:grpSpPr>
        <p:sp>
          <p:nvSpPr>
            <p:cNvPr id="89" name="Rectangle 88">
              <a:extLst>
                <a:ext uri="{FF2B5EF4-FFF2-40B4-BE49-F238E27FC236}">
                  <a16:creationId xmlns:a16="http://schemas.microsoft.com/office/drawing/2014/main" id="{395472B8-9364-49EA-B0FF-3F295D7D38D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E0BE3B9-1380-475C-85F1-16BF2A5213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8DB2A53-BB49-420B-BA1F-45B3F31A6AA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3EBB1F-04C7-407D-AF7F-CE960B3D25D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68D14AD-49F5-4243-8114-BCF06C3CC36B}"/>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7EE62A00-6E01-4AD1-878E-8E44CF58B832}"/>
              </a:ext>
            </a:extLst>
          </p:cNvPr>
          <p:cNvGrpSpPr/>
          <p:nvPr/>
        </p:nvGrpSpPr>
        <p:grpSpPr>
          <a:xfrm>
            <a:off x="6906979" y="2706251"/>
            <a:ext cx="2251363" cy="311731"/>
            <a:chOff x="7821964" y="2142930"/>
            <a:chExt cx="2251363" cy="311731"/>
          </a:xfrm>
        </p:grpSpPr>
        <p:sp>
          <p:nvSpPr>
            <p:cNvPr id="96" name="Rectangle 95">
              <a:extLst>
                <a:ext uri="{FF2B5EF4-FFF2-40B4-BE49-F238E27FC236}">
                  <a16:creationId xmlns:a16="http://schemas.microsoft.com/office/drawing/2014/main" id="{81F72FD1-DE9E-476A-9802-EE98C37FBE1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93F1CDE-28CE-441B-86F1-1570D01EF80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2A39A85-EC53-4D39-B404-98C738E05A8C}"/>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011500D-AC7E-48C0-B764-79F418BFE06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75E37FE-1357-4C6D-9BF2-27AF4BE9D3C5}"/>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FDD86030-8E1B-4827-A14C-91F29614FA19}"/>
              </a:ext>
            </a:extLst>
          </p:cNvPr>
          <p:cNvGrpSpPr/>
          <p:nvPr/>
        </p:nvGrpSpPr>
        <p:grpSpPr>
          <a:xfrm>
            <a:off x="6906979" y="3173492"/>
            <a:ext cx="2251363" cy="311731"/>
            <a:chOff x="7821964" y="2142930"/>
            <a:chExt cx="2251363" cy="311731"/>
          </a:xfrm>
        </p:grpSpPr>
        <p:sp>
          <p:nvSpPr>
            <p:cNvPr id="102" name="Rectangle 101">
              <a:extLst>
                <a:ext uri="{FF2B5EF4-FFF2-40B4-BE49-F238E27FC236}">
                  <a16:creationId xmlns:a16="http://schemas.microsoft.com/office/drawing/2014/main" id="{9FF5B016-5E66-42D9-8FA8-92DB4316597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CBAE794-83E3-401B-A26B-235612D5232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894092D8-775F-4718-81AE-133891B20EB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8E888-2FFE-4DDC-A2D1-758E39FF515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C4A1D82-F6D5-4584-8765-5CC9CD458CCC}"/>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4C018627-CF33-4CE9-BE8C-BF90BAF1CFCA}"/>
              </a:ext>
            </a:extLst>
          </p:cNvPr>
          <p:cNvGrpSpPr/>
          <p:nvPr/>
        </p:nvGrpSpPr>
        <p:grpSpPr>
          <a:xfrm>
            <a:off x="6906979" y="3621455"/>
            <a:ext cx="2251363" cy="311731"/>
            <a:chOff x="7821964" y="2142930"/>
            <a:chExt cx="2251363" cy="311731"/>
          </a:xfrm>
        </p:grpSpPr>
        <p:sp>
          <p:nvSpPr>
            <p:cNvPr id="108" name="Rectangle 107">
              <a:extLst>
                <a:ext uri="{FF2B5EF4-FFF2-40B4-BE49-F238E27FC236}">
                  <a16:creationId xmlns:a16="http://schemas.microsoft.com/office/drawing/2014/main" id="{A4839BE1-4C91-4806-928B-2BBB744475C1}"/>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C77A8764-142E-4B46-8C2C-DB15BE77D190}"/>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809C5400-8669-40EA-8163-7A6F126100C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4E6D19EA-E277-488A-AA2D-D6E927D28D69}"/>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DFBB558-0867-4C26-A415-595F4A937E9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a:extLst>
              <a:ext uri="{FF2B5EF4-FFF2-40B4-BE49-F238E27FC236}">
                <a16:creationId xmlns:a16="http://schemas.microsoft.com/office/drawing/2014/main" id="{36691DB8-D629-4EC3-A053-0D86F13E44A3}"/>
              </a:ext>
            </a:extLst>
          </p:cNvPr>
          <p:cNvSpPr txBox="1"/>
          <p:nvPr/>
        </p:nvSpPr>
        <p:spPr>
          <a:xfrm>
            <a:off x="7176067" y="1083299"/>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Output (4, 5)</a:t>
            </a:r>
          </a:p>
        </p:txBody>
      </p:sp>
      <p:sp>
        <p:nvSpPr>
          <p:cNvPr id="114" name="Rectangle 113">
            <a:extLst>
              <a:ext uri="{FF2B5EF4-FFF2-40B4-BE49-F238E27FC236}">
                <a16:creationId xmlns:a16="http://schemas.microsoft.com/office/drawing/2014/main" id="{82BE4505-503D-4765-BC4B-CC8466D81231}"/>
              </a:ext>
            </a:extLst>
          </p:cNvPr>
          <p:cNvSpPr/>
          <p:nvPr/>
        </p:nvSpPr>
        <p:spPr>
          <a:xfrm>
            <a:off x="6858183" y="2214404"/>
            <a:ext cx="409318" cy="410331"/>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3594D143-9E06-4501-98B4-16217B7981F3}"/>
              </a:ext>
            </a:extLst>
          </p:cNvPr>
          <p:cNvSpPr/>
          <p:nvPr/>
        </p:nvSpPr>
        <p:spPr>
          <a:xfrm>
            <a:off x="8796676" y="3552181"/>
            <a:ext cx="409318" cy="433137"/>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B48CE40D-2126-4DD2-8433-9DAAD1FEB29E}"/>
              </a:ext>
            </a:extLst>
          </p:cNvPr>
          <p:cNvSpPr txBox="1"/>
          <p:nvPr/>
        </p:nvSpPr>
        <p:spPr>
          <a:xfrm>
            <a:off x="6858182" y="4118564"/>
            <a:ext cx="234781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800" i="1" dirty="0">
                <a:solidFill>
                  <a:schemeClr val="bg1"/>
                </a:solidFill>
              </a:rPr>
              <a:t>Two boxes highlighted to show how applied weights generate new hidden layer features</a:t>
            </a:r>
          </a:p>
        </p:txBody>
      </p:sp>
    </p:spTree>
    <p:extLst>
      <p:ext uri="{BB962C8B-B14F-4D97-AF65-F5344CB8AC3E}">
        <p14:creationId xmlns:p14="http://schemas.microsoft.com/office/powerpoint/2010/main" val="175645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Easier to train than traditional LSTM models</a:t>
            </a:r>
          </a:p>
          <a:p>
            <a:pPr marL="742950" lvl="1" indent="-285750">
              <a:buFont typeface="Arial" panose="020B0604020202020204" pitchFamily="34" charset="0"/>
              <a:buChar char="•"/>
            </a:pPr>
            <a:r>
              <a:rPr lang="en-US" dirty="0">
                <a:solidFill>
                  <a:srgbClr val="000000"/>
                </a:solidFill>
                <a:latin typeface="Helvetica Neue"/>
              </a:rPr>
              <a:t>Less susceptible to noisy or missing data</a:t>
            </a:r>
          </a:p>
          <a:p>
            <a:pPr marL="742950" lvl="1" indent="-285750">
              <a:buFont typeface="Arial" panose="020B0604020202020204" pitchFamily="34" charset="0"/>
              <a:buChar char="•"/>
            </a:pPr>
            <a:r>
              <a:rPr lang="en-US" dirty="0">
                <a:solidFill>
                  <a:srgbClr val="000000"/>
                </a:solidFill>
                <a:latin typeface="Helvetica Neue"/>
              </a:rPr>
              <a:t>Significantly faster to train</a:t>
            </a:r>
          </a:p>
          <a:p>
            <a:pPr marL="742950" lvl="1" indent="-285750">
              <a:buFont typeface="Arial" panose="020B0604020202020204" pitchFamily="34" charset="0"/>
              <a:buChar char="•"/>
            </a:pPr>
            <a:r>
              <a:rPr lang="en-US" dirty="0">
                <a:solidFill>
                  <a:srgbClr val="000000"/>
                </a:solidFill>
                <a:latin typeface="Helvetica Neue"/>
              </a:rPr>
              <a:t>LSTM’s require large amounts of data to train</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Good paper discussing:</a:t>
            </a:r>
            <a:br>
              <a:rPr lang="en-US" dirty="0">
                <a:solidFill>
                  <a:srgbClr val="000000"/>
                </a:solidFill>
                <a:latin typeface="Helvetica Neue"/>
              </a:rPr>
            </a:br>
            <a:r>
              <a:rPr lang="en-US" dirty="0">
                <a:solidFill>
                  <a:srgbClr val="000000"/>
                </a:solidFill>
                <a:latin typeface="Helvetica Neue"/>
                <a:hlinkClick r:id="rId3"/>
              </a:rPr>
              <a:t>https://arxiv.org/pdf/1803.01271.pdf</a:t>
            </a:r>
            <a:endParaRPr lang="en-US" dirty="0">
              <a:solidFill>
                <a:srgbClr val="000000"/>
              </a:solidFill>
              <a:latin typeface="Helvetica Neue"/>
            </a:endParaRPr>
          </a:p>
          <a:p>
            <a:endParaRPr lang="en-US" dirty="0">
              <a:solidFill>
                <a:srgbClr val="000000"/>
              </a:solidFill>
              <a:latin typeface="Helvetica Neue"/>
            </a:endParaRPr>
          </a:p>
        </p:txBody>
      </p:sp>
      <p:sp>
        <p:nvSpPr>
          <p:cNvPr id="76" name="Rectangle 75">
            <a:extLst>
              <a:ext uri="{FF2B5EF4-FFF2-40B4-BE49-F238E27FC236}">
                <a16:creationId xmlns:a16="http://schemas.microsoft.com/office/drawing/2014/main" id="{2118DB8B-1517-5C40-AFD0-AC6941B0F341}"/>
              </a:ext>
            </a:extLst>
          </p:cNvPr>
          <p:cNvSpPr/>
          <p:nvPr/>
        </p:nvSpPr>
        <p:spPr>
          <a:xfrm>
            <a:off x="7977116" y="1292797"/>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07C69740-DFF2-9540-B102-9907BA79F3BF}"/>
              </a:ext>
            </a:extLst>
          </p:cNvPr>
          <p:cNvSpPr txBox="1"/>
          <p:nvPr/>
        </p:nvSpPr>
        <p:spPr>
          <a:xfrm>
            <a:off x="8116283" y="1292797"/>
            <a:ext cx="540533"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Input</a:t>
            </a:r>
          </a:p>
        </p:txBody>
      </p:sp>
      <p:sp>
        <p:nvSpPr>
          <p:cNvPr id="79" name="Rectangle 78">
            <a:extLst>
              <a:ext uri="{FF2B5EF4-FFF2-40B4-BE49-F238E27FC236}">
                <a16:creationId xmlns:a16="http://schemas.microsoft.com/office/drawing/2014/main" id="{D994E1D6-7088-7B46-AB8F-FE546A4D82C7}"/>
              </a:ext>
            </a:extLst>
          </p:cNvPr>
          <p:cNvSpPr/>
          <p:nvPr/>
        </p:nvSpPr>
        <p:spPr>
          <a:xfrm>
            <a:off x="7410734" y="1730256"/>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95F3ECD-71A4-6D46-ABE1-96C379B5147D}"/>
              </a:ext>
            </a:extLst>
          </p:cNvPr>
          <p:cNvSpPr txBox="1"/>
          <p:nvPr/>
        </p:nvSpPr>
        <p:spPr>
          <a:xfrm>
            <a:off x="7977116" y="173025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1" name="Rectangle 80">
            <a:extLst>
              <a:ext uri="{FF2B5EF4-FFF2-40B4-BE49-F238E27FC236}">
                <a16:creationId xmlns:a16="http://schemas.microsoft.com/office/drawing/2014/main" id="{9D5E11CB-39EF-774E-B60D-1F707DFCD47C}"/>
              </a:ext>
            </a:extLst>
          </p:cNvPr>
          <p:cNvSpPr/>
          <p:nvPr/>
        </p:nvSpPr>
        <p:spPr>
          <a:xfrm>
            <a:off x="7567684" y="216579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7AD17A54-9F79-EB4D-9B4C-E1371D15394E}"/>
              </a:ext>
            </a:extLst>
          </p:cNvPr>
          <p:cNvSpPr txBox="1"/>
          <p:nvPr/>
        </p:nvSpPr>
        <p:spPr>
          <a:xfrm>
            <a:off x="7874758" y="2165796"/>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3" name="Rectangle 82">
            <a:extLst>
              <a:ext uri="{FF2B5EF4-FFF2-40B4-BE49-F238E27FC236}">
                <a16:creationId xmlns:a16="http://schemas.microsoft.com/office/drawing/2014/main" id="{4886B75A-5AA8-9E45-A850-290FE78EC451}"/>
              </a:ext>
            </a:extLst>
          </p:cNvPr>
          <p:cNvSpPr/>
          <p:nvPr/>
        </p:nvSpPr>
        <p:spPr>
          <a:xfrm>
            <a:off x="7567684" y="260133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C3CDE338-3768-7D4C-AFE6-D687C297DEB3}"/>
              </a:ext>
            </a:extLst>
          </p:cNvPr>
          <p:cNvSpPr txBox="1"/>
          <p:nvPr/>
        </p:nvSpPr>
        <p:spPr>
          <a:xfrm>
            <a:off x="7977116" y="260133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5" name="Rectangle 84">
            <a:extLst>
              <a:ext uri="{FF2B5EF4-FFF2-40B4-BE49-F238E27FC236}">
                <a16:creationId xmlns:a16="http://schemas.microsoft.com/office/drawing/2014/main" id="{583E5266-4EA6-F945-9668-20C1D51B533A}"/>
              </a:ext>
            </a:extLst>
          </p:cNvPr>
          <p:cNvSpPr/>
          <p:nvPr/>
        </p:nvSpPr>
        <p:spPr>
          <a:xfrm>
            <a:off x="7813343" y="3031903"/>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EB1C6692-0AAA-4742-B3B0-AA1750314308}"/>
              </a:ext>
            </a:extLst>
          </p:cNvPr>
          <p:cNvSpPr txBox="1"/>
          <p:nvPr/>
        </p:nvSpPr>
        <p:spPr>
          <a:xfrm>
            <a:off x="7874758" y="3031903"/>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7" name="Rectangle 86">
            <a:extLst>
              <a:ext uri="{FF2B5EF4-FFF2-40B4-BE49-F238E27FC236}">
                <a16:creationId xmlns:a16="http://schemas.microsoft.com/office/drawing/2014/main" id="{6A0DF7B0-33BA-D747-8DD8-666E6CCE77AE}"/>
              </a:ext>
            </a:extLst>
          </p:cNvPr>
          <p:cNvSpPr/>
          <p:nvPr/>
        </p:nvSpPr>
        <p:spPr>
          <a:xfrm>
            <a:off x="7813343" y="3462470"/>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4EBC9D59-423A-A844-944A-77915E235DEA}"/>
              </a:ext>
            </a:extLst>
          </p:cNvPr>
          <p:cNvSpPr txBox="1"/>
          <p:nvPr/>
        </p:nvSpPr>
        <p:spPr>
          <a:xfrm>
            <a:off x="7874758" y="3462470"/>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9" name="Rectangle 88">
            <a:extLst>
              <a:ext uri="{FF2B5EF4-FFF2-40B4-BE49-F238E27FC236}">
                <a16:creationId xmlns:a16="http://schemas.microsoft.com/office/drawing/2014/main" id="{83EDBA26-881E-CD4D-B6DE-921C8F48E622}"/>
              </a:ext>
            </a:extLst>
          </p:cNvPr>
          <p:cNvSpPr/>
          <p:nvPr/>
        </p:nvSpPr>
        <p:spPr>
          <a:xfrm>
            <a:off x="7567684" y="387757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22305CE0-30BC-5D45-A30B-CD589EF7DA76}"/>
              </a:ext>
            </a:extLst>
          </p:cNvPr>
          <p:cNvSpPr txBox="1"/>
          <p:nvPr/>
        </p:nvSpPr>
        <p:spPr>
          <a:xfrm>
            <a:off x="7874758" y="3877571"/>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1" name="Rectangle 90">
            <a:extLst>
              <a:ext uri="{FF2B5EF4-FFF2-40B4-BE49-F238E27FC236}">
                <a16:creationId xmlns:a16="http://schemas.microsoft.com/office/drawing/2014/main" id="{C3B5DD1E-B7C4-0D42-8B97-6E8452CF9BD2}"/>
              </a:ext>
            </a:extLst>
          </p:cNvPr>
          <p:cNvSpPr/>
          <p:nvPr/>
        </p:nvSpPr>
        <p:spPr>
          <a:xfrm>
            <a:off x="7567684" y="431311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3428357B-0005-AF48-86C1-8E84B914E9DF}"/>
              </a:ext>
            </a:extLst>
          </p:cNvPr>
          <p:cNvSpPr txBox="1"/>
          <p:nvPr/>
        </p:nvSpPr>
        <p:spPr>
          <a:xfrm>
            <a:off x="7977116" y="4313111"/>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4" name="Rectangle 93">
            <a:extLst>
              <a:ext uri="{FF2B5EF4-FFF2-40B4-BE49-F238E27FC236}">
                <a16:creationId xmlns:a16="http://schemas.microsoft.com/office/drawing/2014/main" id="{BE2AB3A2-43C4-9A4A-87CD-DD28D4DBC46C}"/>
              </a:ext>
            </a:extLst>
          </p:cNvPr>
          <p:cNvSpPr/>
          <p:nvPr/>
        </p:nvSpPr>
        <p:spPr>
          <a:xfrm>
            <a:off x="7410734" y="4748651"/>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D55AC726-88FD-744C-9637-5B18958D9119}"/>
              </a:ext>
            </a:extLst>
          </p:cNvPr>
          <p:cNvSpPr txBox="1"/>
          <p:nvPr/>
        </p:nvSpPr>
        <p:spPr>
          <a:xfrm>
            <a:off x="7895230" y="4748651"/>
            <a:ext cx="98263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6" name="Rectangle 95">
            <a:extLst>
              <a:ext uri="{FF2B5EF4-FFF2-40B4-BE49-F238E27FC236}">
                <a16:creationId xmlns:a16="http://schemas.microsoft.com/office/drawing/2014/main" id="{234166FB-56FB-4043-8D5F-62DE069B3AE8}"/>
              </a:ext>
            </a:extLst>
          </p:cNvPr>
          <p:cNvSpPr/>
          <p:nvPr/>
        </p:nvSpPr>
        <p:spPr>
          <a:xfrm>
            <a:off x="7410734" y="5179218"/>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8D3CB7DD-313E-3F48-BE63-D02933A8186E}"/>
              </a:ext>
            </a:extLst>
          </p:cNvPr>
          <p:cNvSpPr txBox="1"/>
          <p:nvPr/>
        </p:nvSpPr>
        <p:spPr>
          <a:xfrm>
            <a:off x="7977116" y="5179218"/>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8" name="Rectangle 97">
            <a:extLst>
              <a:ext uri="{FF2B5EF4-FFF2-40B4-BE49-F238E27FC236}">
                <a16:creationId xmlns:a16="http://schemas.microsoft.com/office/drawing/2014/main" id="{A92859A9-71FC-6749-A9FF-2F3D0610BD97}"/>
              </a:ext>
            </a:extLst>
          </p:cNvPr>
          <p:cNvSpPr/>
          <p:nvPr/>
        </p:nvSpPr>
        <p:spPr>
          <a:xfrm>
            <a:off x="7977116" y="5565454"/>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0754791A-9453-7142-B404-8C9BDACD4CF1}"/>
              </a:ext>
            </a:extLst>
          </p:cNvPr>
          <p:cNvSpPr txBox="1"/>
          <p:nvPr/>
        </p:nvSpPr>
        <p:spPr>
          <a:xfrm>
            <a:off x="8055368" y="5565454"/>
            <a:ext cx="6623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Output</a:t>
            </a:r>
          </a:p>
        </p:txBody>
      </p:sp>
      <p:cxnSp>
        <p:nvCxnSpPr>
          <p:cNvPr id="12" name="Straight Arrow Connector 11">
            <a:extLst>
              <a:ext uri="{FF2B5EF4-FFF2-40B4-BE49-F238E27FC236}">
                <a16:creationId xmlns:a16="http://schemas.microsoft.com/office/drawing/2014/main" id="{37751C90-7EFE-B44A-BBCA-33BDA84DCDCC}"/>
              </a:ext>
            </a:extLst>
          </p:cNvPr>
          <p:cNvCxnSpPr>
            <a:stCxn id="78" idx="2"/>
            <a:endCxn id="80" idx="0"/>
          </p:cNvCxnSpPr>
          <p:nvPr/>
        </p:nvCxnSpPr>
        <p:spPr>
          <a:xfrm flipH="1">
            <a:off x="8386549" y="1551329"/>
            <a:ext cx="1" cy="17892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BD2FBD-4C5B-6447-82EE-68AA18F6BEE5}"/>
              </a:ext>
            </a:extLst>
          </p:cNvPr>
          <p:cNvCxnSpPr>
            <a:stCxn id="80" idx="2"/>
            <a:endCxn id="82" idx="0"/>
          </p:cNvCxnSpPr>
          <p:nvPr/>
        </p:nvCxnSpPr>
        <p:spPr>
          <a:xfrm>
            <a:off x="8386549" y="198878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3FFB1D2-B86A-3E41-990C-00C2B7238EAC}"/>
              </a:ext>
            </a:extLst>
          </p:cNvPr>
          <p:cNvCxnSpPr>
            <a:cxnSpLocks/>
          </p:cNvCxnSpPr>
          <p:nvPr/>
        </p:nvCxnSpPr>
        <p:spPr>
          <a:xfrm>
            <a:off x="8386549" y="242432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51E3D83-798F-6D4C-8C87-3B5A3832E021}"/>
              </a:ext>
            </a:extLst>
          </p:cNvPr>
          <p:cNvCxnSpPr>
            <a:cxnSpLocks/>
          </p:cNvCxnSpPr>
          <p:nvPr/>
        </p:nvCxnSpPr>
        <p:spPr>
          <a:xfrm>
            <a:off x="8386549" y="2816760"/>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4DE744F-67B9-B44A-B4DA-34ED6150D7D4}"/>
              </a:ext>
            </a:extLst>
          </p:cNvPr>
          <p:cNvCxnSpPr>
            <a:cxnSpLocks/>
          </p:cNvCxnSpPr>
          <p:nvPr/>
        </p:nvCxnSpPr>
        <p:spPr>
          <a:xfrm>
            <a:off x="8368352" y="3285462"/>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A5F2099-20B1-5D42-A029-BBAC31561D13}"/>
              </a:ext>
            </a:extLst>
          </p:cNvPr>
          <p:cNvCxnSpPr>
            <a:cxnSpLocks/>
          </p:cNvCxnSpPr>
          <p:nvPr/>
        </p:nvCxnSpPr>
        <p:spPr>
          <a:xfrm>
            <a:off x="8354704" y="370056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8E77BDF-CD9F-1846-9B34-1CCDD4547D99}"/>
              </a:ext>
            </a:extLst>
          </p:cNvPr>
          <p:cNvCxnSpPr>
            <a:cxnSpLocks/>
            <a:stCxn id="90" idx="2"/>
            <a:endCxn id="92" idx="0"/>
          </p:cNvCxnSpPr>
          <p:nvPr/>
        </p:nvCxnSpPr>
        <p:spPr>
          <a:xfrm>
            <a:off x="8386549" y="413610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E85A0A4-34D1-D847-8D62-3422B6496630}"/>
              </a:ext>
            </a:extLst>
          </p:cNvPr>
          <p:cNvCxnSpPr>
            <a:cxnSpLocks/>
          </p:cNvCxnSpPr>
          <p:nvPr/>
        </p:nvCxnSpPr>
        <p:spPr>
          <a:xfrm>
            <a:off x="8377450" y="457164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4C0EEF9-FD4C-B248-B579-67CE162FDCCE}"/>
              </a:ext>
            </a:extLst>
          </p:cNvPr>
          <p:cNvCxnSpPr>
            <a:cxnSpLocks/>
          </p:cNvCxnSpPr>
          <p:nvPr/>
        </p:nvCxnSpPr>
        <p:spPr>
          <a:xfrm>
            <a:off x="8377450" y="5014215"/>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5180522-7434-974C-A0A5-39749B235F28}"/>
              </a:ext>
            </a:extLst>
          </p:cNvPr>
          <p:cNvCxnSpPr>
            <a:cxnSpLocks/>
          </p:cNvCxnSpPr>
          <p:nvPr/>
        </p:nvCxnSpPr>
        <p:spPr>
          <a:xfrm>
            <a:off x="8386549" y="540383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7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pic>
        <p:nvPicPr>
          <p:cNvPr id="4" name="Picture 3">
            <a:extLst>
              <a:ext uri="{FF2B5EF4-FFF2-40B4-BE49-F238E27FC236}">
                <a16:creationId xmlns:a16="http://schemas.microsoft.com/office/drawing/2014/main" id="{3ACAED2B-3754-4B30-A40B-53264A506826}"/>
              </a:ext>
            </a:extLst>
          </p:cNvPr>
          <p:cNvPicPr>
            <a:picLocks noChangeAspect="1"/>
          </p:cNvPicPr>
          <p:nvPr/>
        </p:nvPicPr>
        <p:blipFill>
          <a:blip r:embed="rId3"/>
          <a:stretch>
            <a:fillRect/>
          </a:stretch>
        </p:blipFill>
        <p:spPr>
          <a:xfrm>
            <a:off x="4632217" y="1516440"/>
            <a:ext cx="6159186" cy="3834965"/>
          </a:xfrm>
          <a:prstGeom prst="rect">
            <a:avLst/>
          </a:prstGeom>
        </p:spPr>
      </p:pic>
      <p:sp>
        <p:nvSpPr>
          <p:cNvPr id="6" name="Rectangle 5">
            <a:extLst>
              <a:ext uri="{FF2B5EF4-FFF2-40B4-BE49-F238E27FC236}">
                <a16:creationId xmlns:a16="http://schemas.microsoft.com/office/drawing/2014/main" id="{AF1C98DA-76CC-4804-9000-45B301E558C9}"/>
              </a:ext>
            </a:extLst>
          </p:cNvPr>
          <p:cNvSpPr/>
          <p:nvPr/>
        </p:nvSpPr>
        <p:spPr>
          <a:xfrm>
            <a:off x="658368" y="1516440"/>
            <a:ext cx="3424965"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Seq2Seq models look similar to traditional FC AE’s</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Our model:</a:t>
            </a:r>
          </a:p>
          <a:p>
            <a:pPr marL="742950" lvl="1" indent="-285750">
              <a:buFont typeface="Arial" panose="020B0604020202020204" pitchFamily="34" charset="0"/>
              <a:buChar char="•"/>
            </a:pPr>
            <a:r>
              <a:rPr lang="en-US" dirty="0">
                <a:solidFill>
                  <a:srgbClr val="000000"/>
                </a:solidFill>
                <a:latin typeface="Helvetica Neue"/>
              </a:rPr>
              <a:t>Input (16, 21) </a:t>
            </a:r>
          </a:p>
          <a:p>
            <a:pPr marL="1200150" lvl="2" indent="-285750">
              <a:buFont typeface="Arial" panose="020B0604020202020204" pitchFamily="34" charset="0"/>
              <a:buChar char="•"/>
            </a:pPr>
            <a:r>
              <a:rPr lang="en-US" dirty="0">
                <a:solidFill>
                  <a:srgbClr val="000000"/>
                </a:solidFill>
                <a:latin typeface="Helvetica Neue"/>
              </a:rPr>
              <a:t>336 features</a:t>
            </a:r>
          </a:p>
          <a:p>
            <a:pPr marL="742950" lvl="1" indent="-285750">
              <a:buFont typeface="Arial" panose="020B0604020202020204" pitchFamily="34" charset="0"/>
              <a:buChar char="•"/>
            </a:pPr>
            <a:r>
              <a:rPr lang="en-US" dirty="0">
                <a:solidFill>
                  <a:srgbClr val="000000"/>
                </a:solidFill>
                <a:latin typeface="Helvetica Neue"/>
              </a:rPr>
              <a:t>Latent Vector (128)</a:t>
            </a:r>
          </a:p>
          <a:p>
            <a:pPr marL="742950" lvl="1" indent="-285750">
              <a:buFont typeface="Arial" panose="020B0604020202020204" pitchFamily="34" charset="0"/>
              <a:buChar char="•"/>
            </a:pPr>
            <a:r>
              <a:rPr lang="en-US" dirty="0">
                <a:solidFill>
                  <a:srgbClr val="000000"/>
                </a:solidFill>
                <a:latin typeface="Helvetica Neue"/>
              </a:rPr>
              <a:t>Repeat (16, 128)</a:t>
            </a:r>
          </a:p>
          <a:p>
            <a:pPr marL="742950" lvl="1" indent="-285750">
              <a:buFont typeface="Arial" panose="020B0604020202020204" pitchFamily="34" charset="0"/>
              <a:buChar char="•"/>
            </a:pPr>
            <a:r>
              <a:rPr lang="en-US" dirty="0">
                <a:solidFill>
                  <a:srgbClr val="000000"/>
                </a:solidFill>
                <a:latin typeface="Helvetica Neue"/>
              </a:rPr>
              <a:t>Output (16, 21)</a:t>
            </a:r>
          </a:p>
        </p:txBody>
      </p:sp>
      <p:sp>
        <p:nvSpPr>
          <p:cNvPr id="7" name="Rectangle 6">
            <a:extLst>
              <a:ext uri="{FF2B5EF4-FFF2-40B4-BE49-F238E27FC236}">
                <a16:creationId xmlns:a16="http://schemas.microsoft.com/office/drawing/2014/main" id="{F60A442F-AE9D-4149-BD7A-3C937EFDE7B6}"/>
              </a:ext>
            </a:extLst>
          </p:cNvPr>
          <p:cNvSpPr/>
          <p:nvPr/>
        </p:nvSpPr>
        <p:spPr>
          <a:xfrm>
            <a:off x="4553490" y="2273043"/>
            <a:ext cx="125869" cy="813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D3E32DE-BAC4-4AF0-BB55-CA2ADD81C038}"/>
              </a:ext>
            </a:extLst>
          </p:cNvPr>
          <p:cNvSpPr/>
          <p:nvPr/>
        </p:nvSpPr>
        <p:spPr>
          <a:xfrm>
            <a:off x="4553490" y="3177577"/>
            <a:ext cx="125869" cy="9241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
        <p:nvSpPr>
          <p:cNvPr id="10" name="TextBox 9">
            <a:extLst>
              <a:ext uri="{FF2B5EF4-FFF2-40B4-BE49-F238E27FC236}">
                <a16:creationId xmlns:a16="http://schemas.microsoft.com/office/drawing/2014/main" id="{A1E3843A-3F26-4C15-A9F9-CAB64F166F97}"/>
              </a:ext>
            </a:extLst>
          </p:cNvPr>
          <p:cNvSpPr txBox="1"/>
          <p:nvPr/>
        </p:nvSpPr>
        <p:spPr>
          <a:xfrm rot="5400000">
            <a:off x="4283144" y="3510192"/>
            <a:ext cx="6591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Decoder</a:t>
            </a:r>
          </a:p>
        </p:txBody>
      </p:sp>
    </p:spTree>
    <p:extLst>
      <p:ext uri="{BB962C8B-B14F-4D97-AF65-F5344CB8AC3E}">
        <p14:creationId xmlns:p14="http://schemas.microsoft.com/office/powerpoint/2010/main" val="244042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sp>
        <p:nvSpPr>
          <p:cNvPr id="6" name="Rectangle 5">
            <a:extLst>
              <a:ext uri="{FF2B5EF4-FFF2-40B4-BE49-F238E27FC236}">
                <a16:creationId xmlns:a16="http://schemas.microsoft.com/office/drawing/2014/main" id="{AF1C98DA-76CC-4804-9000-45B301E558C9}"/>
              </a:ext>
            </a:extLst>
          </p:cNvPr>
          <p:cNvSpPr/>
          <p:nvPr/>
        </p:nvSpPr>
        <p:spPr>
          <a:xfrm>
            <a:off x="658368" y="1516440"/>
            <a:ext cx="9910911" cy="4370427"/>
          </a:xfrm>
          <a:prstGeom prst="rect">
            <a:avLst/>
          </a:prstGeom>
        </p:spPr>
        <p:txBody>
          <a:bodyPr wrap="square">
            <a:spAutoFit/>
          </a:bodyPr>
          <a:lstStyle/>
          <a:p>
            <a:r>
              <a:rPr lang="en-US" dirty="0">
                <a:solidFill>
                  <a:srgbClr val="000000"/>
                </a:solidFill>
                <a:latin typeface="Helvetica Neue"/>
              </a:rPr>
              <a:t>We’ll use a slightly different form of </a:t>
            </a:r>
            <a:r>
              <a:rPr lang="en-US" dirty="0" err="1">
                <a:solidFill>
                  <a:srgbClr val="000000"/>
                </a:solidFill>
                <a:latin typeface="Helvetica Neue"/>
              </a:rPr>
              <a:t>Keras</a:t>
            </a:r>
            <a:r>
              <a:rPr lang="en-US" dirty="0">
                <a:solidFill>
                  <a:srgbClr val="000000"/>
                </a:solidFill>
                <a:latin typeface="Helvetica Neue"/>
              </a:rPr>
              <a:t> model creation where we specify the individual layers and combine to build models.  This is useful with Autoencoders when you want to split up the model to leverage the encoder or decoder.</a:t>
            </a:r>
          </a:p>
          <a:p>
            <a:pPr marL="285750" indent="-285750">
              <a:buFont typeface="Arial" panose="020B0604020202020204" pitchFamily="34" charset="0"/>
              <a:buChar char="•"/>
            </a:pPr>
            <a:endParaRPr lang="en-US" dirty="0">
              <a:solidFill>
                <a:srgbClr val="000000"/>
              </a:solidFill>
              <a:latin typeface="Helvetica Neue"/>
            </a:endParaRPr>
          </a:p>
          <a:p>
            <a:r>
              <a:rPr lang="en-US" dirty="0">
                <a:solidFill>
                  <a:srgbClr val="000000"/>
                </a:solidFill>
                <a:latin typeface="Helvetica Neue"/>
              </a:rPr>
              <a:t>Lab 3 LSTM AE:</a:t>
            </a:r>
          </a:p>
          <a:p>
            <a:r>
              <a:rPr lang="en-US" sz="1000" dirty="0">
                <a:solidFill>
                  <a:schemeClr val="bg1"/>
                </a:solidFill>
                <a:latin typeface="Cordia New" panose="020B0502040204020203" pitchFamily="34" charset="-34"/>
                <a:cs typeface="Cordia New" panose="020B0502040204020203" pitchFamily="34" charset="-34"/>
              </a:rPr>
              <a:t>	</a:t>
            </a:r>
            <a:r>
              <a:rPr lang="en-US" sz="1000" dirty="0">
                <a:solidFill>
                  <a:schemeClr val="bg1"/>
                </a:solidFill>
                <a:latin typeface="Courier New" panose="02070309020205020404" pitchFamily="49" charset="0"/>
                <a:cs typeface="Courier New" panose="02070309020205020404" pitchFamily="49" charset="0"/>
              </a:rPr>
              <a:t>inputs = Input(shape=(</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encoded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dropout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')(inputs)</a:t>
            </a:r>
          </a:p>
          <a:p>
            <a:r>
              <a:rPr lang="en-US" sz="1000" dirty="0">
                <a:solidFill>
                  <a:schemeClr val="bg1"/>
                </a:solidFill>
                <a:latin typeface="Courier New" panose="02070309020205020404" pitchFamily="49" charset="0"/>
                <a:cs typeface="Courier New" panose="02070309020205020404" pitchFamily="49" charset="0"/>
              </a:rPr>
              <a:t>	decoded = </a:t>
            </a:r>
            <a:r>
              <a:rPr lang="en-US" sz="1000" dirty="0" err="1">
                <a:solidFill>
                  <a:schemeClr val="bg1"/>
                </a:solidFill>
                <a:latin typeface="Courier New" panose="02070309020205020404" pitchFamily="49" charset="0"/>
                <a:cs typeface="Courier New" panose="02070309020205020404" pitchFamily="49" charset="0"/>
              </a:rPr>
              <a:t>RepeatVector</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[0])(encoded)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')(decoded)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[1], activation='tanh',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=True)(decoded)</a:t>
            </a:r>
          </a:p>
          <a:p>
            <a:r>
              <a:rPr lang="en-US" sz="1000" dirty="0">
                <a:solidFill>
                  <a:schemeClr val="bg1"/>
                </a:solidFill>
                <a:latin typeface="Courier New" panose="02070309020205020404" pitchFamily="49" charset="0"/>
                <a:cs typeface="Courier New" panose="02070309020205020404" pitchFamily="49" charset="0"/>
              </a:rPr>
              <a:t>	autoencoder = Model(inputs, decoded)</a:t>
            </a:r>
          </a:p>
          <a:p>
            <a:endParaRPr lang="en-US" sz="1000"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Helvetica Neue"/>
              </a:rPr>
              <a:t>Lab 2 LSTM:</a:t>
            </a:r>
          </a:p>
          <a:p>
            <a:r>
              <a:rPr lang="en-US" sz="1000" dirty="0">
                <a:solidFill>
                  <a:schemeClr val="bg1"/>
                </a:solidFill>
                <a:latin typeface="Courier New" panose="02070309020205020404" pitchFamily="49" charset="0"/>
                <a:cs typeface="Courier New" panose="02070309020205020404" pitchFamily="49" charset="0"/>
              </a:rPr>
              <a:t>	model = Sequential()</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a:t>
            </a:r>
            <a:r>
              <a:rPr lang="en-US" sz="1000" dirty="0" err="1">
                <a:solidFill>
                  <a:schemeClr val="bg1"/>
                </a:solidFill>
                <a:latin typeface="Courier New" panose="02070309020205020404" pitchFamily="49" charset="0"/>
                <a:cs typeface="Courier New" panose="02070309020205020404" pitchFamily="49" charset="0"/>
              </a:rPr>
              <a:t>input_shape</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[1], </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[2]),dropout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(Dropout (0.2))</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(Dense(1,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Tree>
    <p:extLst>
      <p:ext uri="{BB962C8B-B14F-4D97-AF65-F5344CB8AC3E}">
        <p14:creationId xmlns:p14="http://schemas.microsoft.com/office/powerpoint/2010/main" val="50832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MODEL SUMMARY – AE’s</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a:t>
            </a:r>
            <a:r>
              <a:rPr lang="en-US" sz="1600" b="1" dirty="0"/>
              <a:t>“normal” </a:t>
            </a:r>
            <a:r>
              <a:rPr lang="en-US" sz="1600" dirty="0"/>
              <a:t>hard drives) to train a AE.  Features and Label will be the full sequence.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AE Model with “normal” sequences of length ‘S’ days</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 &amp; Label</a:t>
            </a:r>
            <a:br>
              <a:rPr lang="en-US" sz="1100" dirty="0">
                <a:solidFill>
                  <a:schemeClr val="bg1"/>
                </a:solidFill>
              </a:rPr>
            </a:br>
            <a:r>
              <a:rPr lang="en-US" sz="1100" dirty="0">
                <a:solidFill>
                  <a:schemeClr val="bg1"/>
                </a:solidFill>
              </a:rPr>
              <a:t>(SMART Values for individual drive over ‘S’ days)</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5700629" y="5903663"/>
            <a:ext cx="173797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Reconstructed Sequence</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For </a:t>
            </a:r>
            <a:r>
              <a:rPr lang="en-US" sz="1600" b="1" kern="0" dirty="0"/>
              <a:t>“normal”</a:t>
            </a:r>
            <a:r>
              <a:rPr lang="en-US" sz="1600" kern="0" dirty="0"/>
              <a:t> hard drives, should reconstruct with minimal error.</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439676" y="5882287"/>
            <a:ext cx="1590500"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S (days), 21 (features)</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3948109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End of lab notes</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3: </a:t>
            </a:r>
            <a:r>
              <a:rPr lang="en-US" sz="3600" dirty="0"/>
              <a:t>Training Autoencoder for Anomaly Detection</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END OF LAB</a:t>
            </a:r>
          </a:p>
        </p:txBody>
      </p:sp>
      <p:sp>
        <p:nvSpPr>
          <p:cNvPr id="4" name="Rectangle 3">
            <a:extLst>
              <a:ext uri="{FF2B5EF4-FFF2-40B4-BE49-F238E27FC236}">
                <a16:creationId xmlns:a16="http://schemas.microsoft.com/office/drawing/2014/main" id="{96DF9E50-3B42-4FEC-BC22-C4BC2D8B128B}"/>
              </a:ext>
            </a:extLst>
          </p:cNvPr>
          <p:cNvSpPr/>
          <p:nvPr/>
        </p:nvSpPr>
        <p:spPr>
          <a:xfrm>
            <a:off x="658367" y="1516440"/>
            <a:ext cx="9903508"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Certificate: When you’ve completed the lab and Task 2 Assessment, go to “Progress” to request your certificate for completing this course.</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Feedback: From the Task 3 Course page, you can select Next to complete the course survey</a:t>
            </a:r>
            <a:br>
              <a:rPr lang="en-US" dirty="0">
                <a:solidFill>
                  <a:srgbClr val="000000"/>
                </a:solidFill>
                <a:latin typeface="Helvetica Neue"/>
              </a:rPr>
            </a:br>
            <a:endParaRPr lang="en-US" dirty="0">
              <a:solidFill>
                <a:srgbClr val="000000"/>
              </a:solidFill>
              <a:latin typeface="Helvetica Neue"/>
            </a:endParaRPr>
          </a:p>
        </p:txBody>
      </p:sp>
      <p:pic>
        <p:nvPicPr>
          <p:cNvPr id="6" name="Picture 5" descr="A screenshot of a cell phone&#10;&#10;Description automatically generated">
            <a:extLst>
              <a:ext uri="{FF2B5EF4-FFF2-40B4-BE49-F238E27FC236}">
                <a16:creationId xmlns:a16="http://schemas.microsoft.com/office/drawing/2014/main" id="{DCEDCA64-2C26-486A-9A23-35A294E1B732}"/>
              </a:ext>
            </a:extLst>
          </p:cNvPr>
          <p:cNvPicPr>
            <a:picLocks noChangeAspect="1"/>
          </p:cNvPicPr>
          <p:nvPr/>
        </p:nvPicPr>
        <p:blipFill>
          <a:blip r:embed="rId3"/>
          <a:stretch>
            <a:fillRect/>
          </a:stretch>
        </p:blipFill>
        <p:spPr>
          <a:xfrm>
            <a:off x="2463710" y="2993768"/>
            <a:ext cx="5985554" cy="6172200"/>
          </a:xfrm>
          <a:prstGeom prst="rect">
            <a:avLst/>
          </a:prstGeom>
        </p:spPr>
      </p:pic>
    </p:spTree>
    <p:extLst>
      <p:ext uri="{BB962C8B-B14F-4D97-AF65-F5344CB8AC3E}">
        <p14:creationId xmlns:p14="http://schemas.microsoft.com/office/powerpoint/2010/main" val="26654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79839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089529"/>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23</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Hyperparameter optimization</a:t>
            </a:r>
            <a:br>
              <a:rPr lang="en-US" sz="3600" dirty="0"/>
            </a:br>
            <a:r>
              <a:rPr lang="en-US" sz="3600" dirty="0"/>
              <a:t>(OPTIONAL Discussion topic)</a:t>
            </a:r>
          </a:p>
        </p:txBody>
      </p:sp>
    </p:spTree>
    <p:extLst>
      <p:ext uri="{BB962C8B-B14F-4D97-AF65-F5344CB8AC3E}">
        <p14:creationId xmlns:p14="http://schemas.microsoft.com/office/powerpoint/2010/main" val="128199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Hyperparameter Search </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25</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314432" cy="4524315"/>
          </a:xfrm>
          <a:prstGeom prst="rect">
            <a:avLst/>
          </a:prstGeom>
        </p:spPr>
        <p:txBody>
          <a:bodyPr wrap="square">
            <a:spAutoFit/>
          </a:bodyPr>
          <a:lstStyle/>
          <a:p>
            <a:r>
              <a:rPr lang="en-US" dirty="0">
                <a:solidFill>
                  <a:schemeClr val="bg1"/>
                </a:solidFill>
              </a:rPr>
              <a:t>Hyperparameters are inputs to a machine learning/deep learning model. They are specified before the model training using a specified dataset starts. A trained model is the outcome of this process. So hyperparameters for a specific ML/DL model along with the dataset define the actual model to be used for inference. </a:t>
            </a:r>
          </a:p>
          <a:p>
            <a:endParaRPr lang="en-US" dirty="0">
              <a:solidFill>
                <a:schemeClr val="bg1"/>
              </a:solidFill>
            </a:endParaRPr>
          </a:p>
          <a:p>
            <a:r>
              <a:rPr lang="en-US" dirty="0">
                <a:solidFill>
                  <a:schemeClr val="bg1"/>
                </a:solidFill>
              </a:rPr>
              <a:t>Examples include sigma and C parameters for SVM (ML) and learning rate in LSTM/AE/CNNs in DL. </a:t>
            </a:r>
          </a:p>
          <a:p>
            <a:endParaRPr lang="en-US" dirty="0">
              <a:solidFill>
                <a:schemeClr val="bg1"/>
              </a:solidFill>
            </a:endParaRPr>
          </a:p>
          <a:p>
            <a:r>
              <a:rPr lang="en-US" dirty="0">
                <a:solidFill>
                  <a:schemeClr val="bg1"/>
                </a:solidFill>
              </a:rPr>
              <a:t>Loss functions in ML/DL represent the ability of a specified model with specified hyperparameters to adapt to a specific dataset. They can very multi-modal and change significantly with regard to change in hyperparameters. </a:t>
            </a:r>
          </a:p>
          <a:p>
            <a:endParaRPr lang="en-US" dirty="0">
              <a:solidFill>
                <a:schemeClr val="bg1"/>
              </a:solidFill>
            </a:endParaRPr>
          </a:p>
          <a:p>
            <a:r>
              <a:rPr lang="en-US" dirty="0">
                <a:solidFill>
                  <a:schemeClr val="bg1"/>
                </a:solidFill>
              </a:rPr>
              <a:t>Hence it is important to search for a good selection of hyperparameters for a particular model and a specified dataset. There are several options to do hyperparameter search/optimization : a brute force approach of grid search, randomized search, Bayesian optimization and evolutionary optimizations and many others. </a:t>
            </a:r>
          </a:p>
        </p:txBody>
      </p:sp>
    </p:spTree>
    <p:extLst>
      <p:ext uri="{BB962C8B-B14F-4D97-AF65-F5344CB8AC3E}">
        <p14:creationId xmlns:p14="http://schemas.microsoft.com/office/powerpoint/2010/main" val="42636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26</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145268" cy="2585323"/>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Tree>
    <p:extLst>
      <p:ext uri="{BB962C8B-B14F-4D97-AF65-F5344CB8AC3E}">
        <p14:creationId xmlns:p14="http://schemas.microsoft.com/office/powerpoint/2010/main" val="299819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27</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4587721" cy="341632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
        <p:nvSpPr>
          <p:cNvPr id="7" name="Rectangle 6">
            <a:extLst>
              <a:ext uri="{FF2B5EF4-FFF2-40B4-BE49-F238E27FC236}">
                <a16:creationId xmlns:a16="http://schemas.microsoft.com/office/drawing/2014/main" id="{71577832-4287-4111-AF80-CB2090CD3580}"/>
              </a:ext>
            </a:extLst>
          </p:cNvPr>
          <p:cNvSpPr/>
          <p:nvPr/>
        </p:nvSpPr>
        <p:spPr>
          <a:xfrm>
            <a:off x="5632190" y="1219539"/>
            <a:ext cx="5160505" cy="2292935"/>
          </a:xfrm>
          <a:prstGeom prst="rect">
            <a:avLst/>
          </a:prstGeom>
          <a:solidFill>
            <a:schemeClr val="tx1">
              <a:lumMod val="95000"/>
            </a:schemeClr>
          </a:solidFill>
          <a:ln>
            <a:solidFill>
              <a:schemeClr val="bg1"/>
            </a:solidFill>
          </a:ln>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Recent Test </a:t>
            </a:r>
            <a:r>
              <a:rPr lang="en-US" sz="1100" dirty="0" err="1">
                <a:solidFill>
                  <a:schemeClr val="bg1"/>
                </a:solidFill>
                <a:latin typeface="Courier New" panose="02070309020205020404" pitchFamily="49" charset="0"/>
                <a:cs typeface="Courier New" panose="02070309020205020404" pitchFamily="49" charset="0"/>
              </a:rPr>
              <a:t>GridSearch</a:t>
            </a:r>
            <a:r>
              <a:rPr lang="en-US" sz="1100" dirty="0">
                <a:solidFill>
                  <a:schemeClr val="bg1"/>
                </a:solidFill>
                <a:latin typeface="Courier New" panose="02070309020205020404" pitchFamily="49" charset="0"/>
                <a:cs typeface="Courier New" panose="02070309020205020404" pitchFamily="49" charset="0"/>
              </a:rPr>
              <a:t> I Ran:</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err="1">
                <a:solidFill>
                  <a:schemeClr val="bg1"/>
                </a:solidFill>
                <a:latin typeface="Courier New" panose="02070309020205020404" pitchFamily="49" charset="0"/>
                <a:cs typeface="Courier New" panose="02070309020205020404" pitchFamily="49" charset="0"/>
              </a:rPr>
              <a:t>fine_gbm_param_grid</a:t>
            </a:r>
            <a:r>
              <a:rPr lang="en-US" sz="1100" dirty="0">
                <a:solidFill>
                  <a:schemeClr val="bg1"/>
                </a:solidFill>
                <a:latin typeface="Courier New" panose="02070309020205020404" pitchFamily="49" charset="0"/>
                <a:cs typeface="Courier New" panose="02070309020205020404" pitchFamily="49" charset="0"/>
              </a:rPr>
              <a:t> =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base_grid</a:t>
            </a:r>
            <a:r>
              <a:rPr lang="en-US" sz="1100" dirty="0">
                <a:solidFill>
                  <a:schemeClr val="bg1"/>
                </a:solidFill>
                <a:latin typeface="Courier New" panose="02070309020205020404" pitchFamily="49" charset="0"/>
                <a:cs typeface="Courier New" panose="02070309020205020404" pitchFamily="49" charset="0"/>
              </a:rPr>
              <a:t>,</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min_child_weight</a:t>
            </a:r>
            <a:r>
              <a:rPr lang="en-US" sz="1100" dirty="0">
                <a:solidFill>
                  <a:schemeClr val="bg1"/>
                </a:solidFill>
                <a:latin typeface="Courier New" panose="02070309020205020404" pitchFamily="49" charset="0"/>
                <a:cs typeface="Courier New" panose="02070309020205020404" pitchFamily="49" charset="0"/>
              </a:rPr>
              <a:t>": [1, 3, 5, 7, 9],</a:t>
            </a:r>
          </a:p>
          <a:p>
            <a:r>
              <a:rPr lang="en-US" sz="1100" dirty="0">
                <a:solidFill>
                  <a:schemeClr val="bg1"/>
                </a:solidFill>
                <a:latin typeface="Courier New" panose="02070309020205020404" pitchFamily="49" charset="0"/>
                <a:cs typeface="Courier New" panose="02070309020205020404" pitchFamily="49" charset="0"/>
              </a:rPr>
              <a:t>    "gamma": [0, 1, 2, 4],</a:t>
            </a:r>
          </a:p>
          <a:p>
            <a:r>
              <a:rPr lang="en-US" sz="1100" dirty="0">
                <a:solidFill>
                  <a:schemeClr val="bg1"/>
                </a:solidFill>
                <a:latin typeface="Courier New" panose="02070309020205020404" pitchFamily="49" charset="0"/>
                <a:cs typeface="Courier New" panose="02070309020205020404" pitchFamily="49" charset="0"/>
              </a:rPr>
              <a:t>    "subsample":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colsample_bytree</a:t>
            </a:r>
            <a:r>
              <a:rPr lang="en-US" sz="1100" dirty="0">
                <a:solidFill>
                  <a:schemeClr val="bg1"/>
                </a:solidFill>
                <a:latin typeface="Courier New" panose="02070309020205020404" pitchFamily="49" charset="0"/>
                <a:cs typeface="Courier New" panose="02070309020205020404" pitchFamily="49" charset="0"/>
              </a:rPr>
              <a:t>":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max_depth</a:t>
            </a:r>
            <a:r>
              <a:rPr lang="en-US" sz="1100" dirty="0">
                <a:solidFill>
                  <a:schemeClr val="bg1"/>
                </a:solidFill>
                <a:latin typeface="Courier New" panose="02070309020205020404" pitchFamily="49" charset="0"/>
                <a:cs typeface="Courier New" panose="02070309020205020404" pitchFamily="49" charset="0"/>
              </a:rPr>
              <a:t>": [1, 2, 3, 4, 5, 8],</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reg_alpha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reg_lambda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learning_rate</a:t>
            </a:r>
            <a:r>
              <a:rPr lang="en-US" sz="1100" dirty="0">
                <a:solidFill>
                  <a:schemeClr val="bg1"/>
                </a:solidFill>
                <a:latin typeface="Courier New" panose="02070309020205020404" pitchFamily="49" charset="0"/>
                <a:cs typeface="Courier New" panose="02070309020205020404" pitchFamily="49" charset="0"/>
              </a:rPr>
              <a:t>": [0.30, 0.35, 0.40, 0.45, 0.50, 0.55,</a:t>
            </a:r>
          </a:p>
          <a:p>
            <a:r>
              <a:rPr lang="en-US" sz="1100" dirty="0">
                <a:solidFill>
                  <a:schemeClr val="bg1"/>
                </a:solidFill>
                <a:latin typeface="Courier New" panose="02070309020205020404" pitchFamily="49" charset="0"/>
                <a:cs typeface="Courier New" panose="02070309020205020404" pitchFamily="49" charset="0"/>
              </a:rPr>
              <a:t>                      0.60, 0.65, 0.70],}</a:t>
            </a:r>
          </a:p>
        </p:txBody>
      </p:sp>
      <p:sp>
        <p:nvSpPr>
          <p:cNvPr id="8" name="Rectangle 7">
            <a:extLst>
              <a:ext uri="{FF2B5EF4-FFF2-40B4-BE49-F238E27FC236}">
                <a16:creationId xmlns:a16="http://schemas.microsoft.com/office/drawing/2014/main" id="{48DE2F26-0ACB-4721-85A1-2ABE14D1F58A}"/>
              </a:ext>
            </a:extLst>
          </p:cNvPr>
          <p:cNvSpPr/>
          <p:nvPr/>
        </p:nvSpPr>
        <p:spPr>
          <a:xfrm>
            <a:off x="5725844" y="3601817"/>
            <a:ext cx="4587721" cy="2308324"/>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38,880 combinations</a:t>
            </a:r>
            <a:br>
              <a:rPr lang="en-US" dirty="0">
                <a:solidFill>
                  <a:schemeClr val="bg1"/>
                </a:solidFill>
              </a:rPr>
            </a:br>
            <a:r>
              <a:rPr lang="en-US" dirty="0">
                <a:solidFill>
                  <a:schemeClr val="bg1"/>
                </a:solidFill>
              </a:rPr>
              <a:t>(5*4*3*3*6*2*2*9)</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Each training took ~3 minutes</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Total Search Time = 81 DAYS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cxnSp>
        <p:nvCxnSpPr>
          <p:cNvPr id="4" name="Straight Connector 3">
            <a:extLst>
              <a:ext uri="{FF2B5EF4-FFF2-40B4-BE49-F238E27FC236}">
                <a16:creationId xmlns:a16="http://schemas.microsoft.com/office/drawing/2014/main" id="{C2E603BF-970A-4417-967B-FB8F7E81E694}"/>
              </a:ext>
            </a:extLst>
          </p:cNvPr>
          <p:cNvCxnSpPr/>
          <p:nvPr/>
        </p:nvCxnSpPr>
        <p:spPr>
          <a:xfrm>
            <a:off x="5141259" y="1160929"/>
            <a:ext cx="0" cy="45829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87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28</a:t>
            </a:fld>
            <a:endParaRPr lang="en-US" dirty="0"/>
          </a:p>
        </p:txBody>
      </p:sp>
      <p:sp>
        <p:nvSpPr>
          <p:cNvPr id="6" name="Rectangle 5">
            <a:extLst>
              <a:ext uri="{FF2B5EF4-FFF2-40B4-BE49-F238E27FC236}">
                <a16:creationId xmlns:a16="http://schemas.microsoft.com/office/drawing/2014/main" id="{2348BCD3-5041-42B4-A0DF-4A961429B066}"/>
              </a:ext>
            </a:extLst>
          </p:cNvPr>
          <p:cNvSpPr/>
          <p:nvPr/>
        </p:nvSpPr>
        <p:spPr>
          <a:xfrm>
            <a:off x="573833" y="1377940"/>
            <a:ext cx="10044403" cy="3139321"/>
          </a:xfrm>
          <a:prstGeom prst="rect">
            <a:avLst/>
          </a:prstGeom>
        </p:spPr>
        <p:txBody>
          <a:bodyPr wrap="square">
            <a:spAutoFit/>
          </a:bodyPr>
          <a:lstStyle/>
          <a:p>
            <a:r>
              <a:rPr lang="en-US" dirty="0">
                <a:solidFill>
                  <a:schemeClr val="bg1"/>
                </a:solidFill>
              </a:rPr>
              <a:t>Any hyperparameter search will consist of a few initial model trainings to understand the change of the loss function with regard to the change in hyperparameters. </a:t>
            </a:r>
          </a:p>
          <a:p>
            <a:endParaRPr lang="en-US" dirty="0">
              <a:solidFill>
                <a:schemeClr val="bg1"/>
              </a:solidFill>
            </a:endParaRPr>
          </a:p>
          <a:p>
            <a:r>
              <a:rPr lang="en-US" dirty="0">
                <a:solidFill>
                  <a:schemeClr val="bg1"/>
                </a:solidFill>
              </a:rPr>
              <a:t>This parameter space can be very multi-modal. As it is often expensive to run model trainings, it is important to select the next set of hyperparameters in an optimal way. This can be done taking into account the results so far and the uncertainty associated with them. </a:t>
            </a:r>
          </a:p>
          <a:p>
            <a:endParaRPr lang="en-US" dirty="0">
              <a:solidFill>
                <a:schemeClr val="bg1"/>
              </a:solidFill>
            </a:endParaRPr>
          </a:p>
          <a:p>
            <a:r>
              <a:rPr lang="en-US" dirty="0">
                <a:solidFill>
                  <a:schemeClr val="bg1"/>
                </a:solidFill>
              </a:rPr>
              <a:t>Bayesian Optimization takes this approach by sequentially selecting points based on the mean and uncertainty in a surface approximating the loss function result with regard to the hyper parameters.  </a:t>
            </a:r>
          </a:p>
          <a:p>
            <a:endParaRPr lang="en-US" dirty="0">
              <a:solidFill>
                <a:schemeClr val="bg1"/>
              </a:solidFill>
            </a:endParaRPr>
          </a:p>
        </p:txBody>
      </p:sp>
      <p:sp>
        <p:nvSpPr>
          <p:cNvPr id="2" name="Rectangle 1">
            <a:extLst>
              <a:ext uri="{FF2B5EF4-FFF2-40B4-BE49-F238E27FC236}">
                <a16:creationId xmlns:a16="http://schemas.microsoft.com/office/drawing/2014/main" id="{1613091E-412E-4319-9B3D-889710CA8B55}"/>
              </a:ext>
            </a:extLst>
          </p:cNvPr>
          <p:cNvSpPr/>
          <p:nvPr/>
        </p:nvSpPr>
        <p:spPr>
          <a:xfrm>
            <a:off x="573833" y="5006827"/>
            <a:ext cx="6950942" cy="954107"/>
          </a:xfrm>
          <a:prstGeom prst="rect">
            <a:avLst/>
          </a:prstGeom>
        </p:spPr>
        <p:txBody>
          <a:bodyPr wrap="none">
            <a:spAutoFit/>
          </a:bodyPr>
          <a:lstStyle/>
          <a:p>
            <a:r>
              <a:rPr lang="en-US" sz="1400" dirty="0">
                <a:solidFill>
                  <a:schemeClr val="bg1"/>
                </a:solidFill>
              </a:rPr>
              <a:t>“Bayesian Optimization: Open Source constrained global optimization tool for Python”</a:t>
            </a:r>
            <a:br>
              <a:rPr lang="en-US" sz="1400" dirty="0">
                <a:solidFill>
                  <a:schemeClr val="bg1"/>
                </a:solidFill>
              </a:rPr>
            </a:br>
            <a:r>
              <a:rPr lang="en-US" sz="1400" dirty="0">
                <a:solidFill>
                  <a:schemeClr val="bg1"/>
                </a:solidFill>
              </a:rPr>
              <a:t>Fernando Nogueira, 2014</a:t>
            </a:r>
            <a:br>
              <a:rPr lang="en-US" sz="1400" dirty="0">
                <a:hlinkClick r:id="rId3"/>
              </a:rPr>
            </a:br>
            <a:endParaRPr lang="en-US" sz="1400" dirty="0">
              <a:hlinkClick r:id="rId3"/>
            </a:endParaRPr>
          </a:p>
          <a:p>
            <a:r>
              <a:rPr lang="en-US" sz="1400" dirty="0">
                <a:hlinkClick r:id="rId3"/>
              </a:rPr>
              <a:t>https://github.com/fmfn/BayesianOptimization</a:t>
            </a:r>
            <a:endParaRPr lang="en-US" sz="1400" dirty="0"/>
          </a:p>
        </p:txBody>
      </p:sp>
    </p:spTree>
    <p:extLst>
      <p:ext uri="{BB962C8B-B14F-4D97-AF65-F5344CB8AC3E}">
        <p14:creationId xmlns:p14="http://schemas.microsoft.com/office/powerpoint/2010/main" val="5786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64333"/>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29</a:t>
            </a:fld>
            <a:endParaRPr lang="en-US" dirty="0"/>
          </a:p>
        </p:txBody>
      </p:sp>
      <p:sp>
        <p:nvSpPr>
          <p:cNvPr id="7" name="Rectangle 6">
            <a:extLst>
              <a:ext uri="{FF2B5EF4-FFF2-40B4-BE49-F238E27FC236}">
                <a16:creationId xmlns:a16="http://schemas.microsoft.com/office/drawing/2014/main" id="{E2516F7E-CEDF-4F1A-8AD7-36125954CD1A}"/>
              </a:ext>
            </a:extLst>
          </p:cNvPr>
          <p:cNvSpPr/>
          <p:nvPr/>
        </p:nvSpPr>
        <p:spPr>
          <a:xfrm>
            <a:off x="5444870" y="5436077"/>
            <a:ext cx="3776996" cy="307777"/>
          </a:xfrm>
          <a:prstGeom prst="rect">
            <a:avLst/>
          </a:prstGeom>
        </p:spPr>
        <p:txBody>
          <a:bodyPr wrap="none">
            <a:spAutoFit/>
          </a:bodyPr>
          <a:lstStyle/>
          <a:p>
            <a:r>
              <a:rPr lang="en-US" sz="1400" dirty="0">
                <a:hlinkClick r:id="rId3"/>
              </a:rPr>
              <a:t>https://github.com/fmfn/BayesianOptimization</a:t>
            </a:r>
            <a:endParaRPr lang="en-US" sz="1400" dirty="0"/>
          </a:p>
        </p:txBody>
      </p:sp>
      <p:sp>
        <p:nvSpPr>
          <p:cNvPr id="2" name="Rectangle 1">
            <a:extLst>
              <a:ext uri="{FF2B5EF4-FFF2-40B4-BE49-F238E27FC236}">
                <a16:creationId xmlns:a16="http://schemas.microsoft.com/office/drawing/2014/main" id="{BB5A585F-6DC6-4FBB-BB90-6E3E8F9EBBFF}"/>
              </a:ext>
            </a:extLst>
          </p:cNvPr>
          <p:cNvSpPr/>
          <p:nvPr/>
        </p:nvSpPr>
        <p:spPr>
          <a:xfrm>
            <a:off x="3592286" y="900404"/>
            <a:ext cx="3699587" cy="2239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EE69114-858E-4D2C-AF87-BA670CFC0A26}"/>
              </a:ext>
            </a:extLst>
          </p:cNvPr>
          <p:cNvSpPr txBox="1"/>
          <p:nvPr/>
        </p:nvSpPr>
        <p:spPr>
          <a:xfrm>
            <a:off x="7555904" y="1956040"/>
            <a:ext cx="2948197" cy="8402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Optimization in two- dimensional hyper parameter space</a:t>
            </a:r>
          </a:p>
        </p:txBody>
      </p:sp>
      <p:grpSp>
        <p:nvGrpSpPr>
          <p:cNvPr id="42" name="Group 41">
            <a:extLst>
              <a:ext uri="{FF2B5EF4-FFF2-40B4-BE49-F238E27FC236}">
                <a16:creationId xmlns:a16="http://schemas.microsoft.com/office/drawing/2014/main" id="{3574EC11-3AA9-4140-90AC-3A6322051F8C}"/>
              </a:ext>
            </a:extLst>
          </p:cNvPr>
          <p:cNvGrpSpPr/>
          <p:nvPr/>
        </p:nvGrpSpPr>
        <p:grpSpPr>
          <a:xfrm>
            <a:off x="309480" y="1531886"/>
            <a:ext cx="6894841" cy="3900490"/>
            <a:chOff x="621508" y="1531886"/>
            <a:chExt cx="6894841" cy="3900490"/>
          </a:xfrm>
        </p:grpSpPr>
        <p:grpSp>
          <p:nvGrpSpPr>
            <p:cNvPr id="14" name="Group 13">
              <a:extLst>
                <a:ext uri="{FF2B5EF4-FFF2-40B4-BE49-F238E27FC236}">
                  <a16:creationId xmlns:a16="http://schemas.microsoft.com/office/drawing/2014/main" id="{871DDE2D-8DB7-4A14-99B8-48F050050040}"/>
                </a:ext>
              </a:extLst>
            </p:cNvPr>
            <p:cNvGrpSpPr/>
            <p:nvPr/>
          </p:nvGrpSpPr>
          <p:grpSpPr>
            <a:xfrm>
              <a:off x="961052" y="4027648"/>
              <a:ext cx="6555297" cy="1254540"/>
              <a:chOff x="961053" y="1922106"/>
              <a:chExt cx="6555297" cy="1660849"/>
            </a:xfrm>
          </p:grpSpPr>
          <p:cxnSp>
            <p:nvCxnSpPr>
              <p:cNvPr id="15" name="Straight Arrow Connector 14">
                <a:extLst>
                  <a:ext uri="{FF2B5EF4-FFF2-40B4-BE49-F238E27FC236}">
                    <a16:creationId xmlns:a16="http://schemas.microsoft.com/office/drawing/2014/main" id="{F995487A-0DD2-4E0E-B4FB-6BFA98D89C2E}"/>
                  </a:ext>
                </a:extLst>
              </p:cNvPr>
              <p:cNvCxnSpPr/>
              <p:nvPr/>
            </p:nvCxnSpPr>
            <p:spPr>
              <a:xfrm flipV="1">
                <a:off x="970384" y="1922106"/>
                <a:ext cx="0" cy="165618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74CC24-A68D-4B4C-9AF3-66B6F303B01C}"/>
                  </a:ext>
                </a:extLst>
              </p:cNvPr>
              <p:cNvCxnSpPr>
                <a:cxnSpLocks/>
              </p:cNvCxnSpPr>
              <p:nvPr/>
            </p:nvCxnSpPr>
            <p:spPr>
              <a:xfrm flipV="1">
                <a:off x="961053" y="3577682"/>
                <a:ext cx="6555297" cy="527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D79B2DD9-4374-42D8-80C1-46313C753252}"/>
                </a:ext>
              </a:extLst>
            </p:cNvPr>
            <p:cNvGrpSpPr/>
            <p:nvPr/>
          </p:nvGrpSpPr>
          <p:grpSpPr>
            <a:xfrm>
              <a:off x="961052" y="1531886"/>
              <a:ext cx="6506402" cy="2381269"/>
              <a:chOff x="961052" y="2395822"/>
              <a:chExt cx="6506402" cy="1187133"/>
            </a:xfrm>
          </p:grpSpPr>
          <p:cxnSp>
            <p:nvCxnSpPr>
              <p:cNvPr id="8" name="Straight Arrow Connector 7">
                <a:extLst>
                  <a:ext uri="{FF2B5EF4-FFF2-40B4-BE49-F238E27FC236}">
                    <a16:creationId xmlns:a16="http://schemas.microsoft.com/office/drawing/2014/main" id="{04C85280-9FE4-4145-BC9A-0F91449FC7D4}"/>
                  </a:ext>
                </a:extLst>
              </p:cNvPr>
              <p:cNvCxnSpPr>
                <a:cxnSpLocks/>
              </p:cNvCxnSpPr>
              <p:nvPr/>
            </p:nvCxnSpPr>
            <p:spPr>
              <a:xfrm flipH="1" flipV="1">
                <a:off x="961052" y="2395822"/>
                <a:ext cx="9332" cy="118246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BD059CE-F9A5-4ED7-AB8D-F46CF1935468}"/>
                  </a:ext>
                </a:extLst>
              </p:cNvPr>
              <p:cNvCxnSpPr>
                <a:cxnSpLocks/>
              </p:cNvCxnSpPr>
              <p:nvPr/>
            </p:nvCxnSpPr>
            <p:spPr>
              <a:xfrm flipV="1">
                <a:off x="961053" y="3571763"/>
                <a:ext cx="6506401" cy="1119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58" name="Group 2057">
              <a:extLst>
                <a:ext uri="{FF2B5EF4-FFF2-40B4-BE49-F238E27FC236}">
                  <a16:creationId xmlns:a16="http://schemas.microsoft.com/office/drawing/2014/main" id="{CD9E08F7-9EA4-4F9D-8309-6698E4AF7407}"/>
                </a:ext>
              </a:extLst>
            </p:cNvPr>
            <p:cNvGrpSpPr/>
            <p:nvPr/>
          </p:nvGrpSpPr>
          <p:grpSpPr>
            <a:xfrm>
              <a:off x="1279675" y="2232955"/>
              <a:ext cx="5915494" cy="1273191"/>
              <a:chOff x="1279675" y="1436766"/>
              <a:chExt cx="5915494" cy="2380064"/>
            </a:xfrm>
          </p:grpSpPr>
          <p:grpSp>
            <p:nvGrpSpPr>
              <p:cNvPr id="2048" name="Group 2047">
                <a:extLst>
                  <a:ext uri="{FF2B5EF4-FFF2-40B4-BE49-F238E27FC236}">
                    <a16:creationId xmlns:a16="http://schemas.microsoft.com/office/drawing/2014/main" id="{00284ABF-DDB4-4D01-94C6-20BA0BE61A4B}"/>
                  </a:ext>
                </a:extLst>
              </p:cNvPr>
              <p:cNvGrpSpPr/>
              <p:nvPr/>
            </p:nvGrpSpPr>
            <p:grpSpPr>
              <a:xfrm>
                <a:off x="1279675" y="1721588"/>
                <a:ext cx="5915494" cy="1667086"/>
                <a:chOff x="1272982" y="2051061"/>
                <a:chExt cx="5915494" cy="831092"/>
              </a:xfrm>
            </p:grpSpPr>
            <p:sp>
              <p:nvSpPr>
                <p:cNvPr id="13" name="Oval 12">
                  <a:extLst>
                    <a:ext uri="{FF2B5EF4-FFF2-40B4-BE49-F238E27FC236}">
                      <a16:creationId xmlns:a16="http://schemas.microsoft.com/office/drawing/2014/main" id="{71F2441B-C5F0-4715-81D0-DC60BE7E986F}"/>
                    </a:ext>
                  </a:extLst>
                </p:cNvPr>
                <p:cNvSpPr/>
                <p:nvPr/>
              </p:nvSpPr>
              <p:spPr>
                <a:xfrm>
                  <a:off x="1863089" y="278892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4BFABB-6448-4437-BDB3-27C842859E7E}"/>
                    </a:ext>
                  </a:extLst>
                </p:cNvPr>
                <p:cNvSpPr/>
                <p:nvPr/>
              </p:nvSpPr>
              <p:spPr>
                <a:xfrm>
                  <a:off x="2632709" y="205106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7C4CE56-E67F-4C82-B927-6F6C3210164E}"/>
                    </a:ext>
                  </a:extLst>
                </p:cNvPr>
                <p:cNvSpPr/>
                <p:nvPr/>
              </p:nvSpPr>
              <p:spPr>
                <a:xfrm>
                  <a:off x="3451859"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F60839A-46C6-4FA7-A258-533898EBFBF0}"/>
                    </a:ext>
                  </a:extLst>
                </p:cNvPr>
                <p:cNvSpPr/>
                <p:nvPr/>
              </p:nvSpPr>
              <p:spPr>
                <a:xfrm>
                  <a:off x="4027167" y="281452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F9B03E-92A4-4D0C-80F2-0601E4B86EE6}"/>
                    </a:ext>
                  </a:extLst>
                </p:cNvPr>
                <p:cNvSpPr/>
                <p:nvPr/>
              </p:nvSpPr>
              <p:spPr>
                <a:xfrm>
                  <a:off x="5006339" y="2370373"/>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582D3DC-3F84-430E-800E-29A2BE0BE72F}"/>
                    </a:ext>
                  </a:extLst>
                </p:cNvPr>
                <p:cNvSpPr/>
                <p:nvPr/>
              </p:nvSpPr>
              <p:spPr>
                <a:xfrm>
                  <a:off x="6015662"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3C87145-762C-4B25-96F5-1CE074C51EB1}"/>
                    </a:ext>
                  </a:extLst>
                </p:cNvPr>
                <p:cNvSpPr/>
                <p:nvPr/>
              </p:nvSpPr>
              <p:spPr>
                <a:xfrm>
                  <a:off x="6587489" y="2249872"/>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1DA577-CF2B-46D7-AD54-84A4ED780B98}"/>
                    </a:ext>
                  </a:extLst>
                </p:cNvPr>
                <p:cNvSpPr/>
                <p:nvPr/>
              </p:nvSpPr>
              <p:spPr>
                <a:xfrm>
                  <a:off x="7120889" y="265579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C4EB3F-3A35-406F-A6BE-85026588A028}"/>
                    </a:ext>
                  </a:extLst>
                </p:cNvPr>
                <p:cNvSpPr/>
                <p:nvPr/>
              </p:nvSpPr>
              <p:spPr>
                <a:xfrm>
                  <a:off x="1272982" y="2588167"/>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C4D4E8A-8B61-40D1-A47C-1D4A45D5B603}"/>
                    </a:ext>
                  </a:extLst>
                </p:cNvPr>
                <p:cNvSpPr/>
                <p:nvPr/>
              </p:nvSpPr>
              <p:spPr>
                <a:xfrm>
                  <a:off x="1310640" y="2074023"/>
                  <a:ext cx="5852160" cy="76934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52160" h="769349">
                      <a:moveTo>
                        <a:pt x="0" y="516777"/>
                      </a:moveTo>
                      <a:cubicBezTo>
                        <a:pt x="182245" y="673622"/>
                        <a:pt x="364490" y="830467"/>
                        <a:pt x="590550" y="745377"/>
                      </a:cubicBezTo>
                      <a:cubicBezTo>
                        <a:pt x="816610" y="660287"/>
                        <a:pt x="1090295" y="62117"/>
                        <a:pt x="1356360" y="6237"/>
                      </a:cubicBezTo>
                      <a:cubicBezTo>
                        <a:pt x="1622425" y="-49643"/>
                        <a:pt x="1953895" y="285002"/>
                        <a:pt x="2186940" y="410097"/>
                      </a:cubicBezTo>
                      <a:cubicBezTo>
                        <a:pt x="2419985" y="535192"/>
                        <a:pt x="2495550" y="772047"/>
                        <a:pt x="2754630" y="756807"/>
                      </a:cubicBezTo>
                      <a:cubicBezTo>
                        <a:pt x="3013710" y="741567"/>
                        <a:pt x="3409315" y="377077"/>
                        <a:pt x="3741420" y="318657"/>
                      </a:cubicBezTo>
                      <a:cubicBezTo>
                        <a:pt x="4073525" y="260237"/>
                        <a:pt x="4485640" y="424702"/>
                        <a:pt x="4747260" y="406287"/>
                      </a:cubicBezTo>
                      <a:cubicBezTo>
                        <a:pt x="5008880" y="387872"/>
                        <a:pt x="5126990" y="174512"/>
                        <a:pt x="5311140" y="208167"/>
                      </a:cubicBezTo>
                      <a:cubicBezTo>
                        <a:pt x="5495290" y="241822"/>
                        <a:pt x="5852160" y="608217"/>
                        <a:pt x="5852160" y="608217"/>
                      </a:cubicBezTo>
                      <a:lnTo>
                        <a:pt x="5852160" y="608217"/>
                      </a:lnTo>
                      <a:lnTo>
                        <a:pt x="5852160" y="608217"/>
                      </a:ln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049A6F25-C51F-46A4-93F0-AE806A426521}"/>
                    </a:ext>
                  </a:extLst>
                </p:cNvPr>
                <p:cNvSpPr/>
                <p:nvPr/>
              </p:nvSpPr>
              <p:spPr>
                <a:xfrm>
                  <a:off x="1310640" y="2087190"/>
                  <a:ext cx="5852160" cy="76672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1231 h 766725"/>
                    <a:gd name="connsiteX1" fmla="*/ 1356360 w 5852160"/>
                    <a:gd name="connsiteY1" fmla="*/ 691 h 766725"/>
                    <a:gd name="connsiteX2" fmla="*/ 2186940 w 5852160"/>
                    <a:gd name="connsiteY2" fmla="*/ 404551 h 766725"/>
                    <a:gd name="connsiteX3" fmla="*/ 2754630 w 5852160"/>
                    <a:gd name="connsiteY3" fmla="*/ 751261 h 766725"/>
                    <a:gd name="connsiteX4" fmla="*/ 3741420 w 5852160"/>
                    <a:gd name="connsiteY4" fmla="*/ 313111 h 766725"/>
                    <a:gd name="connsiteX5" fmla="*/ 4747260 w 5852160"/>
                    <a:gd name="connsiteY5" fmla="*/ 400741 h 766725"/>
                    <a:gd name="connsiteX6" fmla="*/ 5311140 w 5852160"/>
                    <a:gd name="connsiteY6" fmla="*/ 202621 h 766725"/>
                    <a:gd name="connsiteX7" fmla="*/ 5852160 w 5852160"/>
                    <a:gd name="connsiteY7" fmla="*/ 602671 h 766725"/>
                    <a:gd name="connsiteX8" fmla="*/ 5852160 w 5852160"/>
                    <a:gd name="connsiteY8" fmla="*/ 602671 h 766725"/>
                    <a:gd name="connsiteX9" fmla="*/ 5852160 w 5852160"/>
                    <a:gd name="connsiteY9" fmla="*/ 602671 h 7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2160" h="766725">
                      <a:moveTo>
                        <a:pt x="0" y="511231"/>
                      </a:moveTo>
                      <a:cubicBezTo>
                        <a:pt x="282575" y="404869"/>
                        <a:pt x="991870" y="18471"/>
                        <a:pt x="1356360" y="691"/>
                      </a:cubicBezTo>
                      <a:cubicBezTo>
                        <a:pt x="1720850" y="-17089"/>
                        <a:pt x="1759585" y="313746"/>
                        <a:pt x="2186940" y="404551"/>
                      </a:cubicBezTo>
                      <a:cubicBezTo>
                        <a:pt x="2614295" y="495356"/>
                        <a:pt x="2430780" y="663631"/>
                        <a:pt x="2754630" y="751261"/>
                      </a:cubicBezTo>
                      <a:cubicBezTo>
                        <a:pt x="3078480" y="838891"/>
                        <a:pt x="3474085" y="535361"/>
                        <a:pt x="3741420" y="313111"/>
                      </a:cubicBezTo>
                      <a:cubicBezTo>
                        <a:pt x="4008755" y="90861"/>
                        <a:pt x="4455160" y="251516"/>
                        <a:pt x="4747260" y="400741"/>
                      </a:cubicBezTo>
                      <a:cubicBezTo>
                        <a:pt x="5039360" y="549966"/>
                        <a:pt x="5062220" y="336606"/>
                        <a:pt x="5311140" y="202621"/>
                      </a:cubicBezTo>
                      <a:cubicBezTo>
                        <a:pt x="5560060" y="68636"/>
                        <a:pt x="5852160" y="602671"/>
                        <a:pt x="5852160" y="602671"/>
                      </a:cubicBezTo>
                      <a:lnTo>
                        <a:pt x="5852160" y="602671"/>
                      </a:lnTo>
                      <a:lnTo>
                        <a:pt x="5852160" y="602671"/>
                      </a:ln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50BA30E-05D0-44E3-9B7B-A1B663263F4A}"/>
                  </a:ext>
                </a:extLst>
              </p:cNvPr>
              <p:cNvGrpSpPr/>
              <p:nvPr/>
            </p:nvGrpSpPr>
            <p:grpSpPr>
              <a:xfrm>
                <a:off x="1306829" y="1436766"/>
                <a:ext cx="5871210" cy="2380064"/>
                <a:chOff x="1306829" y="3617752"/>
                <a:chExt cx="5871210" cy="1186532"/>
              </a:xfrm>
            </p:grpSpPr>
            <p:sp>
              <p:nvSpPr>
                <p:cNvPr id="29" name="Freeform: Shape 28">
                  <a:extLst>
                    <a:ext uri="{FF2B5EF4-FFF2-40B4-BE49-F238E27FC236}">
                      <a16:creationId xmlns:a16="http://schemas.microsoft.com/office/drawing/2014/main" id="{23061747-C5CE-4996-9416-C4691E0C6318}"/>
                    </a:ext>
                  </a:extLst>
                </p:cNvPr>
                <p:cNvSpPr/>
                <p:nvPr/>
              </p:nvSpPr>
              <p:spPr>
                <a:xfrm>
                  <a:off x="1325879" y="3617752"/>
                  <a:ext cx="5852160" cy="93546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1474 h 935469"/>
                    <a:gd name="connsiteX1" fmla="*/ 575997 w 5852160"/>
                    <a:gd name="connsiteY1" fmla="*/ 15891 h 935469"/>
                    <a:gd name="connsiteX2" fmla="*/ 1356360 w 5852160"/>
                    <a:gd name="connsiteY2" fmla="*/ 180934 h 935469"/>
                    <a:gd name="connsiteX3" fmla="*/ 1882141 w 5852160"/>
                    <a:gd name="connsiteY3" fmla="*/ 119857 h 935469"/>
                    <a:gd name="connsiteX4" fmla="*/ 2186940 w 5852160"/>
                    <a:gd name="connsiteY4" fmla="*/ 584794 h 935469"/>
                    <a:gd name="connsiteX5" fmla="*/ 2461261 w 5852160"/>
                    <a:gd name="connsiteY5" fmla="*/ 672307 h 935469"/>
                    <a:gd name="connsiteX6" fmla="*/ 2754630 w 5852160"/>
                    <a:gd name="connsiteY6" fmla="*/ 931504 h 935469"/>
                    <a:gd name="connsiteX7" fmla="*/ 3238501 w 5852160"/>
                    <a:gd name="connsiteY7" fmla="*/ 447517 h 935469"/>
                    <a:gd name="connsiteX8" fmla="*/ 3741420 w 5852160"/>
                    <a:gd name="connsiteY8" fmla="*/ 493354 h 935469"/>
                    <a:gd name="connsiteX9" fmla="*/ 4225291 w 5852160"/>
                    <a:gd name="connsiteY9" fmla="*/ 245587 h 935469"/>
                    <a:gd name="connsiteX10" fmla="*/ 4747260 w 5852160"/>
                    <a:gd name="connsiteY10" fmla="*/ 580984 h 935469"/>
                    <a:gd name="connsiteX11" fmla="*/ 5021581 w 5852160"/>
                    <a:gd name="connsiteY11" fmla="*/ 260827 h 935469"/>
                    <a:gd name="connsiteX12" fmla="*/ 5311140 w 5852160"/>
                    <a:gd name="connsiteY12" fmla="*/ 382864 h 935469"/>
                    <a:gd name="connsiteX13" fmla="*/ 5669281 w 5852160"/>
                    <a:gd name="connsiteY13" fmla="*/ 409417 h 935469"/>
                    <a:gd name="connsiteX14" fmla="*/ 5852160 w 5852160"/>
                    <a:gd name="connsiteY14" fmla="*/ 794344 h 93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935469">
                      <a:moveTo>
                        <a:pt x="0" y="691474"/>
                      </a:moveTo>
                      <a:cubicBezTo>
                        <a:pt x="58420" y="693359"/>
                        <a:pt x="349937" y="100981"/>
                        <a:pt x="575997" y="15891"/>
                      </a:cubicBezTo>
                      <a:cubicBezTo>
                        <a:pt x="802057" y="-69199"/>
                        <a:pt x="1138669" y="216866"/>
                        <a:pt x="1356360" y="180934"/>
                      </a:cubicBezTo>
                      <a:cubicBezTo>
                        <a:pt x="1574051" y="145002"/>
                        <a:pt x="1743711" y="52547"/>
                        <a:pt x="1882141" y="119857"/>
                      </a:cubicBezTo>
                      <a:cubicBezTo>
                        <a:pt x="2020571" y="187167"/>
                        <a:pt x="2090420" y="492719"/>
                        <a:pt x="2186940" y="584794"/>
                      </a:cubicBezTo>
                      <a:cubicBezTo>
                        <a:pt x="2283460" y="676869"/>
                        <a:pt x="2366646" y="614522"/>
                        <a:pt x="2461261" y="672307"/>
                      </a:cubicBezTo>
                      <a:cubicBezTo>
                        <a:pt x="2555876" y="730092"/>
                        <a:pt x="2625090" y="968969"/>
                        <a:pt x="2754630" y="931504"/>
                      </a:cubicBezTo>
                      <a:cubicBezTo>
                        <a:pt x="2884170" y="894039"/>
                        <a:pt x="3074036" y="520542"/>
                        <a:pt x="3238501" y="447517"/>
                      </a:cubicBezTo>
                      <a:cubicBezTo>
                        <a:pt x="3402966" y="374492"/>
                        <a:pt x="3576955" y="527009"/>
                        <a:pt x="3741420" y="493354"/>
                      </a:cubicBezTo>
                      <a:cubicBezTo>
                        <a:pt x="3905885" y="459699"/>
                        <a:pt x="4057651" y="230982"/>
                        <a:pt x="4225291" y="245587"/>
                      </a:cubicBezTo>
                      <a:cubicBezTo>
                        <a:pt x="4392931" y="260192"/>
                        <a:pt x="4614545" y="578444"/>
                        <a:pt x="4747260" y="580984"/>
                      </a:cubicBezTo>
                      <a:cubicBezTo>
                        <a:pt x="4879975" y="583524"/>
                        <a:pt x="4927601" y="293847"/>
                        <a:pt x="5021581" y="260827"/>
                      </a:cubicBezTo>
                      <a:cubicBezTo>
                        <a:pt x="5115561" y="227807"/>
                        <a:pt x="5203190" y="358099"/>
                        <a:pt x="5311140" y="382864"/>
                      </a:cubicBezTo>
                      <a:cubicBezTo>
                        <a:pt x="5419090" y="407629"/>
                        <a:pt x="5579111" y="340837"/>
                        <a:pt x="5669281" y="409417"/>
                      </a:cubicBezTo>
                      <a:cubicBezTo>
                        <a:pt x="5759451" y="477997"/>
                        <a:pt x="5815330" y="760035"/>
                        <a:pt x="5852160" y="794344"/>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7CDCAF2D-90C5-4ACA-BB7D-F425243E3571}"/>
                    </a:ext>
                  </a:extLst>
                </p:cNvPr>
                <p:cNvSpPr/>
                <p:nvPr/>
              </p:nvSpPr>
              <p:spPr>
                <a:xfrm>
                  <a:off x="1306829" y="3798491"/>
                  <a:ext cx="5852160" cy="1005793"/>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901909"/>
                    <a:gd name="connsiteX1" fmla="*/ 259081 w 5852160"/>
                    <a:gd name="connsiteY1" fmla="*/ 863983 h 901909"/>
                    <a:gd name="connsiteX2" fmla="*/ 590550 w 5852160"/>
                    <a:gd name="connsiteY2" fmla="*/ 822191 h 901909"/>
                    <a:gd name="connsiteX3" fmla="*/ 910591 w 5852160"/>
                    <a:gd name="connsiteY3" fmla="*/ 151514 h 901909"/>
                    <a:gd name="connsiteX4" fmla="*/ 1356360 w 5852160"/>
                    <a:gd name="connsiteY4" fmla="*/ 83051 h 901909"/>
                    <a:gd name="connsiteX5" fmla="*/ 1882141 w 5852160"/>
                    <a:gd name="connsiteY5" fmla="*/ 21974 h 901909"/>
                    <a:gd name="connsiteX6" fmla="*/ 2186940 w 5852160"/>
                    <a:gd name="connsiteY6" fmla="*/ 486911 h 901909"/>
                    <a:gd name="connsiteX7" fmla="*/ 2461261 w 5852160"/>
                    <a:gd name="connsiteY7" fmla="*/ 574424 h 901909"/>
                    <a:gd name="connsiteX8" fmla="*/ 2754630 w 5852160"/>
                    <a:gd name="connsiteY8" fmla="*/ 833621 h 901909"/>
                    <a:gd name="connsiteX9" fmla="*/ 3238501 w 5852160"/>
                    <a:gd name="connsiteY9" fmla="*/ 349634 h 901909"/>
                    <a:gd name="connsiteX10" fmla="*/ 3741420 w 5852160"/>
                    <a:gd name="connsiteY10" fmla="*/ 395471 h 901909"/>
                    <a:gd name="connsiteX11" fmla="*/ 4225291 w 5852160"/>
                    <a:gd name="connsiteY11" fmla="*/ 147704 h 901909"/>
                    <a:gd name="connsiteX12" fmla="*/ 4747260 w 5852160"/>
                    <a:gd name="connsiteY12" fmla="*/ 483101 h 901909"/>
                    <a:gd name="connsiteX13" fmla="*/ 5017771 w 5852160"/>
                    <a:gd name="connsiteY13" fmla="*/ 197234 h 901909"/>
                    <a:gd name="connsiteX14" fmla="*/ 5311140 w 5852160"/>
                    <a:gd name="connsiteY14" fmla="*/ 284981 h 901909"/>
                    <a:gd name="connsiteX15" fmla="*/ 5669281 w 5852160"/>
                    <a:gd name="connsiteY15" fmla="*/ 311534 h 901909"/>
                    <a:gd name="connsiteX16" fmla="*/ 5852160 w 5852160"/>
                    <a:gd name="connsiteY16" fmla="*/ 696461 h 901909"/>
                    <a:gd name="connsiteX0" fmla="*/ 0 w 5852160"/>
                    <a:gd name="connsiteY0" fmla="*/ 612119 h 895717"/>
                    <a:gd name="connsiteX1" fmla="*/ 259081 w 5852160"/>
                    <a:gd name="connsiteY1" fmla="*/ 882511 h 895717"/>
                    <a:gd name="connsiteX2" fmla="*/ 590550 w 5852160"/>
                    <a:gd name="connsiteY2" fmla="*/ 840719 h 895717"/>
                    <a:gd name="connsiteX3" fmla="*/ 1017271 w 5852160"/>
                    <a:gd name="connsiteY3" fmla="*/ 726302 h 895717"/>
                    <a:gd name="connsiteX4" fmla="*/ 1356360 w 5852160"/>
                    <a:gd name="connsiteY4" fmla="*/ 101579 h 895717"/>
                    <a:gd name="connsiteX5" fmla="*/ 1882141 w 5852160"/>
                    <a:gd name="connsiteY5" fmla="*/ 40502 h 895717"/>
                    <a:gd name="connsiteX6" fmla="*/ 2186940 w 5852160"/>
                    <a:gd name="connsiteY6" fmla="*/ 505439 h 895717"/>
                    <a:gd name="connsiteX7" fmla="*/ 2461261 w 5852160"/>
                    <a:gd name="connsiteY7" fmla="*/ 592952 h 895717"/>
                    <a:gd name="connsiteX8" fmla="*/ 2754630 w 5852160"/>
                    <a:gd name="connsiteY8" fmla="*/ 852149 h 895717"/>
                    <a:gd name="connsiteX9" fmla="*/ 3238501 w 5852160"/>
                    <a:gd name="connsiteY9" fmla="*/ 368162 h 895717"/>
                    <a:gd name="connsiteX10" fmla="*/ 3741420 w 5852160"/>
                    <a:gd name="connsiteY10" fmla="*/ 413999 h 895717"/>
                    <a:gd name="connsiteX11" fmla="*/ 4225291 w 5852160"/>
                    <a:gd name="connsiteY11" fmla="*/ 166232 h 895717"/>
                    <a:gd name="connsiteX12" fmla="*/ 4747260 w 5852160"/>
                    <a:gd name="connsiteY12" fmla="*/ 501629 h 895717"/>
                    <a:gd name="connsiteX13" fmla="*/ 5017771 w 5852160"/>
                    <a:gd name="connsiteY13" fmla="*/ 215762 h 895717"/>
                    <a:gd name="connsiteX14" fmla="*/ 5311140 w 5852160"/>
                    <a:gd name="connsiteY14" fmla="*/ 303509 h 895717"/>
                    <a:gd name="connsiteX15" fmla="*/ 5669281 w 5852160"/>
                    <a:gd name="connsiteY15" fmla="*/ 330062 h 895717"/>
                    <a:gd name="connsiteX16" fmla="*/ 5852160 w 5852160"/>
                    <a:gd name="connsiteY16" fmla="*/ 714989 h 895717"/>
                    <a:gd name="connsiteX0" fmla="*/ 0 w 5852160"/>
                    <a:gd name="connsiteY0" fmla="*/ 510733 h 794331"/>
                    <a:gd name="connsiteX1" fmla="*/ 259081 w 5852160"/>
                    <a:gd name="connsiteY1" fmla="*/ 781125 h 794331"/>
                    <a:gd name="connsiteX2" fmla="*/ 590550 w 5852160"/>
                    <a:gd name="connsiteY2" fmla="*/ 739333 h 794331"/>
                    <a:gd name="connsiteX3" fmla="*/ 1017271 w 5852160"/>
                    <a:gd name="connsiteY3" fmla="*/ 624916 h 794331"/>
                    <a:gd name="connsiteX4" fmla="*/ 1356360 w 5852160"/>
                    <a:gd name="connsiteY4" fmla="*/ 193 h 794331"/>
                    <a:gd name="connsiteX5" fmla="*/ 1714501 w 5852160"/>
                    <a:gd name="connsiteY5" fmla="*/ 556336 h 794331"/>
                    <a:gd name="connsiteX6" fmla="*/ 2186940 w 5852160"/>
                    <a:gd name="connsiteY6" fmla="*/ 404053 h 794331"/>
                    <a:gd name="connsiteX7" fmla="*/ 2461261 w 5852160"/>
                    <a:gd name="connsiteY7" fmla="*/ 491566 h 794331"/>
                    <a:gd name="connsiteX8" fmla="*/ 2754630 w 5852160"/>
                    <a:gd name="connsiteY8" fmla="*/ 750763 h 794331"/>
                    <a:gd name="connsiteX9" fmla="*/ 3238501 w 5852160"/>
                    <a:gd name="connsiteY9" fmla="*/ 266776 h 794331"/>
                    <a:gd name="connsiteX10" fmla="*/ 3741420 w 5852160"/>
                    <a:gd name="connsiteY10" fmla="*/ 312613 h 794331"/>
                    <a:gd name="connsiteX11" fmla="*/ 4225291 w 5852160"/>
                    <a:gd name="connsiteY11" fmla="*/ 64846 h 794331"/>
                    <a:gd name="connsiteX12" fmla="*/ 4747260 w 5852160"/>
                    <a:gd name="connsiteY12" fmla="*/ 400243 h 794331"/>
                    <a:gd name="connsiteX13" fmla="*/ 5017771 w 5852160"/>
                    <a:gd name="connsiteY13" fmla="*/ 114376 h 794331"/>
                    <a:gd name="connsiteX14" fmla="*/ 5311140 w 5852160"/>
                    <a:gd name="connsiteY14" fmla="*/ 202123 h 794331"/>
                    <a:gd name="connsiteX15" fmla="*/ 5669281 w 5852160"/>
                    <a:gd name="connsiteY15" fmla="*/ 228676 h 794331"/>
                    <a:gd name="connsiteX16" fmla="*/ 5852160 w 5852160"/>
                    <a:gd name="connsiteY16" fmla="*/ 613603 h 794331"/>
                    <a:gd name="connsiteX0" fmla="*/ 0 w 5852160"/>
                    <a:gd name="connsiteY0" fmla="*/ 510733 h 926566"/>
                    <a:gd name="connsiteX1" fmla="*/ 259081 w 5852160"/>
                    <a:gd name="connsiteY1" fmla="*/ 781125 h 926566"/>
                    <a:gd name="connsiteX2" fmla="*/ 590550 w 5852160"/>
                    <a:gd name="connsiteY2" fmla="*/ 739333 h 926566"/>
                    <a:gd name="connsiteX3" fmla="*/ 1017271 w 5852160"/>
                    <a:gd name="connsiteY3" fmla="*/ 624916 h 926566"/>
                    <a:gd name="connsiteX4" fmla="*/ 1356360 w 5852160"/>
                    <a:gd name="connsiteY4" fmla="*/ 193 h 926566"/>
                    <a:gd name="connsiteX5" fmla="*/ 1714501 w 5852160"/>
                    <a:gd name="connsiteY5" fmla="*/ 556336 h 926566"/>
                    <a:gd name="connsiteX6" fmla="*/ 2186940 w 5852160"/>
                    <a:gd name="connsiteY6" fmla="*/ 404053 h 926566"/>
                    <a:gd name="connsiteX7" fmla="*/ 2423161 w 5852160"/>
                    <a:gd name="connsiteY7" fmla="*/ 910666 h 926566"/>
                    <a:gd name="connsiteX8" fmla="*/ 2754630 w 5852160"/>
                    <a:gd name="connsiteY8" fmla="*/ 750763 h 926566"/>
                    <a:gd name="connsiteX9" fmla="*/ 3238501 w 5852160"/>
                    <a:gd name="connsiteY9" fmla="*/ 266776 h 926566"/>
                    <a:gd name="connsiteX10" fmla="*/ 3741420 w 5852160"/>
                    <a:gd name="connsiteY10" fmla="*/ 312613 h 926566"/>
                    <a:gd name="connsiteX11" fmla="*/ 4225291 w 5852160"/>
                    <a:gd name="connsiteY11" fmla="*/ 64846 h 926566"/>
                    <a:gd name="connsiteX12" fmla="*/ 4747260 w 5852160"/>
                    <a:gd name="connsiteY12" fmla="*/ 400243 h 926566"/>
                    <a:gd name="connsiteX13" fmla="*/ 5017771 w 5852160"/>
                    <a:gd name="connsiteY13" fmla="*/ 114376 h 926566"/>
                    <a:gd name="connsiteX14" fmla="*/ 5311140 w 5852160"/>
                    <a:gd name="connsiteY14" fmla="*/ 202123 h 926566"/>
                    <a:gd name="connsiteX15" fmla="*/ 5669281 w 5852160"/>
                    <a:gd name="connsiteY15" fmla="*/ 228676 h 926566"/>
                    <a:gd name="connsiteX16" fmla="*/ 5852160 w 5852160"/>
                    <a:gd name="connsiteY16" fmla="*/ 613603 h 926566"/>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225291 w 5852160"/>
                    <a:gd name="connsiteY11" fmla="*/ 6484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04511 w 5852160"/>
                    <a:gd name="connsiteY15" fmla="*/ 480136 h 921439"/>
                    <a:gd name="connsiteX16" fmla="*/ 5852160 w 5852160"/>
                    <a:gd name="connsiteY16"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1017271 w 5852160"/>
                    <a:gd name="connsiteY1" fmla="*/ 624916 h 921439"/>
                    <a:gd name="connsiteX2" fmla="*/ 1356360 w 5852160"/>
                    <a:gd name="connsiteY2" fmla="*/ 193 h 921439"/>
                    <a:gd name="connsiteX3" fmla="*/ 1714501 w 5852160"/>
                    <a:gd name="connsiteY3" fmla="*/ 556336 h 921439"/>
                    <a:gd name="connsiteX4" fmla="*/ 2186940 w 5852160"/>
                    <a:gd name="connsiteY4" fmla="*/ 404053 h 921439"/>
                    <a:gd name="connsiteX5" fmla="*/ 2423161 w 5852160"/>
                    <a:gd name="connsiteY5" fmla="*/ 910666 h 921439"/>
                    <a:gd name="connsiteX6" fmla="*/ 2754630 w 5852160"/>
                    <a:gd name="connsiteY6" fmla="*/ 750763 h 921439"/>
                    <a:gd name="connsiteX7" fmla="*/ 3329941 w 5852160"/>
                    <a:gd name="connsiteY7" fmla="*/ 758266 h 921439"/>
                    <a:gd name="connsiteX8" fmla="*/ 3741420 w 5852160"/>
                    <a:gd name="connsiteY8" fmla="*/ 312613 h 921439"/>
                    <a:gd name="connsiteX9" fmla="*/ 4179571 w 5852160"/>
                    <a:gd name="connsiteY9" fmla="*/ 583006 h 921439"/>
                    <a:gd name="connsiteX10" fmla="*/ 4747260 w 5852160"/>
                    <a:gd name="connsiteY10" fmla="*/ 400243 h 921439"/>
                    <a:gd name="connsiteX11" fmla="*/ 5074921 w 5852160"/>
                    <a:gd name="connsiteY11" fmla="*/ 461086 h 921439"/>
                    <a:gd name="connsiteX12" fmla="*/ 5311140 w 5852160"/>
                    <a:gd name="connsiteY12" fmla="*/ 202123 h 921439"/>
                    <a:gd name="connsiteX13" fmla="*/ 5604511 w 5852160"/>
                    <a:gd name="connsiteY13" fmla="*/ 480136 h 921439"/>
                    <a:gd name="connsiteX14" fmla="*/ 5852160 w 5852160"/>
                    <a:gd name="connsiteY14" fmla="*/ 613603 h 921439"/>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2539"/>
                    <a:gd name="connsiteX1" fmla="*/ 586741 w 5852160"/>
                    <a:gd name="connsiteY1" fmla="*/ 950276 h 962539"/>
                    <a:gd name="connsiteX2" fmla="*/ 1356360 w 5852160"/>
                    <a:gd name="connsiteY2" fmla="*/ 5265 h 962539"/>
                    <a:gd name="connsiteX3" fmla="*/ 1714501 w 5852160"/>
                    <a:gd name="connsiteY3" fmla="*/ 561408 h 962539"/>
                    <a:gd name="connsiteX4" fmla="*/ 2186940 w 5852160"/>
                    <a:gd name="connsiteY4" fmla="*/ 409125 h 962539"/>
                    <a:gd name="connsiteX5" fmla="*/ 2423161 w 5852160"/>
                    <a:gd name="connsiteY5" fmla="*/ 915738 h 962539"/>
                    <a:gd name="connsiteX6" fmla="*/ 2754630 w 5852160"/>
                    <a:gd name="connsiteY6" fmla="*/ 755835 h 962539"/>
                    <a:gd name="connsiteX7" fmla="*/ 3329941 w 5852160"/>
                    <a:gd name="connsiteY7" fmla="*/ 763338 h 962539"/>
                    <a:gd name="connsiteX8" fmla="*/ 3741420 w 5852160"/>
                    <a:gd name="connsiteY8" fmla="*/ 317685 h 962539"/>
                    <a:gd name="connsiteX9" fmla="*/ 4179571 w 5852160"/>
                    <a:gd name="connsiteY9" fmla="*/ 588078 h 962539"/>
                    <a:gd name="connsiteX10" fmla="*/ 4747260 w 5852160"/>
                    <a:gd name="connsiteY10" fmla="*/ 405315 h 962539"/>
                    <a:gd name="connsiteX11" fmla="*/ 5074921 w 5852160"/>
                    <a:gd name="connsiteY11" fmla="*/ 466158 h 962539"/>
                    <a:gd name="connsiteX12" fmla="*/ 5311140 w 5852160"/>
                    <a:gd name="connsiteY12" fmla="*/ 207195 h 962539"/>
                    <a:gd name="connsiteX13" fmla="*/ 5604511 w 5852160"/>
                    <a:gd name="connsiteY13" fmla="*/ 485208 h 962539"/>
                    <a:gd name="connsiteX14" fmla="*/ 5852160 w 5852160"/>
                    <a:gd name="connsiteY14" fmla="*/ 618675 h 962539"/>
                    <a:gd name="connsiteX0" fmla="*/ 0 w 5852160"/>
                    <a:gd name="connsiteY0" fmla="*/ 515805 h 968435"/>
                    <a:gd name="connsiteX1" fmla="*/ 586741 w 5852160"/>
                    <a:gd name="connsiteY1" fmla="*/ 950276 h 968435"/>
                    <a:gd name="connsiteX2" fmla="*/ 1356360 w 5852160"/>
                    <a:gd name="connsiteY2" fmla="*/ 5265 h 968435"/>
                    <a:gd name="connsiteX3" fmla="*/ 1714501 w 5852160"/>
                    <a:gd name="connsiteY3" fmla="*/ 561408 h 968435"/>
                    <a:gd name="connsiteX4" fmla="*/ 2186940 w 5852160"/>
                    <a:gd name="connsiteY4" fmla="*/ 409125 h 968435"/>
                    <a:gd name="connsiteX5" fmla="*/ 2423161 w 5852160"/>
                    <a:gd name="connsiteY5" fmla="*/ 915738 h 968435"/>
                    <a:gd name="connsiteX6" fmla="*/ 2754630 w 5852160"/>
                    <a:gd name="connsiteY6" fmla="*/ 755835 h 968435"/>
                    <a:gd name="connsiteX7" fmla="*/ 3329941 w 5852160"/>
                    <a:gd name="connsiteY7" fmla="*/ 763338 h 968435"/>
                    <a:gd name="connsiteX8" fmla="*/ 3741420 w 5852160"/>
                    <a:gd name="connsiteY8" fmla="*/ 317685 h 968435"/>
                    <a:gd name="connsiteX9" fmla="*/ 4179571 w 5852160"/>
                    <a:gd name="connsiteY9" fmla="*/ 588078 h 968435"/>
                    <a:gd name="connsiteX10" fmla="*/ 4747260 w 5852160"/>
                    <a:gd name="connsiteY10" fmla="*/ 405315 h 968435"/>
                    <a:gd name="connsiteX11" fmla="*/ 5074921 w 5852160"/>
                    <a:gd name="connsiteY11" fmla="*/ 466158 h 968435"/>
                    <a:gd name="connsiteX12" fmla="*/ 5311140 w 5852160"/>
                    <a:gd name="connsiteY12" fmla="*/ 207195 h 968435"/>
                    <a:gd name="connsiteX13" fmla="*/ 5604511 w 5852160"/>
                    <a:gd name="connsiteY13" fmla="*/ 485208 h 968435"/>
                    <a:gd name="connsiteX14" fmla="*/ 5852160 w 5852160"/>
                    <a:gd name="connsiteY14" fmla="*/ 618675 h 968435"/>
                    <a:gd name="connsiteX0" fmla="*/ 0 w 5852160"/>
                    <a:gd name="connsiteY0" fmla="*/ 517318 h 1025474"/>
                    <a:gd name="connsiteX1" fmla="*/ 584951 w 5852160"/>
                    <a:gd name="connsiteY1" fmla="*/ 1010156 h 1025474"/>
                    <a:gd name="connsiteX2" fmla="*/ 1356360 w 5852160"/>
                    <a:gd name="connsiteY2" fmla="*/ 6778 h 1025474"/>
                    <a:gd name="connsiteX3" fmla="*/ 1714501 w 5852160"/>
                    <a:gd name="connsiteY3" fmla="*/ 562921 h 1025474"/>
                    <a:gd name="connsiteX4" fmla="*/ 2186940 w 5852160"/>
                    <a:gd name="connsiteY4" fmla="*/ 410638 h 1025474"/>
                    <a:gd name="connsiteX5" fmla="*/ 2423161 w 5852160"/>
                    <a:gd name="connsiteY5" fmla="*/ 917251 h 1025474"/>
                    <a:gd name="connsiteX6" fmla="*/ 2754630 w 5852160"/>
                    <a:gd name="connsiteY6" fmla="*/ 757348 h 1025474"/>
                    <a:gd name="connsiteX7" fmla="*/ 3329941 w 5852160"/>
                    <a:gd name="connsiteY7" fmla="*/ 764851 h 1025474"/>
                    <a:gd name="connsiteX8" fmla="*/ 3741420 w 5852160"/>
                    <a:gd name="connsiteY8" fmla="*/ 319198 h 1025474"/>
                    <a:gd name="connsiteX9" fmla="*/ 4179571 w 5852160"/>
                    <a:gd name="connsiteY9" fmla="*/ 589591 h 1025474"/>
                    <a:gd name="connsiteX10" fmla="*/ 4747260 w 5852160"/>
                    <a:gd name="connsiteY10" fmla="*/ 406828 h 1025474"/>
                    <a:gd name="connsiteX11" fmla="*/ 5074921 w 5852160"/>
                    <a:gd name="connsiteY11" fmla="*/ 467671 h 1025474"/>
                    <a:gd name="connsiteX12" fmla="*/ 5311140 w 5852160"/>
                    <a:gd name="connsiteY12" fmla="*/ 208708 h 1025474"/>
                    <a:gd name="connsiteX13" fmla="*/ 5604511 w 5852160"/>
                    <a:gd name="connsiteY13" fmla="*/ 486721 h 1025474"/>
                    <a:gd name="connsiteX14" fmla="*/ 5852160 w 5852160"/>
                    <a:gd name="connsiteY14" fmla="*/ 620188 h 102547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10003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01056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0559 h 1005795"/>
                    <a:gd name="connsiteX1" fmla="*/ 601056 w 5852160"/>
                    <a:gd name="connsiteY1" fmla="*/ 1003397 h 1005795"/>
                    <a:gd name="connsiteX2" fmla="*/ 1356360 w 5852160"/>
                    <a:gd name="connsiteY2" fmla="*/ 19 h 1005795"/>
                    <a:gd name="connsiteX3" fmla="*/ 1714501 w 5852160"/>
                    <a:gd name="connsiteY3" fmla="*/ 556162 h 1005795"/>
                    <a:gd name="connsiteX4" fmla="*/ 2186940 w 5852160"/>
                    <a:gd name="connsiteY4" fmla="*/ 403879 h 1005795"/>
                    <a:gd name="connsiteX5" fmla="*/ 2423161 w 5852160"/>
                    <a:gd name="connsiteY5" fmla="*/ 910492 h 1005795"/>
                    <a:gd name="connsiteX6" fmla="*/ 2754630 w 5852160"/>
                    <a:gd name="connsiteY6" fmla="*/ 750589 h 1005795"/>
                    <a:gd name="connsiteX7" fmla="*/ 3329941 w 5852160"/>
                    <a:gd name="connsiteY7" fmla="*/ 758092 h 1005795"/>
                    <a:gd name="connsiteX8" fmla="*/ 3741420 w 5852160"/>
                    <a:gd name="connsiteY8" fmla="*/ 312439 h 1005795"/>
                    <a:gd name="connsiteX9" fmla="*/ 4179571 w 5852160"/>
                    <a:gd name="connsiteY9" fmla="*/ 582832 h 1005795"/>
                    <a:gd name="connsiteX10" fmla="*/ 4747260 w 5852160"/>
                    <a:gd name="connsiteY10" fmla="*/ 400069 h 1005795"/>
                    <a:gd name="connsiteX11" fmla="*/ 5074921 w 5852160"/>
                    <a:gd name="connsiteY11" fmla="*/ 460912 h 1005795"/>
                    <a:gd name="connsiteX12" fmla="*/ 5311140 w 5852160"/>
                    <a:gd name="connsiteY12" fmla="*/ 201949 h 1005795"/>
                    <a:gd name="connsiteX13" fmla="*/ 5604511 w 5852160"/>
                    <a:gd name="connsiteY13" fmla="*/ 479962 h 1005795"/>
                    <a:gd name="connsiteX14" fmla="*/ 5852160 w 5852160"/>
                    <a:gd name="connsiteY14" fmla="*/ 613429 h 100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1005795">
                      <a:moveTo>
                        <a:pt x="0" y="510559"/>
                      </a:moveTo>
                      <a:cubicBezTo>
                        <a:pt x="139542" y="804590"/>
                        <a:pt x="444784" y="1031788"/>
                        <a:pt x="601056" y="1003397"/>
                      </a:cubicBezTo>
                      <a:cubicBezTo>
                        <a:pt x="770667" y="970844"/>
                        <a:pt x="1163166" y="3545"/>
                        <a:pt x="1356360" y="19"/>
                      </a:cubicBezTo>
                      <a:cubicBezTo>
                        <a:pt x="1549554" y="-3507"/>
                        <a:pt x="1576071" y="488852"/>
                        <a:pt x="1714501" y="556162"/>
                      </a:cubicBezTo>
                      <a:cubicBezTo>
                        <a:pt x="1852931" y="623472"/>
                        <a:pt x="2068830" y="344824"/>
                        <a:pt x="2186940" y="403879"/>
                      </a:cubicBezTo>
                      <a:cubicBezTo>
                        <a:pt x="2305050" y="462934"/>
                        <a:pt x="2328546" y="852707"/>
                        <a:pt x="2423161" y="910492"/>
                      </a:cubicBezTo>
                      <a:cubicBezTo>
                        <a:pt x="2517776" y="968277"/>
                        <a:pt x="2603500" y="775989"/>
                        <a:pt x="2754630" y="750589"/>
                      </a:cubicBezTo>
                      <a:cubicBezTo>
                        <a:pt x="2905760" y="725189"/>
                        <a:pt x="3165476" y="831117"/>
                        <a:pt x="3329941" y="758092"/>
                      </a:cubicBezTo>
                      <a:cubicBezTo>
                        <a:pt x="3494406" y="685067"/>
                        <a:pt x="3599815" y="341649"/>
                        <a:pt x="3741420" y="312439"/>
                      </a:cubicBezTo>
                      <a:cubicBezTo>
                        <a:pt x="3883025" y="283229"/>
                        <a:pt x="4011931" y="568227"/>
                        <a:pt x="4179571" y="582832"/>
                      </a:cubicBezTo>
                      <a:cubicBezTo>
                        <a:pt x="4347211" y="597437"/>
                        <a:pt x="4598035" y="420389"/>
                        <a:pt x="4747260" y="400069"/>
                      </a:cubicBezTo>
                      <a:cubicBezTo>
                        <a:pt x="4896485" y="379749"/>
                        <a:pt x="4980941" y="493932"/>
                        <a:pt x="5074921" y="460912"/>
                      </a:cubicBezTo>
                      <a:cubicBezTo>
                        <a:pt x="5168901" y="427892"/>
                        <a:pt x="5222875" y="198774"/>
                        <a:pt x="5311140" y="201949"/>
                      </a:cubicBezTo>
                      <a:cubicBezTo>
                        <a:pt x="5399405" y="205124"/>
                        <a:pt x="5514341" y="411382"/>
                        <a:pt x="5604511" y="479962"/>
                      </a:cubicBezTo>
                      <a:cubicBezTo>
                        <a:pt x="5694681" y="548542"/>
                        <a:pt x="5815330" y="579120"/>
                        <a:pt x="5852160" y="613429"/>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grpSp>
        <p:grpSp>
          <p:nvGrpSpPr>
            <p:cNvPr id="2055" name="Group 2054">
              <a:extLst>
                <a:ext uri="{FF2B5EF4-FFF2-40B4-BE49-F238E27FC236}">
                  <a16:creationId xmlns:a16="http://schemas.microsoft.com/office/drawing/2014/main" id="{5738A3FA-32F2-43F2-8622-5DB88B3A38D0}"/>
                </a:ext>
              </a:extLst>
            </p:cNvPr>
            <p:cNvGrpSpPr/>
            <p:nvPr/>
          </p:nvGrpSpPr>
          <p:grpSpPr>
            <a:xfrm>
              <a:off x="3626576" y="1567132"/>
              <a:ext cx="3471198" cy="757130"/>
              <a:chOff x="7291873" y="1747744"/>
              <a:chExt cx="3471198" cy="757130"/>
            </a:xfrm>
          </p:grpSpPr>
          <p:cxnSp>
            <p:nvCxnSpPr>
              <p:cNvPr id="2051" name="Straight Connector 2050">
                <a:extLst>
                  <a:ext uri="{FF2B5EF4-FFF2-40B4-BE49-F238E27FC236}">
                    <a16:creationId xmlns:a16="http://schemas.microsoft.com/office/drawing/2014/main" id="{4AABF394-B17A-4E1B-ADAF-AE9277399EE4}"/>
                  </a:ext>
                </a:extLst>
              </p:cNvPr>
              <p:cNvCxnSpPr>
                <a:cxnSpLocks/>
              </p:cNvCxnSpPr>
              <p:nvPr/>
            </p:nvCxnSpPr>
            <p:spPr>
              <a:xfrm flipV="1">
                <a:off x="7291873" y="1883722"/>
                <a:ext cx="234041" cy="603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3282C5-4A72-465A-BA02-DDE711165D3B}"/>
                  </a:ext>
                </a:extLst>
              </p:cNvPr>
              <p:cNvCxnSpPr>
                <a:cxnSpLocks/>
              </p:cNvCxnSpPr>
              <p:nvPr/>
            </p:nvCxnSpPr>
            <p:spPr>
              <a:xfrm flipV="1">
                <a:off x="7299493" y="2036122"/>
                <a:ext cx="234041" cy="6038"/>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E7CDAD3C-FC34-403B-9E05-F620CBD51486}"/>
                  </a:ext>
                </a:extLst>
              </p:cNvPr>
              <p:cNvCxnSpPr>
                <a:cxnSpLocks/>
              </p:cNvCxnSpPr>
              <p:nvPr/>
            </p:nvCxnSpPr>
            <p:spPr>
              <a:xfrm flipV="1">
                <a:off x="7301747" y="2182484"/>
                <a:ext cx="234041" cy="6038"/>
              </a:xfrm>
              <a:prstGeom prst="line">
                <a:avLst/>
              </a:prstGeom>
              <a:ln/>
            </p:spPr>
            <p:style>
              <a:lnRef idx="1">
                <a:schemeClr val="dk1"/>
              </a:lnRef>
              <a:fillRef idx="0">
                <a:schemeClr val="dk1"/>
              </a:fillRef>
              <a:effectRef idx="0">
                <a:schemeClr val="dk1"/>
              </a:effectRef>
              <a:fontRef idx="minor">
                <a:schemeClr val="tx1"/>
              </a:fontRef>
            </p:style>
          </p:cxnSp>
          <p:sp>
            <p:nvSpPr>
              <p:cNvPr id="2053" name="Oval 2052">
                <a:extLst>
                  <a:ext uri="{FF2B5EF4-FFF2-40B4-BE49-F238E27FC236}">
                    <a16:creationId xmlns:a16="http://schemas.microsoft.com/office/drawing/2014/main" id="{036A7896-C79D-4C1C-987A-8A73D2878774}"/>
                  </a:ext>
                </a:extLst>
              </p:cNvPr>
              <p:cNvSpPr/>
              <p:nvPr/>
            </p:nvSpPr>
            <p:spPr>
              <a:xfrm>
                <a:off x="7367528" y="2342411"/>
                <a:ext cx="97970" cy="9244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TextBox 2053">
                <a:extLst>
                  <a:ext uri="{FF2B5EF4-FFF2-40B4-BE49-F238E27FC236}">
                    <a16:creationId xmlns:a16="http://schemas.microsoft.com/office/drawing/2014/main" id="{B7130BC7-1B1B-4DDE-B11E-27120187FD09}"/>
                  </a:ext>
                </a:extLst>
              </p:cNvPr>
              <p:cNvSpPr txBox="1"/>
              <p:nvPr/>
            </p:nvSpPr>
            <p:spPr>
              <a:xfrm>
                <a:off x="7533533" y="1747744"/>
                <a:ext cx="3229538" cy="7571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Actual function</a:t>
                </a:r>
              </a:p>
              <a:p>
                <a:pPr>
                  <a:lnSpc>
                    <a:spcPct val="90000"/>
                  </a:lnSpc>
                </a:pPr>
                <a:r>
                  <a:rPr lang="en-US" sz="1200" dirty="0">
                    <a:solidFill>
                      <a:schemeClr val="bg1"/>
                    </a:solidFill>
                  </a:rPr>
                  <a:t>Estimated function using Gaussian Processes</a:t>
                </a:r>
              </a:p>
              <a:p>
                <a:pPr>
                  <a:lnSpc>
                    <a:spcPct val="90000"/>
                  </a:lnSpc>
                </a:pPr>
                <a:r>
                  <a:rPr lang="en-US" sz="1200" dirty="0">
                    <a:solidFill>
                      <a:schemeClr val="bg1"/>
                    </a:solidFill>
                  </a:rPr>
                  <a:t>Upper and lower bounds for prediction </a:t>
                </a:r>
              </a:p>
              <a:p>
                <a:pPr>
                  <a:lnSpc>
                    <a:spcPct val="90000"/>
                  </a:lnSpc>
                </a:pPr>
                <a:r>
                  <a:rPr lang="en-US" sz="1200" dirty="0">
                    <a:solidFill>
                      <a:schemeClr val="bg1"/>
                    </a:solidFill>
                  </a:rPr>
                  <a:t>Function evaluation</a:t>
                </a:r>
              </a:p>
            </p:txBody>
          </p:sp>
        </p:grpSp>
        <p:cxnSp>
          <p:nvCxnSpPr>
            <p:cNvPr id="2060" name="Straight Connector 2059">
              <a:extLst>
                <a:ext uri="{FF2B5EF4-FFF2-40B4-BE49-F238E27FC236}">
                  <a16:creationId xmlns:a16="http://schemas.microsoft.com/office/drawing/2014/main" id="{03298196-1520-4D54-83B0-88D14ECC0449}"/>
                </a:ext>
              </a:extLst>
            </p:cNvPr>
            <p:cNvCxnSpPr>
              <a:cxnSpLocks/>
              <a:stCxn id="29" idx="1"/>
              <a:endCxn id="31" idx="1"/>
            </p:cNvCxnSpPr>
            <p:nvPr/>
          </p:nvCxnSpPr>
          <p:spPr>
            <a:xfrm>
              <a:off x="1901876" y="2250007"/>
              <a:ext cx="6009" cy="1253566"/>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sp>
          <p:nvSpPr>
            <p:cNvPr id="48" name="Freeform: Shape 47">
              <a:extLst>
                <a:ext uri="{FF2B5EF4-FFF2-40B4-BE49-F238E27FC236}">
                  <a16:creationId xmlns:a16="http://schemas.microsoft.com/office/drawing/2014/main" id="{4BF02811-4986-4D78-81F4-76573902ED45}"/>
                </a:ext>
              </a:extLst>
            </p:cNvPr>
            <p:cNvSpPr/>
            <p:nvPr/>
          </p:nvSpPr>
          <p:spPr>
            <a:xfrm>
              <a:off x="1347547" y="4153211"/>
              <a:ext cx="5830492" cy="113461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765487"/>
                <a:gd name="connsiteY0" fmla="*/ 972895 h 972898"/>
                <a:gd name="connsiteX1" fmla="*/ 489324 w 5765487"/>
                <a:gd name="connsiteY1" fmla="*/ 18642 h 972898"/>
                <a:gd name="connsiteX2" fmla="*/ 1269687 w 5765487"/>
                <a:gd name="connsiteY2" fmla="*/ 183685 h 972898"/>
                <a:gd name="connsiteX3" fmla="*/ 1795468 w 5765487"/>
                <a:gd name="connsiteY3" fmla="*/ 122608 h 972898"/>
                <a:gd name="connsiteX4" fmla="*/ 2100267 w 5765487"/>
                <a:gd name="connsiteY4" fmla="*/ 587545 h 972898"/>
                <a:gd name="connsiteX5" fmla="*/ 2374588 w 5765487"/>
                <a:gd name="connsiteY5" fmla="*/ 675058 h 972898"/>
                <a:gd name="connsiteX6" fmla="*/ 2667957 w 5765487"/>
                <a:gd name="connsiteY6" fmla="*/ 934255 h 972898"/>
                <a:gd name="connsiteX7" fmla="*/ 3151828 w 5765487"/>
                <a:gd name="connsiteY7" fmla="*/ 450268 h 972898"/>
                <a:gd name="connsiteX8" fmla="*/ 3654747 w 5765487"/>
                <a:gd name="connsiteY8" fmla="*/ 496105 h 972898"/>
                <a:gd name="connsiteX9" fmla="*/ 4138618 w 5765487"/>
                <a:gd name="connsiteY9" fmla="*/ 248338 h 972898"/>
                <a:gd name="connsiteX10" fmla="*/ 4660587 w 5765487"/>
                <a:gd name="connsiteY10" fmla="*/ 583735 h 972898"/>
                <a:gd name="connsiteX11" fmla="*/ 4934908 w 5765487"/>
                <a:gd name="connsiteY11" fmla="*/ 263578 h 972898"/>
                <a:gd name="connsiteX12" fmla="*/ 5224467 w 5765487"/>
                <a:gd name="connsiteY12" fmla="*/ 385615 h 972898"/>
                <a:gd name="connsiteX13" fmla="*/ 5582608 w 5765487"/>
                <a:gd name="connsiteY13" fmla="*/ 412168 h 972898"/>
                <a:gd name="connsiteX14" fmla="*/ 5765487 w 5765487"/>
                <a:gd name="connsiteY14" fmla="*/ 797095 h 972898"/>
                <a:gd name="connsiteX0" fmla="*/ 0 w 5817491"/>
                <a:gd name="connsiteY0" fmla="*/ 1041553 h 1041555"/>
                <a:gd name="connsiteX1" fmla="*/ 541328 w 5817491"/>
                <a:gd name="connsiteY1" fmla="*/ 18642 h 1041555"/>
                <a:gd name="connsiteX2" fmla="*/ 1321691 w 5817491"/>
                <a:gd name="connsiteY2" fmla="*/ 183685 h 1041555"/>
                <a:gd name="connsiteX3" fmla="*/ 1847472 w 5817491"/>
                <a:gd name="connsiteY3" fmla="*/ 122608 h 1041555"/>
                <a:gd name="connsiteX4" fmla="*/ 2152271 w 5817491"/>
                <a:gd name="connsiteY4" fmla="*/ 587545 h 1041555"/>
                <a:gd name="connsiteX5" fmla="*/ 2426592 w 5817491"/>
                <a:gd name="connsiteY5" fmla="*/ 675058 h 1041555"/>
                <a:gd name="connsiteX6" fmla="*/ 2719961 w 5817491"/>
                <a:gd name="connsiteY6" fmla="*/ 934255 h 1041555"/>
                <a:gd name="connsiteX7" fmla="*/ 3203832 w 5817491"/>
                <a:gd name="connsiteY7" fmla="*/ 450268 h 1041555"/>
                <a:gd name="connsiteX8" fmla="*/ 3706751 w 5817491"/>
                <a:gd name="connsiteY8" fmla="*/ 496105 h 1041555"/>
                <a:gd name="connsiteX9" fmla="*/ 4190622 w 5817491"/>
                <a:gd name="connsiteY9" fmla="*/ 248338 h 1041555"/>
                <a:gd name="connsiteX10" fmla="*/ 4712591 w 5817491"/>
                <a:gd name="connsiteY10" fmla="*/ 583735 h 1041555"/>
                <a:gd name="connsiteX11" fmla="*/ 4986912 w 5817491"/>
                <a:gd name="connsiteY11" fmla="*/ 263578 h 1041555"/>
                <a:gd name="connsiteX12" fmla="*/ 5276471 w 5817491"/>
                <a:gd name="connsiteY12" fmla="*/ 385615 h 1041555"/>
                <a:gd name="connsiteX13" fmla="*/ 5634612 w 5817491"/>
                <a:gd name="connsiteY13" fmla="*/ 412168 h 1041555"/>
                <a:gd name="connsiteX14" fmla="*/ 5817491 w 5817491"/>
                <a:gd name="connsiteY14" fmla="*/ 797095 h 1041555"/>
                <a:gd name="connsiteX0" fmla="*/ 0 w 5830492"/>
                <a:gd name="connsiteY0" fmla="*/ 1037514 h 1037516"/>
                <a:gd name="connsiteX1" fmla="*/ 554329 w 5830492"/>
                <a:gd name="connsiteY1" fmla="*/ 18642 h 1037516"/>
                <a:gd name="connsiteX2" fmla="*/ 1334692 w 5830492"/>
                <a:gd name="connsiteY2" fmla="*/ 183685 h 1037516"/>
                <a:gd name="connsiteX3" fmla="*/ 1860473 w 5830492"/>
                <a:gd name="connsiteY3" fmla="*/ 122608 h 1037516"/>
                <a:gd name="connsiteX4" fmla="*/ 2165272 w 5830492"/>
                <a:gd name="connsiteY4" fmla="*/ 587545 h 1037516"/>
                <a:gd name="connsiteX5" fmla="*/ 2439593 w 5830492"/>
                <a:gd name="connsiteY5" fmla="*/ 675058 h 1037516"/>
                <a:gd name="connsiteX6" fmla="*/ 2732962 w 5830492"/>
                <a:gd name="connsiteY6" fmla="*/ 934255 h 1037516"/>
                <a:gd name="connsiteX7" fmla="*/ 3216833 w 5830492"/>
                <a:gd name="connsiteY7" fmla="*/ 450268 h 1037516"/>
                <a:gd name="connsiteX8" fmla="*/ 3719752 w 5830492"/>
                <a:gd name="connsiteY8" fmla="*/ 496105 h 1037516"/>
                <a:gd name="connsiteX9" fmla="*/ 4203623 w 5830492"/>
                <a:gd name="connsiteY9" fmla="*/ 248338 h 1037516"/>
                <a:gd name="connsiteX10" fmla="*/ 4725592 w 5830492"/>
                <a:gd name="connsiteY10" fmla="*/ 583735 h 1037516"/>
                <a:gd name="connsiteX11" fmla="*/ 4999913 w 5830492"/>
                <a:gd name="connsiteY11" fmla="*/ 263578 h 1037516"/>
                <a:gd name="connsiteX12" fmla="*/ 5289472 w 5830492"/>
                <a:gd name="connsiteY12" fmla="*/ 385615 h 1037516"/>
                <a:gd name="connsiteX13" fmla="*/ 5647613 w 5830492"/>
                <a:gd name="connsiteY13" fmla="*/ 412168 h 1037516"/>
                <a:gd name="connsiteX14" fmla="*/ 5830492 w 5830492"/>
                <a:gd name="connsiteY14" fmla="*/ 797095 h 1037516"/>
                <a:gd name="connsiteX0" fmla="*/ 0 w 5830492"/>
                <a:gd name="connsiteY0" fmla="*/ 1023561 h 1038268"/>
                <a:gd name="connsiteX1" fmla="*/ 554329 w 5830492"/>
                <a:gd name="connsiteY1" fmla="*/ 4689 h 1038268"/>
                <a:gd name="connsiteX2" fmla="*/ 1334692 w 5830492"/>
                <a:gd name="connsiteY2" fmla="*/ 1038049 h 1038268"/>
                <a:gd name="connsiteX3" fmla="*/ 1860473 w 5830492"/>
                <a:gd name="connsiteY3" fmla="*/ 108655 h 1038268"/>
                <a:gd name="connsiteX4" fmla="*/ 2165272 w 5830492"/>
                <a:gd name="connsiteY4" fmla="*/ 573592 h 1038268"/>
                <a:gd name="connsiteX5" fmla="*/ 2439593 w 5830492"/>
                <a:gd name="connsiteY5" fmla="*/ 661105 h 1038268"/>
                <a:gd name="connsiteX6" fmla="*/ 2732962 w 5830492"/>
                <a:gd name="connsiteY6" fmla="*/ 920302 h 1038268"/>
                <a:gd name="connsiteX7" fmla="*/ 3216833 w 5830492"/>
                <a:gd name="connsiteY7" fmla="*/ 436315 h 1038268"/>
                <a:gd name="connsiteX8" fmla="*/ 3719752 w 5830492"/>
                <a:gd name="connsiteY8" fmla="*/ 482152 h 1038268"/>
                <a:gd name="connsiteX9" fmla="*/ 4203623 w 5830492"/>
                <a:gd name="connsiteY9" fmla="*/ 234385 h 1038268"/>
                <a:gd name="connsiteX10" fmla="*/ 4725592 w 5830492"/>
                <a:gd name="connsiteY10" fmla="*/ 569782 h 1038268"/>
                <a:gd name="connsiteX11" fmla="*/ 4999913 w 5830492"/>
                <a:gd name="connsiteY11" fmla="*/ 249625 h 1038268"/>
                <a:gd name="connsiteX12" fmla="*/ 5289472 w 5830492"/>
                <a:gd name="connsiteY12" fmla="*/ 371662 h 1038268"/>
                <a:gd name="connsiteX13" fmla="*/ 5647613 w 5830492"/>
                <a:gd name="connsiteY13" fmla="*/ 398215 h 1038268"/>
                <a:gd name="connsiteX14" fmla="*/ 5830492 w 5830492"/>
                <a:gd name="connsiteY14" fmla="*/ 783142 h 1038268"/>
                <a:gd name="connsiteX0" fmla="*/ 0 w 5830492"/>
                <a:gd name="connsiteY0" fmla="*/ 1023561 h 1052837"/>
                <a:gd name="connsiteX1" fmla="*/ 554329 w 5830492"/>
                <a:gd name="connsiteY1" fmla="*/ 4689 h 1052837"/>
                <a:gd name="connsiteX2" fmla="*/ 1334692 w 5830492"/>
                <a:gd name="connsiteY2" fmla="*/ 1038049 h 1052837"/>
                <a:gd name="connsiteX3" fmla="*/ 1860473 w 5830492"/>
                <a:gd name="connsiteY3" fmla="*/ 108655 h 1052837"/>
                <a:gd name="connsiteX4" fmla="*/ 2143604 w 5830492"/>
                <a:gd name="connsiteY4" fmla="*/ 1042079 h 1052837"/>
                <a:gd name="connsiteX5" fmla="*/ 2439593 w 5830492"/>
                <a:gd name="connsiteY5" fmla="*/ 661105 h 1052837"/>
                <a:gd name="connsiteX6" fmla="*/ 2732962 w 5830492"/>
                <a:gd name="connsiteY6" fmla="*/ 920302 h 1052837"/>
                <a:gd name="connsiteX7" fmla="*/ 3216833 w 5830492"/>
                <a:gd name="connsiteY7" fmla="*/ 436315 h 1052837"/>
                <a:gd name="connsiteX8" fmla="*/ 3719752 w 5830492"/>
                <a:gd name="connsiteY8" fmla="*/ 482152 h 1052837"/>
                <a:gd name="connsiteX9" fmla="*/ 4203623 w 5830492"/>
                <a:gd name="connsiteY9" fmla="*/ 234385 h 1052837"/>
                <a:gd name="connsiteX10" fmla="*/ 4725592 w 5830492"/>
                <a:gd name="connsiteY10" fmla="*/ 569782 h 1052837"/>
                <a:gd name="connsiteX11" fmla="*/ 4999913 w 5830492"/>
                <a:gd name="connsiteY11" fmla="*/ 249625 h 1052837"/>
                <a:gd name="connsiteX12" fmla="*/ 5289472 w 5830492"/>
                <a:gd name="connsiteY12" fmla="*/ 371662 h 1052837"/>
                <a:gd name="connsiteX13" fmla="*/ 5647613 w 5830492"/>
                <a:gd name="connsiteY13" fmla="*/ 398215 h 1052837"/>
                <a:gd name="connsiteX14" fmla="*/ 5830492 w 5830492"/>
                <a:gd name="connsiteY14" fmla="*/ 783142 h 1052837"/>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9752 w 5830492"/>
                <a:gd name="connsiteY8" fmla="*/ 482152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0805 w 5830492"/>
                <a:gd name="connsiteY12" fmla="*/ 1021890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1049695 h 1056222"/>
                <a:gd name="connsiteX0" fmla="*/ 0 w 5830492"/>
                <a:gd name="connsiteY0" fmla="*/ 1023928 h 1056589"/>
                <a:gd name="connsiteX1" fmla="*/ 554329 w 5830492"/>
                <a:gd name="connsiteY1" fmla="*/ 5056 h 1056589"/>
                <a:gd name="connsiteX2" fmla="*/ 1334692 w 5830492"/>
                <a:gd name="connsiteY2" fmla="*/ 1038416 h 1056589"/>
                <a:gd name="connsiteX3" fmla="*/ 1808469 w 5830492"/>
                <a:gd name="connsiteY3" fmla="*/ 621934 h 1056589"/>
                <a:gd name="connsiteX4" fmla="*/ 2143604 w 5830492"/>
                <a:gd name="connsiteY4" fmla="*/ 1042446 h 1056589"/>
                <a:gd name="connsiteX5" fmla="*/ 2439593 w 5830492"/>
                <a:gd name="connsiteY5" fmla="*/ 661472 h 1056589"/>
                <a:gd name="connsiteX6" fmla="*/ 2728629 w 5830492"/>
                <a:gd name="connsiteY6" fmla="*/ 1053946 h 1056589"/>
                <a:gd name="connsiteX7" fmla="*/ 3216833 w 5830492"/>
                <a:gd name="connsiteY7" fmla="*/ 436682 h 1056589"/>
                <a:gd name="connsiteX8" fmla="*/ 3711085 w 5830492"/>
                <a:gd name="connsiteY8" fmla="*/ 1035818 h 1056589"/>
                <a:gd name="connsiteX9" fmla="*/ 4203623 w 5830492"/>
                <a:gd name="connsiteY9" fmla="*/ 234752 h 1056589"/>
                <a:gd name="connsiteX10" fmla="*/ 4716925 w 5830492"/>
                <a:gd name="connsiteY10" fmla="*/ 1038637 h 1056589"/>
                <a:gd name="connsiteX11" fmla="*/ 4999913 w 5830492"/>
                <a:gd name="connsiteY11" fmla="*/ 249992 h 1056589"/>
                <a:gd name="connsiteX12" fmla="*/ 5289472 w 5830492"/>
                <a:gd name="connsiteY12" fmla="*/ 1038412 h 1056589"/>
                <a:gd name="connsiteX13" fmla="*/ 5647613 w 5830492"/>
                <a:gd name="connsiteY13" fmla="*/ 398582 h 1056589"/>
                <a:gd name="connsiteX14" fmla="*/ 5830492 w 5830492"/>
                <a:gd name="connsiteY14" fmla="*/ 1050062 h 1056589"/>
                <a:gd name="connsiteX0" fmla="*/ 0 w 5830492"/>
                <a:gd name="connsiteY0" fmla="*/ 1023928 h 1065263"/>
                <a:gd name="connsiteX1" fmla="*/ 554329 w 5830492"/>
                <a:gd name="connsiteY1" fmla="*/ 5056 h 1065263"/>
                <a:gd name="connsiteX2" fmla="*/ 1334692 w 5830492"/>
                <a:gd name="connsiteY2" fmla="*/ 1038416 h 1065263"/>
                <a:gd name="connsiteX3" fmla="*/ 1808469 w 5830492"/>
                <a:gd name="connsiteY3" fmla="*/ 621934 h 1065263"/>
                <a:gd name="connsiteX4" fmla="*/ 2143604 w 5830492"/>
                <a:gd name="connsiteY4" fmla="*/ 1042446 h 1065263"/>
                <a:gd name="connsiteX5" fmla="*/ 2443926 w 5830492"/>
                <a:gd name="connsiteY5" fmla="*/ 827058 h 1065263"/>
                <a:gd name="connsiteX6" fmla="*/ 2728629 w 5830492"/>
                <a:gd name="connsiteY6" fmla="*/ 1053946 h 1065263"/>
                <a:gd name="connsiteX7" fmla="*/ 3216833 w 5830492"/>
                <a:gd name="connsiteY7" fmla="*/ 436682 h 1065263"/>
                <a:gd name="connsiteX8" fmla="*/ 3711085 w 5830492"/>
                <a:gd name="connsiteY8" fmla="*/ 1035818 h 1065263"/>
                <a:gd name="connsiteX9" fmla="*/ 4203623 w 5830492"/>
                <a:gd name="connsiteY9" fmla="*/ 234752 h 1065263"/>
                <a:gd name="connsiteX10" fmla="*/ 4716925 w 5830492"/>
                <a:gd name="connsiteY10" fmla="*/ 1038637 h 1065263"/>
                <a:gd name="connsiteX11" fmla="*/ 4999913 w 5830492"/>
                <a:gd name="connsiteY11" fmla="*/ 249992 h 1065263"/>
                <a:gd name="connsiteX12" fmla="*/ 5289472 w 5830492"/>
                <a:gd name="connsiteY12" fmla="*/ 1038412 h 1065263"/>
                <a:gd name="connsiteX13" fmla="*/ 5647613 w 5830492"/>
                <a:gd name="connsiteY13" fmla="*/ 398582 h 1065263"/>
                <a:gd name="connsiteX14" fmla="*/ 5830492 w 5830492"/>
                <a:gd name="connsiteY14" fmla="*/ 1050062 h 1065263"/>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03623 w 5830492"/>
                <a:gd name="connsiteY9" fmla="*/ 234752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578275 w 5830492"/>
                <a:gd name="connsiteY13" fmla="*/ 875145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17278 w 5830492"/>
                <a:gd name="connsiteY13" fmla="*/ 875146 h 1057388"/>
                <a:gd name="connsiteX14" fmla="*/ 5830492 w 5830492"/>
                <a:gd name="connsiteY14" fmla="*/ 1050062 h 105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30492" h="1057388">
                  <a:moveTo>
                    <a:pt x="0" y="1023928"/>
                  </a:moveTo>
                  <a:cubicBezTo>
                    <a:pt x="58420" y="1025813"/>
                    <a:pt x="328269" y="90146"/>
                    <a:pt x="554329" y="5056"/>
                  </a:cubicBezTo>
                  <a:cubicBezTo>
                    <a:pt x="780389" y="-80034"/>
                    <a:pt x="1125669" y="935603"/>
                    <a:pt x="1334692" y="1038416"/>
                  </a:cubicBezTo>
                  <a:cubicBezTo>
                    <a:pt x="1543715" y="1141229"/>
                    <a:pt x="1670039" y="554624"/>
                    <a:pt x="1808469" y="621934"/>
                  </a:cubicBezTo>
                  <a:cubicBezTo>
                    <a:pt x="1946899" y="689244"/>
                    <a:pt x="2037695" y="1008259"/>
                    <a:pt x="2143604" y="1042446"/>
                  </a:cubicBezTo>
                  <a:cubicBezTo>
                    <a:pt x="2249513" y="1076633"/>
                    <a:pt x="2349311" y="769273"/>
                    <a:pt x="2443926" y="827058"/>
                  </a:cubicBezTo>
                  <a:cubicBezTo>
                    <a:pt x="2538541" y="884843"/>
                    <a:pt x="2602700" y="1086026"/>
                    <a:pt x="2728629" y="1053946"/>
                  </a:cubicBezTo>
                  <a:cubicBezTo>
                    <a:pt x="2854558" y="1021866"/>
                    <a:pt x="3035034" y="707603"/>
                    <a:pt x="3199499" y="634578"/>
                  </a:cubicBezTo>
                  <a:cubicBezTo>
                    <a:pt x="3363964" y="561553"/>
                    <a:pt x="3536508" y="1051299"/>
                    <a:pt x="3711085" y="1035818"/>
                  </a:cubicBezTo>
                  <a:cubicBezTo>
                    <a:pt x="3885662" y="1020337"/>
                    <a:pt x="4079319" y="527086"/>
                    <a:pt x="4246959" y="541691"/>
                  </a:cubicBezTo>
                  <a:cubicBezTo>
                    <a:pt x="4414599" y="556296"/>
                    <a:pt x="4586377" y="997730"/>
                    <a:pt x="4716925" y="1038637"/>
                  </a:cubicBezTo>
                  <a:cubicBezTo>
                    <a:pt x="4847473" y="1079545"/>
                    <a:pt x="4936268" y="820156"/>
                    <a:pt x="5030248" y="787136"/>
                  </a:cubicBezTo>
                  <a:cubicBezTo>
                    <a:pt x="5124228" y="754116"/>
                    <a:pt x="5191634" y="1023744"/>
                    <a:pt x="5289472" y="1038412"/>
                  </a:cubicBezTo>
                  <a:cubicBezTo>
                    <a:pt x="5387310" y="1053080"/>
                    <a:pt x="5509773" y="834837"/>
                    <a:pt x="5617278" y="875146"/>
                  </a:cubicBezTo>
                  <a:cubicBezTo>
                    <a:pt x="5720449" y="903340"/>
                    <a:pt x="5793662" y="1015753"/>
                    <a:pt x="5830492" y="1050062"/>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493110C0-483A-4089-9ACF-7BFA019AC6B0}"/>
                </a:ext>
              </a:extLst>
            </p:cNvPr>
            <p:cNvCxnSpPr>
              <a:cxnSpLocks/>
              <a:stCxn id="48" idx="1"/>
            </p:cNvCxnSpPr>
            <p:nvPr/>
          </p:nvCxnSpPr>
          <p:spPr>
            <a:xfrm>
              <a:off x="1901876" y="4158636"/>
              <a:ext cx="6009" cy="1110150"/>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cxnSp>
          <p:nvCxnSpPr>
            <p:cNvPr id="51" name="Straight Connector 50">
              <a:extLst>
                <a:ext uri="{FF2B5EF4-FFF2-40B4-BE49-F238E27FC236}">
                  <a16:creationId xmlns:a16="http://schemas.microsoft.com/office/drawing/2014/main" id="{EF3DC511-F199-443C-8344-BD97C70E5F22}"/>
                </a:ext>
              </a:extLst>
            </p:cNvPr>
            <p:cNvCxnSpPr>
              <a:cxnSpLocks/>
              <a:stCxn id="48" idx="0"/>
            </p:cNvCxnSpPr>
            <p:nvPr/>
          </p:nvCxnSpPr>
          <p:spPr>
            <a:xfrm flipH="1">
              <a:off x="1347263" y="5251923"/>
              <a:ext cx="284" cy="16863"/>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027FAC-BCD9-4768-8499-D4BFBD2EF816}"/>
                </a:ext>
              </a:extLst>
            </p:cNvPr>
            <p:cNvCxnSpPr>
              <a:cxnSpLocks/>
              <a:stCxn id="48" idx="2"/>
            </p:cNvCxnSpPr>
            <p:nvPr/>
          </p:nvCxnSpPr>
          <p:spPr>
            <a:xfrm>
              <a:off x="2682239" y="5267469"/>
              <a:ext cx="0" cy="1317"/>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3E260F-9093-4D5B-BB29-B91E29DB99D4}"/>
                </a:ext>
              </a:extLst>
            </p:cNvPr>
            <p:cNvCxnSpPr>
              <a:cxnSpLocks/>
              <a:stCxn id="48" idx="4"/>
            </p:cNvCxnSpPr>
            <p:nvPr/>
          </p:nvCxnSpPr>
          <p:spPr>
            <a:xfrm>
              <a:off x="3491151" y="5271794"/>
              <a:ext cx="21668" cy="6870"/>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78CD97-4391-4D53-B8A3-F19BE9553943}"/>
                </a:ext>
              </a:extLst>
            </p:cNvPr>
            <p:cNvCxnSpPr>
              <a:cxnSpLocks/>
              <a:stCxn id="48" idx="6"/>
            </p:cNvCxnSpPr>
            <p:nvPr/>
          </p:nvCxnSpPr>
          <p:spPr>
            <a:xfrm flipV="1">
              <a:off x="4076176" y="5278666"/>
              <a:ext cx="4333" cy="546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7E658B-4432-4AC8-A072-47624CC0D6EA}"/>
                </a:ext>
              </a:extLst>
            </p:cNvPr>
            <p:cNvCxnSpPr>
              <a:cxnSpLocks/>
              <a:stCxn id="48" idx="8"/>
            </p:cNvCxnSpPr>
            <p:nvPr/>
          </p:nvCxnSpPr>
          <p:spPr>
            <a:xfrm>
              <a:off x="5058632" y="5264682"/>
              <a:ext cx="8667" cy="4104"/>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B9764F-AFA9-4730-8A37-1E8BA3B1B8A9}"/>
                </a:ext>
              </a:extLst>
            </p:cNvPr>
            <p:cNvCxnSpPr>
              <a:cxnSpLocks/>
              <a:stCxn id="48" idx="10"/>
            </p:cNvCxnSpPr>
            <p:nvPr/>
          </p:nvCxnSpPr>
          <p:spPr>
            <a:xfrm>
              <a:off x="6064472" y="5267706"/>
              <a:ext cx="8667" cy="1095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4F1F25-5A41-43DD-8B4B-E804EB26447B}"/>
                </a:ext>
              </a:extLst>
            </p:cNvPr>
            <p:cNvCxnSpPr>
              <a:cxnSpLocks/>
              <a:stCxn id="48" idx="12"/>
            </p:cNvCxnSpPr>
            <p:nvPr/>
          </p:nvCxnSpPr>
          <p:spPr>
            <a:xfrm>
              <a:off x="6637019" y="5267465"/>
              <a:ext cx="0" cy="11199"/>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79F6-5D53-4E2A-970A-824B8657AF7E}"/>
                </a:ext>
              </a:extLst>
            </p:cNvPr>
            <p:cNvCxnSpPr>
              <a:cxnSpLocks/>
              <a:stCxn id="48" idx="14"/>
            </p:cNvCxnSpPr>
            <p:nvPr/>
          </p:nvCxnSpPr>
          <p:spPr>
            <a:xfrm flipV="1">
              <a:off x="7178039" y="5268788"/>
              <a:ext cx="0" cy="1117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AAAFF91-EC48-4FDC-ACB2-C04480676F4E}"/>
                </a:ext>
              </a:extLst>
            </p:cNvPr>
            <p:cNvSpPr txBox="1"/>
            <p:nvPr/>
          </p:nvSpPr>
          <p:spPr>
            <a:xfrm rot="16200000">
              <a:off x="-44476" y="2726254"/>
              <a:ext cx="159050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Function evaluation </a:t>
              </a:r>
            </a:p>
          </p:txBody>
        </p:sp>
        <p:sp>
          <p:nvSpPr>
            <p:cNvPr id="80" name="TextBox 79">
              <a:extLst>
                <a:ext uri="{FF2B5EF4-FFF2-40B4-BE49-F238E27FC236}">
                  <a16:creationId xmlns:a16="http://schemas.microsoft.com/office/drawing/2014/main" id="{CA6E11D8-3F46-4787-8A44-3BFEE879ECBF}"/>
                </a:ext>
              </a:extLst>
            </p:cNvPr>
            <p:cNvSpPr txBox="1"/>
            <p:nvPr/>
          </p:nvSpPr>
          <p:spPr>
            <a:xfrm rot="16200000">
              <a:off x="-25344" y="4523890"/>
              <a:ext cx="155844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Acquisition function</a:t>
              </a:r>
            </a:p>
          </p:txBody>
        </p:sp>
        <p:cxnSp>
          <p:nvCxnSpPr>
            <p:cNvPr id="36" name="Straight Arrow Connector 35">
              <a:extLst>
                <a:ext uri="{FF2B5EF4-FFF2-40B4-BE49-F238E27FC236}">
                  <a16:creationId xmlns:a16="http://schemas.microsoft.com/office/drawing/2014/main" id="{646EC2C0-0B6D-4070-A118-B12F4D820F5F}"/>
                </a:ext>
              </a:extLst>
            </p:cNvPr>
            <p:cNvCxnSpPr>
              <a:cxnSpLocks/>
            </p:cNvCxnSpPr>
            <p:nvPr/>
          </p:nvCxnSpPr>
          <p:spPr>
            <a:xfrm flipH="1">
              <a:off x="2088819" y="4153211"/>
              <a:ext cx="481035" cy="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1EF6353-AFBB-49D1-8AF8-67D59282B006}"/>
                </a:ext>
              </a:extLst>
            </p:cNvPr>
            <p:cNvSpPr txBox="1"/>
            <p:nvPr/>
          </p:nvSpPr>
          <p:spPr>
            <a:xfrm>
              <a:off x="2677306" y="3985685"/>
              <a:ext cx="3458982" cy="4247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dirty="0">
                  <a:solidFill>
                    <a:schemeClr val="bg1"/>
                  </a:solidFill>
                </a:rPr>
                <a:t>Next suggested point for function evaluation based on acquisition function </a:t>
              </a:r>
            </a:p>
          </p:txBody>
        </p:sp>
      </p:grpSp>
      <p:pic>
        <p:nvPicPr>
          <p:cNvPr id="40" name="Picture 39">
            <a:hlinkClick r:id="rId4"/>
            <a:extLst>
              <a:ext uri="{FF2B5EF4-FFF2-40B4-BE49-F238E27FC236}">
                <a16:creationId xmlns:a16="http://schemas.microsoft.com/office/drawing/2014/main" id="{E3757BC4-D3F7-49B1-9565-5CF82F5B7CE1}"/>
              </a:ext>
            </a:extLst>
          </p:cNvPr>
          <p:cNvPicPr>
            <a:picLocks noChangeAspect="1"/>
          </p:cNvPicPr>
          <p:nvPr/>
        </p:nvPicPr>
        <p:blipFill rotWithShape="1">
          <a:blip r:embed="rId5"/>
          <a:srcRect t="1645"/>
          <a:stretch/>
        </p:blipFill>
        <p:spPr>
          <a:xfrm>
            <a:off x="7340699" y="2841686"/>
            <a:ext cx="3381167" cy="2483741"/>
          </a:xfrm>
          <a:prstGeom prst="rect">
            <a:avLst/>
          </a:prstGeom>
        </p:spPr>
      </p:pic>
    </p:spTree>
    <p:extLst>
      <p:ext uri="{BB962C8B-B14F-4D97-AF65-F5344CB8AC3E}">
        <p14:creationId xmlns:p14="http://schemas.microsoft.com/office/powerpoint/2010/main" val="5966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3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In this section we focus on a deep learning technique, which is called anomaly detection. This is different from traditional time series analytics. </a:t>
            </a:r>
          </a:p>
          <a:p>
            <a:pPr marL="285750" indent="-285750">
              <a:buFont typeface="Arial" panose="020B0604020202020204" pitchFamily="34" charset="0"/>
              <a:buChar char="•"/>
            </a:pPr>
            <a:r>
              <a:rPr lang="en-US" dirty="0">
                <a:solidFill>
                  <a:srgbClr val="000000"/>
                </a:solidFill>
                <a:latin typeface="Helvetica Neue"/>
              </a:rPr>
              <a:t>In a nutshell, because only a small portion of the hard drives are defective in our use case, we can treat those as anomalies. </a:t>
            </a:r>
          </a:p>
          <a:p>
            <a:pPr marL="285750" indent="-285750">
              <a:buFont typeface="Arial" panose="020B0604020202020204" pitchFamily="34" charset="0"/>
              <a:buChar char="•"/>
            </a:pPr>
            <a:r>
              <a:rPr lang="en-US" dirty="0">
                <a:solidFill>
                  <a:srgbClr val="000000"/>
                </a:solidFill>
                <a:latin typeface="Helvetica Neue"/>
              </a:rPr>
              <a:t>For example, out of three million samples we dealt with in our training set within the previous lab, only 256 samples were defective. Those are "anomalies" among the big pool of well-functioning hard drives.</a:t>
            </a:r>
          </a:p>
          <a:p>
            <a:pPr marL="285750" indent="-285750">
              <a:buFont typeface="Arial" panose="020B0604020202020204" pitchFamily="34" charset="0"/>
              <a:buChar char="•"/>
            </a:pPr>
            <a:r>
              <a:rPr lang="en-US" dirty="0">
                <a:solidFill>
                  <a:srgbClr val="000000"/>
                </a:solidFill>
                <a:latin typeface="Helvetica Neue"/>
              </a:rPr>
              <a:t>Now, if we could have a model capable of learning what a proper functioning hard drive looks like, it could detect hard drives with a different behavior pattern.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Parameter Space</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30</a:t>
            </a:fld>
            <a:endParaRPr lang="en-US" dirty="0"/>
          </a:p>
        </p:txBody>
      </p:sp>
      <p:sp>
        <p:nvSpPr>
          <p:cNvPr id="7" name="Rectangle 6">
            <a:extLst>
              <a:ext uri="{FF2B5EF4-FFF2-40B4-BE49-F238E27FC236}">
                <a16:creationId xmlns:a16="http://schemas.microsoft.com/office/drawing/2014/main" id="{2ECB4ADC-3763-40CE-88D9-A6F7F5B4653D}"/>
              </a:ext>
            </a:extLst>
          </p:cNvPr>
          <p:cNvSpPr/>
          <p:nvPr/>
        </p:nvSpPr>
        <p:spPr>
          <a:xfrm>
            <a:off x="933061" y="1377940"/>
            <a:ext cx="9106677" cy="2308324"/>
          </a:xfrm>
          <a:prstGeom prst="rect">
            <a:avLst/>
          </a:prstGeom>
        </p:spPr>
        <p:txBody>
          <a:bodyPr wrap="square">
            <a:spAutoFit/>
          </a:bodyPr>
          <a:lstStyle/>
          <a:p>
            <a:r>
              <a:rPr lang="en-US" dirty="0">
                <a:solidFill>
                  <a:schemeClr val="bg1"/>
                </a:solidFill>
              </a:rPr>
              <a:t>Using Bayesian Optimization, we will explore hyperparameter optimization for the LSTM based autoencoder explained in this Lab. </a:t>
            </a:r>
          </a:p>
          <a:p>
            <a:endParaRPr lang="en-US" dirty="0">
              <a:solidFill>
                <a:schemeClr val="bg1"/>
              </a:solidFill>
            </a:endParaRPr>
          </a:p>
          <a:p>
            <a:r>
              <a:rPr lang="en-US" dirty="0">
                <a:solidFill>
                  <a:schemeClr val="bg1"/>
                </a:solidFill>
              </a:rPr>
              <a:t>The hyperparameters are taken to be : </a:t>
            </a:r>
          </a:p>
          <a:p>
            <a:pPr marL="285750" indent="-285750">
              <a:buFont typeface="Arial" panose="020B0604020202020204" pitchFamily="34" charset="0"/>
              <a:buChar char="•"/>
            </a:pPr>
            <a:r>
              <a:rPr lang="en-US" dirty="0">
                <a:solidFill>
                  <a:schemeClr val="bg1"/>
                </a:solidFill>
              </a:rPr>
              <a:t>Learning rate</a:t>
            </a:r>
          </a:p>
          <a:p>
            <a:pPr marL="285750" indent="-285750">
              <a:buFont typeface="Arial" panose="020B0604020202020204" pitchFamily="34" charset="0"/>
              <a:buChar char="•"/>
            </a:pPr>
            <a:r>
              <a:rPr lang="en-US" dirty="0">
                <a:solidFill>
                  <a:schemeClr val="bg1"/>
                </a:solidFill>
              </a:rPr>
              <a:t>LSTM width </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We will also use the package shown earlier to perform hyperparameter optimization</a:t>
            </a:r>
          </a:p>
        </p:txBody>
      </p:sp>
    </p:spTree>
    <p:extLst>
      <p:ext uri="{BB962C8B-B14F-4D97-AF65-F5344CB8AC3E}">
        <p14:creationId xmlns:p14="http://schemas.microsoft.com/office/powerpoint/2010/main" val="292535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F103-EF61-47FC-BC4D-0C7A5F8D84A9}"/>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01D70013-3071-4D0D-B28A-2153763B002D}"/>
              </a:ext>
            </a:extLst>
          </p:cNvPr>
          <p:cNvSpPr>
            <a:spLocks noGrp="1"/>
          </p:cNvSpPr>
          <p:nvPr>
            <p:ph type="sldNum" sz="quarter" idx="4"/>
          </p:nvPr>
        </p:nvSpPr>
        <p:spPr/>
        <p:txBody>
          <a:bodyPr/>
          <a:lstStyle/>
          <a:p>
            <a:fld id="{D1EEACBE-03EC-4E7A-962F-F75CCA5C4C08}" type="slidenum">
              <a:rPr lang="en-US" smtClean="0"/>
              <a:pPr/>
              <a:t>31</a:t>
            </a:fld>
            <a:endParaRPr lang="en-US" dirty="0"/>
          </a:p>
        </p:txBody>
      </p:sp>
      <p:sp>
        <p:nvSpPr>
          <p:cNvPr id="4" name="Rectangle 3">
            <a:extLst>
              <a:ext uri="{FF2B5EF4-FFF2-40B4-BE49-F238E27FC236}">
                <a16:creationId xmlns:a16="http://schemas.microsoft.com/office/drawing/2014/main" id="{C45BB259-322A-4AA9-AB83-EF507736C2F5}"/>
              </a:ext>
            </a:extLst>
          </p:cNvPr>
          <p:cNvSpPr/>
          <p:nvPr/>
        </p:nvSpPr>
        <p:spPr>
          <a:xfrm>
            <a:off x="933061" y="1377940"/>
            <a:ext cx="9106677" cy="3416320"/>
          </a:xfrm>
          <a:prstGeom prst="rect">
            <a:avLst/>
          </a:prstGeom>
        </p:spPr>
        <p:txBody>
          <a:bodyPr wrap="square">
            <a:spAutoFit/>
          </a:bodyPr>
          <a:lstStyle/>
          <a:p>
            <a:r>
              <a:rPr lang="en-US" dirty="0">
                <a:solidFill>
                  <a:schemeClr val="bg1"/>
                </a:solidFill>
              </a:rPr>
              <a:t>Brief overview on hyperparameter optimization </a:t>
            </a:r>
            <a:r>
              <a:rPr lang="en-US" dirty="0">
                <a:hlinkClick r:id="rId2"/>
              </a:rPr>
              <a:t>https://en.wikipedia.org/wiki/Hyperparameter_optimization</a:t>
            </a:r>
            <a:endParaRPr lang="en-US" dirty="0">
              <a:solidFill>
                <a:schemeClr val="bg1"/>
              </a:solidFill>
            </a:endParaRPr>
          </a:p>
          <a:p>
            <a:endParaRPr lang="en-US" dirty="0">
              <a:solidFill>
                <a:schemeClr val="bg1"/>
              </a:solidFill>
            </a:endParaRPr>
          </a:p>
          <a:p>
            <a:r>
              <a:rPr lang="en-US" dirty="0">
                <a:solidFill>
                  <a:schemeClr val="bg1"/>
                </a:solidFill>
              </a:rPr>
              <a:t>Some popular opensource packages </a:t>
            </a:r>
          </a:p>
          <a:p>
            <a:r>
              <a:rPr lang="en-US" dirty="0" err="1">
                <a:solidFill>
                  <a:schemeClr val="bg1"/>
                </a:solidFill>
              </a:rPr>
              <a:t>Katib</a:t>
            </a:r>
            <a:r>
              <a:rPr lang="en-US" dirty="0">
                <a:solidFill>
                  <a:schemeClr val="bg1"/>
                </a:solidFill>
              </a:rPr>
              <a:t>, H2O </a:t>
            </a:r>
            <a:r>
              <a:rPr lang="en-US" dirty="0" err="1">
                <a:solidFill>
                  <a:schemeClr val="bg1"/>
                </a:solidFill>
              </a:rPr>
              <a:t>AutoML</a:t>
            </a:r>
            <a:r>
              <a:rPr lang="en-US" dirty="0">
                <a:solidFill>
                  <a:schemeClr val="bg1"/>
                </a:solidFill>
              </a:rPr>
              <a:t>, </a:t>
            </a:r>
            <a:r>
              <a:rPr lang="en-US" dirty="0" err="1">
                <a:solidFill>
                  <a:schemeClr val="bg1"/>
                </a:solidFill>
              </a:rPr>
              <a:t>hyperopt</a:t>
            </a:r>
            <a:r>
              <a:rPr lang="en-US" dirty="0">
                <a:solidFill>
                  <a:schemeClr val="bg1"/>
                </a:solidFill>
              </a:rPr>
              <a:t>, </a:t>
            </a:r>
            <a:r>
              <a:rPr lang="en-US" dirty="0" err="1">
                <a:solidFill>
                  <a:schemeClr val="bg1"/>
                </a:solidFill>
              </a:rPr>
              <a:t>scikit</a:t>
            </a:r>
            <a:r>
              <a:rPr lang="en-US" dirty="0">
                <a:solidFill>
                  <a:schemeClr val="bg1"/>
                </a:solidFill>
              </a:rPr>
              <a:t>-optimize</a:t>
            </a:r>
          </a:p>
          <a:p>
            <a:endParaRPr lang="en-US" dirty="0">
              <a:solidFill>
                <a:schemeClr val="bg1"/>
              </a:solidFill>
            </a:endParaRPr>
          </a:p>
          <a:p>
            <a:r>
              <a:rPr lang="en-US" dirty="0" err="1">
                <a:solidFill>
                  <a:schemeClr val="bg1"/>
                </a:solidFill>
              </a:rPr>
              <a:t>Commerical</a:t>
            </a:r>
            <a:r>
              <a:rPr lang="en-US" dirty="0">
                <a:solidFill>
                  <a:schemeClr val="bg1"/>
                </a:solidFill>
              </a:rPr>
              <a:t> services </a:t>
            </a:r>
          </a:p>
          <a:p>
            <a:r>
              <a:rPr lang="en-US" dirty="0">
                <a:solidFill>
                  <a:schemeClr val="bg1"/>
                </a:solidFill>
              </a:rPr>
              <a:t>Google </a:t>
            </a:r>
            <a:r>
              <a:rPr lang="en-US" dirty="0" err="1">
                <a:solidFill>
                  <a:schemeClr val="bg1"/>
                </a:solidFill>
              </a:rPr>
              <a:t>Hypertune</a:t>
            </a:r>
            <a:r>
              <a:rPr lang="en-US" dirty="0">
                <a:solidFill>
                  <a:schemeClr val="bg1"/>
                </a:solidFill>
              </a:rPr>
              <a:t>, </a:t>
            </a:r>
            <a:r>
              <a:rPr lang="en-US" dirty="0" err="1">
                <a:solidFill>
                  <a:schemeClr val="bg1"/>
                </a:solidFill>
              </a:rPr>
              <a:t>Sigopt</a:t>
            </a:r>
            <a:endParaRPr lang="en-US" dirty="0">
              <a:solidFill>
                <a:schemeClr val="bg1"/>
              </a:solidFill>
            </a:endParaRPr>
          </a:p>
          <a:p>
            <a:endParaRPr lang="en-US" dirty="0">
              <a:solidFill>
                <a:schemeClr val="bg1"/>
              </a:solidFill>
            </a:endParaRPr>
          </a:p>
          <a:p>
            <a:r>
              <a:rPr lang="en-US" dirty="0">
                <a:solidFill>
                  <a:schemeClr val="bg1"/>
                </a:solidFill>
              </a:rPr>
              <a:t>A Tutorial on Bayesian Optimization </a:t>
            </a:r>
          </a:p>
          <a:p>
            <a:r>
              <a:rPr lang="en-US" dirty="0">
                <a:hlinkClick r:id="rId3"/>
              </a:rPr>
              <a:t>https://arxiv.org/abs/1807.02811</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7119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06254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52844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PART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Hyperparameter Optimization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Hyperparameter optimization is key to maximizing model accuracy</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Traditional methods of hyperparameter search are slow and computationally expensive</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Leveraging new, optimized techniques are beneficial</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Faster to obtain results</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Able to sweep larger parameter spaces</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34</a:t>
            </a:fld>
            <a:endParaRPr lang="en-US" dirty="0"/>
          </a:p>
        </p:txBody>
      </p:sp>
    </p:spTree>
    <p:extLst>
      <p:ext uri="{BB962C8B-B14F-4D97-AF65-F5344CB8AC3E}">
        <p14:creationId xmlns:p14="http://schemas.microsoft.com/office/powerpoint/2010/main" val="40192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COURSE Summary</a:t>
            </a:r>
          </a:p>
        </p:txBody>
      </p:sp>
    </p:spTree>
    <p:extLst>
      <p:ext uri="{BB962C8B-B14F-4D97-AF65-F5344CB8AC3E}">
        <p14:creationId xmlns:p14="http://schemas.microsoft.com/office/powerpoint/2010/main" val="26946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REVIEW</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36</a:t>
            </a:fld>
            <a:endParaRPr lang="en-US" dirty="0"/>
          </a:p>
        </p:txBody>
      </p:sp>
    </p:spTree>
    <p:extLst>
      <p:ext uri="{BB962C8B-B14F-4D97-AF65-F5344CB8AC3E}">
        <p14:creationId xmlns:p14="http://schemas.microsoft.com/office/powerpoint/2010/main" val="33579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FINAL THOUGHTS</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2336024"/>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You’ll have access to this course for a year, so feel free to come back at your leisure and review the content.</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Hopefully you can apply some of your learnings to your own data.  We’d love to hear about any interesting findings you might have.</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Please take the course survey to provide us feedback on what you enjoyed and what we can improve.</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37</a:t>
            </a:fld>
            <a:endParaRPr lang="en-US" dirty="0"/>
          </a:p>
        </p:txBody>
      </p:sp>
    </p:spTree>
    <p:extLst>
      <p:ext uri="{BB962C8B-B14F-4D97-AF65-F5344CB8AC3E}">
        <p14:creationId xmlns:p14="http://schemas.microsoft.com/office/powerpoint/2010/main" val="20920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1. Discuss Recurrent Networks and Long Short-Term Memory (LSTMs).</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2. Learn how to mitigate Vanishing Gradient Problem using LSTMs and get familiarized with their cell structure.</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3. Learn how to create sequences of data to feed the temporal nature of RNNs.</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4. Design different RNN architectures and even create your own model.</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5. 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accent3"/>
              </a:solidFill>
              <a:ln>
                <a:noFill/>
              </a:ln>
            </p:spPr>
            <p:txBody>
              <a:bodyPr spcFirstLastPara="1" wrap="square" lIns="91425" tIns="45700" rIns="91425" bIns="45700" anchor="t" anchorCtr="0">
                <a:noAutofit/>
              </a:bodyPr>
              <a:lstStyle/>
              <a:p>
                <a:r>
                  <a:rPr lang="en-US" sz="1400" dirty="0"/>
                  <a:t>Training Autoencoder for Anomaly Detection and Hyperparameter Optimization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accent3"/>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 + 2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4</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err="1"/>
              <a:t>AutoEncoders</a:t>
            </a:r>
            <a:endParaRPr lang="en-US" sz="3600" dirty="0"/>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AUTOENCODERS</a:t>
            </a:r>
            <a:endParaRPr/>
          </a:p>
        </p:txBody>
      </p:sp>
      <p:sp>
        <p:nvSpPr>
          <p:cNvPr id="497" name="Google Shape;497;p64"/>
          <p:cNvSpPr txBox="1">
            <a:spLocks noGrp="1"/>
          </p:cNvSpPr>
          <p:nvPr>
            <p:ph type="body" idx="1"/>
          </p:nvPr>
        </p:nvSpPr>
        <p:spPr>
          <a:xfrm>
            <a:off x="1" y="1906120"/>
            <a:ext cx="5638800" cy="369375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00"/>
              <a:buFont typeface="Arial"/>
              <a:buChar char="•"/>
            </a:pPr>
            <a:r>
              <a:rPr lang="en-US" sz="1600" dirty="0"/>
              <a:t>Autoencoders are a form of unsupervised learning and have applications outside of anomaly detection</a:t>
            </a:r>
            <a:endParaRPr dirty="0"/>
          </a:p>
          <a:p>
            <a:pPr marL="342900" lvl="0" indent="-342900" algn="l" rtl="0">
              <a:lnSpc>
                <a:spcPct val="90000"/>
              </a:lnSpc>
              <a:spcBef>
                <a:spcPts val="1800"/>
              </a:spcBef>
              <a:spcAft>
                <a:spcPts val="0"/>
              </a:spcAft>
              <a:buSzPts val="1600"/>
              <a:buFont typeface="Arial"/>
              <a:buChar char="•"/>
            </a:pPr>
            <a:r>
              <a:rPr lang="en-US" sz="1600" dirty="0"/>
              <a:t>An autoencoder consists of two parts the encoder and decoder</a:t>
            </a:r>
            <a:endParaRPr dirty="0"/>
          </a:p>
          <a:p>
            <a:pPr marL="342900" lvl="0" indent="-342900" algn="l" rtl="0">
              <a:lnSpc>
                <a:spcPct val="90000"/>
              </a:lnSpc>
              <a:spcBef>
                <a:spcPts val="1800"/>
              </a:spcBef>
              <a:spcAft>
                <a:spcPts val="0"/>
              </a:spcAft>
              <a:buSzPts val="1600"/>
              <a:buFont typeface="Arial"/>
              <a:buChar char="•"/>
            </a:pPr>
            <a:r>
              <a:rPr lang="en-US" sz="1600" dirty="0"/>
              <a:t>Encoder is a neural network that maps the input to a (typically) lower-dimensional space</a:t>
            </a:r>
            <a:endParaRPr dirty="0"/>
          </a:p>
          <a:p>
            <a:pPr marL="342900" lvl="0" indent="-342900" algn="l" rtl="0">
              <a:lnSpc>
                <a:spcPct val="90000"/>
              </a:lnSpc>
              <a:spcBef>
                <a:spcPts val="1800"/>
              </a:spcBef>
              <a:spcAft>
                <a:spcPts val="0"/>
              </a:spcAft>
              <a:buSzPts val="1600"/>
              <a:buFont typeface="Arial"/>
              <a:buChar char="•"/>
            </a:pPr>
            <a:r>
              <a:rPr lang="en-US" sz="1600" dirty="0"/>
              <a:t>Decoder is a neural network that maps the encoded data back to the input</a:t>
            </a:r>
            <a:endParaRPr dirty="0"/>
          </a:p>
          <a:p>
            <a:pPr marL="342900" lvl="0" indent="-342900" algn="l" rtl="0">
              <a:lnSpc>
                <a:spcPct val="90000"/>
              </a:lnSpc>
              <a:spcBef>
                <a:spcPts val="1800"/>
              </a:spcBef>
              <a:spcAft>
                <a:spcPts val="0"/>
              </a:spcAft>
              <a:buSzPts val="1600"/>
              <a:buFont typeface="Arial"/>
              <a:buChar char="•"/>
            </a:pPr>
            <a:r>
              <a:rPr lang="en-US" sz="1600" dirty="0"/>
              <a:t>Anomalies have high reconstruction error </a:t>
            </a:r>
            <a:endParaRPr dirty="0"/>
          </a:p>
          <a:p>
            <a:pPr marL="0" lvl="0" indent="0" algn="l" rtl="0">
              <a:lnSpc>
                <a:spcPct val="90000"/>
              </a:lnSpc>
              <a:spcBef>
                <a:spcPts val="1800"/>
              </a:spcBef>
              <a:spcAft>
                <a:spcPts val="0"/>
              </a:spcAft>
              <a:buClr>
                <a:schemeClr val="dk1"/>
              </a:buClr>
              <a:buSzPts val="1600"/>
              <a:buFont typeface="Trebuchet MS"/>
              <a:buNone/>
            </a:pPr>
            <a:endParaRPr sz="1600" dirty="0"/>
          </a:p>
          <a:p>
            <a:pPr marL="342900" lvl="0" indent="-241300" algn="l" rtl="0">
              <a:lnSpc>
                <a:spcPct val="90000"/>
              </a:lnSpc>
              <a:spcBef>
                <a:spcPts val="1800"/>
              </a:spcBef>
              <a:spcAft>
                <a:spcPts val="0"/>
              </a:spcAft>
              <a:buSzPts val="1600"/>
              <a:buFont typeface="Arial"/>
              <a:buNone/>
            </a:pPr>
            <a:endParaRPr sz="1600" dirty="0"/>
          </a:p>
        </p:txBody>
      </p:sp>
      <p:sp>
        <p:nvSpPr>
          <p:cNvPr id="498" name="Google Shape;498;p6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Font typeface="Trebuchet MS"/>
              <a:buNone/>
            </a:pPr>
            <a:r>
              <a:rPr lang="en-US" sz="1600"/>
              <a:t>Deviation based anomaly detection method</a:t>
            </a:r>
            <a:endParaRPr/>
          </a:p>
        </p:txBody>
      </p:sp>
      <p:pic>
        <p:nvPicPr>
          <p:cNvPr id="499" name="Google Shape;499;p64"/>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375487" y="572322"/>
            <a:ext cx="6095998" cy="5554868"/>
          </a:xfrm>
          <a:prstGeom prst="rect">
            <a:avLst/>
          </a:prstGeom>
          <a:noFill/>
          <a:ln>
            <a:noFill/>
          </a:ln>
        </p:spPr>
      </p:pic>
    </p:spTree>
    <p:extLst>
      <p:ext uri="{BB962C8B-B14F-4D97-AF65-F5344CB8AC3E}">
        <p14:creationId xmlns:p14="http://schemas.microsoft.com/office/powerpoint/2010/main" val="123318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AUTOENCODERS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7</a:t>
            </a:fld>
            <a:endParaRPr lang="en-US" dirty="0"/>
          </a:p>
        </p:txBody>
      </p:sp>
      <p:pic>
        <p:nvPicPr>
          <p:cNvPr id="17410" name="Picture 2" descr="http://ec2-52-40-136-0.us-west-2.compute.amazonaws.com:9980/eqvBEcDZ/notebooks/tasks/l-mf-04/task/img/AE_img-2.png">
            <a:extLst>
              <a:ext uri="{FF2B5EF4-FFF2-40B4-BE49-F238E27FC236}">
                <a16:creationId xmlns:a16="http://schemas.microsoft.com/office/drawing/2014/main" id="{8D314915-AB8C-4615-B630-E5581937C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2" y="1096320"/>
            <a:ext cx="34575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1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Timeseries Reconstruction</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8</a:t>
            </a:fld>
            <a:endParaRPr lang="en-US" dirty="0"/>
          </a:p>
        </p:txBody>
      </p:sp>
      <p:pic>
        <p:nvPicPr>
          <p:cNvPr id="13314" name="Picture 2" descr="http://ec2-52-40-136-0.us-west-2.compute.amazonaws.com:9980/eqvBEcDZ/notebooks/tasks/l-mf-04/task/img/AE_img-3.png">
            <a:extLst>
              <a:ext uri="{FF2B5EF4-FFF2-40B4-BE49-F238E27FC236}">
                <a16:creationId xmlns:a16="http://schemas.microsoft.com/office/drawing/2014/main" id="{0341A636-ECF6-4C54-959C-C599C03E9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24" y="1532573"/>
            <a:ext cx="6039040" cy="22945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84C84D8-5B16-445B-8600-294F852C3471}"/>
              </a:ext>
            </a:extLst>
          </p:cNvPr>
          <p:cNvSpPr/>
          <p:nvPr/>
        </p:nvSpPr>
        <p:spPr>
          <a:xfrm>
            <a:off x="2432304" y="4185326"/>
            <a:ext cx="5852160" cy="1200329"/>
          </a:xfrm>
          <a:prstGeom prst="rect">
            <a:avLst/>
          </a:prstGeom>
        </p:spPr>
        <p:txBody>
          <a:bodyPr wrap="square">
            <a:spAutoFit/>
          </a:bodyPr>
          <a:lstStyle/>
          <a:p>
            <a:r>
              <a:rPr lang="en-US" dirty="0">
                <a:solidFill>
                  <a:srgbClr val="000000"/>
                </a:solidFill>
                <a:latin typeface="Helvetica Neue"/>
              </a:rPr>
              <a:t>To train this type of neural network, we can calculate the difference between the input and the output and use that loss, typically called a reconstruction loss, as our loss function for training our model</a:t>
            </a:r>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71"/>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 regular sample</a:t>
            </a:r>
            <a:endParaRPr sz="3600" b="1" i="0" u="none" strike="noStrike" cap="none">
              <a:solidFill>
                <a:schemeClr val="dk2"/>
              </a:solidFill>
              <a:latin typeface="Calibri"/>
              <a:ea typeface="Calibri"/>
              <a:cs typeface="Calibri"/>
              <a:sym typeface="Calibri"/>
            </a:endParaRPr>
          </a:p>
        </p:txBody>
      </p:sp>
      <p:sp>
        <p:nvSpPr>
          <p:cNvPr id="1223" name="Google Shape;1223;p71"/>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24" name="Google Shape;1224;p71"/>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225" name="Google Shape;1225;p71"/>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71"/>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71"/>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71"/>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71"/>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71"/>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71"/>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71"/>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33" name="Google Shape;1233;p71"/>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71"/>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71"/>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71"/>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71"/>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8" name="Google Shape;1238;p71"/>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39" name="Google Shape;1239;p71"/>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0" name="Google Shape;1240;p71"/>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241" name="Google Shape;1241;p71"/>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2" name="Google Shape;1242;p71"/>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3" name="Google Shape;1243;p71"/>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4" name="Google Shape;1244;p71"/>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245" name="Google Shape;1245;p71"/>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6" name="Google Shape;1246;p71"/>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47" name="Google Shape;1247;p71"/>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8" name="Google Shape;1248;p71"/>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249" name="Google Shape;1249;p71"/>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250" name="Google Shape;1250;p71"/>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1" name="Google Shape;1251;p71"/>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252" name="Google Shape;1252;p71"/>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253" name="Google Shape;1253;p71"/>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4" name="Google Shape;1254;p71"/>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255" name="Google Shape;1255;p71"/>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256" name="Google Shape;1256;p71"/>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57" name="Google Shape;1257;p71"/>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258" name="Google Shape;1258;p71"/>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259" name="Google Shape;1259;p71"/>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260" name="Google Shape;1260;p71"/>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61" name="Google Shape;1261;p71"/>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262" name="Google Shape;1262;p71"/>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3" name="Google Shape;1263;p71"/>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4" name="Google Shape;1264;p71"/>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5" name="Google Shape;1265;p71"/>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66" name="Google Shape;1266;p71"/>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7" name="Google Shape;1267;p71"/>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8" name="Google Shape;1268;p71"/>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9" name="Google Shape;1269;p71"/>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0" name="Google Shape;1270;p71"/>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71" name="Google Shape;1271;p71"/>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2" name="Google Shape;1272;p71"/>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3" name="Google Shape;1273;p71"/>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4" name="Google Shape;1274;p71"/>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75" name="Google Shape;1275;p71"/>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276" name="Google Shape;1276;p71"/>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277" name="Google Shape;1277;p71"/>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278" name="Google Shape;1278;p71"/>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279" name="Google Shape;1279;p71"/>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280" name="Google Shape;1280;p71"/>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281" name="Google Shape;1281;p71"/>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282" name="Google Shape;1282;p71"/>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283" name="Google Shape;1283;p71"/>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284" name="Google Shape;1284;p71"/>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285" name="Google Shape;1285;p71"/>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286" name="Google Shape;1286;p71"/>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287" name="Google Shape;1287;p71"/>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288" name="Google Shape;1288;p71"/>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71"/>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0" name="Google Shape;1290;p71"/>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1" name="Google Shape;1291;p71"/>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2" name="Google Shape;1292;p71"/>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3" name="Google Shape;1293;p71"/>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4" name="Google Shape;1294;p71"/>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5" name="Google Shape;1295;p71"/>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6" name="Google Shape;1296;p71"/>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7" name="Google Shape;1297;p71"/>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8" name="Google Shape;1298;p71"/>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9" name="Google Shape;1299;p71"/>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0" name="Google Shape;1300;p71"/>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1" name="Google Shape;1301;p71"/>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2" name="Google Shape;1302;p71"/>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3" name="Google Shape;1303;p71"/>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4" name="Google Shape;1304;p71"/>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5" name="Google Shape;1305;p71"/>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6" name="Google Shape;1306;p71"/>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7" name="Google Shape;1307;p71"/>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8" name="Google Shape;1308;p71"/>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71"/>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71"/>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71"/>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71"/>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71"/>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71"/>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71"/>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71"/>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7" name="Google Shape;1317;p71"/>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318" name="Google Shape;1318;p71"/>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319" name="Google Shape;1319;p71"/>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320" name="Google Shape;1320;p71"/>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21" name="Google Shape;1321;p71"/>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322" name="Google Shape;1322;p71"/>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323" name="Google Shape;1323;p71"/>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324" name="Google Shape;1324;p71"/>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325" name="Google Shape;1325;p71"/>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326" name="Google Shape;1326;p71"/>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327" name="Google Shape;1327;p71"/>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328" name="Google Shape;1328;p71"/>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329" name="Google Shape;1329;p71"/>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0" name="Google Shape;1330;p71"/>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1" name="Google Shape;1331;p71"/>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2" name="Google Shape;1332;p71"/>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3" name="Google Shape;1333;p71"/>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4" name="Google Shape;1334;p71"/>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5" name="Google Shape;1335;p71"/>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6" name="Google Shape;1336;p71"/>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7" name="Google Shape;1337;p71"/>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8" name="Google Shape;1338;p71"/>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9" name="Google Shape;1339;p71"/>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0" name="Google Shape;1340;p71"/>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41" name="Google Shape;1341;p71"/>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342" name="Google Shape;1342;p71"/>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343" name="Google Shape;1343;p71"/>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344" name="Google Shape;1344;p71"/>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5" name="Google Shape;1345;p71"/>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6" name="Google Shape;1346;p71"/>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7" name="Google Shape;1347;p71"/>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71"/>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71"/>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71"/>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71"/>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71"/>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53" name="Google Shape;1353;p71"/>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71"/>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71"/>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71"/>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71"/>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58" name="Google Shape;1358;p71"/>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359" name="Google Shape;1359;p71"/>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360" name="Google Shape;1360;p71"/>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361" name="Google Shape;1361;p71"/>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362" name="Google Shape;1362;p71"/>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363" name="Google Shape;1363;p71"/>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364" name="Google Shape;1364;p71"/>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365" name="Google Shape;1365;p71"/>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366" name="Google Shape;1366;p71"/>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367" name="Google Shape;1367;p71"/>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368" name="Google Shape;1368;p71"/>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369" name="Google Shape;1369;p71"/>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370" name="Google Shape;1370;p71"/>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371" name="Google Shape;1371;p71"/>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2" name="Google Shape;1372;p71"/>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3" name="Google Shape;1373;p71"/>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4" name="Google Shape;1374;p71"/>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5" name="Google Shape;1375;p71"/>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6" name="Google Shape;1376;p71"/>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7" name="Google Shape;1377;p71"/>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8" name="Google Shape;1378;p71"/>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9" name="Google Shape;1379;p71"/>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0" name="Google Shape;1380;p71"/>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1" name="Google Shape;1381;p71"/>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2" name="Google Shape;1382;p71"/>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83" name="Google Shape;1383;p71"/>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cxnSp>
        <p:nvCxnSpPr>
          <p:cNvPr id="1384" name="Google Shape;1384;p71"/>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5" name="Google Shape;1385;p71"/>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6" name="Google Shape;1386;p71"/>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7" name="Google Shape;1387;p71"/>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8" name="Google Shape;1388;p71"/>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9" name="Google Shape;1389;p71"/>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0" name="Google Shape;1390;p71"/>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1" name="Google Shape;1391;p71"/>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2" name="Google Shape;1392;p71"/>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3" name="Google Shape;1393;p71"/>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4" name="Google Shape;1394;p71"/>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395" name="Google Shape;1395;p71"/>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6" name="Google Shape;1396;p71"/>
          <p:cNvSpPr txBox="1"/>
          <p:nvPr/>
        </p:nvSpPr>
        <p:spPr>
          <a:xfrm>
            <a:off x="376140" y="244949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7" name="Google Shape;1397;p71"/>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8" name="Google Shape;1398;p71"/>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9" name="Google Shape;1399;p71"/>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0" name="Google Shape;1400;p71"/>
          <p:cNvSpPr txBox="1"/>
          <p:nvPr/>
        </p:nvSpPr>
        <p:spPr>
          <a:xfrm>
            <a:off x="376140" y="48119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pic>
        <p:nvPicPr>
          <p:cNvPr id="1401" name="Google Shape;1401;p71"/>
          <p:cNvPicPr preferRelativeResize="0"/>
          <p:nvPr/>
        </p:nvPicPr>
        <p:blipFill rotWithShape="1">
          <a:blip r:embed="rId3">
            <a:alphaModFix/>
          </a:blip>
          <a:srcRect/>
          <a:stretch/>
        </p:blipFill>
        <p:spPr>
          <a:xfrm>
            <a:off x="8049733" y="2064414"/>
            <a:ext cx="209018" cy="157613"/>
          </a:xfrm>
          <a:prstGeom prst="rect">
            <a:avLst/>
          </a:prstGeom>
          <a:noFill/>
          <a:ln>
            <a:noFill/>
          </a:ln>
        </p:spPr>
      </p:pic>
      <p:pic>
        <p:nvPicPr>
          <p:cNvPr id="1402" name="Google Shape;1402;p71"/>
          <p:cNvPicPr preferRelativeResize="0"/>
          <p:nvPr/>
        </p:nvPicPr>
        <p:blipFill rotWithShape="1">
          <a:blip r:embed="rId3">
            <a:alphaModFix/>
          </a:blip>
          <a:srcRect/>
          <a:stretch/>
        </p:blipFill>
        <p:spPr>
          <a:xfrm>
            <a:off x="8053178" y="2562068"/>
            <a:ext cx="209018" cy="157613"/>
          </a:xfrm>
          <a:prstGeom prst="rect">
            <a:avLst/>
          </a:prstGeom>
          <a:noFill/>
          <a:ln>
            <a:noFill/>
          </a:ln>
        </p:spPr>
      </p:pic>
      <p:pic>
        <p:nvPicPr>
          <p:cNvPr id="1403" name="Google Shape;1403;p71"/>
          <p:cNvPicPr preferRelativeResize="0"/>
          <p:nvPr/>
        </p:nvPicPr>
        <p:blipFill rotWithShape="1">
          <a:blip r:embed="rId3">
            <a:alphaModFix/>
          </a:blip>
          <a:srcRect/>
          <a:stretch/>
        </p:blipFill>
        <p:spPr>
          <a:xfrm>
            <a:off x="8053178" y="3059722"/>
            <a:ext cx="209018" cy="157613"/>
          </a:xfrm>
          <a:prstGeom prst="rect">
            <a:avLst/>
          </a:prstGeom>
          <a:noFill/>
          <a:ln>
            <a:noFill/>
          </a:ln>
        </p:spPr>
      </p:pic>
      <p:pic>
        <p:nvPicPr>
          <p:cNvPr id="1404" name="Google Shape;1404;p71"/>
          <p:cNvPicPr preferRelativeResize="0"/>
          <p:nvPr/>
        </p:nvPicPr>
        <p:blipFill rotWithShape="1">
          <a:blip r:embed="rId3">
            <a:alphaModFix/>
          </a:blip>
          <a:srcRect/>
          <a:stretch/>
        </p:blipFill>
        <p:spPr>
          <a:xfrm>
            <a:off x="8053178" y="3557376"/>
            <a:ext cx="209018" cy="157613"/>
          </a:xfrm>
          <a:prstGeom prst="rect">
            <a:avLst/>
          </a:prstGeom>
          <a:noFill/>
          <a:ln>
            <a:noFill/>
          </a:ln>
        </p:spPr>
      </p:pic>
      <p:pic>
        <p:nvPicPr>
          <p:cNvPr id="1405" name="Google Shape;1405;p71"/>
          <p:cNvPicPr preferRelativeResize="0"/>
          <p:nvPr/>
        </p:nvPicPr>
        <p:blipFill rotWithShape="1">
          <a:blip r:embed="rId3">
            <a:alphaModFix/>
          </a:blip>
          <a:srcRect/>
          <a:stretch/>
        </p:blipFill>
        <p:spPr>
          <a:xfrm>
            <a:off x="8051796" y="4055030"/>
            <a:ext cx="209018" cy="157613"/>
          </a:xfrm>
          <a:prstGeom prst="rect">
            <a:avLst/>
          </a:prstGeom>
          <a:noFill/>
          <a:ln>
            <a:noFill/>
          </a:ln>
        </p:spPr>
      </p:pic>
      <p:pic>
        <p:nvPicPr>
          <p:cNvPr id="1406" name="Google Shape;1406;p71"/>
          <p:cNvPicPr preferRelativeResize="0"/>
          <p:nvPr/>
        </p:nvPicPr>
        <p:blipFill rotWithShape="1">
          <a:blip r:embed="rId3">
            <a:alphaModFix/>
          </a:blip>
          <a:srcRect/>
          <a:stretch/>
        </p:blipFill>
        <p:spPr>
          <a:xfrm>
            <a:off x="8049721" y="4920679"/>
            <a:ext cx="209018" cy="157613"/>
          </a:xfrm>
          <a:prstGeom prst="rect">
            <a:avLst/>
          </a:prstGeom>
          <a:noFill/>
          <a:ln>
            <a:noFill/>
          </a:ln>
        </p:spPr>
      </p:pic>
      <p:grpSp>
        <p:nvGrpSpPr>
          <p:cNvPr id="1407" name="Google Shape;1407;p71"/>
          <p:cNvGrpSpPr/>
          <p:nvPr/>
        </p:nvGrpSpPr>
        <p:grpSpPr>
          <a:xfrm>
            <a:off x="7997609" y="2001815"/>
            <a:ext cx="469200" cy="3242788"/>
            <a:chOff x="7249513" y="856662"/>
            <a:chExt cx="469200" cy="3242788"/>
          </a:xfrm>
        </p:grpSpPr>
        <p:sp>
          <p:nvSpPr>
            <p:cNvPr id="1408" name="Google Shape;1408;p71"/>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9" name="Google Shape;1409;p71"/>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0" name="Google Shape;1410;p71"/>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1" name="Google Shape;1411;p71"/>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2" name="Google Shape;1412;p71"/>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3" name="Google Shape;1413;p71"/>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sp>
        <p:nvSpPr>
          <p:cNvPr id="1414" name="Google Shape;1414;p71"/>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71"/>
          <p:cNvSpPr/>
          <p:nvPr/>
        </p:nvSpPr>
        <p:spPr>
          <a:xfrm>
            <a:off x="590708" y="2046076"/>
            <a:ext cx="148665"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71"/>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7" name="Google Shape;1417;p71"/>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8" name="Google Shape;1418;p71"/>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9" name="Google Shape;1419;p71"/>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0" name="Google Shape;1420;p71"/>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1" name="Google Shape;1421;p71"/>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2" name="Google Shape;1422;p71"/>
          <p:cNvSpPr/>
          <p:nvPr/>
        </p:nvSpPr>
        <p:spPr>
          <a:xfrm>
            <a:off x="8024170" y="2064414"/>
            <a:ext cx="137669" cy="3279153"/>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71"/>
          <p:cNvSpPr/>
          <p:nvPr/>
        </p:nvSpPr>
        <p:spPr>
          <a:xfrm>
            <a:off x="8227746" y="2059522"/>
            <a:ext cx="131284" cy="3279152"/>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71"/>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5" name="Google Shape;1425;p71"/>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6" name="Google Shape;1426;p71"/>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7" name="Google Shape;1427;p71"/>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428" name="Google Shape;1428;p71"/>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429" name="Google Shape;1429;p71"/>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430" name="Google Shape;1430;p71"/>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1.11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0.08</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431" name="Google Shape;1431;p71"/>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432" name="Google Shape;1432;p71"/>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0.0215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433" name="Google Shape;1433;p71"/>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08343889"/>
      </p:ext>
    </p:extLst>
  </p:cSld>
  <p:clrMapOvr>
    <a:masterClrMapping/>
  </p:clrMapOvr>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3.xml><?xml version="1.0" encoding="utf-8"?>
<ds:datastoreItem xmlns:ds="http://schemas.openxmlformats.org/officeDocument/2006/customXml" ds:itemID="{DF88E22E-2A4B-4FB1-9848-BF16E7DBE74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26328</TotalTime>
  <Words>2856</Words>
  <Application>Microsoft Office PowerPoint</Application>
  <PresentationFormat>Custom</PresentationFormat>
  <Paragraphs>604</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Cordia New</vt:lpstr>
      <vt:lpstr>Courier New</vt:lpstr>
      <vt:lpstr>Helvetica Neue</vt:lpstr>
      <vt:lpstr>Noto Sans Symbols</vt:lpstr>
      <vt:lpstr>Palatino Linotype</vt:lpstr>
      <vt:lpstr>Trebuchet MS</vt:lpstr>
      <vt:lpstr>Wingdings</vt:lpstr>
      <vt:lpstr>Title &amp; Bullet</vt:lpstr>
      <vt:lpstr>Applications of AI to Predictive Maintenance</vt:lpstr>
      <vt:lpstr>Lab 3: Training Autoencoder for Anomaly Detection  </vt:lpstr>
      <vt:lpstr>LAB 3 OVERVIEW</vt:lpstr>
      <vt:lpstr>workshop structure</vt:lpstr>
      <vt:lpstr>AutoEncoders</vt:lpstr>
      <vt:lpstr>AUTOENCODERS</vt:lpstr>
      <vt:lpstr>AUTOENCODERS</vt:lpstr>
      <vt:lpstr>Timeseries Reconstruction</vt:lpstr>
      <vt:lpstr>Reconstruction error of a regular sample</vt:lpstr>
      <vt:lpstr>Reconstruction error of an anomaly</vt:lpstr>
      <vt:lpstr>In this lab</vt:lpstr>
      <vt:lpstr>Seq2seq Model</vt:lpstr>
      <vt:lpstr>1d-Convolution AE Model</vt:lpstr>
      <vt:lpstr>1d-Convolution AE Model</vt:lpstr>
      <vt:lpstr>1d-Convolution AE Model</vt:lpstr>
      <vt:lpstr>Comment on lab 3</vt:lpstr>
      <vt:lpstr>Comment on lab 3</vt:lpstr>
      <vt:lpstr>LAB 3 MODEL SUMMARY – AE’s</vt:lpstr>
      <vt:lpstr>End of lab notes</vt:lpstr>
      <vt:lpstr>END OF LAB</vt:lpstr>
      <vt:lpstr>STARTING the lab</vt:lpstr>
      <vt:lpstr>Summary</vt:lpstr>
      <vt:lpstr>LAB 3 SUMMARY </vt:lpstr>
      <vt:lpstr>Hyperparameter optimization (OPTIONAL Discussion topic)</vt:lpstr>
      <vt:lpstr>Hyperparameter Search </vt:lpstr>
      <vt:lpstr>Issues with Traditional Strategies</vt:lpstr>
      <vt:lpstr>Issues with Traditional Strategies</vt:lpstr>
      <vt:lpstr>Bayesian Optimization</vt:lpstr>
      <vt:lpstr>Bayesian Optimization</vt:lpstr>
      <vt:lpstr>Parameter Space</vt:lpstr>
      <vt:lpstr>references</vt:lpstr>
      <vt:lpstr>STARTING the lab</vt:lpstr>
      <vt:lpstr>Summary</vt:lpstr>
      <vt:lpstr>LAB 3 PART 2 SUMMARY </vt:lpstr>
      <vt:lpstr>COURSE Summary</vt:lpstr>
      <vt:lpstr>workshop REVIEW</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Ward Eldred</cp:lastModifiedBy>
  <cp:revision>234</cp:revision>
  <cp:lastPrinted>2019-10-10T17:48:37Z</cp:lastPrinted>
  <dcterms:modified xsi:type="dcterms:W3CDTF">2020-09-29T16:22:00Z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