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93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2" r:id="rId6"/>
    <p:sldId id="275" r:id="rId7"/>
    <p:sldId id="269" r:id="rId8"/>
    <p:sldId id="271" r:id="rId9"/>
    <p:sldId id="268" r:id="rId10"/>
    <p:sldId id="270" r:id="rId11"/>
    <p:sldId id="273" r:id="rId12"/>
    <p:sldId id="264" r:id="rId13"/>
    <p:sldId id="274" r:id="rId14"/>
  </p:sldIdLst>
  <p:sldSz cx="14630400" cy="8229600"/>
  <p:notesSz cx="8229600" cy="14630400"/>
  <p:embeddedFontLst>
    <p:embeddedFont>
      <p:font typeface="Bookman Old Style" panose="02050604050505020204" pitchFamily="18" charset="0"/>
      <p:regular r:id="rId16"/>
      <p:bold r:id="rId17"/>
      <p:italic r:id="rId18"/>
      <p:boldItalic r:id="rId19"/>
    </p:embeddedFont>
    <p:embeddedFont>
      <p:font typeface="Merriweather" panose="00000500000000000000" pitchFamily="2" charset="0"/>
      <p:regular r:id="rId20"/>
      <p:bold r:id="rId21"/>
    </p:embeddedFont>
    <p:embeddedFont>
      <p:font typeface="Rockwell" panose="02060603020205020403" pitchFamily="18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2820" autoAdjust="0"/>
  </p:normalViewPr>
  <p:slideViewPr>
    <p:cSldViewPr snapToGrid="0" snapToObjects="1">
      <p:cViewPr varScale="1">
        <p:scale>
          <a:sx n="79" d="100"/>
          <a:sy n="79" d="100"/>
        </p:scale>
        <p:origin x="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8146BB-16E5-4DA1-9AD7-9C6663006FC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A17A08-B67B-419D-A1EB-B4D73EF8BF8C}">
      <dgm:prSet custT="1"/>
      <dgm:spPr/>
      <dgm:t>
        <a:bodyPr/>
        <a:lstStyle/>
        <a:p>
          <a:r>
            <a:rPr lang="en-US" sz="1600" b="1" kern="1200" dirty="0">
              <a:solidFill>
                <a:schemeClr val="tx1"/>
              </a:solidFill>
              <a:latin typeface="Merriweather" pitchFamily="34" charset="0"/>
            </a:rPr>
            <a:t>Daily Trends: </a:t>
          </a:r>
        </a:p>
        <a:p>
          <a:r>
            <a:rPr lang="en-US" sz="1500" kern="1200" dirty="0">
              <a:solidFill>
                <a:srgbClr val="E2E6E9"/>
              </a:solidFill>
              <a:latin typeface="Merriweather" pitchFamily="34" charset="0"/>
            </a:rPr>
            <a:t>PM2.5 and NO2 spike during traffic hours; O3 peaks around noon.</a:t>
          </a:r>
          <a:endParaRPr lang="en-US" sz="1500" kern="1200" dirty="0">
            <a:solidFill>
              <a:srgbClr val="E2E6E9"/>
            </a:solidFill>
            <a:latin typeface="Merriweather" pitchFamily="34" charset="0"/>
            <a:ea typeface="Merriweather" pitchFamily="34" charset="-122"/>
            <a:cs typeface="Merriweather" pitchFamily="34" charset="-120"/>
          </a:endParaRPr>
        </a:p>
      </dgm:t>
    </dgm:pt>
    <dgm:pt modelId="{F83CEC20-2F14-45A5-A9DF-8AEDEFCE0788}" type="parTrans" cxnId="{75DD34D8-1835-439C-986A-027A6A45B525}">
      <dgm:prSet/>
      <dgm:spPr/>
      <dgm:t>
        <a:bodyPr/>
        <a:lstStyle/>
        <a:p>
          <a:endParaRPr lang="en-US" sz="1200"/>
        </a:p>
      </dgm:t>
    </dgm:pt>
    <dgm:pt modelId="{60D66946-110A-4579-85F2-F6A3B7F51E1F}" type="sibTrans" cxnId="{75DD34D8-1835-439C-986A-027A6A45B525}">
      <dgm:prSet/>
      <dgm:spPr/>
      <dgm:t>
        <a:bodyPr/>
        <a:lstStyle/>
        <a:p>
          <a:endParaRPr lang="en-US" sz="1200"/>
        </a:p>
      </dgm:t>
    </dgm:pt>
    <dgm:pt modelId="{9045BDF9-037E-4BDA-828C-1625BFF72868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prstClr val="white"/>
              </a:solidFill>
              <a:latin typeface="Merriweather" pitchFamily="34" charset="0"/>
              <a:ea typeface="+mn-ea"/>
              <a:cs typeface="+mn-cs"/>
            </a:rPr>
            <a:t>Geographical Differences: </a:t>
          </a:r>
        </a:p>
        <a:p>
          <a:pPr marL="0"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solidFill>
                <a:srgbClr val="E2E6E9"/>
              </a:solidFill>
              <a:latin typeface="Merriweather" pitchFamily="34" charset="0"/>
              <a:ea typeface="Merriweather" pitchFamily="34" charset="-122"/>
              <a:cs typeface="Merriweather" pitchFamily="34" charset="-120"/>
            </a:rPr>
            <a:t>Hamilton: Higher pollutant levels during mid day</a:t>
          </a:r>
          <a:r>
            <a:rPr lang="en-US" sz="1500" kern="1200" dirty="0">
              <a:solidFill>
                <a:srgbClr val="E2E6E9"/>
              </a:solidFill>
              <a:latin typeface="Merriweather" pitchFamily="34" charset="0"/>
              <a:ea typeface="Merriweather" pitchFamily="34" charset="-122"/>
              <a:cs typeface="Merriweather" pitchFamily="34" charset="-120"/>
            </a:rPr>
            <a:t>.</a:t>
          </a:r>
        </a:p>
      </dgm:t>
    </dgm:pt>
    <dgm:pt modelId="{BD1D2390-EF30-4329-B599-61ADFA5FD8F3}" type="parTrans" cxnId="{78175F28-6B94-4923-B95A-07D7E7884035}">
      <dgm:prSet/>
      <dgm:spPr/>
      <dgm:t>
        <a:bodyPr/>
        <a:lstStyle/>
        <a:p>
          <a:endParaRPr lang="en-US" sz="1200"/>
        </a:p>
      </dgm:t>
    </dgm:pt>
    <dgm:pt modelId="{DF3A980F-7EB8-4A8F-A21B-F91CB6A8FD8F}" type="sibTrans" cxnId="{78175F28-6B94-4923-B95A-07D7E7884035}">
      <dgm:prSet/>
      <dgm:spPr/>
      <dgm:t>
        <a:bodyPr/>
        <a:lstStyle/>
        <a:p>
          <a:endParaRPr lang="en-US" sz="1200"/>
        </a:p>
      </dgm:t>
    </dgm:pt>
    <dgm:pt modelId="{C3F52005-3B69-406A-AECD-079DB3F2B77E}" type="pres">
      <dgm:prSet presAssocID="{6E8146BB-16E5-4DA1-9AD7-9C6663006FC9}" presName="vert0" presStyleCnt="0">
        <dgm:presLayoutVars>
          <dgm:dir/>
          <dgm:animOne val="branch"/>
          <dgm:animLvl val="lvl"/>
        </dgm:presLayoutVars>
      </dgm:prSet>
      <dgm:spPr/>
    </dgm:pt>
    <dgm:pt modelId="{4D571587-5E34-43A8-9096-A36B5FF92134}" type="pres">
      <dgm:prSet presAssocID="{F4A17A08-B67B-419D-A1EB-B4D73EF8BF8C}" presName="thickLine" presStyleLbl="alignNode1" presStyleIdx="0" presStyleCnt="2"/>
      <dgm:spPr/>
    </dgm:pt>
    <dgm:pt modelId="{CF3215A0-D575-4328-83D8-B75F86BD6C81}" type="pres">
      <dgm:prSet presAssocID="{F4A17A08-B67B-419D-A1EB-B4D73EF8BF8C}" presName="horz1" presStyleCnt="0"/>
      <dgm:spPr/>
    </dgm:pt>
    <dgm:pt modelId="{281DEBDC-EB7D-44CD-BBEA-35B2124D8AFE}" type="pres">
      <dgm:prSet presAssocID="{F4A17A08-B67B-419D-A1EB-B4D73EF8BF8C}" presName="tx1" presStyleLbl="revTx" presStyleIdx="0" presStyleCnt="2" custScaleY="80915"/>
      <dgm:spPr/>
    </dgm:pt>
    <dgm:pt modelId="{E913D564-78E1-4F1B-B34B-9A38C7A07798}" type="pres">
      <dgm:prSet presAssocID="{F4A17A08-B67B-419D-A1EB-B4D73EF8BF8C}" presName="vert1" presStyleCnt="0"/>
      <dgm:spPr/>
    </dgm:pt>
    <dgm:pt modelId="{EBF9BEBE-18B8-4F82-BF6A-656F930413E5}" type="pres">
      <dgm:prSet presAssocID="{9045BDF9-037E-4BDA-828C-1625BFF72868}" presName="thickLine" presStyleLbl="alignNode1" presStyleIdx="1" presStyleCnt="2"/>
      <dgm:spPr/>
    </dgm:pt>
    <dgm:pt modelId="{6B83EAD6-A1FA-46E1-9C33-E1ADC0A4C70E}" type="pres">
      <dgm:prSet presAssocID="{9045BDF9-037E-4BDA-828C-1625BFF72868}" presName="horz1" presStyleCnt="0"/>
      <dgm:spPr/>
    </dgm:pt>
    <dgm:pt modelId="{BA85DB32-6ABE-487E-9864-5944ED1456C8}" type="pres">
      <dgm:prSet presAssocID="{9045BDF9-037E-4BDA-828C-1625BFF72868}" presName="tx1" presStyleLbl="revTx" presStyleIdx="1" presStyleCnt="2" custScaleY="77953"/>
      <dgm:spPr/>
    </dgm:pt>
    <dgm:pt modelId="{72313A35-691D-4F71-A355-49FBC9399130}" type="pres">
      <dgm:prSet presAssocID="{9045BDF9-037E-4BDA-828C-1625BFF72868}" presName="vert1" presStyleCnt="0"/>
      <dgm:spPr/>
    </dgm:pt>
  </dgm:ptLst>
  <dgm:cxnLst>
    <dgm:cxn modelId="{78175F28-6B94-4923-B95A-07D7E7884035}" srcId="{6E8146BB-16E5-4DA1-9AD7-9C6663006FC9}" destId="{9045BDF9-037E-4BDA-828C-1625BFF72868}" srcOrd="1" destOrd="0" parTransId="{BD1D2390-EF30-4329-B599-61ADFA5FD8F3}" sibTransId="{DF3A980F-7EB8-4A8F-A21B-F91CB6A8FD8F}"/>
    <dgm:cxn modelId="{32C1AD43-E7DE-4423-A573-64E9D246A631}" type="presOf" srcId="{6E8146BB-16E5-4DA1-9AD7-9C6663006FC9}" destId="{C3F52005-3B69-406A-AECD-079DB3F2B77E}" srcOrd="0" destOrd="0" presId="urn:microsoft.com/office/officeart/2008/layout/LinedList"/>
    <dgm:cxn modelId="{95ADD34E-AD7F-4E16-BB2D-0CD3F4F47CFC}" type="presOf" srcId="{9045BDF9-037E-4BDA-828C-1625BFF72868}" destId="{BA85DB32-6ABE-487E-9864-5944ED1456C8}" srcOrd="0" destOrd="0" presId="urn:microsoft.com/office/officeart/2008/layout/LinedList"/>
    <dgm:cxn modelId="{75DD34D8-1835-439C-986A-027A6A45B525}" srcId="{6E8146BB-16E5-4DA1-9AD7-9C6663006FC9}" destId="{F4A17A08-B67B-419D-A1EB-B4D73EF8BF8C}" srcOrd="0" destOrd="0" parTransId="{F83CEC20-2F14-45A5-A9DF-8AEDEFCE0788}" sibTransId="{60D66946-110A-4579-85F2-F6A3B7F51E1F}"/>
    <dgm:cxn modelId="{AB0663ED-601E-4A7F-9974-6B014113493C}" type="presOf" srcId="{F4A17A08-B67B-419D-A1EB-B4D73EF8BF8C}" destId="{281DEBDC-EB7D-44CD-BBEA-35B2124D8AFE}" srcOrd="0" destOrd="0" presId="urn:microsoft.com/office/officeart/2008/layout/LinedList"/>
    <dgm:cxn modelId="{1E5C0C13-4E0F-4B4B-B7FB-35D189C8157B}" type="presParOf" srcId="{C3F52005-3B69-406A-AECD-079DB3F2B77E}" destId="{4D571587-5E34-43A8-9096-A36B5FF92134}" srcOrd="0" destOrd="0" presId="urn:microsoft.com/office/officeart/2008/layout/LinedList"/>
    <dgm:cxn modelId="{C7DEBC9B-59E4-4D1D-A2DD-CA3E32731F2A}" type="presParOf" srcId="{C3F52005-3B69-406A-AECD-079DB3F2B77E}" destId="{CF3215A0-D575-4328-83D8-B75F86BD6C81}" srcOrd="1" destOrd="0" presId="urn:microsoft.com/office/officeart/2008/layout/LinedList"/>
    <dgm:cxn modelId="{A9FC0102-4E2A-47A0-8292-27122602E5EC}" type="presParOf" srcId="{CF3215A0-D575-4328-83D8-B75F86BD6C81}" destId="{281DEBDC-EB7D-44CD-BBEA-35B2124D8AFE}" srcOrd="0" destOrd="0" presId="urn:microsoft.com/office/officeart/2008/layout/LinedList"/>
    <dgm:cxn modelId="{789D294A-3DAD-452A-AADE-AC3BE686400E}" type="presParOf" srcId="{CF3215A0-D575-4328-83D8-B75F86BD6C81}" destId="{E913D564-78E1-4F1B-B34B-9A38C7A07798}" srcOrd="1" destOrd="0" presId="urn:microsoft.com/office/officeart/2008/layout/LinedList"/>
    <dgm:cxn modelId="{C679180D-651E-40A5-9761-9CB9F9C4B1F9}" type="presParOf" srcId="{C3F52005-3B69-406A-AECD-079DB3F2B77E}" destId="{EBF9BEBE-18B8-4F82-BF6A-656F930413E5}" srcOrd="2" destOrd="0" presId="urn:microsoft.com/office/officeart/2008/layout/LinedList"/>
    <dgm:cxn modelId="{8BB303A9-6039-456D-A812-067219802BA1}" type="presParOf" srcId="{C3F52005-3B69-406A-AECD-079DB3F2B77E}" destId="{6B83EAD6-A1FA-46E1-9C33-E1ADC0A4C70E}" srcOrd="3" destOrd="0" presId="urn:microsoft.com/office/officeart/2008/layout/LinedList"/>
    <dgm:cxn modelId="{2C10EE0A-35D0-4671-9794-18567E94A1D8}" type="presParOf" srcId="{6B83EAD6-A1FA-46E1-9C33-E1ADC0A4C70E}" destId="{BA85DB32-6ABE-487E-9864-5944ED1456C8}" srcOrd="0" destOrd="0" presId="urn:microsoft.com/office/officeart/2008/layout/LinedList"/>
    <dgm:cxn modelId="{9C2BA519-5A05-4A2C-99B1-280DFCD6A86C}" type="presParOf" srcId="{6B83EAD6-A1FA-46E1-9C33-E1ADC0A4C70E}" destId="{72313A35-691D-4F71-A355-49FBC93991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71587-5E34-43A8-9096-A36B5FF92134}">
      <dsp:nvSpPr>
        <dsp:cNvPr id="0" name=""/>
        <dsp:cNvSpPr/>
      </dsp:nvSpPr>
      <dsp:spPr>
        <a:xfrm>
          <a:off x="0" y="1289"/>
          <a:ext cx="67252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DEBDC-EB7D-44CD-BBEA-35B2124D8AFE}">
      <dsp:nvSpPr>
        <dsp:cNvPr id="0" name=""/>
        <dsp:cNvSpPr/>
      </dsp:nvSpPr>
      <dsp:spPr>
        <a:xfrm>
          <a:off x="0" y="1289"/>
          <a:ext cx="6725236" cy="1509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  <a:latin typeface="Merriweather" pitchFamily="34" charset="0"/>
            </a:rPr>
            <a:t>Daily Trends: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E2E6E9"/>
              </a:solidFill>
              <a:latin typeface="Merriweather" pitchFamily="34" charset="0"/>
            </a:rPr>
            <a:t>PM2.5 and NO2 spike during traffic hours; O3 peaks around noon.</a:t>
          </a:r>
          <a:endParaRPr lang="en-US" sz="1500" kern="1200" dirty="0">
            <a:solidFill>
              <a:srgbClr val="E2E6E9"/>
            </a:solidFill>
            <a:latin typeface="Merriweather" pitchFamily="34" charset="0"/>
            <a:ea typeface="Merriweather" pitchFamily="34" charset="-122"/>
            <a:cs typeface="Merriweather" pitchFamily="34" charset="-120"/>
          </a:endParaRPr>
        </a:p>
      </dsp:txBody>
      <dsp:txXfrm>
        <a:off x="0" y="1289"/>
        <a:ext cx="6725236" cy="1509299"/>
      </dsp:txXfrm>
    </dsp:sp>
    <dsp:sp modelId="{EBF9BEBE-18B8-4F82-BF6A-656F930413E5}">
      <dsp:nvSpPr>
        <dsp:cNvPr id="0" name=""/>
        <dsp:cNvSpPr/>
      </dsp:nvSpPr>
      <dsp:spPr>
        <a:xfrm>
          <a:off x="0" y="1510588"/>
          <a:ext cx="67252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5DB32-6ABE-487E-9864-5944ED1456C8}">
      <dsp:nvSpPr>
        <dsp:cNvPr id="0" name=""/>
        <dsp:cNvSpPr/>
      </dsp:nvSpPr>
      <dsp:spPr>
        <a:xfrm>
          <a:off x="0" y="1510588"/>
          <a:ext cx="6725236" cy="1454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solidFill>
                <a:prstClr val="white"/>
              </a:solidFill>
              <a:latin typeface="Merriweather" pitchFamily="34" charset="0"/>
              <a:ea typeface="+mn-ea"/>
              <a:cs typeface="+mn-cs"/>
            </a:rPr>
            <a:t>Geographical Differences: </a:t>
          </a:r>
        </a:p>
        <a:p>
          <a:pPr marL="0"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solidFill>
                <a:srgbClr val="E2E6E9"/>
              </a:solidFill>
              <a:latin typeface="Merriweather" pitchFamily="34" charset="0"/>
              <a:ea typeface="Merriweather" pitchFamily="34" charset="-122"/>
              <a:cs typeface="Merriweather" pitchFamily="34" charset="-120"/>
            </a:rPr>
            <a:t>Hamilton: Higher pollutant levels during mid day</a:t>
          </a:r>
          <a:r>
            <a:rPr lang="en-US" sz="1500" kern="1200" dirty="0">
              <a:solidFill>
                <a:srgbClr val="E2E6E9"/>
              </a:solidFill>
              <a:latin typeface="Merriweather" pitchFamily="34" charset="0"/>
              <a:ea typeface="Merriweather" pitchFamily="34" charset="-122"/>
              <a:cs typeface="Merriweather" pitchFamily="34" charset="-120"/>
            </a:rPr>
            <a:t>.</a:t>
          </a:r>
        </a:p>
      </dsp:txBody>
      <dsp:txXfrm>
        <a:off x="0" y="1510588"/>
        <a:ext cx="6725236" cy="1454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23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785B9-8CB4-08CF-523D-66D55A5F7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4CF45B-BA5F-9CF7-F212-D3CDB2552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1D936A-27E7-9A5E-F8E2-7308D06BD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051CB-3D8B-E417-F340-60A89640C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72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7DACA-D3AC-9242-6CD6-E8F175FF2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2EDA19-6EBD-E3DB-A748-4D629DB5F6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B02B8F-4466-FA53-FC7D-4470BD7F19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CB860-332B-87EA-CEC5-EBA0A35BBF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53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21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4323" y="1346836"/>
            <a:ext cx="10801754" cy="2865120"/>
          </a:xfrm>
        </p:spPr>
        <p:txBody>
          <a:bodyPr anchor="b">
            <a:normAutofit/>
          </a:bodyPr>
          <a:lstStyle>
            <a:lvl1pPr algn="ctr"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4323" y="4322446"/>
            <a:ext cx="10801754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42335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67" y="5147247"/>
            <a:ext cx="12441077" cy="983226"/>
          </a:xfrm>
        </p:spPr>
        <p:txBody>
          <a:bodyPr anchor="b">
            <a:normAutofit/>
          </a:bodyPr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96567" y="745586"/>
            <a:ext cx="12441077" cy="4055682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4" y="6130474"/>
            <a:ext cx="12439198" cy="818966"/>
          </a:xfrm>
        </p:spPr>
        <p:txBody>
          <a:bodyPr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501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4" y="731521"/>
            <a:ext cx="12424514" cy="4109831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5" y="5045784"/>
            <a:ext cx="12424513" cy="1910623"/>
          </a:xfrm>
        </p:spPr>
        <p:txBody>
          <a:bodyPr anchor="ctr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151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20"/>
            <a:ext cx="11163302" cy="3591485"/>
          </a:xfrm>
        </p:spPr>
        <p:txBody>
          <a:bodyPr anchor="ctr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332039"/>
            <a:ext cx="10502759" cy="512174"/>
          </a:xfrm>
        </p:spPr>
        <p:txBody>
          <a:bodyPr anchor="t">
            <a:normAutofit/>
          </a:bodyPr>
          <a:lstStyle>
            <a:lvl1pPr marL="0" indent="0" algn="r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045785"/>
            <a:ext cx="12424514" cy="19036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03934" y="882289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89547" y="3566512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71637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68" y="2552331"/>
            <a:ext cx="12426392" cy="3014202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5580667"/>
            <a:ext cx="12424516" cy="1368773"/>
          </a:xfrm>
        </p:spPr>
        <p:txBody>
          <a:bodyPr anchor="t"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4474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096553" y="731520"/>
            <a:ext cx="12424514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96553" y="2505983"/>
            <a:ext cx="3958747" cy="98796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96553" y="3493949"/>
            <a:ext cx="3958747" cy="3455491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3853" y="2505984"/>
            <a:ext cx="3958270" cy="98796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33854" y="3493949"/>
            <a:ext cx="3959785" cy="3455491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7958" y="2505984"/>
            <a:ext cx="3949453" cy="98796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88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571616" y="3493949"/>
            <a:ext cx="3949453" cy="3455491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691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096554" y="731520"/>
            <a:ext cx="12424514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096555" y="5035079"/>
            <a:ext cx="3958746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10424" y="2758784"/>
            <a:ext cx="3528060" cy="18288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096555" y="5726593"/>
            <a:ext cx="3958746" cy="1222846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1242" y="5035079"/>
            <a:ext cx="3958780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482796" y="2758784"/>
            <a:ext cx="3516630" cy="18288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29618" y="5726592"/>
            <a:ext cx="3960403" cy="1222846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68108" y="5035079"/>
            <a:ext cx="3947880" cy="6915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783364" y="2758784"/>
            <a:ext cx="3518536" cy="18288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67957" y="5726594"/>
            <a:ext cx="3953110" cy="1222844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3133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7005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31520"/>
            <a:ext cx="3051188" cy="621792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6553" y="731520"/>
            <a:ext cx="9190446" cy="62179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9344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684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92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9917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8199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87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992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9731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872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093" y="788672"/>
            <a:ext cx="11680214" cy="3423284"/>
          </a:xfrm>
        </p:spPr>
        <p:txBody>
          <a:bodyPr anchor="b">
            <a:normAutofit/>
          </a:bodyPr>
          <a:lstStyle>
            <a:lvl1pPr>
              <a:defRPr sz="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5093" y="4322446"/>
            <a:ext cx="11680214" cy="1800224"/>
          </a:xfrm>
        </p:spPr>
        <p:txBody>
          <a:bodyPr/>
          <a:lstStyle>
            <a:lvl1pPr marL="0" indent="0" algn="ctr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025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521"/>
            <a:ext cx="12424513" cy="15915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554" y="2505984"/>
            <a:ext cx="6127205" cy="4443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8084" y="2505984"/>
            <a:ext cx="6112985" cy="4443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984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555" y="731520"/>
            <a:ext cx="12424513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165" y="2505984"/>
            <a:ext cx="5855039" cy="98869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554" y="3494678"/>
            <a:ext cx="6128650" cy="3454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2404" y="2505984"/>
            <a:ext cx="5838665" cy="98869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3494678"/>
            <a:ext cx="6114428" cy="3454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305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583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9371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74" y="731520"/>
            <a:ext cx="4718684" cy="2834640"/>
          </a:xfrm>
        </p:spPr>
        <p:txBody>
          <a:bodyPr anchor="b">
            <a:normAutofit/>
          </a:bodyPr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3677" y="731520"/>
            <a:ext cx="7427390" cy="62179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0674" y="3566161"/>
            <a:ext cx="4718684" cy="3383279"/>
          </a:xfrm>
        </p:spPr>
        <p:txBody>
          <a:bodyPr/>
          <a:lstStyle>
            <a:lvl1pPr marL="0" indent="0" algn="ctr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183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73" y="731520"/>
            <a:ext cx="7115728" cy="2834640"/>
          </a:xfrm>
        </p:spPr>
        <p:txBody>
          <a:bodyPr anchor="b">
            <a:normAutofit/>
          </a:bodyPr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909765" y="910657"/>
            <a:ext cx="3906427" cy="5859646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553" y="3566160"/>
            <a:ext cx="7121940" cy="3383280"/>
          </a:xfrm>
        </p:spPr>
        <p:txBody>
          <a:bodyPr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7571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555" y="731521"/>
            <a:ext cx="12424513" cy="159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554" y="2515277"/>
            <a:ext cx="12424514" cy="443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4483" y="705993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6553" y="7059931"/>
            <a:ext cx="800743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616814" y="7059931"/>
            <a:ext cx="90425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77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1" r:id="rId18"/>
    <p:sldLayoutId id="2147483912" r:id="rId19"/>
    <p:sldLayoutId id="2147483913" r:id="rId20"/>
    <p:sldLayoutId id="2147483914" r:id="rId21"/>
    <p:sldLayoutId id="2147483915" r:id="rId22"/>
    <p:sldLayoutId id="2147483916" r:id="rId23"/>
    <p:sldLayoutId id="2147483917" r:id="rId24"/>
  </p:sldLayoutIdLst>
  <p:hf sldNum="0" hdr="0" ft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408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9" y="1409462"/>
            <a:ext cx="13070686" cy="1542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6050"/>
              </a:lnSpc>
            </a:pPr>
            <a:r>
              <a:rPr lang="en-US" sz="48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Air Quality Analysis </a:t>
            </a:r>
            <a:r>
              <a:rPr lang="en-US" sz="485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and </a:t>
            </a:r>
            <a:r>
              <a:rPr lang="en-US" sz="4850">
                <a:solidFill>
                  <a:srgbClr val="F5F0F0"/>
                </a:solidFill>
                <a:latin typeface="Merriweather" pitchFamily="34" charset="0"/>
              </a:rPr>
              <a:t>Prediction </a:t>
            </a:r>
            <a:r>
              <a:rPr lang="en-IN" sz="4850" dirty="0">
                <a:solidFill>
                  <a:srgbClr val="F5F0F0"/>
                </a:solidFill>
                <a:latin typeface="Merriweather" pitchFamily="34" charset="0"/>
              </a:rPr>
              <a:t>Using Machine Learning Models</a:t>
            </a:r>
            <a:endParaRPr lang="en-US" sz="4850" dirty="0">
              <a:solidFill>
                <a:srgbClr val="F5F0F0"/>
              </a:solidFill>
              <a:latin typeface="Merriweather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3797" y="4039435"/>
            <a:ext cx="12902803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1253942" y="4278678"/>
            <a:ext cx="12902803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																		DAB 422 Capstone Project 2  - Group 5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315199" y="4863108"/>
            <a:ext cx="12902803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8">
              <a:lnSpc>
                <a:spcPts val="3100"/>
              </a:lnSpc>
              <a:buSzPct val="100000"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Team Members: </a:t>
            </a:r>
          </a:p>
          <a:p>
            <a:pPr marL="4000500" lvl="8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Gowtham Chandu</a:t>
            </a:r>
          </a:p>
          <a:p>
            <a:pPr marL="4000500" lvl="8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Sanjana Indu, </a:t>
            </a:r>
          </a:p>
          <a:p>
            <a:pPr marL="4000500" lvl="8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Venkata </a:t>
            </a:r>
            <a:r>
              <a:rPr lang="en-US" sz="1900" dirty="0" err="1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Dhanayya</a:t>
            </a:r>
            <a:endParaRPr lang="en-US" sz="1900" dirty="0">
              <a:solidFill>
                <a:srgbClr val="E2E6E9"/>
              </a:solidFill>
              <a:latin typeface="Merriweather" pitchFamily="34" charset="0"/>
              <a:ea typeface="Merriweather" pitchFamily="34" charset="-122"/>
              <a:cs typeface="Merriweather" pitchFamily="34" charset="-120"/>
            </a:endParaRPr>
          </a:p>
          <a:p>
            <a:pPr marL="4000500" lvl="8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LingFang He</a:t>
            </a:r>
          </a:p>
          <a:p>
            <a:pPr marL="4000500" lvl="8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Kenechukwu Enem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3795" y="7089315"/>
            <a:ext cx="12902803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8">
              <a:lnSpc>
                <a:spcPts val="3100"/>
              </a:lnSpc>
              <a:buSzPct val="100000"/>
            </a:pP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315196" y="7260574"/>
            <a:ext cx="12902803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vl="8">
              <a:lnSpc>
                <a:spcPts val="3100"/>
              </a:lnSpc>
              <a:buSzPct val="100000"/>
            </a:pPr>
            <a:r>
              <a:rPr lang="en-US" sz="19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Date: 19 July 2025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3798" y="2838724"/>
            <a:ext cx="12902803" cy="39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3D54F6C9-18EF-F7D6-1CC1-14CB709878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9"/>
          <a:stretch>
            <a:fillRect/>
          </a:stretch>
        </p:blipFill>
        <p:spPr bwMode="auto">
          <a:xfrm>
            <a:off x="7792504" y="1552943"/>
            <a:ext cx="6726577" cy="51237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BF81C3-A42C-1908-DA12-467D00271B40}"/>
              </a:ext>
            </a:extLst>
          </p:cNvPr>
          <p:cNvSpPr txBox="1"/>
          <p:nvPr/>
        </p:nvSpPr>
        <p:spPr>
          <a:xfrm>
            <a:off x="567938" y="2408397"/>
            <a:ext cx="733588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E2E6E9"/>
                </a:solidFill>
                <a:latin typeface="Merriweather" pitchFamily="34" charset="0"/>
              </a:rPr>
              <a:t>Forecasted PM2.5, O3, NO2 using ARIMA (2021–2022 training, 2023 testing)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E2E6E9"/>
                </a:solidFill>
                <a:latin typeface="Merriweather" pitchFamily="34" charset="0"/>
              </a:rPr>
              <a:t>Results: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6E9"/>
                </a:solidFill>
                <a:latin typeface="Merriweather" pitchFamily="34" charset="0"/>
              </a:rPr>
              <a:t>O3 and NO2: Seasonal trends well captured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6E9"/>
                </a:solidFill>
                <a:latin typeface="Merriweather" pitchFamily="34" charset="0"/>
              </a:rPr>
              <a:t>PM2.5: Failed to predict wildfire spikes in mid-2023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E2E6E9"/>
                </a:solidFill>
                <a:latin typeface="Merriweather" pitchFamily="34" charset="0"/>
              </a:rPr>
              <a:t>ARIMA is useful, but limited under extreme conditions</a:t>
            </a:r>
          </a:p>
          <a:p>
            <a:endParaRPr lang="en-IN" dirty="0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1529A133-360F-62B5-E9FA-0D62A546E165}"/>
              </a:ext>
            </a:extLst>
          </p:cNvPr>
          <p:cNvSpPr/>
          <p:nvPr/>
        </p:nvSpPr>
        <p:spPr>
          <a:xfrm>
            <a:off x="637554" y="501335"/>
            <a:ext cx="6170771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IN" sz="4000" dirty="0">
                <a:solidFill>
                  <a:srgbClr val="F5F0F0"/>
                </a:solidFill>
                <a:latin typeface="Merriweather" pitchFamily="34" charset="0"/>
              </a:rPr>
              <a:t>Forecasting with ARIMA</a:t>
            </a:r>
          </a:p>
        </p:txBody>
      </p:sp>
    </p:spTree>
    <p:extLst>
      <p:ext uri="{BB962C8B-B14F-4D97-AF65-F5344CB8AC3E}">
        <p14:creationId xmlns:p14="http://schemas.microsoft.com/office/powerpoint/2010/main" val="2965431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FA1E6-53B0-FE81-413C-F6BE70C87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66B92F-6608-6223-D355-7D8BF09BF3A2}"/>
              </a:ext>
            </a:extLst>
          </p:cNvPr>
          <p:cNvSpPr txBox="1"/>
          <p:nvPr/>
        </p:nvSpPr>
        <p:spPr>
          <a:xfrm>
            <a:off x="637554" y="2130458"/>
            <a:ext cx="119908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6E9"/>
                </a:solidFill>
                <a:latin typeface="Merriweather" pitchFamily="34" charset="0"/>
              </a:rPr>
              <a:t>City-specific variability noted (e.g., industrial impact in Sarnia, Hamilton)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6E9"/>
                </a:solidFill>
                <a:latin typeface="Merriweather" pitchFamily="34" charset="0"/>
              </a:rPr>
              <a:t>Ensemble classifiers (</a:t>
            </a:r>
            <a:r>
              <a:rPr lang="en-US" dirty="0" err="1">
                <a:solidFill>
                  <a:srgbClr val="E2E6E9"/>
                </a:solidFill>
                <a:latin typeface="Merriweather" pitchFamily="34" charset="0"/>
              </a:rPr>
              <a:t>XGBoost</a:t>
            </a:r>
            <a:r>
              <a:rPr lang="en-US" dirty="0">
                <a:solidFill>
                  <a:srgbClr val="E2E6E9"/>
                </a:solidFill>
                <a:latin typeface="Merriweather" pitchFamily="34" charset="0"/>
              </a:rPr>
              <a:t>, </a:t>
            </a:r>
            <a:r>
              <a:rPr lang="en-US" dirty="0" err="1">
                <a:solidFill>
                  <a:srgbClr val="E2E6E9"/>
                </a:solidFill>
                <a:latin typeface="Merriweather" pitchFamily="34" charset="0"/>
              </a:rPr>
              <a:t>LightGBM</a:t>
            </a:r>
            <a:r>
              <a:rPr lang="en-US" dirty="0">
                <a:solidFill>
                  <a:srgbClr val="E2E6E9"/>
                </a:solidFill>
                <a:latin typeface="Merriweather" pitchFamily="34" charset="0"/>
              </a:rPr>
              <a:t>, </a:t>
            </a:r>
            <a:r>
              <a:rPr lang="en-US" dirty="0" err="1">
                <a:solidFill>
                  <a:srgbClr val="E2E6E9"/>
                </a:solidFill>
                <a:latin typeface="Merriweather" pitchFamily="34" charset="0"/>
              </a:rPr>
              <a:t>CatBoost</a:t>
            </a:r>
            <a:r>
              <a:rPr lang="en-US" dirty="0">
                <a:solidFill>
                  <a:srgbClr val="E2E6E9"/>
                </a:solidFill>
                <a:latin typeface="Merriweather" pitchFamily="34" charset="0"/>
              </a:rPr>
              <a:t>) achieved highest accuracy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6E9"/>
                </a:solidFill>
                <a:latin typeface="Merriweather" pitchFamily="34" charset="0"/>
              </a:rPr>
              <a:t>Regression models showed modest improvements with temperature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6E9"/>
                </a:solidFill>
                <a:latin typeface="Merriweather" pitchFamily="34" charset="0"/>
              </a:rPr>
              <a:t>AQHI categories effectively predicted using pollutant-only features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6E9"/>
                </a:solidFill>
                <a:latin typeface="Merriweather" pitchFamily="34" charset="0"/>
              </a:rPr>
              <a:t>ARIMA worked well for seasonal patterns but failed under anomaly (wildfire)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E6E9"/>
                </a:solidFill>
                <a:latin typeface="Merriweather" pitchFamily="34" charset="0"/>
              </a:rPr>
              <a:t>Classification models are ideal for deployment in public health systems</a:t>
            </a:r>
          </a:p>
          <a:p>
            <a:endParaRPr lang="en-IN" dirty="0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9F4B2F00-657F-8F88-C646-FE1252ED10FB}"/>
              </a:ext>
            </a:extLst>
          </p:cNvPr>
          <p:cNvSpPr/>
          <p:nvPr/>
        </p:nvSpPr>
        <p:spPr>
          <a:xfrm>
            <a:off x="637554" y="501335"/>
            <a:ext cx="6170771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IN" sz="4000" dirty="0">
                <a:solidFill>
                  <a:srgbClr val="F5F0F0"/>
                </a:solidFill>
                <a:latin typeface="Merriweather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6907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4856" y="1428094"/>
            <a:ext cx="5391864" cy="674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050"/>
              </a:lnSpc>
            </a:pPr>
            <a:r>
              <a:rPr lang="en-IN" sz="4850" dirty="0">
                <a:solidFill>
                  <a:srgbClr val="F5F0F0"/>
                </a:solidFill>
                <a:latin typeface="Merriweather" pitchFamily="34" charset="0"/>
              </a:rPr>
              <a:t>Future Scope</a:t>
            </a:r>
            <a:endParaRPr lang="en-US" sz="4850" dirty="0">
              <a:solidFill>
                <a:srgbClr val="F5F0F0"/>
              </a:solidFill>
              <a:latin typeface="Merriweather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54856" y="4006989"/>
            <a:ext cx="3798290" cy="215622"/>
          </a:xfrm>
          <a:prstGeom prst="roundRect">
            <a:avLst>
              <a:gd name="adj" fmla="val 42011"/>
            </a:avLst>
          </a:prstGeom>
          <a:solidFill>
            <a:schemeClr val="bg2"/>
          </a:solidFill>
          <a:ln w="7620">
            <a:solidFill>
              <a:schemeClr val="bg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754856" y="4546104"/>
            <a:ext cx="2987993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50"/>
              </a:lnSpc>
            </a:pPr>
            <a:r>
              <a:rPr lang="en-US" sz="2100" b="1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Integrate </a:t>
            </a:r>
            <a:r>
              <a:rPr lang="en-US" sz="24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ARIMA</a:t>
            </a:r>
            <a:r>
              <a:rPr lang="en-US" sz="2100" b="1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forecasts</a:t>
            </a:r>
            <a:endParaRPr lang="en-US" sz="2100" b="1" dirty="0"/>
          </a:p>
        </p:txBody>
      </p:sp>
      <p:sp>
        <p:nvSpPr>
          <p:cNvPr id="6" name="Text 3"/>
          <p:cNvSpPr/>
          <p:nvPr/>
        </p:nvSpPr>
        <p:spPr>
          <a:xfrm>
            <a:off x="754856" y="5012351"/>
            <a:ext cx="3798290" cy="1183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Integrate pollutant forecasts (e.g., ARIMA) into AQHI models</a:t>
            </a:r>
            <a:endParaRPr lang="en-US" dirty="0"/>
          </a:p>
        </p:txBody>
      </p:sp>
      <p:sp>
        <p:nvSpPr>
          <p:cNvPr id="11" name="Text 8"/>
          <p:cNvSpPr/>
          <p:nvPr/>
        </p:nvSpPr>
        <p:spPr>
          <a:xfrm>
            <a:off x="5444095" y="4006989"/>
            <a:ext cx="3037522" cy="404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Deep learning models </a:t>
            </a:r>
            <a:endParaRPr lang="en-US" sz="2100" b="1" dirty="0"/>
          </a:p>
        </p:txBody>
      </p:sp>
      <p:sp>
        <p:nvSpPr>
          <p:cNvPr id="12" name="Text 9"/>
          <p:cNvSpPr/>
          <p:nvPr/>
        </p:nvSpPr>
        <p:spPr>
          <a:xfrm>
            <a:off x="5444095" y="4546104"/>
            <a:ext cx="3391240" cy="10347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dirty="0">
                <a:solidFill>
                  <a:srgbClr val="E2E6E9"/>
                </a:solidFill>
                <a:latin typeface="Merriweather" pitchFamily="34" charset="0"/>
              </a:rPr>
              <a:t>Explore deep learning models (LSTM, hybrid approaches)</a:t>
            </a:r>
          </a:p>
        </p:txBody>
      </p:sp>
      <p:sp>
        <p:nvSpPr>
          <p:cNvPr id="14" name="Text 11"/>
          <p:cNvSpPr/>
          <p:nvPr/>
        </p:nvSpPr>
        <p:spPr>
          <a:xfrm>
            <a:off x="10837902" y="3575625"/>
            <a:ext cx="3037642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2100" b="1" dirty="0"/>
          </a:p>
        </p:txBody>
      </p:sp>
      <p:sp>
        <p:nvSpPr>
          <p:cNvPr id="15" name="Text 12"/>
          <p:cNvSpPr/>
          <p:nvPr/>
        </p:nvSpPr>
        <p:spPr>
          <a:xfrm>
            <a:off x="10375989" y="4064143"/>
            <a:ext cx="3798290" cy="68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dirty="0">
                <a:solidFill>
                  <a:srgbClr val="E2E6E9"/>
                </a:solidFill>
                <a:latin typeface="Merriweather" pitchFamily="34" charset="0"/>
              </a:rPr>
              <a:t>Build real-time dashboards and mobile apps for public use</a:t>
            </a:r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2B9355D6-B7D3-0160-540C-E874B1F34F3E}"/>
              </a:ext>
            </a:extLst>
          </p:cNvPr>
          <p:cNvSpPr/>
          <p:nvPr/>
        </p:nvSpPr>
        <p:spPr>
          <a:xfrm>
            <a:off x="5364564" y="3575625"/>
            <a:ext cx="3798290" cy="215622"/>
          </a:xfrm>
          <a:prstGeom prst="roundRect">
            <a:avLst>
              <a:gd name="adj" fmla="val 42011"/>
            </a:avLst>
          </a:prstGeom>
          <a:solidFill>
            <a:schemeClr val="bg2"/>
          </a:solidFill>
          <a:ln w="7620">
            <a:solidFill>
              <a:schemeClr val="bg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AE7A5D63-6080-5272-D665-710074ACB3A3}"/>
              </a:ext>
            </a:extLst>
          </p:cNvPr>
          <p:cNvSpPr/>
          <p:nvPr/>
        </p:nvSpPr>
        <p:spPr>
          <a:xfrm>
            <a:off x="10376109" y="3481297"/>
            <a:ext cx="3037522" cy="404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Real-time</a:t>
            </a:r>
            <a:endParaRPr lang="en-US" sz="2100" b="1" dirty="0"/>
          </a:p>
        </p:txBody>
      </p:sp>
      <p:sp>
        <p:nvSpPr>
          <p:cNvPr id="18" name="Shape 1">
            <a:extLst>
              <a:ext uri="{FF2B5EF4-FFF2-40B4-BE49-F238E27FC236}">
                <a16:creationId xmlns:a16="http://schemas.microsoft.com/office/drawing/2014/main" id="{61101302-AD4B-1D2C-7190-6BA5D3BD2C69}"/>
              </a:ext>
            </a:extLst>
          </p:cNvPr>
          <p:cNvSpPr/>
          <p:nvPr/>
        </p:nvSpPr>
        <p:spPr>
          <a:xfrm>
            <a:off x="10220939" y="3051858"/>
            <a:ext cx="3798290" cy="215622"/>
          </a:xfrm>
          <a:prstGeom prst="roundRect">
            <a:avLst>
              <a:gd name="adj" fmla="val 42011"/>
            </a:avLst>
          </a:prstGeom>
          <a:solidFill>
            <a:schemeClr val="bg2"/>
          </a:solidFill>
          <a:ln w="7620">
            <a:solidFill>
              <a:schemeClr val="bg2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2DDCFE5-D909-759A-AC85-AF021EFDFD40}"/>
              </a:ext>
            </a:extLst>
          </p:cNvPr>
          <p:cNvSpPr/>
          <p:nvPr/>
        </p:nvSpPr>
        <p:spPr>
          <a:xfrm>
            <a:off x="4095946" y="3063711"/>
            <a:ext cx="6438507" cy="210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050"/>
              </a:lnSpc>
            </a:pPr>
            <a:endParaRPr lang="en-IN" sz="8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Merriweather" pitchFamily="34" charset="0"/>
            </a:endParaRPr>
          </a:p>
          <a:p>
            <a:pPr>
              <a:lnSpc>
                <a:spcPts val="6050"/>
              </a:lnSpc>
            </a:pPr>
            <a:r>
              <a:rPr lang="en-IN" sz="8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Merriweather" pitchFamily="34" charset="0"/>
              </a:rPr>
              <a:t>Thank you</a:t>
            </a:r>
            <a:endParaRPr lang="en-US" sz="8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Merriweathe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97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83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4028" y="3816191"/>
            <a:ext cx="11285577" cy="709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Problem Statement &amp; Research Questions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4028" y="4865489"/>
            <a:ext cx="510421" cy="510421"/>
          </a:xfrm>
          <a:prstGeom prst="roundRect">
            <a:avLst>
              <a:gd name="adj" fmla="val 18668"/>
            </a:avLst>
          </a:prstGeom>
          <a:solidFill>
            <a:schemeClr val="bg2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038" y="4907994"/>
            <a:ext cx="340281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1263" y="4943475"/>
            <a:ext cx="3421261" cy="708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Urban Air Pollution Threat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1263" y="5788462"/>
            <a:ext cx="3421261" cy="14520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Urban air pollution, like PM2.5 and SO2, poses health risks. Industrial and traffic sources cause significant variations.</a:t>
            </a:r>
            <a:endParaRPr lang="en-US" sz="1600" dirty="0"/>
          </a:p>
        </p:txBody>
      </p:sp>
      <p:sp>
        <p:nvSpPr>
          <p:cNvPr id="8" name="Shape 4"/>
          <p:cNvSpPr/>
          <p:nvPr/>
        </p:nvSpPr>
        <p:spPr>
          <a:xfrm>
            <a:off x="5236012" y="4865489"/>
            <a:ext cx="510421" cy="510421"/>
          </a:xfrm>
          <a:prstGeom prst="roundRect">
            <a:avLst>
              <a:gd name="adj" fmla="val 18668"/>
            </a:avLst>
          </a:prstGeom>
          <a:solidFill>
            <a:schemeClr val="bg2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022" y="4907994"/>
            <a:ext cx="340281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973247" y="4943475"/>
            <a:ext cx="3248263" cy="3544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Key Research Questions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973247" y="5434013"/>
            <a:ext cx="3421261" cy="1815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dirty="0">
                <a:solidFill>
                  <a:srgbClr val="E2E6E9"/>
                </a:solidFill>
                <a:latin typeface="Merriweather" pitchFamily="34" charset="0"/>
              </a:rPr>
              <a:t>We investigate trends, seasonal variations, and meteorological impacts. Can ML forecast AQHI and pollutants? How do city factors shape air quality?</a:t>
            </a:r>
          </a:p>
        </p:txBody>
      </p:sp>
      <p:sp>
        <p:nvSpPr>
          <p:cNvPr id="12" name="Shape 7"/>
          <p:cNvSpPr/>
          <p:nvPr/>
        </p:nvSpPr>
        <p:spPr>
          <a:xfrm>
            <a:off x="9677995" y="4865489"/>
            <a:ext cx="510421" cy="510421"/>
          </a:xfrm>
          <a:prstGeom prst="roundRect">
            <a:avLst>
              <a:gd name="adj" fmla="val 18668"/>
            </a:avLst>
          </a:prstGeom>
          <a:solidFill>
            <a:schemeClr val="bg2"/>
          </a:solidFill>
          <a:ln w="7620">
            <a:solidFill>
              <a:srgbClr val="194A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3006" y="4907994"/>
            <a:ext cx="340281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0415230" y="4943475"/>
            <a:ext cx="3856951" cy="708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WHO Guideline Alignment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0415230" y="5434013"/>
            <a:ext cx="3421261" cy="14520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dirty="0">
                <a:solidFill>
                  <a:srgbClr val="E2E6E9"/>
                </a:solidFill>
                <a:latin typeface="Merriweather" pitchFamily="34" charset="0"/>
              </a:rPr>
              <a:t>Our research aligns with WHO 2021 guidelines for air quality management. This guides our approach.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2702" y="669012"/>
            <a:ext cx="4734282" cy="591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Dataset Information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662702" y="1544717"/>
            <a:ext cx="7818596" cy="1522928"/>
          </a:xfrm>
          <a:prstGeom prst="roundRect">
            <a:avLst>
              <a:gd name="adj" fmla="val 5223"/>
            </a:avLst>
          </a:prstGeom>
          <a:solidFill>
            <a:schemeClr val="bg2">
              <a:lumMod val="50000"/>
            </a:schemeClr>
          </a:solidFill>
          <a:ln w="7620">
            <a:solidFill>
              <a:schemeClr val="bg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859631" y="1741646"/>
            <a:ext cx="2367082" cy="295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b="1" dirty="0"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Data</a:t>
            </a:r>
            <a:r>
              <a:rPr lang="en-US" b="1" dirty="0"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 </a:t>
            </a:r>
            <a:r>
              <a:rPr lang="en-US" sz="2000" b="1" dirty="0"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Source</a:t>
            </a:r>
            <a:endParaRPr lang="en-US" b="1" dirty="0"/>
          </a:p>
        </p:txBody>
      </p:sp>
      <p:sp>
        <p:nvSpPr>
          <p:cNvPr id="6" name="Text 3"/>
          <p:cNvSpPr/>
          <p:nvPr/>
        </p:nvSpPr>
        <p:spPr>
          <a:xfrm>
            <a:off x="859631" y="2151102"/>
            <a:ext cx="7424737" cy="5920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pt-BR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Pollutant Data: Air Quality Ontario (PM2.5, NO2, O3, etc.)</a:t>
            </a:r>
          </a:p>
          <a:p>
            <a:pPr>
              <a:lnSpc>
                <a:spcPts val="2350"/>
              </a:lnSpc>
            </a:pPr>
            <a:r>
              <a:rPr lang="pt-BR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Weather Data: Environment Canada (Temperature, Humidity, etc.)</a:t>
            </a:r>
            <a:endParaRPr lang="en-US" sz="1500" dirty="0">
              <a:solidFill>
                <a:srgbClr val="E2E6E9"/>
              </a:solidFill>
              <a:latin typeface="Merriweather" pitchFamily="34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662702" y="3256955"/>
            <a:ext cx="7818596" cy="1409343"/>
          </a:xfrm>
          <a:prstGeom prst="roundRect">
            <a:avLst>
              <a:gd name="adj" fmla="val 5644"/>
            </a:avLst>
          </a:prstGeom>
          <a:solidFill>
            <a:schemeClr val="bg2">
              <a:lumMod val="50000"/>
            </a:schemeClr>
          </a:solidFill>
          <a:ln w="7620">
            <a:solidFill>
              <a:schemeClr val="bg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859631" y="3453884"/>
            <a:ext cx="2453997" cy="295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b="1" dirty="0"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Time Frame: 2021 to 2023</a:t>
            </a:r>
            <a:endParaRPr lang="en-US" sz="2000" b="1" dirty="0"/>
          </a:p>
        </p:txBody>
      </p:sp>
      <p:sp>
        <p:nvSpPr>
          <p:cNvPr id="10" name="Text 7"/>
          <p:cNvSpPr/>
          <p:nvPr/>
        </p:nvSpPr>
        <p:spPr>
          <a:xfrm>
            <a:off x="859631" y="3863340"/>
            <a:ext cx="7424737" cy="6060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We use hourly data from  January 2021-December 2023. </a:t>
            </a:r>
            <a:endParaRPr lang="en-US" sz="1500" dirty="0"/>
          </a:p>
        </p:txBody>
      </p:sp>
      <p:sp>
        <p:nvSpPr>
          <p:cNvPr id="11" name="Shape 8"/>
          <p:cNvSpPr/>
          <p:nvPr/>
        </p:nvSpPr>
        <p:spPr>
          <a:xfrm>
            <a:off x="662702" y="4855607"/>
            <a:ext cx="7818596" cy="1106329"/>
          </a:xfrm>
          <a:prstGeom prst="roundRect">
            <a:avLst>
              <a:gd name="adj" fmla="val 7189"/>
            </a:avLst>
          </a:prstGeom>
          <a:solidFill>
            <a:schemeClr val="bg2">
              <a:lumMod val="50000"/>
            </a:schemeClr>
          </a:solidFill>
          <a:ln w="7620">
            <a:solidFill>
              <a:schemeClr val="bg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859631" y="5052536"/>
            <a:ext cx="2367082" cy="295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b="1" dirty="0">
                <a:latin typeface="Merriweather" pitchFamily="34" charset="0"/>
              </a:rPr>
              <a:t>Five Ontario Cities</a:t>
            </a:r>
          </a:p>
        </p:txBody>
      </p:sp>
      <p:sp>
        <p:nvSpPr>
          <p:cNvPr id="13" name="Text 10"/>
          <p:cNvSpPr/>
          <p:nvPr/>
        </p:nvSpPr>
        <p:spPr>
          <a:xfrm>
            <a:off x="859631" y="5461992"/>
            <a:ext cx="7424737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</a:rPr>
              <a:t>Data covers Windsor, Hamilton Downtown, London, Sarnia, and Toronto.</a:t>
            </a:r>
          </a:p>
        </p:txBody>
      </p:sp>
      <p:sp>
        <p:nvSpPr>
          <p:cNvPr id="14" name="Shape 11"/>
          <p:cNvSpPr/>
          <p:nvPr/>
        </p:nvSpPr>
        <p:spPr>
          <a:xfrm>
            <a:off x="662702" y="6151245"/>
            <a:ext cx="7818596" cy="1409343"/>
          </a:xfrm>
          <a:prstGeom prst="roundRect">
            <a:avLst>
              <a:gd name="adj" fmla="val 5644"/>
            </a:avLst>
          </a:prstGeom>
          <a:solidFill>
            <a:schemeClr val="bg2">
              <a:lumMod val="50000"/>
            </a:schemeClr>
          </a:solidFill>
          <a:ln w="7620">
            <a:solidFill>
              <a:schemeClr val="bg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859631" y="6348174"/>
            <a:ext cx="2558058" cy="295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b="1" dirty="0">
                <a:latin typeface="Merriweather" pitchFamily="34" charset="0"/>
              </a:rPr>
              <a:t>Data Quality &amp; Volume</a:t>
            </a:r>
          </a:p>
        </p:txBody>
      </p:sp>
      <p:sp>
        <p:nvSpPr>
          <p:cNvPr id="16" name="Text 13"/>
          <p:cNvSpPr/>
          <p:nvPr/>
        </p:nvSpPr>
        <p:spPr>
          <a:xfrm>
            <a:off x="859631" y="6757630"/>
            <a:ext cx="7424737" cy="6060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</a:rPr>
              <a:t>Outliers  and missing data was imputed by rolling average. </a:t>
            </a:r>
          </a:p>
          <a:p>
            <a:pPr>
              <a:lnSpc>
                <a:spcPts val="2350"/>
              </a:lnSpc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</a:rPr>
              <a:t>Each city has ~26,280 hourly records.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8779" y="558284"/>
            <a:ext cx="5062657" cy="632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Methodology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8779" y="1596033"/>
            <a:ext cx="1012508" cy="121503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5015" y="1798439"/>
            <a:ext cx="2531269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Data Preprocessing</a:t>
            </a:r>
            <a:endParaRPr lang="en-US" sz="2000" b="1" dirty="0"/>
          </a:p>
        </p:txBody>
      </p:sp>
      <p:sp>
        <p:nvSpPr>
          <p:cNvPr id="5" name="Text 2"/>
          <p:cNvSpPr/>
          <p:nvPr/>
        </p:nvSpPr>
        <p:spPr>
          <a:xfrm>
            <a:off x="2025015" y="2236232"/>
            <a:ext cx="1189660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Handle missing values and normalize data.</a:t>
            </a:r>
            <a:endParaRPr lang="en-US" sz="15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8779" y="2811066"/>
            <a:ext cx="1012508" cy="121503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25015" y="3013472"/>
            <a:ext cx="3921204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b="1" dirty="0">
                <a:latin typeface="Merriweather" pitchFamily="34" charset="0"/>
              </a:rPr>
              <a:t>Exploratory Data Analysis (EDA)</a:t>
            </a:r>
          </a:p>
        </p:txBody>
      </p:sp>
      <p:sp>
        <p:nvSpPr>
          <p:cNvPr id="8" name="Text 4"/>
          <p:cNvSpPr/>
          <p:nvPr/>
        </p:nvSpPr>
        <p:spPr>
          <a:xfrm>
            <a:off x="2025015" y="3451265"/>
            <a:ext cx="1189660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</a:rPr>
              <a:t>Analyze time-series plots, correlations, and seasonal variations.</a:t>
            </a: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8779" y="4026098"/>
            <a:ext cx="1012508" cy="121503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25015" y="4228505"/>
            <a:ext cx="2531269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50"/>
              </a:lnSpc>
            </a:pPr>
            <a:r>
              <a:rPr lang="en-US" sz="2000" b="1" dirty="0">
                <a:latin typeface="Merriweather" pitchFamily="34" charset="0"/>
              </a:rPr>
              <a:t>Feature Engineering</a:t>
            </a:r>
          </a:p>
        </p:txBody>
      </p:sp>
      <p:sp>
        <p:nvSpPr>
          <p:cNvPr id="11" name="Text 6"/>
          <p:cNvSpPr/>
          <p:nvPr/>
        </p:nvSpPr>
        <p:spPr>
          <a:xfrm>
            <a:off x="2025015" y="4666297"/>
            <a:ext cx="1189660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</a:rPr>
              <a:t>Pollutant (PM2.5, O3, NO₂) and Weather (Temperature, Humidity)</a:t>
            </a: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8779" y="5241131"/>
            <a:ext cx="1012508" cy="121503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25015" y="5443537"/>
            <a:ext cx="2531269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450"/>
              </a:lnSpc>
              <a:buNone/>
            </a:pPr>
            <a:r>
              <a:rPr lang="en-US" sz="2000" b="1" dirty="0">
                <a:latin typeface="Merriweather" pitchFamily="34" charset="0"/>
              </a:rPr>
              <a:t>Modeling</a:t>
            </a:r>
          </a:p>
        </p:txBody>
      </p:sp>
      <p:sp>
        <p:nvSpPr>
          <p:cNvPr id="14" name="Text 8"/>
          <p:cNvSpPr/>
          <p:nvPr/>
        </p:nvSpPr>
        <p:spPr>
          <a:xfrm>
            <a:off x="2025015" y="5881330"/>
            <a:ext cx="1189660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</a:rPr>
              <a:t>Utilize Random Forest, LightGBM, and </a:t>
            </a:r>
            <a:r>
              <a:rPr lang="en-US" sz="1500" dirty="0" err="1">
                <a:solidFill>
                  <a:srgbClr val="E2E6E9"/>
                </a:solidFill>
                <a:latin typeface="Merriweather" pitchFamily="34" charset="0"/>
              </a:rPr>
              <a:t>XGBoost</a:t>
            </a:r>
            <a:r>
              <a:rPr lang="en-US" sz="1500" dirty="0">
                <a:solidFill>
                  <a:srgbClr val="E2E6E9"/>
                </a:solidFill>
                <a:latin typeface="Merriweather" pitchFamily="34" charset="0"/>
              </a:rPr>
              <a:t> models.</a:t>
            </a:r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8779" y="6456164"/>
            <a:ext cx="1012508" cy="1215033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25015" y="6658570"/>
            <a:ext cx="2531269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50"/>
              </a:lnSpc>
            </a:pPr>
            <a:r>
              <a:rPr lang="en-US" sz="2000" b="1" dirty="0">
                <a:latin typeface="Merriweather" pitchFamily="34" charset="0"/>
              </a:rPr>
              <a:t>Validation</a:t>
            </a:r>
          </a:p>
        </p:txBody>
      </p:sp>
      <p:sp>
        <p:nvSpPr>
          <p:cNvPr id="17" name="Text 10"/>
          <p:cNvSpPr/>
          <p:nvPr/>
        </p:nvSpPr>
        <p:spPr>
          <a:xfrm>
            <a:off x="2025015" y="7096363"/>
            <a:ext cx="1189660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500" dirty="0">
                <a:solidFill>
                  <a:srgbClr val="E2E6E9"/>
                </a:solidFill>
                <a:latin typeface="Merriweather" pitchFamily="34" charset="0"/>
              </a:rPr>
              <a:t>Assess models using Accuracy, RMSE, and R-squared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37442" y="1029878"/>
            <a:ext cx="7688463" cy="1355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950"/>
              </a:lnSpc>
            </a:pPr>
            <a:r>
              <a:rPr lang="en-IN" sz="3950" dirty="0">
                <a:solidFill>
                  <a:srgbClr val="F5F0F0"/>
                </a:solidFill>
                <a:latin typeface="Merriweather" pitchFamily="34" charset="0"/>
              </a:rPr>
              <a:t>Exploratory Data Analysis</a:t>
            </a:r>
          </a:p>
          <a:p>
            <a:pPr>
              <a:lnSpc>
                <a:spcPts val="4950"/>
              </a:lnSpc>
            </a:pPr>
            <a:r>
              <a:rPr lang="en-IN" sz="3200" dirty="0">
                <a:solidFill>
                  <a:srgbClr val="F5F0F0"/>
                </a:solidFill>
                <a:latin typeface="Merriweather" pitchFamily="34" charset="0"/>
              </a:rPr>
              <a:t>Key Insights </a:t>
            </a:r>
            <a:endParaRPr lang="en-US" sz="3200" dirty="0">
              <a:solidFill>
                <a:srgbClr val="F5F0F0"/>
              </a:solidFill>
              <a:latin typeface="Merriweather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529709" y="4767501"/>
            <a:ext cx="8084582" cy="499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900"/>
              </a:lnSpc>
              <a:buNone/>
            </a:pPr>
            <a:endParaRPr lang="en-US" sz="3900" dirty="0"/>
          </a:p>
        </p:txBody>
      </p:sp>
      <p:sp>
        <p:nvSpPr>
          <p:cNvPr id="11" name="Text 8"/>
          <p:cNvSpPr/>
          <p:nvPr/>
        </p:nvSpPr>
        <p:spPr>
          <a:xfrm>
            <a:off x="3625929" y="5456039"/>
            <a:ext cx="1892141" cy="2364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endParaRPr lang="en-US" dirty="0"/>
          </a:p>
        </p:txBody>
      </p:sp>
      <p:graphicFrame>
        <p:nvGraphicFramePr>
          <p:cNvPr id="17" name="TextBox 1">
            <a:extLst>
              <a:ext uri="{FF2B5EF4-FFF2-40B4-BE49-F238E27FC236}">
                <a16:creationId xmlns:a16="http://schemas.microsoft.com/office/drawing/2014/main" id="{15A6732A-0B81-ADBC-4985-16DFD050E8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9882277"/>
              </p:ext>
            </p:extLst>
          </p:nvPr>
        </p:nvGraphicFramePr>
        <p:xfrm>
          <a:off x="384271" y="3284537"/>
          <a:ext cx="6725236" cy="2965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 descr="A graph showing different colored lines&#10;&#10;AI-generated content may be incorrect.">
            <a:extLst>
              <a:ext uri="{FF2B5EF4-FFF2-40B4-BE49-F238E27FC236}">
                <a16:creationId xmlns:a16="http://schemas.microsoft.com/office/drawing/2014/main" id="{7A8CEB87-DFA0-B312-45D2-725B3DAD3F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3132" y="1940320"/>
            <a:ext cx="7162677" cy="4348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graph with Crust in the background&#10;&#10;AI-generated content may be incorrect.">
            <a:extLst>
              <a:ext uri="{FF2B5EF4-FFF2-40B4-BE49-F238E27FC236}">
                <a16:creationId xmlns:a16="http://schemas.microsoft.com/office/drawing/2014/main" id="{A3A45A23-F88D-EACF-B705-93F27B517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084" y="0"/>
            <a:ext cx="7090475" cy="82296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5A042E5-55F4-096A-39CE-386F12DEC3ED}"/>
              </a:ext>
            </a:extLst>
          </p:cNvPr>
          <p:cNvGrpSpPr/>
          <p:nvPr/>
        </p:nvGrpSpPr>
        <p:grpSpPr>
          <a:xfrm>
            <a:off x="365240" y="3233034"/>
            <a:ext cx="7654219" cy="2752987"/>
            <a:chOff x="-928983" y="2313886"/>
            <a:chExt cx="7654219" cy="14618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FF756D-4737-7BFF-7597-E4EBCBE0B3FB}"/>
                </a:ext>
              </a:extLst>
            </p:cNvPr>
            <p:cNvSpPr/>
            <p:nvPr/>
          </p:nvSpPr>
          <p:spPr>
            <a:xfrm>
              <a:off x="0" y="2615544"/>
              <a:ext cx="6725236" cy="116021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CC009A-93A2-487F-2C44-CE0E09B6DAEC}"/>
                </a:ext>
              </a:extLst>
            </p:cNvPr>
            <p:cNvSpPr txBox="1"/>
            <p:nvPr/>
          </p:nvSpPr>
          <p:spPr>
            <a:xfrm>
              <a:off x="-928983" y="2313886"/>
              <a:ext cx="6725236" cy="11602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>
                  <a:solidFill>
                    <a:prstClr val="white"/>
                  </a:solidFill>
                  <a:latin typeface="Merriweather" pitchFamily="34" charset="0"/>
                  <a:ea typeface="+mn-ea"/>
                  <a:cs typeface="+mn-cs"/>
                </a:rPr>
                <a:t>Inverse Correlation: 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solidFill>
                    <a:srgbClr val="E2E6E9"/>
                  </a:solidFill>
                  <a:latin typeface="Merriweather" pitchFamily="34" charset="0"/>
                </a:rPr>
                <a:t>O3 and NO2 displayed opposing trends due to atmospheric chemistry.</a:t>
              </a:r>
              <a:endParaRPr lang="en-US" sz="1500" kern="1200" dirty="0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endParaRPr>
            </a:p>
          </p:txBody>
        </p:sp>
      </p:grp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52D71A7E-53F4-ED73-6DBD-CD671ED80601}"/>
              </a:ext>
            </a:extLst>
          </p:cNvPr>
          <p:cNvSpPr/>
          <p:nvPr/>
        </p:nvSpPr>
        <p:spPr>
          <a:xfrm>
            <a:off x="365240" y="4727728"/>
            <a:ext cx="6725236" cy="0"/>
          </a:xfrm>
          <a:prstGeom prst="line">
            <a:avLst/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4EEBCA-90E9-69B2-8113-44DE05355A9D}"/>
              </a:ext>
            </a:extLst>
          </p:cNvPr>
          <p:cNvGrpSpPr/>
          <p:nvPr/>
        </p:nvGrpSpPr>
        <p:grpSpPr>
          <a:xfrm>
            <a:off x="365240" y="4727728"/>
            <a:ext cx="6725236" cy="1113454"/>
            <a:chOff x="0" y="2663941"/>
            <a:chExt cx="6725236" cy="111345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C07DF1-0599-9728-0032-8901A403B70A}"/>
                </a:ext>
              </a:extLst>
            </p:cNvPr>
            <p:cNvSpPr/>
            <p:nvPr/>
          </p:nvSpPr>
          <p:spPr>
            <a:xfrm>
              <a:off x="0" y="2663941"/>
              <a:ext cx="6725236" cy="111345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5832F4-7F95-C9D5-5183-1F8570AAEFFF}"/>
                </a:ext>
              </a:extLst>
            </p:cNvPr>
            <p:cNvSpPr txBox="1"/>
            <p:nvPr/>
          </p:nvSpPr>
          <p:spPr>
            <a:xfrm>
              <a:off x="0" y="2663941"/>
              <a:ext cx="6725236" cy="11134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b="1" kern="1200" dirty="0">
                  <a:solidFill>
                    <a:prstClr val="white"/>
                  </a:solidFill>
                  <a:latin typeface="Merriweather" pitchFamily="34" charset="0"/>
                  <a:ea typeface="+mn-ea"/>
                  <a:cs typeface="+mn-cs"/>
                </a:rPr>
                <a:t>Seasonal Patterns:</a:t>
              </a:r>
            </a:p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>
                  <a:solidFill>
                    <a:srgbClr val="E2E6E9"/>
                  </a:solidFill>
                  <a:latin typeface="Merriweather" pitchFamily="34" charset="0"/>
                  <a:ea typeface="Merriweather" pitchFamily="34" charset="-122"/>
                  <a:cs typeface="Merriweather" pitchFamily="34" charset="-120"/>
                </a:rPr>
                <a:t>Summer: Higher AQHI; Winter: Mostly low AQHI.</a:t>
              </a:r>
            </a:p>
          </p:txBody>
        </p:sp>
      </p:grpSp>
      <p:sp>
        <p:nvSpPr>
          <p:cNvPr id="11" name="Text 0">
            <a:extLst>
              <a:ext uri="{FF2B5EF4-FFF2-40B4-BE49-F238E27FC236}">
                <a16:creationId xmlns:a16="http://schemas.microsoft.com/office/drawing/2014/main" id="{16DC0EC5-86C9-8DF0-D5FD-11A1567020C0}"/>
              </a:ext>
            </a:extLst>
          </p:cNvPr>
          <p:cNvSpPr/>
          <p:nvPr/>
        </p:nvSpPr>
        <p:spPr>
          <a:xfrm>
            <a:off x="365240" y="1130584"/>
            <a:ext cx="7688463" cy="1355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950"/>
              </a:lnSpc>
            </a:pPr>
            <a:r>
              <a:rPr lang="en-IN" sz="3950" dirty="0">
                <a:solidFill>
                  <a:srgbClr val="F5F0F0"/>
                </a:solidFill>
                <a:latin typeface="Merriweather" pitchFamily="34" charset="0"/>
              </a:rPr>
              <a:t>Exploratory Data Analysis</a:t>
            </a:r>
          </a:p>
          <a:p>
            <a:pPr>
              <a:lnSpc>
                <a:spcPts val="4950"/>
              </a:lnSpc>
            </a:pPr>
            <a:r>
              <a:rPr lang="en-IN" sz="3200" dirty="0">
                <a:solidFill>
                  <a:srgbClr val="F5F0F0"/>
                </a:solidFill>
                <a:latin typeface="Merriweather" pitchFamily="34" charset="0"/>
              </a:rPr>
              <a:t>Key Insights </a:t>
            </a:r>
            <a:endParaRPr lang="en-US" sz="3200" dirty="0">
              <a:solidFill>
                <a:srgbClr val="F5F0F0"/>
              </a:solidFill>
              <a:latin typeface="Merriweather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9F6899-74FA-70F7-2084-AA792D15A6A3}"/>
              </a:ext>
            </a:extLst>
          </p:cNvPr>
          <p:cNvCxnSpPr/>
          <p:nvPr/>
        </p:nvCxnSpPr>
        <p:spPr>
          <a:xfrm>
            <a:off x="365240" y="3124863"/>
            <a:ext cx="6653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8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13DF8B8-D249-1689-F259-4CD5457083EB}"/>
              </a:ext>
            </a:extLst>
          </p:cNvPr>
          <p:cNvSpPr/>
          <p:nvPr/>
        </p:nvSpPr>
        <p:spPr>
          <a:xfrm>
            <a:off x="708779" y="558284"/>
            <a:ext cx="5062657" cy="632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050"/>
              </a:lnSpc>
            </a:pPr>
            <a:r>
              <a:rPr lang="en-US" sz="4000" dirty="0">
                <a:solidFill>
                  <a:srgbClr val="F5F0F0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rPr>
              <a:t>Modeling Approach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C48975-96D4-F4F3-045E-3A4A3584EC33}"/>
              </a:ext>
            </a:extLst>
          </p:cNvPr>
          <p:cNvSpPr txBox="1"/>
          <p:nvPr/>
        </p:nvSpPr>
        <p:spPr>
          <a:xfrm>
            <a:off x="708779" y="1643984"/>
            <a:ext cx="10038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study uses a structured three-stage approach to predict AQHI levels in five Ontario cities.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CC3A7-A13C-A060-41C2-B6EF6D1696F8}"/>
              </a:ext>
            </a:extLst>
          </p:cNvPr>
          <p:cNvSpPr txBox="1"/>
          <p:nvPr/>
        </p:nvSpPr>
        <p:spPr>
          <a:xfrm>
            <a:off x="3095330" y="2832485"/>
            <a:ext cx="7170459" cy="369332"/>
          </a:xfrm>
          <a:custGeom>
            <a:avLst/>
            <a:gdLst>
              <a:gd name="connsiteX0" fmla="*/ 0 w 7170459"/>
              <a:gd name="connsiteY0" fmla="*/ 0 h 369332"/>
              <a:gd name="connsiteX1" fmla="*/ 669243 w 7170459"/>
              <a:gd name="connsiteY1" fmla="*/ 0 h 369332"/>
              <a:gd name="connsiteX2" fmla="*/ 1338486 w 7170459"/>
              <a:gd name="connsiteY2" fmla="*/ 0 h 369332"/>
              <a:gd name="connsiteX3" fmla="*/ 2007729 w 7170459"/>
              <a:gd name="connsiteY3" fmla="*/ 0 h 369332"/>
              <a:gd name="connsiteX4" fmla="*/ 2676971 w 7170459"/>
              <a:gd name="connsiteY4" fmla="*/ 0 h 369332"/>
              <a:gd name="connsiteX5" fmla="*/ 3131100 w 7170459"/>
              <a:gd name="connsiteY5" fmla="*/ 0 h 369332"/>
              <a:gd name="connsiteX6" fmla="*/ 3656934 w 7170459"/>
              <a:gd name="connsiteY6" fmla="*/ 0 h 369332"/>
              <a:gd name="connsiteX7" fmla="*/ 4111063 w 7170459"/>
              <a:gd name="connsiteY7" fmla="*/ 0 h 369332"/>
              <a:gd name="connsiteX8" fmla="*/ 4493488 w 7170459"/>
              <a:gd name="connsiteY8" fmla="*/ 0 h 369332"/>
              <a:gd name="connsiteX9" fmla="*/ 5091026 w 7170459"/>
              <a:gd name="connsiteY9" fmla="*/ 0 h 369332"/>
              <a:gd name="connsiteX10" fmla="*/ 5831973 w 7170459"/>
              <a:gd name="connsiteY10" fmla="*/ 0 h 369332"/>
              <a:gd name="connsiteX11" fmla="*/ 6572921 w 7170459"/>
              <a:gd name="connsiteY11" fmla="*/ 0 h 369332"/>
              <a:gd name="connsiteX12" fmla="*/ 7170459 w 7170459"/>
              <a:gd name="connsiteY12" fmla="*/ 0 h 369332"/>
              <a:gd name="connsiteX13" fmla="*/ 7170459 w 7170459"/>
              <a:gd name="connsiteY13" fmla="*/ 369332 h 369332"/>
              <a:gd name="connsiteX14" fmla="*/ 6788035 w 7170459"/>
              <a:gd name="connsiteY14" fmla="*/ 369332 h 369332"/>
              <a:gd name="connsiteX15" fmla="*/ 6190496 w 7170459"/>
              <a:gd name="connsiteY15" fmla="*/ 369332 h 369332"/>
              <a:gd name="connsiteX16" fmla="*/ 5521253 w 7170459"/>
              <a:gd name="connsiteY16" fmla="*/ 369332 h 369332"/>
              <a:gd name="connsiteX17" fmla="*/ 5138829 w 7170459"/>
              <a:gd name="connsiteY17" fmla="*/ 369332 h 369332"/>
              <a:gd name="connsiteX18" fmla="*/ 4612995 w 7170459"/>
              <a:gd name="connsiteY18" fmla="*/ 369332 h 369332"/>
              <a:gd name="connsiteX19" fmla="*/ 3872048 w 7170459"/>
              <a:gd name="connsiteY19" fmla="*/ 369332 h 369332"/>
              <a:gd name="connsiteX20" fmla="*/ 3489623 w 7170459"/>
              <a:gd name="connsiteY20" fmla="*/ 369332 h 369332"/>
              <a:gd name="connsiteX21" fmla="*/ 3035494 w 7170459"/>
              <a:gd name="connsiteY21" fmla="*/ 369332 h 369332"/>
              <a:gd name="connsiteX22" fmla="*/ 2581365 w 7170459"/>
              <a:gd name="connsiteY22" fmla="*/ 369332 h 369332"/>
              <a:gd name="connsiteX23" fmla="*/ 2055532 w 7170459"/>
              <a:gd name="connsiteY23" fmla="*/ 369332 h 369332"/>
              <a:gd name="connsiteX24" fmla="*/ 1601403 w 7170459"/>
              <a:gd name="connsiteY24" fmla="*/ 369332 h 369332"/>
              <a:gd name="connsiteX25" fmla="*/ 1075569 w 7170459"/>
              <a:gd name="connsiteY25" fmla="*/ 369332 h 369332"/>
              <a:gd name="connsiteX26" fmla="*/ 549735 w 7170459"/>
              <a:gd name="connsiteY26" fmla="*/ 369332 h 369332"/>
              <a:gd name="connsiteX27" fmla="*/ 0 w 7170459"/>
              <a:gd name="connsiteY27" fmla="*/ 369332 h 369332"/>
              <a:gd name="connsiteX28" fmla="*/ 0 w 7170459"/>
              <a:gd name="connsiteY28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170459" h="369332" fill="none" extrusionOk="0">
                <a:moveTo>
                  <a:pt x="0" y="0"/>
                </a:moveTo>
                <a:cubicBezTo>
                  <a:pt x="326626" y="-36623"/>
                  <a:pt x="418447" y="40253"/>
                  <a:pt x="669243" y="0"/>
                </a:cubicBezTo>
                <a:cubicBezTo>
                  <a:pt x="920039" y="-40253"/>
                  <a:pt x="1066614" y="62319"/>
                  <a:pt x="1338486" y="0"/>
                </a:cubicBezTo>
                <a:cubicBezTo>
                  <a:pt x="1610358" y="-62319"/>
                  <a:pt x="1865898" y="55543"/>
                  <a:pt x="2007729" y="0"/>
                </a:cubicBezTo>
                <a:cubicBezTo>
                  <a:pt x="2149560" y="-55543"/>
                  <a:pt x="2410445" y="27142"/>
                  <a:pt x="2676971" y="0"/>
                </a:cubicBezTo>
                <a:cubicBezTo>
                  <a:pt x="2943497" y="-27142"/>
                  <a:pt x="2954761" y="24139"/>
                  <a:pt x="3131100" y="0"/>
                </a:cubicBezTo>
                <a:cubicBezTo>
                  <a:pt x="3307439" y="-24139"/>
                  <a:pt x="3523994" y="43352"/>
                  <a:pt x="3656934" y="0"/>
                </a:cubicBezTo>
                <a:cubicBezTo>
                  <a:pt x="3789874" y="-43352"/>
                  <a:pt x="4013211" y="42450"/>
                  <a:pt x="4111063" y="0"/>
                </a:cubicBezTo>
                <a:cubicBezTo>
                  <a:pt x="4208915" y="-42450"/>
                  <a:pt x="4393974" y="26339"/>
                  <a:pt x="4493488" y="0"/>
                </a:cubicBezTo>
                <a:cubicBezTo>
                  <a:pt x="4593002" y="-26339"/>
                  <a:pt x="4952088" y="60441"/>
                  <a:pt x="5091026" y="0"/>
                </a:cubicBezTo>
                <a:cubicBezTo>
                  <a:pt x="5229964" y="-60441"/>
                  <a:pt x="5595700" y="64021"/>
                  <a:pt x="5831973" y="0"/>
                </a:cubicBezTo>
                <a:cubicBezTo>
                  <a:pt x="6068246" y="-64021"/>
                  <a:pt x="6295174" y="39838"/>
                  <a:pt x="6572921" y="0"/>
                </a:cubicBezTo>
                <a:cubicBezTo>
                  <a:pt x="6850668" y="-39838"/>
                  <a:pt x="6893464" y="27153"/>
                  <a:pt x="7170459" y="0"/>
                </a:cubicBezTo>
                <a:cubicBezTo>
                  <a:pt x="7170788" y="131383"/>
                  <a:pt x="7137071" y="232061"/>
                  <a:pt x="7170459" y="369332"/>
                </a:cubicBezTo>
                <a:cubicBezTo>
                  <a:pt x="7019148" y="395664"/>
                  <a:pt x="6878342" y="343664"/>
                  <a:pt x="6788035" y="369332"/>
                </a:cubicBezTo>
                <a:cubicBezTo>
                  <a:pt x="6697728" y="395000"/>
                  <a:pt x="6485454" y="363137"/>
                  <a:pt x="6190496" y="369332"/>
                </a:cubicBezTo>
                <a:cubicBezTo>
                  <a:pt x="5895538" y="375527"/>
                  <a:pt x="5687411" y="352169"/>
                  <a:pt x="5521253" y="369332"/>
                </a:cubicBezTo>
                <a:cubicBezTo>
                  <a:pt x="5355095" y="386495"/>
                  <a:pt x="5319401" y="329836"/>
                  <a:pt x="5138829" y="369332"/>
                </a:cubicBezTo>
                <a:cubicBezTo>
                  <a:pt x="4958257" y="408828"/>
                  <a:pt x="4794426" y="353448"/>
                  <a:pt x="4612995" y="369332"/>
                </a:cubicBezTo>
                <a:cubicBezTo>
                  <a:pt x="4431564" y="385216"/>
                  <a:pt x="4033184" y="284863"/>
                  <a:pt x="3872048" y="369332"/>
                </a:cubicBezTo>
                <a:cubicBezTo>
                  <a:pt x="3710912" y="453801"/>
                  <a:pt x="3602239" y="360755"/>
                  <a:pt x="3489623" y="369332"/>
                </a:cubicBezTo>
                <a:cubicBezTo>
                  <a:pt x="3377007" y="377909"/>
                  <a:pt x="3152981" y="316293"/>
                  <a:pt x="3035494" y="369332"/>
                </a:cubicBezTo>
                <a:cubicBezTo>
                  <a:pt x="2918007" y="422371"/>
                  <a:pt x="2742497" y="340903"/>
                  <a:pt x="2581365" y="369332"/>
                </a:cubicBezTo>
                <a:cubicBezTo>
                  <a:pt x="2420233" y="397761"/>
                  <a:pt x="2223058" y="344428"/>
                  <a:pt x="2055532" y="369332"/>
                </a:cubicBezTo>
                <a:cubicBezTo>
                  <a:pt x="1888006" y="394236"/>
                  <a:pt x="1772755" y="344192"/>
                  <a:pt x="1601403" y="369332"/>
                </a:cubicBezTo>
                <a:cubicBezTo>
                  <a:pt x="1430051" y="394472"/>
                  <a:pt x="1201350" y="333867"/>
                  <a:pt x="1075569" y="369332"/>
                </a:cubicBezTo>
                <a:cubicBezTo>
                  <a:pt x="949788" y="404797"/>
                  <a:pt x="713176" y="345704"/>
                  <a:pt x="549735" y="369332"/>
                </a:cubicBezTo>
                <a:cubicBezTo>
                  <a:pt x="386294" y="392960"/>
                  <a:pt x="222252" y="315161"/>
                  <a:pt x="0" y="369332"/>
                </a:cubicBezTo>
                <a:cubicBezTo>
                  <a:pt x="-29916" y="189057"/>
                  <a:pt x="13809" y="112461"/>
                  <a:pt x="0" y="0"/>
                </a:cubicBezTo>
                <a:close/>
              </a:path>
              <a:path w="7170459" h="369332" stroke="0" extrusionOk="0">
                <a:moveTo>
                  <a:pt x="0" y="0"/>
                </a:moveTo>
                <a:cubicBezTo>
                  <a:pt x="298097" y="-47915"/>
                  <a:pt x="542232" y="34014"/>
                  <a:pt x="740947" y="0"/>
                </a:cubicBezTo>
                <a:cubicBezTo>
                  <a:pt x="939662" y="-34014"/>
                  <a:pt x="1073125" y="63002"/>
                  <a:pt x="1266781" y="0"/>
                </a:cubicBezTo>
                <a:cubicBezTo>
                  <a:pt x="1460437" y="-63002"/>
                  <a:pt x="1526007" y="40740"/>
                  <a:pt x="1649206" y="0"/>
                </a:cubicBezTo>
                <a:cubicBezTo>
                  <a:pt x="1772405" y="-40740"/>
                  <a:pt x="1996889" y="43788"/>
                  <a:pt x="2318448" y="0"/>
                </a:cubicBezTo>
                <a:cubicBezTo>
                  <a:pt x="2640007" y="-43788"/>
                  <a:pt x="2757305" y="43980"/>
                  <a:pt x="2915987" y="0"/>
                </a:cubicBezTo>
                <a:cubicBezTo>
                  <a:pt x="3074669" y="-43980"/>
                  <a:pt x="3442147" y="38959"/>
                  <a:pt x="3585229" y="0"/>
                </a:cubicBezTo>
                <a:cubicBezTo>
                  <a:pt x="3728311" y="-38959"/>
                  <a:pt x="3826086" y="22740"/>
                  <a:pt x="3967654" y="0"/>
                </a:cubicBezTo>
                <a:cubicBezTo>
                  <a:pt x="4109223" y="-22740"/>
                  <a:pt x="4278541" y="8243"/>
                  <a:pt x="4421783" y="0"/>
                </a:cubicBezTo>
                <a:cubicBezTo>
                  <a:pt x="4565025" y="-8243"/>
                  <a:pt x="4750877" y="12208"/>
                  <a:pt x="4947617" y="0"/>
                </a:cubicBezTo>
                <a:cubicBezTo>
                  <a:pt x="5144357" y="-12208"/>
                  <a:pt x="5241943" y="30522"/>
                  <a:pt x="5330041" y="0"/>
                </a:cubicBezTo>
                <a:cubicBezTo>
                  <a:pt x="5418139" y="-30522"/>
                  <a:pt x="5755925" y="62578"/>
                  <a:pt x="5927579" y="0"/>
                </a:cubicBezTo>
                <a:cubicBezTo>
                  <a:pt x="6099233" y="-62578"/>
                  <a:pt x="6353424" y="12391"/>
                  <a:pt x="6525118" y="0"/>
                </a:cubicBezTo>
                <a:cubicBezTo>
                  <a:pt x="6696812" y="-12391"/>
                  <a:pt x="6996137" y="20059"/>
                  <a:pt x="7170459" y="0"/>
                </a:cubicBezTo>
                <a:cubicBezTo>
                  <a:pt x="7213830" y="115266"/>
                  <a:pt x="7169988" y="292943"/>
                  <a:pt x="7170459" y="369332"/>
                </a:cubicBezTo>
                <a:cubicBezTo>
                  <a:pt x="6919036" y="372639"/>
                  <a:pt x="6696664" y="295506"/>
                  <a:pt x="6429512" y="369332"/>
                </a:cubicBezTo>
                <a:cubicBezTo>
                  <a:pt x="6162360" y="443158"/>
                  <a:pt x="6144694" y="348385"/>
                  <a:pt x="5975383" y="369332"/>
                </a:cubicBezTo>
                <a:cubicBezTo>
                  <a:pt x="5806072" y="390279"/>
                  <a:pt x="5545693" y="309520"/>
                  <a:pt x="5234435" y="369332"/>
                </a:cubicBezTo>
                <a:cubicBezTo>
                  <a:pt x="4923177" y="429144"/>
                  <a:pt x="5004389" y="336907"/>
                  <a:pt x="4852011" y="369332"/>
                </a:cubicBezTo>
                <a:cubicBezTo>
                  <a:pt x="4699633" y="401757"/>
                  <a:pt x="4491237" y="317698"/>
                  <a:pt x="4254472" y="369332"/>
                </a:cubicBezTo>
                <a:cubicBezTo>
                  <a:pt x="4017707" y="420966"/>
                  <a:pt x="3878988" y="360240"/>
                  <a:pt x="3728639" y="369332"/>
                </a:cubicBezTo>
                <a:cubicBezTo>
                  <a:pt x="3578290" y="378424"/>
                  <a:pt x="3371902" y="340530"/>
                  <a:pt x="3059396" y="369332"/>
                </a:cubicBezTo>
                <a:cubicBezTo>
                  <a:pt x="2746890" y="398134"/>
                  <a:pt x="2557569" y="340567"/>
                  <a:pt x="2318448" y="369332"/>
                </a:cubicBezTo>
                <a:cubicBezTo>
                  <a:pt x="2079327" y="398097"/>
                  <a:pt x="1824121" y="338481"/>
                  <a:pt x="1649206" y="369332"/>
                </a:cubicBezTo>
                <a:cubicBezTo>
                  <a:pt x="1474291" y="400183"/>
                  <a:pt x="1309524" y="323585"/>
                  <a:pt x="979963" y="369332"/>
                </a:cubicBezTo>
                <a:cubicBezTo>
                  <a:pt x="650402" y="415079"/>
                  <a:pt x="273630" y="293280"/>
                  <a:pt x="0" y="369332"/>
                </a:cubicBezTo>
                <a:cubicBezTo>
                  <a:pt x="-17987" y="208526"/>
                  <a:pt x="13837" y="106796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0539760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Stage 1: Regression using only pollutant features (PM2.5, O3, NO2)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6B6C1-AF6B-2CA1-F422-3EF3981360AC}"/>
              </a:ext>
            </a:extLst>
          </p:cNvPr>
          <p:cNvSpPr txBox="1"/>
          <p:nvPr/>
        </p:nvSpPr>
        <p:spPr>
          <a:xfrm>
            <a:off x="2906794" y="4234933"/>
            <a:ext cx="7547530" cy="369332"/>
          </a:xfrm>
          <a:solidFill>
            <a:schemeClr val="bg2">
              <a:lumMod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22C2B-4E3E-0FEB-70FD-90A79407FA06}"/>
              </a:ext>
            </a:extLst>
          </p:cNvPr>
          <p:cNvSpPr txBox="1"/>
          <p:nvPr/>
        </p:nvSpPr>
        <p:spPr>
          <a:xfrm>
            <a:off x="2331758" y="5452715"/>
            <a:ext cx="8697601" cy="369332"/>
          </a:xfrm>
          <a:custGeom>
            <a:avLst/>
            <a:gdLst>
              <a:gd name="connsiteX0" fmla="*/ 0 w 8697601"/>
              <a:gd name="connsiteY0" fmla="*/ 0 h 369332"/>
              <a:gd name="connsiteX1" fmla="*/ 318912 w 8697601"/>
              <a:gd name="connsiteY1" fmla="*/ 0 h 369332"/>
              <a:gd name="connsiteX2" fmla="*/ 637824 w 8697601"/>
              <a:gd name="connsiteY2" fmla="*/ 0 h 369332"/>
              <a:gd name="connsiteX3" fmla="*/ 1391616 w 8697601"/>
              <a:gd name="connsiteY3" fmla="*/ 0 h 369332"/>
              <a:gd name="connsiteX4" fmla="*/ 1884480 w 8697601"/>
              <a:gd name="connsiteY4" fmla="*/ 0 h 369332"/>
              <a:gd name="connsiteX5" fmla="*/ 2464320 w 8697601"/>
              <a:gd name="connsiteY5" fmla="*/ 0 h 369332"/>
              <a:gd name="connsiteX6" fmla="*/ 2957184 w 8697601"/>
              <a:gd name="connsiteY6" fmla="*/ 0 h 369332"/>
              <a:gd name="connsiteX7" fmla="*/ 3624000 w 8697601"/>
              <a:gd name="connsiteY7" fmla="*/ 0 h 369332"/>
              <a:gd name="connsiteX8" fmla="*/ 4377793 w 8697601"/>
              <a:gd name="connsiteY8" fmla="*/ 0 h 369332"/>
              <a:gd name="connsiteX9" fmla="*/ 4783681 w 8697601"/>
              <a:gd name="connsiteY9" fmla="*/ 0 h 369332"/>
              <a:gd name="connsiteX10" fmla="*/ 5450497 w 8697601"/>
              <a:gd name="connsiteY10" fmla="*/ 0 h 369332"/>
              <a:gd name="connsiteX11" fmla="*/ 6204289 w 8697601"/>
              <a:gd name="connsiteY11" fmla="*/ 0 h 369332"/>
              <a:gd name="connsiteX12" fmla="*/ 6697153 w 8697601"/>
              <a:gd name="connsiteY12" fmla="*/ 0 h 369332"/>
              <a:gd name="connsiteX13" fmla="*/ 7450945 w 8697601"/>
              <a:gd name="connsiteY13" fmla="*/ 0 h 369332"/>
              <a:gd name="connsiteX14" fmla="*/ 7769857 w 8697601"/>
              <a:gd name="connsiteY14" fmla="*/ 0 h 369332"/>
              <a:gd name="connsiteX15" fmla="*/ 8697601 w 8697601"/>
              <a:gd name="connsiteY15" fmla="*/ 0 h 369332"/>
              <a:gd name="connsiteX16" fmla="*/ 8697601 w 8697601"/>
              <a:gd name="connsiteY16" fmla="*/ 369332 h 369332"/>
              <a:gd name="connsiteX17" fmla="*/ 8030785 w 8697601"/>
              <a:gd name="connsiteY17" fmla="*/ 369332 h 369332"/>
              <a:gd name="connsiteX18" fmla="*/ 7537921 w 8697601"/>
              <a:gd name="connsiteY18" fmla="*/ 369332 h 369332"/>
              <a:gd name="connsiteX19" fmla="*/ 6871105 w 8697601"/>
              <a:gd name="connsiteY19" fmla="*/ 369332 h 369332"/>
              <a:gd name="connsiteX20" fmla="*/ 6378241 w 8697601"/>
              <a:gd name="connsiteY20" fmla="*/ 369332 h 369332"/>
              <a:gd name="connsiteX21" fmla="*/ 5798401 w 8697601"/>
              <a:gd name="connsiteY21" fmla="*/ 369332 h 369332"/>
              <a:gd name="connsiteX22" fmla="*/ 5392513 w 8697601"/>
              <a:gd name="connsiteY22" fmla="*/ 369332 h 369332"/>
              <a:gd name="connsiteX23" fmla="*/ 4812673 w 8697601"/>
              <a:gd name="connsiteY23" fmla="*/ 369332 h 369332"/>
              <a:gd name="connsiteX24" fmla="*/ 4319808 w 8697601"/>
              <a:gd name="connsiteY24" fmla="*/ 369332 h 369332"/>
              <a:gd name="connsiteX25" fmla="*/ 3566016 w 8697601"/>
              <a:gd name="connsiteY25" fmla="*/ 369332 h 369332"/>
              <a:gd name="connsiteX26" fmla="*/ 3247104 w 8697601"/>
              <a:gd name="connsiteY26" fmla="*/ 369332 h 369332"/>
              <a:gd name="connsiteX27" fmla="*/ 2754240 w 8697601"/>
              <a:gd name="connsiteY27" fmla="*/ 369332 h 369332"/>
              <a:gd name="connsiteX28" fmla="*/ 2348352 w 8697601"/>
              <a:gd name="connsiteY28" fmla="*/ 369332 h 369332"/>
              <a:gd name="connsiteX29" fmla="*/ 1594560 w 8697601"/>
              <a:gd name="connsiteY29" fmla="*/ 369332 h 369332"/>
              <a:gd name="connsiteX30" fmla="*/ 1188672 w 8697601"/>
              <a:gd name="connsiteY30" fmla="*/ 369332 h 369332"/>
              <a:gd name="connsiteX31" fmla="*/ 695808 w 8697601"/>
              <a:gd name="connsiteY31" fmla="*/ 369332 h 369332"/>
              <a:gd name="connsiteX32" fmla="*/ 0 w 8697601"/>
              <a:gd name="connsiteY32" fmla="*/ 369332 h 369332"/>
              <a:gd name="connsiteX33" fmla="*/ 0 w 8697601"/>
              <a:gd name="connsiteY33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697601" h="369332" fill="none" extrusionOk="0">
                <a:moveTo>
                  <a:pt x="0" y="0"/>
                </a:moveTo>
                <a:cubicBezTo>
                  <a:pt x="102326" y="-31011"/>
                  <a:pt x="180123" y="1138"/>
                  <a:pt x="318912" y="0"/>
                </a:cubicBezTo>
                <a:cubicBezTo>
                  <a:pt x="457701" y="-1138"/>
                  <a:pt x="515483" y="16904"/>
                  <a:pt x="637824" y="0"/>
                </a:cubicBezTo>
                <a:cubicBezTo>
                  <a:pt x="760165" y="-16904"/>
                  <a:pt x="1144128" y="28929"/>
                  <a:pt x="1391616" y="0"/>
                </a:cubicBezTo>
                <a:cubicBezTo>
                  <a:pt x="1639104" y="-28929"/>
                  <a:pt x="1697532" y="6499"/>
                  <a:pt x="1884480" y="0"/>
                </a:cubicBezTo>
                <a:cubicBezTo>
                  <a:pt x="2071428" y="-6499"/>
                  <a:pt x="2206275" y="55845"/>
                  <a:pt x="2464320" y="0"/>
                </a:cubicBezTo>
                <a:cubicBezTo>
                  <a:pt x="2722365" y="-55845"/>
                  <a:pt x="2752797" y="2311"/>
                  <a:pt x="2957184" y="0"/>
                </a:cubicBezTo>
                <a:cubicBezTo>
                  <a:pt x="3161571" y="-2311"/>
                  <a:pt x="3439922" y="8815"/>
                  <a:pt x="3624000" y="0"/>
                </a:cubicBezTo>
                <a:cubicBezTo>
                  <a:pt x="3808078" y="-8815"/>
                  <a:pt x="4050319" y="36377"/>
                  <a:pt x="4377793" y="0"/>
                </a:cubicBezTo>
                <a:cubicBezTo>
                  <a:pt x="4705267" y="-36377"/>
                  <a:pt x="4692200" y="47015"/>
                  <a:pt x="4783681" y="0"/>
                </a:cubicBezTo>
                <a:cubicBezTo>
                  <a:pt x="4875162" y="-47015"/>
                  <a:pt x="5165731" y="29709"/>
                  <a:pt x="5450497" y="0"/>
                </a:cubicBezTo>
                <a:cubicBezTo>
                  <a:pt x="5735263" y="-29709"/>
                  <a:pt x="5922239" y="72671"/>
                  <a:pt x="6204289" y="0"/>
                </a:cubicBezTo>
                <a:cubicBezTo>
                  <a:pt x="6486339" y="-72671"/>
                  <a:pt x="6481524" y="51652"/>
                  <a:pt x="6697153" y="0"/>
                </a:cubicBezTo>
                <a:cubicBezTo>
                  <a:pt x="6912782" y="-51652"/>
                  <a:pt x="7279178" y="53010"/>
                  <a:pt x="7450945" y="0"/>
                </a:cubicBezTo>
                <a:cubicBezTo>
                  <a:pt x="7622712" y="-53010"/>
                  <a:pt x="7620135" y="29075"/>
                  <a:pt x="7769857" y="0"/>
                </a:cubicBezTo>
                <a:cubicBezTo>
                  <a:pt x="7919579" y="-29075"/>
                  <a:pt x="8445791" y="18962"/>
                  <a:pt x="8697601" y="0"/>
                </a:cubicBezTo>
                <a:cubicBezTo>
                  <a:pt x="8732742" y="161727"/>
                  <a:pt x="8688663" y="200877"/>
                  <a:pt x="8697601" y="369332"/>
                </a:cubicBezTo>
                <a:cubicBezTo>
                  <a:pt x="8413709" y="435459"/>
                  <a:pt x="8234029" y="293162"/>
                  <a:pt x="8030785" y="369332"/>
                </a:cubicBezTo>
                <a:cubicBezTo>
                  <a:pt x="7827541" y="445502"/>
                  <a:pt x="7639192" y="314760"/>
                  <a:pt x="7537921" y="369332"/>
                </a:cubicBezTo>
                <a:cubicBezTo>
                  <a:pt x="7436650" y="423904"/>
                  <a:pt x="7159733" y="334222"/>
                  <a:pt x="6871105" y="369332"/>
                </a:cubicBezTo>
                <a:cubicBezTo>
                  <a:pt x="6582477" y="404442"/>
                  <a:pt x="6509351" y="344416"/>
                  <a:pt x="6378241" y="369332"/>
                </a:cubicBezTo>
                <a:cubicBezTo>
                  <a:pt x="6247131" y="394248"/>
                  <a:pt x="6077290" y="360695"/>
                  <a:pt x="5798401" y="369332"/>
                </a:cubicBezTo>
                <a:cubicBezTo>
                  <a:pt x="5519512" y="377969"/>
                  <a:pt x="5587695" y="366738"/>
                  <a:pt x="5392513" y="369332"/>
                </a:cubicBezTo>
                <a:cubicBezTo>
                  <a:pt x="5197331" y="371926"/>
                  <a:pt x="4997970" y="305148"/>
                  <a:pt x="4812673" y="369332"/>
                </a:cubicBezTo>
                <a:cubicBezTo>
                  <a:pt x="4627376" y="433516"/>
                  <a:pt x="4499945" y="351756"/>
                  <a:pt x="4319808" y="369332"/>
                </a:cubicBezTo>
                <a:cubicBezTo>
                  <a:pt x="4139671" y="386908"/>
                  <a:pt x="3765440" y="289014"/>
                  <a:pt x="3566016" y="369332"/>
                </a:cubicBezTo>
                <a:cubicBezTo>
                  <a:pt x="3366592" y="449650"/>
                  <a:pt x="3386353" y="331782"/>
                  <a:pt x="3247104" y="369332"/>
                </a:cubicBezTo>
                <a:cubicBezTo>
                  <a:pt x="3107855" y="406882"/>
                  <a:pt x="2883035" y="368989"/>
                  <a:pt x="2754240" y="369332"/>
                </a:cubicBezTo>
                <a:cubicBezTo>
                  <a:pt x="2625445" y="369675"/>
                  <a:pt x="2530376" y="344287"/>
                  <a:pt x="2348352" y="369332"/>
                </a:cubicBezTo>
                <a:cubicBezTo>
                  <a:pt x="2166328" y="394377"/>
                  <a:pt x="1770332" y="297776"/>
                  <a:pt x="1594560" y="369332"/>
                </a:cubicBezTo>
                <a:cubicBezTo>
                  <a:pt x="1418788" y="440888"/>
                  <a:pt x="1293808" y="343561"/>
                  <a:pt x="1188672" y="369332"/>
                </a:cubicBezTo>
                <a:cubicBezTo>
                  <a:pt x="1083536" y="395103"/>
                  <a:pt x="912863" y="342967"/>
                  <a:pt x="695808" y="369332"/>
                </a:cubicBezTo>
                <a:cubicBezTo>
                  <a:pt x="478753" y="395697"/>
                  <a:pt x="230092" y="329504"/>
                  <a:pt x="0" y="369332"/>
                </a:cubicBezTo>
                <a:cubicBezTo>
                  <a:pt x="-3215" y="272166"/>
                  <a:pt x="18616" y="84318"/>
                  <a:pt x="0" y="0"/>
                </a:cubicBezTo>
                <a:close/>
              </a:path>
              <a:path w="8697601" h="369332" stroke="0" extrusionOk="0">
                <a:moveTo>
                  <a:pt x="0" y="0"/>
                </a:moveTo>
                <a:cubicBezTo>
                  <a:pt x="207474" y="-42753"/>
                  <a:pt x="527651" y="55401"/>
                  <a:pt x="753792" y="0"/>
                </a:cubicBezTo>
                <a:cubicBezTo>
                  <a:pt x="979933" y="-55401"/>
                  <a:pt x="1053741" y="41441"/>
                  <a:pt x="1246656" y="0"/>
                </a:cubicBezTo>
                <a:cubicBezTo>
                  <a:pt x="1439571" y="-41441"/>
                  <a:pt x="1770794" y="68176"/>
                  <a:pt x="2000448" y="0"/>
                </a:cubicBezTo>
                <a:cubicBezTo>
                  <a:pt x="2230102" y="-68176"/>
                  <a:pt x="2451401" y="41579"/>
                  <a:pt x="2667264" y="0"/>
                </a:cubicBezTo>
                <a:cubicBezTo>
                  <a:pt x="2883127" y="-41579"/>
                  <a:pt x="2840888" y="37466"/>
                  <a:pt x="2986176" y="0"/>
                </a:cubicBezTo>
                <a:cubicBezTo>
                  <a:pt x="3131464" y="-37466"/>
                  <a:pt x="3327882" y="12679"/>
                  <a:pt x="3566016" y="0"/>
                </a:cubicBezTo>
                <a:cubicBezTo>
                  <a:pt x="3804150" y="-12679"/>
                  <a:pt x="4129905" y="89184"/>
                  <a:pt x="4319808" y="0"/>
                </a:cubicBezTo>
                <a:cubicBezTo>
                  <a:pt x="4509711" y="-89184"/>
                  <a:pt x="4701565" y="34078"/>
                  <a:pt x="4812673" y="0"/>
                </a:cubicBezTo>
                <a:cubicBezTo>
                  <a:pt x="4923781" y="-34078"/>
                  <a:pt x="5076635" y="32207"/>
                  <a:pt x="5305537" y="0"/>
                </a:cubicBezTo>
                <a:cubicBezTo>
                  <a:pt x="5534439" y="-32207"/>
                  <a:pt x="5799319" y="35014"/>
                  <a:pt x="6059329" y="0"/>
                </a:cubicBezTo>
                <a:cubicBezTo>
                  <a:pt x="6319339" y="-35014"/>
                  <a:pt x="6534007" y="62077"/>
                  <a:pt x="6726145" y="0"/>
                </a:cubicBezTo>
                <a:cubicBezTo>
                  <a:pt x="6918283" y="-62077"/>
                  <a:pt x="6899645" y="14951"/>
                  <a:pt x="7045057" y="0"/>
                </a:cubicBezTo>
                <a:cubicBezTo>
                  <a:pt x="7190469" y="-14951"/>
                  <a:pt x="7451441" y="63501"/>
                  <a:pt x="7798849" y="0"/>
                </a:cubicBezTo>
                <a:cubicBezTo>
                  <a:pt x="8146257" y="-63501"/>
                  <a:pt x="8031176" y="26245"/>
                  <a:pt x="8117761" y="0"/>
                </a:cubicBezTo>
                <a:cubicBezTo>
                  <a:pt x="8204346" y="-26245"/>
                  <a:pt x="8529053" y="44392"/>
                  <a:pt x="8697601" y="0"/>
                </a:cubicBezTo>
                <a:cubicBezTo>
                  <a:pt x="8716251" y="103600"/>
                  <a:pt x="8677632" y="248373"/>
                  <a:pt x="8697601" y="369332"/>
                </a:cubicBezTo>
                <a:cubicBezTo>
                  <a:pt x="8355355" y="425838"/>
                  <a:pt x="8243702" y="345890"/>
                  <a:pt x="7943809" y="369332"/>
                </a:cubicBezTo>
                <a:cubicBezTo>
                  <a:pt x="7643916" y="392774"/>
                  <a:pt x="7464963" y="368441"/>
                  <a:pt x="7190017" y="369332"/>
                </a:cubicBezTo>
                <a:cubicBezTo>
                  <a:pt x="6915071" y="370223"/>
                  <a:pt x="6850160" y="343245"/>
                  <a:pt x="6697153" y="369332"/>
                </a:cubicBezTo>
                <a:cubicBezTo>
                  <a:pt x="6544146" y="395419"/>
                  <a:pt x="6393537" y="318570"/>
                  <a:pt x="6204289" y="369332"/>
                </a:cubicBezTo>
                <a:cubicBezTo>
                  <a:pt x="6015041" y="420094"/>
                  <a:pt x="5977841" y="330502"/>
                  <a:pt x="5798401" y="369332"/>
                </a:cubicBezTo>
                <a:cubicBezTo>
                  <a:pt x="5618961" y="408162"/>
                  <a:pt x="5569702" y="352691"/>
                  <a:pt x="5392513" y="369332"/>
                </a:cubicBezTo>
                <a:cubicBezTo>
                  <a:pt x="5215324" y="385973"/>
                  <a:pt x="5219626" y="368751"/>
                  <a:pt x="5073601" y="369332"/>
                </a:cubicBezTo>
                <a:cubicBezTo>
                  <a:pt x="4927576" y="369913"/>
                  <a:pt x="4662593" y="322781"/>
                  <a:pt x="4493761" y="369332"/>
                </a:cubicBezTo>
                <a:cubicBezTo>
                  <a:pt x="4324929" y="415883"/>
                  <a:pt x="4283001" y="367636"/>
                  <a:pt x="4174848" y="369332"/>
                </a:cubicBezTo>
                <a:cubicBezTo>
                  <a:pt x="4066695" y="371028"/>
                  <a:pt x="3897850" y="322300"/>
                  <a:pt x="3681984" y="369332"/>
                </a:cubicBezTo>
                <a:cubicBezTo>
                  <a:pt x="3466118" y="416364"/>
                  <a:pt x="3195083" y="325328"/>
                  <a:pt x="3015168" y="369332"/>
                </a:cubicBezTo>
                <a:cubicBezTo>
                  <a:pt x="2835253" y="413336"/>
                  <a:pt x="2517302" y="367749"/>
                  <a:pt x="2348352" y="369332"/>
                </a:cubicBezTo>
                <a:cubicBezTo>
                  <a:pt x="2179402" y="370915"/>
                  <a:pt x="2105125" y="332559"/>
                  <a:pt x="1942464" y="369332"/>
                </a:cubicBezTo>
                <a:cubicBezTo>
                  <a:pt x="1779803" y="406105"/>
                  <a:pt x="1634067" y="354397"/>
                  <a:pt x="1536576" y="369332"/>
                </a:cubicBezTo>
                <a:cubicBezTo>
                  <a:pt x="1439085" y="384267"/>
                  <a:pt x="1203411" y="324333"/>
                  <a:pt x="1043712" y="369332"/>
                </a:cubicBezTo>
                <a:cubicBezTo>
                  <a:pt x="884013" y="414331"/>
                  <a:pt x="734450" y="345234"/>
                  <a:pt x="637824" y="369332"/>
                </a:cubicBezTo>
                <a:cubicBezTo>
                  <a:pt x="541198" y="393430"/>
                  <a:pt x="294258" y="342067"/>
                  <a:pt x="0" y="369332"/>
                </a:cubicBezTo>
                <a:cubicBezTo>
                  <a:pt x="-43044" y="242046"/>
                  <a:pt x="42001" y="146918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56027031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 dirty="0"/>
              <a:t>Stage 3: Classification into AQHI categories: Low (1–3), Moderate (4–6), High (7+)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0ECC9-624F-0755-87BD-DE8E6AFC27D2}"/>
              </a:ext>
            </a:extLst>
          </p:cNvPr>
          <p:cNvSpPr txBox="1"/>
          <p:nvPr/>
        </p:nvSpPr>
        <p:spPr>
          <a:xfrm>
            <a:off x="3095330" y="4101197"/>
            <a:ext cx="7170459" cy="369332"/>
          </a:xfrm>
          <a:solidFill>
            <a:schemeClr val="bg2">
              <a:lumMod val="5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10891071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11DD6FB-0E2B-374B-D6E8-077216AF0584}"/>
              </a:ext>
            </a:extLst>
          </p:cNvPr>
          <p:cNvSpPr/>
          <p:nvPr/>
        </p:nvSpPr>
        <p:spPr>
          <a:xfrm>
            <a:off x="6545386" y="3305745"/>
            <a:ext cx="270344" cy="6915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93B1FD65-F38D-D6E0-56F8-D498E7D72D1C}"/>
              </a:ext>
            </a:extLst>
          </p:cNvPr>
          <p:cNvSpPr/>
          <p:nvPr/>
        </p:nvSpPr>
        <p:spPr>
          <a:xfrm>
            <a:off x="6545386" y="4643640"/>
            <a:ext cx="270344" cy="6915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F0A955-AA2D-DD9A-EDD7-2C0A54BC68F7}"/>
              </a:ext>
            </a:extLst>
          </p:cNvPr>
          <p:cNvSpPr txBox="1"/>
          <p:nvPr/>
        </p:nvSpPr>
        <p:spPr>
          <a:xfrm>
            <a:off x="3051380" y="4102323"/>
            <a:ext cx="7170459" cy="369332"/>
          </a:xfrm>
          <a:solidFill>
            <a:schemeClr val="bg2">
              <a:lumMod val="5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Stage 2: Regression with pollutants + temperature (Temp °C)</a:t>
            </a:r>
          </a:p>
        </p:txBody>
      </p:sp>
    </p:spTree>
    <p:extLst>
      <p:ext uri="{BB962C8B-B14F-4D97-AF65-F5344CB8AC3E}">
        <p14:creationId xmlns:p14="http://schemas.microsoft.com/office/powerpoint/2010/main" val="48258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0FBDF-5C0E-F07E-BC4F-4F4E6556C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D04FB60-E985-ADD0-B557-38208C56D806}"/>
              </a:ext>
            </a:extLst>
          </p:cNvPr>
          <p:cNvSpPr/>
          <p:nvPr/>
        </p:nvSpPr>
        <p:spPr>
          <a:xfrm>
            <a:off x="750676" y="294801"/>
            <a:ext cx="6170771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6050"/>
              </a:lnSpc>
            </a:pPr>
            <a:r>
              <a:rPr lang="en-IN" sz="4000" dirty="0">
                <a:solidFill>
                  <a:srgbClr val="F5F0F0"/>
                </a:solidFill>
                <a:latin typeface="Merriweather" pitchFamily="34" charset="0"/>
              </a:rPr>
              <a:t>Regression: Stage 1 &amp; 2</a:t>
            </a: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BAF66A76-4515-0E6E-7682-A1CD06A60992}"/>
              </a:ext>
            </a:extLst>
          </p:cNvPr>
          <p:cNvSpPr/>
          <p:nvPr/>
        </p:nvSpPr>
        <p:spPr>
          <a:xfrm>
            <a:off x="7623929" y="3390067"/>
            <a:ext cx="6150293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4C66F-A7DE-BAA8-9964-C716F09B003E}"/>
              </a:ext>
            </a:extLst>
          </p:cNvPr>
          <p:cNvSpPr txBox="1"/>
          <p:nvPr/>
        </p:nvSpPr>
        <p:spPr>
          <a:xfrm>
            <a:off x="499621" y="2075167"/>
            <a:ext cx="7616858" cy="4532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sz="2000" b="1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defRPr>
            </a:lvl1pPr>
            <a:lvl2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 sz="2000">
                <a:solidFill>
                  <a:srgbClr val="E2E6E9"/>
                </a:solidFill>
                <a:latin typeface="Merriweather" pitchFamily="34" charset="0"/>
              </a:defRPr>
            </a:lvl2pPr>
          </a:lstStyle>
          <a:p>
            <a:pPr marL="0" indent="0">
              <a:buNone/>
            </a:pPr>
            <a:r>
              <a:rPr lang="en-US" sz="1600" dirty="0">
                <a:ea typeface="+mn-ea"/>
                <a:cs typeface="+mn-cs"/>
              </a:rPr>
              <a:t>Compared 8 models using pollutant-only features</a:t>
            </a:r>
          </a:p>
          <a:p>
            <a:pPr marL="0" indent="0">
              <a:buNone/>
            </a:pPr>
            <a:r>
              <a:rPr lang="en-US" sz="1600" dirty="0">
                <a:ea typeface="+mn-ea"/>
                <a:cs typeface="+mn-cs"/>
              </a:rPr>
              <a:t>Models performed best:</a:t>
            </a:r>
          </a:p>
          <a:p>
            <a:pPr lvl="1"/>
            <a:r>
              <a:rPr lang="en-US" sz="1600" dirty="0" err="1"/>
              <a:t>XGBoost</a:t>
            </a:r>
            <a:r>
              <a:rPr lang="en-US" sz="1600" dirty="0"/>
              <a:t>: Top performer in London and Sarnia</a:t>
            </a:r>
          </a:p>
          <a:p>
            <a:pPr lvl="1"/>
            <a:r>
              <a:rPr lang="en-US" sz="1600" dirty="0" err="1"/>
              <a:t>CatBoost</a:t>
            </a:r>
            <a:r>
              <a:rPr lang="en-US" sz="1600" dirty="0"/>
              <a:t> and Gradient Boosting: Consistent results</a:t>
            </a:r>
          </a:p>
          <a:p>
            <a:pPr marL="0" indent="0">
              <a:buNone/>
            </a:pPr>
            <a:r>
              <a:rPr lang="en-US" sz="1600" dirty="0">
                <a:ea typeface="+mn-ea"/>
                <a:cs typeface="+mn-cs"/>
              </a:rPr>
              <a:t>Added temperature data to improve regression performance</a:t>
            </a:r>
          </a:p>
          <a:p>
            <a:pPr marL="0" indent="0">
              <a:buNone/>
            </a:pPr>
            <a:r>
              <a:rPr lang="en-US" sz="1600" dirty="0">
                <a:ea typeface="+mn-ea"/>
                <a:cs typeface="+mn-cs"/>
              </a:rPr>
              <a:t>Results:</a:t>
            </a:r>
          </a:p>
          <a:p>
            <a:pPr lvl="1"/>
            <a:r>
              <a:rPr lang="en-US" sz="1600" dirty="0"/>
              <a:t>Windsor: Accuracy improved from 60% to 66%</a:t>
            </a:r>
          </a:p>
          <a:p>
            <a:pPr lvl="1"/>
            <a:r>
              <a:rPr lang="en-US" sz="1600" dirty="0"/>
              <a:t>RMSE decreased across all cities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E10B9A-602B-48BF-0506-05BC8A3F1AF6}"/>
              </a:ext>
            </a:extLst>
          </p:cNvPr>
          <p:cNvGrpSpPr/>
          <p:nvPr/>
        </p:nvGrpSpPr>
        <p:grpSpPr>
          <a:xfrm>
            <a:off x="8395265" y="838209"/>
            <a:ext cx="6150294" cy="7297787"/>
            <a:chOff x="8480106" y="860053"/>
            <a:chExt cx="6150294" cy="7297787"/>
          </a:xfrm>
        </p:grpSpPr>
        <p:pic>
          <p:nvPicPr>
            <p:cNvPr id="3" name="Picture 2" descr="A graph of a test&#10;&#10;AI-generated content may be incorrect.">
              <a:extLst>
                <a:ext uri="{FF2B5EF4-FFF2-40B4-BE49-F238E27FC236}">
                  <a16:creationId xmlns:a16="http://schemas.microsoft.com/office/drawing/2014/main" id="{778C35E7-9B30-255D-89E3-19A6A0BB5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0106" y="860053"/>
              <a:ext cx="6150293" cy="36707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3" descr="A graph of a test&#10;&#10;AI-generated content may be incorrect.">
              <a:extLst>
                <a:ext uri="{FF2B5EF4-FFF2-40B4-BE49-F238E27FC236}">
                  <a16:creationId xmlns:a16="http://schemas.microsoft.com/office/drawing/2014/main" id="{D86D0568-9155-15FE-53CC-96F7540C9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0107" y="4487103"/>
              <a:ext cx="6150293" cy="3670737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1442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A739D-E622-D39E-C31D-55306FDF6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F91963B-AC8B-0D8E-F46D-B98EC2785EE3}"/>
              </a:ext>
            </a:extLst>
          </p:cNvPr>
          <p:cNvSpPr/>
          <p:nvPr/>
        </p:nvSpPr>
        <p:spPr>
          <a:xfrm>
            <a:off x="637554" y="501335"/>
            <a:ext cx="6170771" cy="771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IN" sz="4000" dirty="0">
                <a:solidFill>
                  <a:srgbClr val="F5F0F0"/>
                </a:solidFill>
                <a:latin typeface="Merriweather" pitchFamily="34" charset="0"/>
              </a:rPr>
              <a:t>Classification</a:t>
            </a:r>
            <a:r>
              <a:rPr lang="en-IN" sz="5400" dirty="0"/>
              <a:t> </a:t>
            </a:r>
            <a:r>
              <a:rPr lang="en-IN" sz="4000" dirty="0">
                <a:solidFill>
                  <a:srgbClr val="F5F0F0"/>
                </a:solidFill>
                <a:latin typeface="Merriweather" pitchFamily="34" charset="0"/>
              </a:rPr>
              <a:t>of AQHI Levels : Stage 3</a:t>
            </a:r>
          </a:p>
          <a:p>
            <a:endParaRPr lang="en-IN" sz="4000" dirty="0">
              <a:solidFill>
                <a:srgbClr val="F5F0F0"/>
              </a:solidFill>
              <a:latin typeface="Merriweather" pitchFamily="34" charset="0"/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9349F160-D52D-38B5-A00B-31B36EDC9DA9}"/>
              </a:ext>
            </a:extLst>
          </p:cNvPr>
          <p:cNvSpPr/>
          <p:nvPr/>
        </p:nvSpPr>
        <p:spPr>
          <a:xfrm>
            <a:off x="7623929" y="3390067"/>
            <a:ext cx="6150293" cy="1184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BAA6A-F14D-996C-02D3-9AE9EEB81396}"/>
              </a:ext>
            </a:extLst>
          </p:cNvPr>
          <p:cNvSpPr txBox="1"/>
          <p:nvPr/>
        </p:nvSpPr>
        <p:spPr>
          <a:xfrm>
            <a:off x="856178" y="2784263"/>
            <a:ext cx="8506446" cy="3266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 sz="2000" b="1">
                <a:solidFill>
                  <a:srgbClr val="E2E6E9"/>
                </a:solidFill>
                <a:latin typeface="Merriweather" pitchFamily="34" charset="0"/>
                <a:ea typeface="Merriweather" pitchFamily="34" charset="-122"/>
                <a:cs typeface="Merriweather" pitchFamily="34" charset="-120"/>
              </a:defRPr>
            </a:lvl1pPr>
            <a:lvl2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  <a:defRPr sz="2000">
                <a:solidFill>
                  <a:srgbClr val="E2E6E9"/>
                </a:solidFill>
                <a:latin typeface="Merriweather" pitchFamily="34" charset="0"/>
              </a:defRPr>
            </a:lvl2pPr>
          </a:lstStyle>
          <a:p>
            <a:pPr marL="0" indent="0">
              <a:lnSpc>
                <a:spcPct val="250000"/>
              </a:lnSpc>
              <a:buNone/>
            </a:pPr>
            <a:r>
              <a:rPr lang="en-US" sz="1600" dirty="0"/>
              <a:t>Reformulated AQHI prediction as classification </a:t>
            </a:r>
          </a:p>
          <a:p>
            <a:pPr lvl="1">
              <a:lnSpc>
                <a:spcPct val="250000"/>
              </a:lnSpc>
            </a:pPr>
            <a:r>
              <a:rPr lang="en-US" sz="1600" dirty="0"/>
              <a:t>(Low, Moderate, High)</a:t>
            </a:r>
          </a:p>
          <a:p>
            <a:pPr marL="0" indent="0">
              <a:lnSpc>
                <a:spcPct val="250000"/>
              </a:lnSpc>
              <a:buNone/>
            </a:pPr>
            <a:r>
              <a:rPr lang="en-US" sz="1600" dirty="0"/>
              <a:t>Classification outperformed regression:</a:t>
            </a:r>
          </a:p>
          <a:p>
            <a:pPr lvl="1">
              <a:lnSpc>
                <a:spcPct val="250000"/>
              </a:lnSpc>
            </a:pPr>
            <a:r>
              <a:rPr lang="en-US" sz="1600" dirty="0" err="1"/>
              <a:t>CatBoost</a:t>
            </a:r>
            <a:r>
              <a:rPr lang="en-US" sz="1600" dirty="0"/>
              <a:t>, </a:t>
            </a:r>
            <a:r>
              <a:rPr lang="en-US" sz="1600" dirty="0" err="1"/>
              <a:t>XGBoost</a:t>
            </a:r>
            <a:r>
              <a:rPr lang="en-US" sz="1600" dirty="0"/>
              <a:t>, </a:t>
            </a:r>
            <a:r>
              <a:rPr lang="en-US" sz="1600" dirty="0" err="1"/>
              <a:t>LightGBM</a:t>
            </a:r>
            <a:r>
              <a:rPr lang="en-US" sz="1600" dirty="0"/>
              <a:t>: ~90% accuracy</a:t>
            </a:r>
          </a:p>
          <a:p>
            <a:pPr lvl="1">
              <a:lnSpc>
                <a:spcPct val="250000"/>
              </a:lnSpc>
            </a:pPr>
            <a:r>
              <a:rPr lang="en-US" sz="1600" dirty="0"/>
              <a:t>Minimal impact of temperature on performance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4F9408-ABCC-8D67-8A8A-B431947BE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717" y="1889534"/>
            <a:ext cx="5629127" cy="56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158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419</TotalTime>
  <Words>671</Words>
  <Application>Microsoft Office PowerPoint</Application>
  <PresentationFormat>Custom</PresentationFormat>
  <Paragraphs>100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Rockwell</vt:lpstr>
      <vt:lpstr>Bookman Old Style</vt:lpstr>
      <vt:lpstr>Merriweather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Gowtham Chandu</cp:lastModifiedBy>
  <cp:revision>14</cp:revision>
  <dcterms:created xsi:type="dcterms:W3CDTF">2025-06-10T16:14:01Z</dcterms:created>
  <dcterms:modified xsi:type="dcterms:W3CDTF">2025-07-20T03:11:02Z</dcterms:modified>
</cp:coreProperties>
</file>