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562"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diagrams/_rels/data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2A92E-5229-4CC8-8CF5-3B75122C53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6FFA636-E42C-435B-8BAC-AF13A45FFF0E}">
      <dgm:prSet custT="1"/>
      <dgm:spPr/>
      <dgm:t>
        <a:bodyPr/>
        <a:lstStyle/>
        <a:p>
          <a:r>
            <a:rPr lang="en-US" sz="1600" dirty="0"/>
            <a:t>Dataset Overview</a:t>
          </a:r>
        </a:p>
      </dgm:t>
    </dgm:pt>
    <dgm:pt modelId="{9814D56C-FCBD-4806-AF79-14860FFB8BD1}" type="parTrans" cxnId="{35DFE04F-4FB4-4A85-9D90-CC81E5EC26F1}">
      <dgm:prSet/>
      <dgm:spPr/>
      <dgm:t>
        <a:bodyPr/>
        <a:lstStyle/>
        <a:p>
          <a:endParaRPr lang="en-US"/>
        </a:p>
      </dgm:t>
    </dgm:pt>
    <dgm:pt modelId="{4B1FA412-C957-479D-9ACE-5D3DC620EF6B}" type="sibTrans" cxnId="{35DFE04F-4FB4-4A85-9D90-CC81E5EC26F1}">
      <dgm:prSet/>
      <dgm:spPr/>
      <dgm:t>
        <a:bodyPr/>
        <a:lstStyle/>
        <a:p>
          <a:endParaRPr lang="en-US"/>
        </a:p>
      </dgm:t>
    </dgm:pt>
    <dgm:pt modelId="{B3D518C4-BB21-4442-8629-A0380BEBF9C9}">
      <dgm:prSet custT="1"/>
      <dgm:spPr/>
      <dgm:t>
        <a:bodyPr/>
        <a:lstStyle/>
        <a:p>
          <a:r>
            <a:rPr lang="en-US" sz="1600" dirty="0"/>
            <a:t>Data Preparation and Model Prediction</a:t>
          </a:r>
        </a:p>
      </dgm:t>
    </dgm:pt>
    <dgm:pt modelId="{5C2EC967-5557-4960-8DB6-700BD6C774DF}" type="parTrans" cxnId="{9F8E8808-D820-43FC-BD49-C56488DD1522}">
      <dgm:prSet/>
      <dgm:spPr/>
      <dgm:t>
        <a:bodyPr/>
        <a:lstStyle/>
        <a:p>
          <a:endParaRPr lang="en-US"/>
        </a:p>
      </dgm:t>
    </dgm:pt>
    <dgm:pt modelId="{BC5E3484-3904-4B6E-90AF-68F343EAF30E}" type="sibTrans" cxnId="{9F8E8808-D820-43FC-BD49-C56488DD1522}">
      <dgm:prSet/>
      <dgm:spPr/>
      <dgm:t>
        <a:bodyPr/>
        <a:lstStyle/>
        <a:p>
          <a:endParaRPr lang="en-US"/>
        </a:p>
      </dgm:t>
    </dgm:pt>
    <dgm:pt modelId="{161B81B2-0899-4CA8-8E0F-14E3873C23D6}">
      <dgm:prSet custT="1"/>
      <dgm:spPr/>
      <dgm:t>
        <a:bodyPr/>
        <a:lstStyle/>
        <a:p>
          <a:r>
            <a:rPr lang="en-US" sz="1600" dirty="0"/>
            <a:t>Analysis of Churn by Different Features of the data</a:t>
          </a:r>
        </a:p>
      </dgm:t>
    </dgm:pt>
    <dgm:pt modelId="{5E7B6D11-A3EA-44A3-AEE3-F546E7C4EDED}" type="parTrans" cxnId="{0D66EA5F-D83D-4F62-ACE9-53BAFA0A356B}">
      <dgm:prSet/>
      <dgm:spPr/>
      <dgm:t>
        <a:bodyPr/>
        <a:lstStyle/>
        <a:p>
          <a:endParaRPr lang="en-US"/>
        </a:p>
      </dgm:t>
    </dgm:pt>
    <dgm:pt modelId="{F70677FE-22C5-460D-9E34-583114353775}" type="sibTrans" cxnId="{0D66EA5F-D83D-4F62-ACE9-53BAFA0A356B}">
      <dgm:prSet/>
      <dgm:spPr/>
      <dgm:t>
        <a:bodyPr/>
        <a:lstStyle/>
        <a:p>
          <a:endParaRPr lang="en-US"/>
        </a:p>
      </dgm:t>
    </dgm:pt>
    <dgm:pt modelId="{35EBF3BD-4696-40BE-A0AB-D69D8B77ED57}">
      <dgm:prSet custT="1"/>
      <dgm:spPr/>
      <dgm:t>
        <a:bodyPr/>
        <a:lstStyle/>
        <a:p>
          <a:r>
            <a:rPr lang="en-US" sz="1600" dirty="0"/>
            <a:t>Predictive Model Comparison</a:t>
          </a:r>
        </a:p>
      </dgm:t>
    </dgm:pt>
    <dgm:pt modelId="{44BCD567-F070-4AA3-9C56-8EF77C644F80}" type="parTrans" cxnId="{7CE4E58B-BB89-4BF3-BC8C-191E442EF6EA}">
      <dgm:prSet/>
      <dgm:spPr/>
      <dgm:t>
        <a:bodyPr/>
        <a:lstStyle/>
        <a:p>
          <a:endParaRPr lang="en-US"/>
        </a:p>
      </dgm:t>
    </dgm:pt>
    <dgm:pt modelId="{FA87D058-0A97-4958-B00E-45258DE15D51}" type="sibTrans" cxnId="{7CE4E58B-BB89-4BF3-BC8C-191E442EF6EA}">
      <dgm:prSet/>
      <dgm:spPr/>
      <dgm:t>
        <a:bodyPr/>
        <a:lstStyle/>
        <a:p>
          <a:endParaRPr lang="en-US"/>
        </a:p>
      </dgm:t>
    </dgm:pt>
    <dgm:pt modelId="{62891D88-8464-4DEB-9714-561BE4DD4324}">
      <dgm:prSet custT="1"/>
      <dgm:spPr/>
      <dgm:t>
        <a:bodyPr/>
        <a:lstStyle/>
        <a:p>
          <a:r>
            <a:rPr lang="en-US" sz="1600" dirty="0"/>
            <a:t>Business Insights and Recommendation</a:t>
          </a:r>
        </a:p>
      </dgm:t>
    </dgm:pt>
    <dgm:pt modelId="{71CD8D56-D2EA-49C1-A030-EBF870DC3E02}" type="parTrans" cxnId="{7AD2879A-9AA1-4ECF-88FD-6104A160198D}">
      <dgm:prSet/>
      <dgm:spPr/>
      <dgm:t>
        <a:bodyPr/>
        <a:lstStyle/>
        <a:p>
          <a:endParaRPr lang="en-US"/>
        </a:p>
      </dgm:t>
    </dgm:pt>
    <dgm:pt modelId="{C44CBF14-73BB-4A5F-8A62-48D71AB508ED}" type="sibTrans" cxnId="{7AD2879A-9AA1-4ECF-88FD-6104A160198D}">
      <dgm:prSet/>
      <dgm:spPr/>
      <dgm:t>
        <a:bodyPr/>
        <a:lstStyle/>
        <a:p>
          <a:endParaRPr lang="en-US"/>
        </a:p>
      </dgm:t>
    </dgm:pt>
    <dgm:pt modelId="{968AFC74-61E0-4D0E-9AEA-7DA3544B59D7}">
      <dgm:prSet custT="1"/>
      <dgm:spPr/>
      <dgm:t>
        <a:bodyPr/>
        <a:lstStyle/>
        <a:p>
          <a:r>
            <a:rPr lang="en-US" sz="1600" dirty="0"/>
            <a:t>Conclusion and Greetings</a:t>
          </a:r>
        </a:p>
      </dgm:t>
    </dgm:pt>
    <dgm:pt modelId="{DF18D18A-F086-4812-83F5-B4CE803178C5}" type="parTrans" cxnId="{0F5CE682-BD42-41E9-8124-0F53E27594A7}">
      <dgm:prSet/>
      <dgm:spPr/>
      <dgm:t>
        <a:bodyPr/>
        <a:lstStyle/>
        <a:p>
          <a:endParaRPr lang="en-US"/>
        </a:p>
      </dgm:t>
    </dgm:pt>
    <dgm:pt modelId="{80935D0F-FE0D-4EA2-8B89-AF44F70DCB83}" type="sibTrans" cxnId="{0F5CE682-BD42-41E9-8124-0F53E27594A7}">
      <dgm:prSet/>
      <dgm:spPr/>
      <dgm:t>
        <a:bodyPr/>
        <a:lstStyle/>
        <a:p>
          <a:endParaRPr lang="en-US"/>
        </a:p>
      </dgm:t>
    </dgm:pt>
    <dgm:pt modelId="{C20DE20F-75F5-483C-BB1C-A197F7B213F1}" type="pres">
      <dgm:prSet presAssocID="{0AC2A92E-5229-4CC8-8CF5-3B75122C5375}" presName="root" presStyleCnt="0">
        <dgm:presLayoutVars>
          <dgm:dir/>
          <dgm:resizeHandles val="exact"/>
        </dgm:presLayoutVars>
      </dgm:prSet>
      <dgm:spPr/>
    </dgm:pt>
    <dgm:pt modelId="{C638ABDB-1515-4923-9075-D0ED0CE04B1A}" type="pres">
      <dgm:prSet presAssocID="{A6FFA636-E42C-435B-8BAC-AF13A45FFF0E}" presName="compNode" presStyleCnt="0"/>
      <dgm:spPr/>
    </dgm:pt>
    <dgm:pt modelId="{F7A8AC33-8392-417D-8EB4-561DAB792B5E}" type="pres">
      <dgm:prSet presAssocID="{A6FFA636-E42C-435B-8BAC-AF13A45FFF0E}" presName="bgRect" presStyleLbl="bgShp" presStyleIdx="0" presStyleCnt="6"/>
      <dgm:spPr/>
    </dgm:pt>
    <dgm:pt modelId="{7C5AAE40-37FF-42C6-B839-FC034A8BCC63}" type="pres">
      <dgm:prSet presAssocID="{A6FFA636-E42C-435B-8BAC-AF13A45FFF0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BCFC150-C04C-4DF9-AE6C-E2862EFB05C0}" type="pres">
      <dgm:prSet presAssocID="{A6FFA636-E42C-435B-8BAC-AF13A45FFF0E}" presName="spaceRect" presStyleCnt="0"/>
      <dgm:spPr/>
    </dgm:pt>
    <dgm:pt modelId="{473219E8-8C8A-4EE1-AE95-E79FA43CA209}" type="pres">
      <dgm:prSet presAssocID="{A6FFA636-E42C-435B-8BAC-AF13A45FFF0E}" presName="parTx" presStyleLbl="revTx" presStyleIdx="0" presStyleCnt="6">
        <dgm:presLayoutVars>
          <dgm:chMax val="0"/>
          <dgm:chPref val="0"/>
        </dgm:presLayoutVars>
      </dgm:prSet>
      <dgm:spPr/>
    </dgm:pt>
    <dgm:pt modelId="{51DE4389-3B76-4182-A8CA-A5BDA299E182}" type="pres">
      <dgm:prSet presAssocID="{4B1FA412-C957-479D-9ACE-5D3DC620EF6B}" presName="sibTrans" presStyleCnt="0"/>
      <dgm:spPr/>
    </dgm:pt>
    <dgm:pt modelId="{5F36FA16-43D8-419E-8C2B-8B612FFAFD59}" type="pres">
      <dgm:prSet presAssocID="{B3D518C4-BB21-4442-8629-A0380BEBF9C9}" presName="compNode" presStyleCnt="0"/>
      <dgm:spPr/>
    </dgm:pt>
    <dgm:pt modelId="{62BDB054-C071-4649-95CD-2B6EF2C9C2BE}" type="pres">
      <dgm:prSet presAssocID="{B3D518C4-BB21-4442-8629-A0380BEBF9C9}" presName="bgRect" presStyleLbl="bgShp" presStyleIdx="1" presStyleCnt="6"/>
      <dgm:spPr/>
    </dgm:pt>
    <dgm:pt modelId="{D2181C41-A4B3-482E-90EA-1A009746C3D3}" type="pres">
      <dgm:prSet presAssocID="{B3D518C4-BB21-4442-8629-A0380BEBF9C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470BF64-46EC-4799-928D-4A86B6183748}" type="pres">
      <dgm:prSet presAssocID="{B3D518C4-BB21-4442-8629-A0380BEBF9C9}" presName="spaceRect" presStyleCnt="0"/>
      <dgm:spPr/>
    </dgm:pt>
    <dgm:pt modelId="{E837CE9A-DF5B-4470-B040-8CF997F327FA}" type="pres">
      <dgm:prSet presAssocID="{B3D518C4-BB21-4442-8629-A0380BEBF9C9}" presName="parTx" presStyleLbl="revTx" presStyleIdx="1" presStyleCnt="6">
        <dgm:presLayoutVars>
          <dgm:chMax val="0"/>
          <dgm:chPref val="0"/>
        </dgm:presLayoutVars>
      </dgm:prSet>
      <dgm:spPr/>
    </dgm:pt>
    <dgm:pt modelId="{1CD67B55-52AC-4D0A-9E4B-5E37D7049638}" type="pres">
      <dgm:prSet presAssocID="{BC5E3484-3904-4B6E-90AF-68F343EAF30E}" presName="sibTrans" presStyleCnt="0"/>
      <dgm:spPr/>
    </dgm:pt>
    <dgm:pt modelId="{21612409-12C0-4CBF-8362-263B9D276FF4}" type="pres">
      <dgm:prSet presAssocID="{161B81B2-0899-4CA8-8E0F-14E3873C23D6}" presName="compNode" presStyleCnt="0"/>
      <dgm:spPr/>
    </dgm:pt>
    <dgm:pt modelId="{9593FDCA-AE00-4385-AEBE-F42531C8BB9E}" type="pres">
      <dgm:prSet presAssocID="{161B81B2-0899-4CA8-8E0F-14E3873C23D6}" presName="bgRect" presStyleLbl="bgShp" presStyleIdx="2" presStyleCnt="6"/>
      <dgm:spPr/>
    </dgm:pt>
    <dgm:pt modelId="{A4AE4EB2-BBBB-49EA-BE6A-4053FD282883}" type="pres">
      <dgm:prSet presAssocID="{161B81B2-0899-4CA8-8E0F-14E3873C23D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lamation Mark"/>
        </a:ext>
      </dgm:extLst>
    </dgm:pt>
    <dgm:pt modelId="{DA5AB1B2-8B55-4D34-9E65-23B11AD5E520}" type="pres">
      <dgm:prSet presAssocID="{161B81B2-0899-4CA8-8E0F-14E3873C23D6}" presName="spaceRect" presStyleCnt="0"/>
      <dgm:spPr/>
    </dgm:pt>
    <dgm:pt modelId="{44C6F03C-9BC2-41FF-9B74-A37ED193CB91}" type="pres">
      <dgm:prSet presAssocID="{161B81B2-0899-4CA8-8E0F-14E3873C23D6}" presName="parTx" presStyleLbl="revTx" presStyleIdx="2" presStyleCnt="6">
        <dgm:presLayoutVars>
          <dgm:chMax val="0"/>
          <dgm:chPref val="0"/>
        </dgm:presLayoutVars>
      </dgm:prSet>
      <dgm:spPr/>
    </dgm:pt>
    <dgm:pt modelId="{5072155E-FD60-4CAC-811D-A365B4A98E31}" type="pres">
      <dgm:prSet presAssocID="{F70677FE-22C5-460D-9E34-583114353775}" presName="sibTrans" presStyleCnt="0"/>
      <dgm:spPr/>
    </dgm:pt>
    <dgm:pt modelId="{7E99D353-DD7F-4739-8FAF-B00790E0E356}" type="pres">
      <dgm:prSet presAssocID="{35EBF3BD-4696-40BE-A0AB-D69D8B77ED57}" presName="compNode" presStyleCnt="0"/>
      <dgm:spPr/>
    </dgm:pt>
    <dgm:pt modelId="{46C2E3CC-0E4D-4F19-A237-7173275BE3A1}" type="pres">
      <dgm:prSet presAssocID="{35EBF3BD-4696-40BE-A0AB-D69D8B77ED57}" presName="bgRect" presStyleLbl="bgShp" presStyleIdx="3" presStyleCnt="6"/>
      <dgm:spPr/>
    </dgm:pt>
    <dgm:pt modelId="{8EC7AB00-1472-49B9-8103-4361D7C708F2}" type="pres">
      <dgm:prSet presAssocID="{35EBF3BD-4696-40BE-A0AB-D69D8B77ED5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95E32045-CD49-4056-9CE2-5BACE59F2BB2}" type="pres">
      <dgm:prSet presAssocID="{35EBF3BD-4696-40BE-A0AB-D69D8B77ED57}" presName="spaceRect" presStyleCnt="0"/>
      <dgm:spPr/>
    </dgm:pt>
    <dgm:pt modelId="{8E48BCDF-B2F4-4D6B-B539-01249ACF11D8}" type="pres">
      <dgm:prSet presAssocID="{35EBF3BD-4696-40BE-A0AB-D69D8B77ED57}" presName="parTx" presStyleLbl="revTx" presStyleIdx="3" presStyleCnt="6">
        <dgm:presLayoutVars>
          <dgm:chMax val="0"/>
          <dgm:chPref val="0"/>
        </dgm:presLayoutVars>
      </dgm:prSet>
      <dgm:spPr/>
    </dgm:pt>
    <dgm:pt modelId="{550462F9-06E6-4560-A026-5093F9C49546}" type="pres">
      <dgm:prSet presAssocID="{FA87D058-0A97-4958-B00E-45258DE15D51}" presName="sibTrans" presStyleCnt="0"/>
      <dgm:spPr/>
    </dgm:pt>
    <dgm:pt modelId="{E535E159-320E-4011-8C4D-C36F2F67A021}" type="pres">
      <dgm:prSet presAssocID="{62891D88-8464-4DEB-9714-561BE4DD4324}" presName="compNode" presStyleCnt="0"/>
      <dgm:spPr/>
    </dgm:pt>
    <dgm:pt modelId="{D1F64194-678A-4CBF-BB42-3AD06C77B77A}" type="pres">
      <dgm:prSet presAssocID="{62891D88-8464-4DEB-9714-561BE4DD4324}" presName="bgRect" presStyleLbl="bgShp" presStyleIdx="4" presStyleCnt="6"/>
      <dgm:spPr/>
    </dgm:pt>
    <dgm:pt modelId="{FF71970A-44E1-431F-B53D-7746F9008D5F}" type="pres">
      <dgm:prSet presAssocID="{62891D88-8464-4DEB-9714-561BE4DD43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ext>
      </dgm:extLst>
    </dgm:pt>
    <dgm:pt modelId="{75C76032-1173-463D-AFAF-105DD504E55E}" type="pres">
      <dgm:prSet presAssocID="{62891D88-8464-4DEB-9714-561BE4DD4324}" presName="spaceRect" presStyleCnt="0"/>
      <dgm:spPr/>
    </dgm:pt>
    <dgm:pt modelId="{A86E5823-D7F8-449F-B907-251543FDB3C5}" type="pres">
      <dgm:prSet presAssocID="{62891D88-8464-4DEB-9714-561BE4DD4324}" presName="parTx" presStyleLbl="revTx" presStyleIdx="4" presStyleCnt="6">
        <dgm:presLayoutVars>
          <dgm:chMax val="0"/>
          <dgm:chPref val="0"/>
        </dgm:presLayoutVars>
      </dgm:prSet>
      <dgm:spPr/>
    </dgm:pt>
    <dgm:pt modelId="{88B70465-BD5F-4F82-B4D3-17F4EB971F12}" type="pres">
      <dgm:prSet presAssocID="{C44CBF14-73BB-4A5F-8A62-48D71AB508ED}" presName="sibTrans" presStyleCnt="0"/>
      <dgm:spPr/>
    </dgm:pt>
    <dgm:pt modelId="{8651A8AD-9DB2-4CA2-B23E-2112385009DB}" type="pres">
      <dgm:prSet presAssocID="{968AFC74-61E0-4D0E-9AEA-7DA3544B59D7}" presName="compNode" presStyleCnt="0"/>
      <dgm:spPr/>
    </dgm:pt>
    <dgm:pt modelId="{BB88BDEB-8904-4315-9E69-5F9F8D4B789B}" type="pres">
      <dgm:prSet presAssocID="{968AFC74-61E0-4D0E-9AEA-7DA3544B59D7}" presName="bgRect" presStyleLbl="bgShp" presStyleIdx="5" presStyleCnt="6"/>
      <dgm:spPr/>
    </dgm:pt>
    <dgm:pt modelId="{4A7965C2-ED9F-4B02-9368-07380E476D8F}" type="pres">
      <dgm:prSet presAssocID="{968AFC74-61E0-4D0E-9AEA-7DA3544B59D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47ACC240-EFBE-49D9-B06D-681863F76BAB}" type="pres">
      <dgm:prSet presAssocID="{968AFC74-61E0-4D0E-9AEA-7DA3544B59D7}" presName="spaceRect" presStyleCnt="0"/>
      <dgm:spPr/>
    </dgm:pt>
    <dgm:pt modelId="{A8242B7E-D1ED-4D36-A5B4-8393B77DD49C}" type="pres">
      <dgm:prSet presAssocID="{968AFC74-61E0-4D0E-9AEA-7DA3544B59D7}" presName="parTx" presStyleLbl="revTx" presStyleIdx="5" presStyleCnt="6">
        <dgm:presLayoutVars>
          <dgm:chMax val="0"/>
          <dgm:chPref val="0"/>
        </dgm:presLayoutVars>
      </dgm:prSet>
      <dgm:spPr/>
    </dgm:pt>
  </dgm:ptLst>
  <dgm:cxnLst>
    <dgm:cxn modelId="{EBE92300-37E8-44D1-8AA1-AB156A066C20}" type="presOf" srcId="{62891D88-8464-4DEB-9714-561BE4DD4324}" destId="{A86E5823-D7F8-449F-B907-251543FDB3C5}" srcOrd="0" destOrd="0" presId="urn:microsoft.com/office/officeart/2018/2/layout/IconVerticalSolidList"/>
    <dgm:cxn modelId="{85980C01-18F5-4B18-BA65-0B8A0A4D5E57}" type="presOf" srcId="{35EBF3BD-4696-40BE-A0AB-D69D8B77ED57}" destId="{8E48BCDF-B2F4-4D6B-B539-01249ACF11D8}" srcOrd="0" destOrd="0" presId="urn:microsoft.com/office/officeart/2018/2/layout/IconVerticalSolidList"/>
    <dgm:cxn modelId="{9F8E8808-D820-43FC-BD49-C56488DD1522}" srcId="{0AC2A92E-5229-4CC8-8CF5-3B75122C5375}" destId="{B3D518C4-BB21-4442-8629-A0380BEBF9C9}" srcOrd="1" destOrd="0" parTransId="{5C2EC967-5557-4960-8DB6-700BD6C774DF}" sibTransId="{BC5E3484-3904-4B6E-90AF-68F343EAF30E}"/>
    <dgm:cxn modelId="{1D8B931B-847C-4410-BDCF-E579D5392B9C}" type="presOf" srcId="{B3D518C4-BB21-4442-8629-A0380BEBF9C9}" destId="{E837CE9A-DF5B-4470-B040-8CF997F327FA}" srcOrd="0" destOrd="0" presId="urn:microsoft.com/office/officeart/2018/2/layout/IconVerticalSolidList"/>
    <dgm:cxn modelId="{74719E26-4D5A-4274-812D-9EF1F6E6ABF2}" type="presOf" srcId="{A6FFA636-E42C-435B-8BAC-AF13A45FFF0E}" destId="{473219E8-8C8A-4EE1-AE95-E79FA43CA209}" srcOrd="0" destOrd="0" presId="urn:microsoft.com/office/officeart/2018/2/layout/IconVerticalSolidList"/>
    <dgm:cxn modelId="{0D66EA5F-D83D-4F62-ACE9-53BAFA0A356B}" srcId="{0AC2A92E-5229-4CC8-8CF5-3B75122C5375}" destId="{161B81B2-0899-4CA8-8E0F-14E3873C23D6}" srcOrd="2" destOrd="0" parTransId="{5E7B6D11-A3EA-44A3-AEE3-F546E7C4EDED}" sibTransId="{F70677FE-22C5-460D-9E34-583114353775}"/>
    <dgm:cxn modelId="{35DFE04F-4FB4-4A85-9D90-CC81E5EC26F1}" srcId="{0AC2A92E-5229-4CC8-8CF5-3B75122C5375}" destId="{A6FFA636-E42C-435B-8BAC-AF13A45FFF0E}" srcOrd="0" destOrd="0" parTransId="{9814D56C-FCBD-4806-AF79-14860FFB8BD1}" sibTransId="{4B1FA412-C957-479D-9ACE-5D3DC620EF6B}"/>
    <dgm:cxn modelId="{B0C52D71-2559-4584-96A3-5E0FC2CA8D09}" type="presOf" srcId="{0AC2A92E-5229-4CC8-8CF5-3B75122C5375}" destId="{C20DE20F-75F5-483C-BB1C-A197F7B213F1}" srcOrd="0" destOrd="0" presId="urn:microsoft.com/office/officeart/2018/2/layout/IconVerticalSolidList"/>
    <dgm:cxn modelId="{B260007D-7CAD-493C-942D-1E0291939E77}" type="presOf" srcId="{161B81B2-0899-4CA8-8E0F-14E3873C23D6}" destId="{44C6F03C-9BC2-41FF-9B74-A37ED193CB91}" srcOrd="0" destOrd="0" presId="urn:microsoft.com/office/officeart/2018/2/layout/IconVerticalSolidList"/>
    <dgm:cxn modelId="{0F5CE682-BD42-41E9-8124-0F53E27594A7}" srcId="{0AC2A92E-5229-4CC8-8CF5-3B75122C5375}" destId="{968AFC74-61E0-4D0E-9AEA-7DA3544B59D7}" srcOrd="5" destOrd="0" parTransId="{DF18D18A-F086-4812-83F5-B4CE803178C5}" sibTransId="{80935D0F-FE0D-4EA2-8B89-AF44F70DCB83}"/>
    <dgm:cxn modelId="{7CE4E58B-BB89-4BF3-BC8C-191E442EF6EA}" srcId="{0AC2A92E-5229-4CC8-8CF5-3B75122C5375}" destId="{35EBF3BD-4696-40BE-A0AB-D69D8B77ED57}" srcOrd="3" destOrd="0" parTransId="{44BCD567-F070-4AA3-9C56-8EF77C644F80}" sibTransId="{FA87D058-0A97-4958-B00E-45258DE15D51}"/>
    <dgm:cxn modelId="{7AD2879A-9AA1-4ECF-88FD-6104A160198D}" srcId="{0AC2A92E-5229-4CC8-8CF5-3B75122C5375}" destId="{62891D88-8464-4DEB-9714-561BE4DD4324}" srcOrd="4" destOrd="0" parTransId="{71CD8D56-D2EA-49C1-A030-EBF870DC3E02}" sibTransId="{C44CBF14-73BB-4A5F-8A62-48D71AB508ED}"/>
    <dgm:cxn modelId="{905782D9-82E8-40E6-A52C-67E668B0C207}" type="presOf" srcId="{968AFC74-61E0-4D0E-9AEA-7DA3544B59D7}" destId="{A8242B7E-D1ED-4D36-A5B4-8393B77DD49C}" srcOrd="0" destOrd="0" presId="urn:microsoft.com/office/officeart/2018/2/layout/IconVerticalSolidList"/>
    <dgm:cxn modelId="{FF56544E-8D60-49B5-88EB-837F759C534D}" type="presParOf" srcId="{C20DE20F-75F5-483C-BB1C-A197F7B213F1}" destId="{C638ABDB-1515-4923-9075-D0ED0CE04B1A}" srcOrd="0" destOrd="0" presId="urn:microsoft.com/office/officeart/2018/2/layout/IconVerticalSolidList"/>
    <dgm:cxn modelId="{D95A7761-315F-45CC-A704-88590C1E9AC5}" type="presParOf" srcId="{C638ABDB-1515-4923-9075-D0ED0CE04B1A}" destId="{F7A8AC33-8392-417D-8EB4-561DAB792B5E}" srcOrd="0" destOrd="0" presId="urn:microsoft.com/office/officeart/2018/2/layout/IconVerticalSolidList"/>
    <dgm:cxn modelId="{A724D285-A289-46CD-8F7C-F02D38384512}" type="presParOf" srcId="{C638ABDB-1515-4923-9075-D0ED0CE04B1A}" destId="{7C5AAE40-37FF-42C6-B839-FC034A8BCC63}" srcOrd="1" destOrd="0" presId="urn:microsoft.com/office/officeart/2018/2/layout/IconVerticalSolidList"/>
    <dgm:cxn modelId="{C1F09225-67F2-44E7-841A-2E1685ED7878}" type="presParOf" srcId="{C638ABDB-1515-4923-9075-D0ED0CE04B1A}" destId="{1BCFC150-C04C-4DF9-AE6C-E2862EFB05C0}" srcOrd="2" destOrd="0" presId="urn:microsoft.com/office/officeart/2018/2/layout/IconVerticalSolidList"/>
    <dgm:cxn modelId="{D3C6460E-8C11-43CB-847C-A7ED9A6640C3}" type="presParOf" srcId="{C638ABDB-1515-4923-9075-D0ED0CE04B1A}" destId="{473219E8-8C8A-4EE1-AE95-E79FA43CA209}" srcOrd="3" destOrd="0" presId="urn:microsoft.com/office/officeart/2018/2/layout/IconVerticalSolidList"/>
    <dgm:cxn modelId="{7C5A61EE-2530-4DB7-9F10-9E6064DA4812}" type="presParOf" srcId="{C20DE20F-75F5-483C-BB1C-A197F7B213F1}" destId="{51DE4389-3B76-4182-A8CA-A5BDA299E182}" srcOrd="1" destOrd="0" presId="urn:microsoft.com/office/officeart/2018/2/layout/IconVerticalSolidList"/>
    <dgm:cxn modelId="{0979BCC7-464D-45DF-A4B9-D967CBB91607}" type="presParOf" srcId="{C20DE20F-75F5-483C-BB1C-A197F7B213F1}" destId="{5F36FA16-43D8-419E-8C2B-8B612FFAFD59}" srcOrd="2" destOrd="0" presId="urn:microsoft.com/office/officeart/2018/2/layout/IconVerticalSolidList"/>
    <dgm:cxn modelId="{98132147-2858-4665-9820-40763C32AAF4}" type="presParOf" srcId="{5F36FA16-43D8-419E-8C2B-8B612FFAFD59}" destId="{62BDB054-C071-4649-95CD-2B6EF2C9C2BE}" srcOrd="0" destOrd="0" presId="urn:microsoft.com/office/officeart/2018/2/layout/IconVerticalSolidList"/>
    <dgm:cxn modelId="{297912B7-49AE-4C04-9555-5BD482634D58}" type="presParOf" srcId="{5F36FA16-43D8-419E-8C2B-8B612FFAFD59}" destId="{D2181C41-A4B3-482E-90EA-1A009746C3D3}" srcOrd="1" destOrd="0" presId="urn:microsoft.com/office/officeart/2018/2/layout/IconVerticalSolidList"/>
    <dgm:cxn modelId="{9E053C4B-2CA9-46CA-B084-488A0F2E8C25}" type="presParOf" srcId="{5F36FA16-43D8-419E-8C2B-8B612FFAFD59}" destId="{2470BF64-46EC-4799-928D-4A86B6183748}" srcOrd="2" destOrd="0" presId="urn:microsoft.com/office/officeart/2018/2/layout/IconVerticalSolidList"/>
    <dgm:cxn modelId="{6C79F292-943E-4046-8D01-BD3B3CB73598}" type="presParOf" srcId="{5F36FA16-43D8-419E-8C2B-8B612FFAFD59}" destId="{E837CE9A-DF5B-4470-B040-8CF997F327FA}" srcOrd="3" destOrd="0" presId="urn:microsoft.com/office/officeart/2018/2/layout/IconVerticalSolidList"/>
    <dgm:cxn modelId="{5D326955-C7CB-43A2-A910-B266DBF77A88}" type="presParOf" srcId="{C20DE20F-75F5-483C-BB1C-A197F7B213F1}" destId="{1CD67B55-52AC-4D0A-9E4B-5E37D7049638}" srcOrd="3" destOrd="0" presId="urn:microsoft.com/office/officeart/2018/2/layout/IconVerticalSolidList"/>
    <dgm:cxn modelId="{ACE5A2D8-2A0C-4161-9EA9-1B2D32D9595B}" type="presParOf" srcId="{C20DE20F-75F5-483C-BB1C-A197F7B213F1}" destId="{21612409-12C0-4CBF-8362-263B9D276FF4}" srcOrd="4" destOrd="0" presId="urn:microsoft.com/office/officeart/2018/2/layout/IconVerticalSolidList"/>
    <dgm:cxn modelId="{7A8E7ED9-BDB0-4247-987D-5A441F7EFD3B}" type="presParOf" srcId="{21612409-12C0-4CBF-8362-263B9D276FF4}" destId="{9593FDCA-AE00-4385-AEBE-F42531C8BB9E}" srcOrd="0" destOrd="0" presId="urn:microsoft.com/office/officeart/2018/2/layout/IconVerticalSolidList"/>
    <dgm:cxn modelId="{AEB41779-6633-4D8A-B054-2DCC38B8A0E4}" type="presParOf" srcId="{21612409-12C0-4CBF-8362-263B9D276FF4}" destId="{A4AE4EB2-BBBB-49EA-BE6A-4053FD282883}" srcOrd="1" destOrd="0" presId="urn:microsoft.com/office/officeart/2018/2/layout/IconVerticalSolidList"/>
    <dgm:cxn modelId="{5FABBB48-0FB0-4012-930B-796DF99F88E5}" type="presParOf" srcId="{21612409-12C0-4CBF-8362-263B9D276FF4}" destId="{DA5AB1B2-8B55-4D34-9E65-23B11AD5E520}" srcOrd="2" destOrd="0" presId="urn:microsoft.com/office/officeart/2018/2/layout/IconVerticalSolidList"/>
    <dgm:cxn modelId="{844F08EE-57A7-47D3-84E9-1D2CD8EA98A7}" type="presParOf" srcId="{21612409-12C0-4CBF-8362-263B9D276FF4}" destId="{44C6F03C-9BC2-41FF-9B74-A37ED193CB91}" srcOrd="3" destOrd="0" presId="urn:microsoft.com/office/officeart/2018/2/layout/IconVerticalSolidList"/>
    <dgm:cxn modelId="{7E3FA8F7-0D50-4E39-83F3-B6120383059F}" type="presParOf" srcId="{C20DE20F-75F5-483C-BB1C-A197F7B213F1}" destId="{5072155E-FD60-4CAC-811D-A365B4A98E31}" srcOrd="5" destOrd="0" presId="urn:microsoft.com/office/officeart/2018/2/layout/IconVerticalSolidList"/>
    <dgm:cxn modelId="{F2F760D9-B9EF-4FC3-9E75-2DB7E6D13CDC}" type="presParOf" srcId="{C20DE20F-75F5-483C-BB1C-A197F7B213F1}" destId="{7E99D353-DD7F-4739-8FAF-B00790E0E356}" srcOrd="6" destOrd="0" presId="urn:microsoft.com/office/officeart/2018/2/layout/IconVerticalSolidList"/>
    <dgm:cxn modelId="{DFF8A9DF-1BC4-4505-A487-05A90A6C02A6}" type="presParOf" srcId="{7E99D353-DD7F-4739-8FAF-B00790E0E356}" destId="{46C2E3CC-0E4D-4F19-A237-7173275BE3A1}" srcOrd="0" destOrd="0" presId="urn:microsoft.com/office/officeart/2018/2/layout/IconVerticalSolidList"/>
    <dgm:cxn modelId="{B2141A3D-F90F-4759-A104-B81408D7E5E2}" type="presParOf" srcId="{7E99D353-DD7F-4739-8FAF-B00790E0E356}" destId="{8EC7AB00-1472-49B9-8103-4361D7C708F2}" srcOrd="1" destOrd="0" presId="urn:microsoft.com/office/officeart/2018/2/layout/IconVerticalSolidList"/>
    <dgm:cxn modelId="{7B421EDA-2A90-4CB8-BA9D-7C7E431BC09C}" type="presParOf" srcId="{7E99D353-DD7F-4739-8FAF-B00790E0E356}" destId="{95E32045-CD49-4056-9CE2-5BACE59F2BB2}" srcOrd="2" destOrd="0" presId="urn:microsoft.com/office/officeart/2018/2/layout/IconVerticalSolidList"/>
    <dgm:cxn modelId="{FA61B157-1394-4230-888E-94AD43642F64}" type="presParOf" srcId="{7E99D353-DD7F-4739-8FAF-B00790E0E356}" destId="{8E48BCDF-B2F4-4D6B-B539-01249ACF11D8}" srcOrd="3" destOrd="0" presId="urn:microsoft.com/office/officeart/2018/2/layout/IconVerticalSolidList"/>
    <dgm:cxn modelId="{4E92DEC3-75DC-4DB3-A3BF-78BABE775AA1}" type="presParOf" srcId="{C20DE20F-75F5-483C-BB1C-A197F7B213F1}" destId="{550462F9-06E6-4560-A026-5093F9C49546}" srcOrd="7" destOrd="0" presId="urn:microsoft.com/office/officeart/2018/2/layout/IconVerticalSolidList"/>
    <dgm:cxn modelId="{DD017D10-B60A-44A3-A5AB-5461E2158C82}" type="presParOf" srcId="{C20DE20F-75F5-483C-BB1C-A197F7B213F1}" destId="{E535E159-320E-4011-8C4D-C36F2F67A021}" srcOrd="8" destOrd="0" presId="urn:microsoft.com/office/officeart/2018/2/layout/IconVerticalSolidList"/>
    <dgm:cxn modelId="{13FBAA80-E966-4DEC-801C-6FDAC28F035C}" type="presParOf" srcId="{E535E159-320E-4011-8C4D-C36F2F67A021}" destId="{D1F64194-678A-4CBF-BB42-3AD06C77B77A}" srcOrd="0" destOrd="0" presId="urn:microsoft.com/office/officeart/2018/2/layout/IconVerticalSolidList"/>
    <dgm:cxn modelId="{E067AFD7-4B08-4D53-AA02-1AC9424F1351}" type="presParOf" srcId="{E535E159-320E-4011-8C4D-C36F2F67A021}" destId="{FF71970A-44E1-431F-B53D-7746F9008D5F}" srcOrd="1" destOrd="0" presId="urn:microsoft.com/office/officeart/2018/2/layout/IconVerticalSolidList"/>
    <dgm:cxn modelId="{680DBE0D-76BB-4A84-AB95-F68E73E008F8}" type="presParOf" srcId="{E535E159-320E-4011-8C4D-C36F2F67A021}" destId="{75C76032-1173-463D-AFAF-105DD504E55E}" srcOrd="2" destOrd="0" presId="urn:microsoft.com/office/officeart/2018/2/layout/IconVerticalSolidList"/>
    <dgm:cxn modelId="{8C7FFF1E-9F01-42B6-BB5F-7D09DEFA22D6}" type="presParOf" srcId="{E535E159-320E-4011-8C4D-C36F2F67A021}" destId="{A86E5823-D7F8-449F-B907-251543FDB3C5}" srcOrd="3" destOrd="0" presId="urn:microsoft.com/office/officeart/2018/2/layout/IconVerticalSolidList"/>
    <dgm:cxn modelId="{CA757AE5-CF70-4CB6-A18A-C2A353DE1C3D}" type="presParOf" srcId="{C20DE20F-75F5-483C-BB1C-A197F7B213F1}" destId="{88B70465-BD5F-4F82-B4D3-17F4EB971F12}" srcOrd="9" destOrd="0" presId="urn:microsoft.com/office/officeart/2018/2/layout/IconVerticalSolidList"/>
    <dgm:cxn modelId="{11399262-A729-407E-A82A-B377035763CE}" type="presParOf" srcId="{C20DE20F-75F5-483C-BB1C-A197F7B213F1}" destId="{8651A8AD-9DB2-4CA2-B23E-2112385009DB}" srcOrd="10" destOrd="0" presId="urn:microsoft.com/office/officeart/2018/2/layout/IconVerticalSolidList"/>
    <dgm:cxn modelId="{4172DE58-0114-48EF-8AF6-FBDF5EAE07D0}" type="presParOf" srcId="{8651A8AD-9DB2-4CA2-B23E-2112385009DB}" destId="{BB88BDEB-8904-4315-9E69-5F9F8D4B789B}" srcOrd="0" destOrd="0" presId="urn:microsoft.com/office/officeart/2018/2/layout/IconVerticalSolidList"/>
    <dgm:cxn modelId="{2E96ED73-152E-4A09-A103-EF5895F8DC17}" type="presParOf" srcId="{8651A8AD-9DB2-4CA2-B23E-2112385009DB}" destId="{4A7965C2-ED9F-4B02-9368-07380E476D8F}" srcOrd="1" destOrd="0" presId="urn:microsoft.com/office/officeart/2018/2/layout/IconVerticalSolidList"/>
    <dgm:cxn modelId="{165CE916-0D03-493E-83D0-E80B92293403}" type="presParOf" srcId="{8651A8AD-9DB2-4CA2-B23E-2112385009DB}" destId="{47ACC240-EFBE-49D9-B06D-681863F76BAB}" srcOrd="2" destOrd="0" presId="urn:microsoft.com/office/officeart/2018/2/layout/IconVerticalSolidList"/>
    <dgm:cxn modelId="{1DEDD7BB-FC49-4803-8D09-C3101802DFB1}" type="presParOf" srcId="{8651A8AD-9DB2-4CA2-B23E-2112385009DB}" destId="{A8242B7E-D1ED-4D36-A5B4-8393B77DD4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F06359-E5BC-4DCF-A9CC-52DE0FDD27A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F1460CA-B4E6-46F2-9D06-B3C83D890975}">
      <dgm:prSet custT="1"/>
      <dgm:spPr/>
      <dgm:t>
        <a:bodyPr/>
        <a:lstStyle/>
        <a:p>
          <a:r>
            <a:rPr lang="en-US" sz="1600" dirty="0"/>
            <a:t>- </a:t>
          </a:r>
          <a:r>
            <a:rPr lang="en-US" sz="1600" b="1" dirty="0"/>
            <a:t>Source: </a:t>
          </a:r>
          <a:r>
            <a:rPr lang="en-US" sz="1600" dirty="0"/>
            <a:t>E-commerce customer transactions dataset from Blackboard.</a:t>
          </a:r>
        </a:p>
      </dgm:t>
    </dgm:pt>
    <dgm:pt modelId="{3209BC84-209E-46BF-A01F-D54176B54A23}" type="parTrans" cxnId="{5975AE1E-946B-428B-8541-ABFEF842F4B3}">
      <dgm:prSet/>
      <dgm:spPr/>
      <dgm:t>
        <a:bodyPr/>
        <a:lstStyle/>
        <a:p>
          <a:endParaRPr lang="en-US"/>
        </a:p>
      </dgm:t>
    </dgm:pt>
    <dgm:pt modelId="{49E5611F-AE19-4238-BB06-2134BEDFC7C8}" type="sibTrans" cxnId="{5975AE1E-946B-428B-8541-ABFEF842F4B3}">
      <dgm:prSet/>
      <dgm:spPr/>
      <dgm:t>
        <a:bodyPr/>
        <a:lstStyle/>
        <a:p>
          <a:endParaRPr lang="en-US"/>
        </a:p>
      </dgm:t>
    </dgm:pt>
    <dgm:pt modelId="{6EDFC77B-EDC0-4DA5-B9BB-4A8ED3617C8C}">
      <dgm:prSet custT="1"/>
      <dgm:spPr/>
      <dgm:t>
        <a:bodyPr/>
        <a:lstStyle/>
        <a:p>
          <a:r>
            <a:rPr lang="en-US" sz="1600" dirty="0"/>
            <a:t>- </a:t>
          </a:r>
          <a:r>
            <a:rPr lang="en-US" sz="1600" b="1" dirty="0"/>
            <a:t>Key Features: </a:t>
          </a:r>
          <a:r>
            <a:rPr lang="en-US" sz="1600" dirty="0"/>
            <a:t>Customer demographics, usage behavior, payment preferences, complaints, satisfaction scores, etc.</a:t>
          </a:r>
        </a:p>
      </dgm:t>
    </dgm:pt>
    <dgm:pt modelId="{17977DBE-A601-4EE7-B309-3280CA82E980}" type="parTrans" cxnId="{9830E5E0-8044-4DA6-896F-6C64B5D11535}">
      <dgm:prSet/>
      <dgm:spPr/>
      <dgm:t>
        <a:bodyPr/>
        <a:lstStyle/>
        <a:p>
          <a:endParaRPr lang="en-US"/>
        </a:p>
      </dgm:t>
    </dgm:pt>
    <dgm:pt modelId="{846AB037-9810-4E99-B570-9E22667436DE}" type="sibTrans" cxnId="{9830E5E0-8044-4DA6-896F-6C64B5D11535}">
      <dgm:prSet/>
      <dgm:spPr/>
      <dgm:t>
        <a:bodyPr/>
        <a:lstStyle/>
        <a:p>
          <a:endParaRPr lang="en-US"/>
        </a:p>
      </dgm:t>
    </dgm:pt>
    <dgm:pt modelId="{0456513B-1457-4F15-8A10-E796A2CAE379}">
      <dgm:prSet custT="1"/>
      <dgm:spPr/>
      <dgm:t>
        <a:bodyPr/>
        <a:lstStyle/>
        <a:p>
          <a:r>
            <a:rPr lang="en-US" sz="1600" dirty="0"/>
            <a:t>- </a:t>
          </a:r>
          <a:r>
            <a:rPr lang="en-US" sz="1600" b="1" dirty="0"/>
            <a:t>Target Variable: </a:t>
          </a:r>
          <a:r>
            <a:rPr lang="en-US" sz="1600" dirty="0"/>
            <a:t>Churn </a:t>
          </a:r>
        </a:p>
        <a:p>
          <a:r>
            <a:rPr lang="en-US" sz="1600" dirty="0"/>
            <a:t>(1 = Churned, 0 = Retained)</a:t>
          </a:r>
        </a:p>
      </dgm:t>
    </dgm:pt>
    <dgm:pt modelId="{CFAED59A-4B7A-4156-B525-27CC13D955BA}" type="parTrans" cxnId="{834547B8-6E26-4168-835F-E7514619FACF}">
      <dgm:prSet/>
      <dgm:spPr/>
      <dgm:t>
        <a:bodyPr/>
        <a:lstStyle/>
        <a:p>
          <a:endParaRPr lang="en-US"/>
        </a:p>
      </dgm:t>
    </dgm:pt>
    <dgm:pt modelId="{8F87F5DD-66EF-4F6A-A2A4-EA4731984F46}" type="sibTrans" cxnId="{834547B8-6E26-4168-835F-E7514619FACF}">
      <dgm:prSet/>
      <dgm:spPr/>
      <dgm:t>
        <a:bodyPr/>
        <a:lstStyle/>
        <a:p>
          <a:endParaRPr lang="en-US"/>
        </a:p>
      </dgm:t>
    </dgm:pt>
    <dgm:pt modelId="{1384420C-789F-42D4-9C23-9C2CD92F4D97}">
      <dgm:prSet custT="1"/>
      <dgm:spPr/>
      <dgm:t>
        <a:bodyPr/>
        <a:lstStyle/>
        <a:p>
          <a:r>
            <a:rPr lang="en-US" sz="1600" b="1" dirty="0"/>
            <a:t>Objective: </a:t>
          </a:r>
          <a:r>
            <a:rPr lang="en-US" sz="1600" b="0" dirty="0"/>
            <a:t>To identify/predict the groups of people most likely to churn next.</a:t>
          </a:r>
        </a:p>
      </dgm:t>
    </dgm:pt>
    <dgm:pt modelId="{2E036644-F0F2-4DA4-89FF-148957F84B4A}" type="parTrans" cxnId="{DFBD31F8-31CC-421F-9FF0-27832A92C442}">
      <dgm:prSet/>
      <dgm:spPr/>
      <dgm:t>
        <a:bodyPr/>
        <a:lstStyle/>
        <a:p>
          <a:endParaRPr lang="en-US"/>
        </a:p>
      </dgm:t>
    </dgm:pt>
    <dgm:pt modelId="{9B44C888-69F3-499E-BA0C-2C2B98BB9816}" type="sibTrans" cxnId="{DFBD31F8-31CC-421F-9FF0-27832A92C442}">
      <dgm:prSet/>
      <dgm:spPr/>
      <dgm:t>
        <a:bodyPr/>
        <a:lstStyle/>
        <a:p>
          <a:endParaRPr lang="en-US"/>
        </a:p>
      </dgm:t>
    </dgm:pt>
    <dgm:pt modelId="{B2EE4612-8C30-40AA-A7D5-A16A6D8DF329}" type="pres">
      <dgm:prSet presAssocID="{71F06359-E5BC-4DCF-A9CC-52DE0FDD27A6}" presName="outerComposite" presStyleCnt="0">
        <dgm:presLayoutVars>
          <dgm:chMax val="5"/>
          <dgm:dir/>
          <dgm:resizeHandles val="exact"/>
        </dgm:presLayoutVars>
      </dgm:prSet>
      <dgm:spPr/>
    </dgm:pt>
    <dgm:pt modelId="{51C6EC06-8A0F-463E-BA97-9D56DB615E39}" type="pres">
      <dgm:prSet presAssocID="{71F06359-E5BC-4DCF-A9CC-52DE0FDD27A6}" presName="dummyMaxCanvas" presStyleCnt="0">
        <dgm:presLayoutVars/>
      </dgm:prSet>
      <dgm:spPr/>
    </dgm:pt>
    <dgm:pt modelId="{0B97AAA1-856A-4E6C-BA25-F9F2F247128F}" type="pres">
      <dgm:prSet presAssocID="{71F06359-E5BC-4DCF-A9CC-52DE0FDD27A6}" presName="FourNodes_1" presStyleLbl="node1" presStyleIdx="0" presStyleCnt="4">
        <dgm:presLayoutVars>
          <dgm:bulletEnabled val="1"/>
        </dgm:presLayoutVars>
      </dgm:prSet>
      <dgm:spPr/>
    </dgm:pt>
    <dgm:pt modelId="{1B70F6C3-DDAA-40DA-AE40-9877E2E6F45B}" type="pres">
      <dgm:prSet presAssocID="{71F06359-E5BC-4DCF-A9CC-52DE0FDD27A6}" presName="FourNodes_2" presStyleLbl="node1" presStyleIdx="1" presStyleCnt="4">
        <dgm:presLayoutVars>
          <dgm:bulletEnabled val="1"/>
        </dgm:presLayoutVars>
      </dgm:prSet>
      <dgm:spPr/>
    </dgm:pt>
    <dgm:pt modelId="{A2D423A5-A126-43D1-988C-4590B45E93DA}" type="pres">
      <dgm:prSet presAssocID="{71F06359-E5BC-4DCF-A9CC-52DE0FDD27A6}" presName="FourNodes_3" presStyleLbl="node1" presStyleIdx="2" presStyleCnt="4">
        <dgm:presLayoutVars>
          <dgm:bulletEnabled val="1"/>
        </dgm:presLayoutVars>
      </dgm:prSet>
      <dgm:spPr/>
    </dgm:pt>
    <dgm:pt modelId="{DFE00737-A9BC-45AB-B2D1-712FB9A2F7FA}" type="pres">
      <dgm:prSet presAssocID="{71F06359-E5BC-4DCF-A9CC-52DE0FDD27A6}" presName="FourNodes_4" presStyleLbl="node1" presStyleIdx="3" presStyleCnt="4">
        <dgm:presLayoutVars>
          <dgm:bulletEnabled val="1"/>
        </dgm:presLayoutVars>
      </dgm:prSet>
      <dgm:spPr/>
    </dgm:pt>
    <dgm:pt modelId="{B02B3111-B866-4F17-9912-8CE159219ED4}" type="pres">
      <dgm:prSet presAssocID="{71F06359-E5BC-4DCF-A9CC-52DE0FDD27A6}" presName="FourConn_1-2" presStyleLbl="fgAccFollowNode1" presStyleIdx="0" presStyleCnt="3">
        <dgm:presLayoutVars>
          <dgm:bulletEnabled val="1"/>
        </dgm:presLayoutVars>
      </dgm:prSet>
      <dgm:spPr/>
    </dgm:pt>
    <dgm:pt modelId="{1D5906AB-1DA8-4181-A574-7BD92CC7BF56}" type="pres">
      <dgm:prSet presAssocID="{71F06359-E5BC-4DCF-A9CC-52DE0FDD27A6}" presName="FourConn_2-3" presStyleLbl="fgAccFollowNode1" presStyleIdx="1" presStyleCnt="3">
        <dgm:presLayoutVars>
          <dgm:bulletEnabled val="1"/>
        </dgm:presLayoutVars>
      </dgm:prSet>
      <dgm:spPr/>
    </dgm:pt>
    <dgm:pt modelId="{417BF2A7-3DDF-433C-8032-40CBE76F7C42}" type="pres">
      <dgm:prSet presAssocID="{71F06359-E5BC-4DCF-A9CC-52DE0FDD27A6}" presName="FourConn_3-4" presStyleLbl="fgAccFollowNode1" presStyleIdx="2" presStyleCnt="3">
        <dgm:presLayoutVars>
          <dgm:bulletEnabled val="1"/>
        </dgm:presLayoutVars>
      </dgm:prSet>
      <dgm:spPr/>
    </dgm:pt>
    <dgm:pt modelId="{B99CAF7E-9571-4882-888D-0D3B778D27AE}" type="pres">
      <dgm:prSet presAssocID="{71F06359-E5BC-4DCF-A9CC-52DE0FDD27A6}" presName="FourNodes_1_text" presStyleLbl="node1" presStyleIdx="3" presStyleCnt="4">
        <dgm:presLayoutVars>
          <dgm:bulletEnabled val="1"/>
        </dgm:presLayoutVars>
      </dgm:prSet>
      <dgm:spPr/>
    </dgm:pt>
    <dgm:pt modelId="{8CCC84AC-0CC4-4ADF-BD22-F7B1FF29718F}" type="pres">
      <dgm:prSet presAssocID="{71F06359-E5BC-4DCF-A9CC-52DE0FDD27A6}" presName="FourNodes_2_text" presStyleLbl="node1" presStyleIdx="3" presStyleCnt="4">
        <dgm:presLayoutVars>
          <dgm:bulletEnabled val="1"/>
        </dgm:presLayoutVars>
      </dgm:prSet>
      <dgm:spPr/>
    </dgm:pt>
    <dgm:pt modelId="{73827C8D-0398-4F54-B099-5F47967C432F}" type="pres">
      <dgm:prSet presAssocID="{71F06359-E5BC-4DCF-A9CC-52DE0FDD27A6}" presName="FourNodes_3_text" presStyleLbl="node1" presStyleIdx="3" presStyleCnt="4">
        <dgm:presLayoutVars>
          <dgm:bulletEnabled val="1"/>
        </dgm:presLayoutVars>
      </dgm:prSet>
      <dgm:spPr/>
    </dgm:pt>
    <dgm:pt modelId="{46D87304-3E81-4ACF-9C08-61CEBFE94D41}" type="pres">
      <dgm:prSet presAssocID="{71F06359-E5BC-4DCF-A9CC-52DE0FDD27A6}" presName="FourNodes_4_text" presStyleLbl="node1" presStyleIdx="3" presStyleCnt="4">
        <dgm:presLayoutVars>
          <dgm:bulletEnabled val="1"/>
        </dgm:presLayoutVars>
      </dgm:prSet>
      <dgm:spPr/>
    </dgm:pt>
  </dgm:ptLst>
  <dgm:cxnLst>
    <dgm:cxn modelId="{A741450E-2826-48D7-AA06-EB965CDB7CC3}" type="presOf" srcId="{71F06359-E5BC-4DCF-A9CC-52DE0FDD27A6}" destId="{B2EE4612-8C30-40AA-A7D5-A16A6D8DF329}" srcOrd="0" destOrd="0" presId="urn:microsoft.com/office/officeart/2005/8/layout/vProcess5"/>
    <dgm:cxn modelId="{2CAA050F-D1D4-4CBE-B5E3-E7F5570A6B74}" type="presOf" srcId="{7F1460CA-B4E6-46F2-9D06-B3C83D890975}" destId="{B99CAF7E-9571-4882-888D-0D3B778D27AE}" srcOrd="1" destOrd="0" presId="urn:microsoft.com/office/officeart/2005/8/layout/vProcess5"/>
    <dgm:cxn modelId="{5975AE1E-946B-428B-8541-ABFEF842F4B3}" srcId="{71F06359-E5BC-4DCF-A9CC-52DE0FDD27A6}" destId="{7F1460CA-B4E6-46F2-9D06-B3C83D890975}" srcOrd="0" destOrd="0" parTransId="{3209BC84-209E-46BF-A01F-D54176B54A23}" sibTransId="{49E5611F-AE19-4238-BB06-2134BEDFC7C8}"/>
    <dgm:cxn modelId="{EA182F67-9725-48BE-A68C-BA2B22570773}" type="presOf" srcId="{846AB037-9810-4E99-B570-9E22667436DE}" destId="{1D5906AB-1DA8-4181-A574-7BD92CC7BF56}" srcOrd="0" destOrd="0" presId="urn:microsoft.com/office/officeart/2005/8/layout/vProcess5"/>
    <dgm:cxn modelId="{3C727F70-A2BD-4736-B1D3-492563DB863C}" type="presOf" srcId="{8F87F5DD-66EF-4F6A-A2A4-EA4731984F46}" destId="{417BF2A7-3DDF-433C-8032-40CBE76F7C42}" srcOrd="0" destOrd="0" presId="urn:microsoft.com/office/officeart/2005/8/layout/vProcess5"/>
    <dgm:cxn modelId="{89BAD353-AEF0-4D91-A344-9FBE251DF2CD}" type="presOf" srcId="{0456513B-1457-4F15-8A10-E796A2CAE379}" destId="{73827C8D-0398-4F54-B099-5F47967C432F}" srcOrd="1" destOrd="0" presId="urn:microsoft.com/office/officeart/2005/8/layout/vProcess5"/>
    <dgm:cxn modelId="{7B53F891-C48C-4E9C-8B78-F53B7863565C}" type="presOf" srcId="{0456513B-1457-4F15-8A10-E796A2CAE379}" destId="{A2D423A5-A126-43D1-988C-4590B45E93DA}" srcOrd="0" destOrd="0" presId="urn:microsoft.com/office/officeart/2005/8/layout/vProcess5"/>
    <dgm:cxn modelId="{72BC5393-D02D-438A-BA84-328D0E761F16}" type="presOf" srcId="{49E5611F-AE19-4238-BB06-2134BEDFC7C8}" destId="{B02B3111-B866-4F17-9912-8CE159219ED4}" srcOrd="0" destOrd="0" presId="urn:microsoft.com/office/officeart/2005/8/layout/vProcess5"/>
    <dgm:cxn modelId="{3A6ADB9A-787C-49BB-96D6-ADCB62CDCB2C}" type="presOf" srcId="{6EDFC77B-EDC0-4DA5-B9BB-4A8ED3617C8C}" destId="{8CCC84AC-0CC4-4ADF-BD22-F7B1FF29718F}" srcOrd="1" destOrd="0" presId="urn:microsoft.com/office/officeart/2005/8/layout/vProcess5"/>
    <dgm:cxn modelId="{9A8DC0B0-7DF4-4272-967A-7D581BD80687}" type="presOf" srcId="{7F1460CA-B4E6-46F2-9D06-B3C83D890975}" destId="{0B97AAA1-856A-4E6C-BA25-F9F2F247128F}" srcOrd="0" destOrd="0" presId="urn:microsoft.com/office/officeart/2005/8/layout/vProcess5"/>
    <dgm:cxn modelId="{834547B8-6E26-4168-835F-E7514619FACF}" srcId="{71F06359-E5BC-4DCF-A9CC-52DE0FDD27A6}" destId="{0456513B-1457-4F15-8A10-E796A2CAE379}" srcOrd="2" destOrd="0" parTransId="{CFAED59A-4B7A-4156-B525-27CC13D955BA}" sibTransId="{8F87F5DD-66EF-4F6A-A2A4-EA4731984F46}"/>
    <dgm:cxn modelId="{A22875BE-2528-476B-B861-B5A0C4E37E9C}" type="presOf" srcId="{1384420C-789F-42D4-9C23-9C2CD92F4D97}" destId="{DFE00737-A9BC-45AB-B2D1-712FB9A2F7FA}" srcOrd="0" destOrd="0" presId="urn:microsoft.com/office/officeart/2005/8/layout/vProcess5"/>
    <dgm:cxn modelId="{8A42A1DA-8AA6-4D52-BB7F-A22B196D0F1E}" type="presOf" srcId="{1384420C-789F-42D4-9C23-9C2CD92F4D97}" destId="{46D87304-3E81-4ACF-9C08-61CEBFE94D41}" srcOrd="1" destOrd="0" presId="urn:microsoft.com/office/officeart/2005/8/layout/vProcess5"/>
    <dgm:cxn modelId="{9830E5E0-8044-4DA6-896F-6C64B5D11535}" srcId="{71F06359-E5BC-4DCF-A9CC-52DE0FDD27A6}" destId="{6EDFC77B-EDC0-4DA5-B9BB-4A8ED3617C8C}" srcOrd="1" destOrd="0" parTransId="{17977DBE-A601-4EE7-B309-3280CA82E980}" sibTransId="{846AB037-9810-4E99-B570-9E22667436DE}"/>
    <dgm:cxn modelId="{1FB5C3EF-752F-4DFE-88F8-A75918CE5F66}" type="presOf" srcId="{6EDFC77B-EDC0-4DA5-B9BB-4A8ED3617C8C}" destId="{1B70F6C3-DDAA-40DA-AE40-9877E2E6F45B}" srcOrd="0" destOrd="0" presId="urn:microsoft.com/office/officeart/2005/8/layout/vProcess5"/>
    <dgm:cxn modelId="{DFBD31F8-31CC-421F-9FF0-27832A92C442}" srcId="{71F06359-E5BC-4DCF-A9CC-52DE0FDD27A6}" destId="{1384420C-789F-42D4-9C23-9C2CD92F4D97}" srcOrd="3" destOrd="0" parTransId="{2E036644-F0F2-4DA4-89FF-148957F84B4A}" sibTransId="{9B44C888-69F3-499E-BA0C-2C2B98BB9816}"/>
    <dgm:cxn modelId="{4AEE0975-51F6-4D42-A94B-FA084BF63B76}" type="presParOf" srcId="{B2EE4612-8C30-40AA-A7D5-A16A6D8DF329}" destId="{51C6EC06-8A0F-463E-BA97-9D56DB615E39}" srcOrd="0" destOrd="0" presId="urn:microsoft.com/office/officeart/2005/8/layout/vProcess5"/>
    <dgm:cxn modelId="{824E9170-EDD2-40B4-825E-279ECC606E2B}" type="presParOf" srcId="{B2EE4612-8C30-40AA-A7D5-A16A6D8DF329}" destId="{0B97AAA1-856A-4E6C-BA25-F9F2F247128F}" srcOrd="1" destOrd="0" presId="urn:microsoft.com/office/officeart/2005/8/layout/vProcess5"/>
    <dgm:cxn modelId="{FAF09EB9-A173-48CC-963A-387DEF37B27C}" type="presParOf" srcId="{B2EE4612-8C30-40AA-A7D5-A16A6D8DF329}" destId="{1B70F6C3-DDAA-40DA-AE40-9877E2E6F45B}" srcOrd="2" destOrd="0" presId="urn:microsoft.com/office/officeart/2005/8/layout/vProcess5"/>
    <dgm:cxn modelId="{1C14475F-541D-429B-A677-933E8A160F57}" type="presParOf" srcId="{B2EE4612-8C30-40AA-A7D5-A16A6D8DF329}" destId="{A2D423A5-A126-43D1-988C-4590B45E93DA}" srcOrd="3" destOrd="0" presId="urn:microsoft.com/office/officeart/2005/8/layout/vProcess5"/>
    <dgm:cxn modelId="{CF00D4B9-B2A8-4BA9-851C-B81F06D5BDFD}" type="presParOf" srcId="{B2EE4612-8C30-40AA-A7D5-A16A6D8DF329}" destId="{DFE00737-A9BC-45AB-B2D1-712FB9A2F7FA}" srcOrd="4" destOrd="0" presId="urn:microsoft.com/office/officeart/2005/8/layout/vProcess5"/>
    <dgm:cxn modelId="{12AC17C9-3F39-4EFA-8262-D4B0183446BA}" type="presParOf" srcId="{B2EE4612-8C30-40AA-A7D5-A16A6D8DF329}" destId="{B02B3111-B866-4F17-9912-8CE159219ED4}" srcOrd="5" destOrd="0" presId="urn:microsoft.com/office/officeart/2005/8/layout/vProcess5"/>
    <dgm:cxn modelId="{8AD21A8B-11D9-467C-9016-BD3AEDA7F755}" type="presParOf" srcId="{B2EE4612-8C30-40AA-A7D5-A16A6D8DF329}" destId="{1D5906AB-1DA8-4181-A574-7BD92CC7BF56}" srcOrd="6" destOrd="0" presId="urn:microsoft.com/office/officeart/2005/8/layout/vProcess5"/>
    <dgm:cxn modelId="{14132AAA-869C-4167-9CED-14A8A4A23336}" type="presParOf" srcId="{B2EE4612-8C30-40AA-A7D5-A16A6D8DF329}" destId="{417BF2A7-3DDF-433C-8032-40CBE76F7C42}" srcOrd="7" destOrd="0" presId="urn:microsoft.com/office/officeart/2005/8/layout/vProcess5"/>
    <dgm:cxn modelId="{1E89177C-9FB4-4931-B1AF-26C8DB8ACD50}" type="presParOf" srcId="{B2EE4612-8C30-40AA-A7D5-A16A6D8DF329}" destId="{B99CAF7E-9571-4882-888D-0D3B778D27AE}" srcOrd="8" destOrd="0" presId="urn:microsoft.com/office/officeart/2005/8/layout/vProcess5"/>
    <dgm:cxn modelId="{152B1796-11D9-4692-AA26-DE90FBEA1E90}" type="presParOf" srcId="{B2EE4612-8C30-40AA-A7D5-A16A6D8DF329}" destId="{8CCC84AC-0CC4-4ADF-BD22-F7B1FF29718F}" srcOrd="9" destOrd="0" presId="urn:microsoft.com/office/officeart/2005/8/layout/vProcess5"/>
    <dgm:cxn modelId="{54A60450-B20F-4C53-9B62-CDFB1BD1D2F3}" type="presParOf" srcId="{B2EE4612-8C30-40AA-A7D5-A16A6D8DF329}" destId="{73827C8D-0398-4F54-B099-5F47967C432F}" srcOrd="10" destOrd="0" presId="urn:microsoft.com/office/officeart/2005/8/layout/vProcess5"/>
    <dgm:cxn modelId="{4154F3D0-F2A7-479A-8C94-113A10094AF4}" type="presParOf" srcId="{B2EE4612-8C30-40AA-A7D5-A16A6D8DF329}" destId="{46D87304-3E81-4ACF-9C08-61CEBFE94D4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08B9A0-31F5-4F99-AEDC-986986BA1B7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F455BDD-910A-457A-95A0-042C1DDA7BA3}">
      <dgm:prSet custT="1"/>
      <dgm:spPr/>
      <dgm:t>
        <a:bodyPr/>
        <a:lstStyle/>
        <a:p>
          <a:pPr>
            <a:lnSpc>
              <a:spcPct val="100000"/>
            </a:lnSpc>
          </a:pPr>
          <a:r>
            <a:rPr lang="en-US" sz="1200" dirty="0"/>
            <a:t>Use advanced analytics to segment customers based on their buying behaviors and churn risk. This will allow for more targeted marketing and retention strategies.</a:t>
          </a:r>
        </a:p>
      </dgm:t>
    </dgm:pt>
    <dgm:pt modelId="{274B965D-DE77-4EEF-92E7-C5988FF18FBB}" type="parTrans" cxnId="{AE3D9B15-4166-4F43-A29C-751734E47B59}">
      <dgm:prSet/>
      <dgm:spPr/>
      <dgm:t>
        <a:bodyPr/>
        <a:lstStyle/>
        <a:p>
          <a:endParaRPr lang="en-US"/>
        </a:p>
      </dgm:t>
    </dgm:pt>
    <dgm:pt modelId="{FFFA585C-E3B8-46A2-84DC-217EE38B27E0}" type="sibTrans" cxnId="{AE3D9B15-4166-4F43-A29C-751734E47B59}">
      <dgm:prSet/>
      <dgm:spPr/>
      <dgm:t>
        <a:bodyPr/>
        <a:lstStyle/>
        <a:p>
          <a:endParaRPr lang="en-US"/>
        </a:p>
      </dgm:t>
    </dgm:pt>
    <dgm:pt modelId="{06E735DA-72DA-4398-88EB-DAF6F176E38C}">
      <dgm:prSet custT="1"/>
      <dgm:spPr/>
      <dgm:t>
        <a:bodyPr/>
        <a:lstStyle/>
        <a:p>
          <a:pPr>
            <a:lnSpc>
              <a:spcPct val="100000"/>
            </a:lnSpc>
          </a:pPr>
          <a:r>
            <a:rPr lang="en-US" sz="1200" dirty="0"/>
            <a:t>Personalized loyalty and retention campaigns for shorter tenure customers and Mobile phone buyers to encourage repeat business and product upgrades</a:t>
          </a:r>
        </a:p>
      </dgm:t>
    </dgm:pt>
    <dgm:pt modelId="{6BD47D0C-553D-4F0D-9456-83DE6FFE03CF}" type="parTrans" cxnId="{6559A22A-9957-433E-8376-7D5E82E0E26D}">
      <dgm:prSet/>
      <dgm:spPr/>
      <dgm:t>
        <a:bodyPr/>
        <a:lstStyle/>
        <a:p>
          <a:endParaRPr lang="en-US"/>
        </a:p>
      </dgm:t>
    </dgm:pt>
    <dgm:pt modelId="{74909B9A-EA78-40C8-B847-A0F86C1A437C}" type="sibTrans" cxnId="{6559A22A-9957-433E-8376-7D5E82E0E26D}">
      <dgm:prSet/>
      <dgm:spPr/>
      <dgm:t>
        <a:bodyPr/>
        <a:lstStyle/>
        <a:p>
          <a:endParaRPr lang="en-US"/>
        </a:p>
      </dgm:t>
    </dgm:pt>
    <dgm:pt modelId="{CF857186-0E77-4834-A8A4-B4A052503252}">
      <dgm:prSet custT="1"/>
      <dgm:spPr/>
      <dgm:t>
        <a:bodyPr/>
        <a:lstStyle/>
        <a:p>
          <a:pPr>
            <a:lnSpc>
              <a:spcPct val="100000"/>
            </a:lnSpc>
          </a:pPr>
          <a:r>
            <a:rPr lang="en-US" sz="1200" dirty="0"/>
            <a:t>Satisfaction-Driven campaigns for customers with lower satisfaction scores. Also implement a proactive customer support.</a:t>
          </a:r>
        </a:p>
      </dgm:t>
    </dgm:pt>
    <dgm:pt modelId="{618FA6FC-F570-4E03-9B7C-C214809B7F61}" type="parTrans" cxnId="{1DB3E65D-688A-4A0F-BB8F-31FB41B329DE}">
      <dgm:prSet/>
      <dgm:spPr/>
      <dgm:t>
        <a:bodyPr/>
        <a:lstStyle/>
        <a:p>
          <a:endParaRPr lang="en-US"/>
        </a:p>
      </dgm:t>
    </dgm:pt>
    <dgm:pt modelId="{034C2E39-133B-416F-8986-C8C0A1C3767C}" type="sibTrans" cxnId="{1DB3E65D-688A-4A0F-BB8F-31FB41B329DE}">
      <dgm:prSet/>
      <dgm:spPr/>
      <dgm:t>
        <a:bodyPr/>
        <a:lstStyle/>
        <a:p>
          <a:endParaRPr lang="en-US"/>
        </a:p>
      </dgm:t>
    </dgm:pt>
    <dgm:pt modelId="{1E0CB405-AAB8-415F-AA6C-201E78372910}">
      <dgm:prSet custT="1"/>
      <dgm:spPr/>
      <dgm:t>
        <a:bodyPr/>
        <a:lstStyle/>
        <a:p>
          <a:pPr>
            <a:lnSpc>
              <a:spcPct val="100000"/>
            </a:lnSpc>
          </a:pPr>
          <a:r>
            <a:rPr lang="en-US" sz="1200" dirty="0"/>
            <a:t>Targeted Marketing for tier 1 and tier 3 cities by optimizing operational, logistics and delivery times and by introducing Localized offers in high-churn cities.</a:t>
          </a:r>
        </a:p>
      </dgm:t>
    </dgm:pt>
    <dgm:pt modelId="{8A9C701A-E205-4472-8CA5-29B16E54E8AE}" type="parTrans" cxnId="{3890C489-3943-4CC0-BE6A-B028B4E1B274}">
      <dgm:prSet/>
      <dgm:spPr/>
      <dgm:t>
        <a:bodyPr/>
        <a:lstStyle/>
        <a:p>
          <a:endParaRPr lang="en-US"/>
        </a:p>
      </dgm:t>
    </dgm:pt>
    <dgm:pt modelId="{D8D87CEC-E927-4650-9284-39AEB39DEA49}" type="sibTrans" cxnId="{3890C489-3943-4CC0-BE6A-B028B4E1B274}">
      <dgm:prSet/>
      <dgm:spPr/>
      <dgm:t>
        <a:bodyPr/>
        <a:lstStyle/>
        <a:p>
          <a:endParaRPr lang="en-US"/>
        </a:p>
      </dgm:t>
    </dgm:pt>
    <dgm:pt modelId="{BDEBFB78-27A3-44B9-8191-450E05A59B18}">
      <dgm:prSet custT="1"/>
      <dgm:spPr/>
      <dgm:t>
        <a:bodyPr/>
        <a:lstStyle/>
        <a:p>
          <a:pPr>
            <a:lnSpc>
              <a:spcPct val="100000"/>
            </a:lnSpc>
          </a:pPr>
          <a:r>
            <a:rPr lang="en-US" sz="1200" dirty="0"/>
            <a:t>Complaint handling and proactive retention for customers with complaints by offering personalized solutions and compensations.</a:t>
          </a:r>
        </a:p>
      </dgm:t>
    </dgm:pt>
    <dgm:pt modelId="{B39F3037-4187-46F3-85B9-D6824F5C5DF9}" type="parTrans" cxnId="{764F2909-E8C8-4BB1-8417-981F66D93719}">
      <dgm:prSet/>
      <dgm:spPr/>
      <dgm:t>
        <a:bodyPr/>
        <a:lstStyle/>
        <a:p>
          <a:endParaRPr lang="en-US"/>
        </a:p>
      </dgm:t>
    </dgm:pt>
    <dgm:pt modelId="{B9DEBCB9-41A3-419E-89A9-16D1EEC2CD3A}" type="sibTrans" cxnId="{764F2909-E8C8-4BB1-8417-981F66D93719}">
      <dgm:prSet/>
      <dgm:spPr/>
      <dgm:t>
        <a:bodyPr/>
        <a:lstStyle/>
        <a:p>
          <a:endParaRPr lang="en-US"/>
        </a:p>
      </dgm:t>
    </dgm:pt>
    <dgm:pt modelId="{06615C3B-3A88-465C-AB84-F031B2A9DE3E}">
      <dgm:prSet custT="1"/>
      <dgm:spPr/>
      <dgm:t>
        <a:bodyPr/>
        <a:lstStyle/>
        <a:p>
          <a:pPr>
            <a:lnSpc>
              <a:spcPct val="100000"/>
            </a:lnSpc>
          </a:pPr>
          <a:r>
            <a:rPr lang="en-US" sz="1200" dirty="0"/>
            <a:t>Engagement through exclusive content and offers by establishing educative and engaging updates as well as referral programs.</a:t>
          </a:r>
        </a:p>
      </dgm:t>
    </dgm:pt>
    <dgm:pt modelId="{43043271-1ACF-49C8-AD73-14C4460FC222}" type="parTrans" cxnId="{63725A1F-DA94-4268-8C7E-319E2B6544A4}">
      <dgm:prSet/>
      <dgm:spPr/>
      <dgm:t>
        <a:bodyPr/>
        <a:lstStyle/>
        <a:p>
          <a:endParaRPr lang="en-US"/>
        </a:p>
      </dgm:t>
    </dgm:pt>
    <dgm:pt modelId="{5E7DE3C6-E985-4BBB-8FBC-68B99582544C}" type="sibTrans" cxnId="{63725A1F-DA94-4268-8C7E-319E2B6544A4}">
      <dgm:prSet/>
      <dgm:spPr/>
      <dgm:t>
        <a:bodyPr/>
        <a:lstStyle/>
        <a:p>
          <a:endParaRPr lang="en-US"/>
        </a:p>
      </dgm:t>
    </dgm:pt>
    <dgm:pt modelId="{80FC3D49-3994-4FCA-8B09-4296F7BFB995}">
      <dgm:prSet custT="1"/>
      <dgm:spPr/>
      <dgm:t>
        <a:bodyPr/>
        <a:lstStyle/>
        <a:p>
          <a:pPr>
            <a:lnSpc>
              <a:spcPct val="100000"/>
            </a:lnSpc>
          </a:pPr>
          <a:r>
            <a:rPr lang="en-US" sz="1200" dirty="0"/>
            <a:t>Continuously track churn-related data and refine strategies over time. Regular monitoring and adjusting strategies based on new insights.</a:t>
          </a:r>
        </a:p>
      </dgm:t>
    </dgm:pt>
    <dgm:pt modelId="{F48EBBF6-DD8D-4B07-8F5E-A74917E2C8CE}" type="parTrans" cxnId="{BC6E6950-4EF3-4D7E-9E61-3C3C8734A3B6}">
      <dgm:prSet/>
      <dgm:spPr/>
      <dgm:t>
        <a:bodyPr/>
        <a:lstStyle/>
        <a:p>
          <a:endParaRPr lang="en-US"/>
        </a:p>
      </dgm:t>
    </dgm:pt>
    <dgm:pt modelId="{E4A6A6AC-A4EE-4108-97AA-5DFBEF911A03}" type="sibTrans" cxnId="{BC6E6950-4EF3-4D7E-9E61-3C3C8734A3B6}">
      <dgm:prSet/>
      <dgm:spPr/>
      <dgm:t>
        <a:bodyPr/>
        <a:lstStyle/>
        <a:p>
          <a:endParaRPr lang="en-US"/>
        </a:p>
      </dgm:t>
    </dgm:pt>
    <dgm:pt modelId="{B5C473C7-C7B2-4FFD-905C-AB356B1A3B1D}" type="pres">
      <dgm:prSet presAssocID="{AC08B9A0-31F5-4F99-AEDC-986986BA1B71}" presName="root" presStyleCnt="0">
        <dgm:presLayoutVars>
          <dgm:dir/>
          <dgm:resizeHandles val="exact"/>
        </dgm:presLayoutVars>
      </dgm:prSet>
      <dgm:spPr/>
    </dgm:pt>
    <dgm:pt modelId="{D458DE8A-6AF0-488A-8539-8B515C33C4F4}" type="pres">
      <dgm:prSet presAssocID="{CF455BDD-910A-457A-95A0-042C1DDA7BA3}" presName="compNode" presStyleCnt="0"/>
      <dgm:spPr/>
    </dgm:pt>
    <dgm:pt modelId="{2A84E692-06B3-47C4-88F2-E3B334A773D0}" type="pres">
      <dgm:prSet presAssocID="{CF455BDD-910A-457A-95A0-042C1DDA7BA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8DBF6E99-955A-4A90-9BEC-2F9994318413}" type="pres">
      <dgm:prSet presAssocID="{CF455BDD-910A-457A-95A0-042C1DDA7BA3}" presName="spaceRect" presStyleCnt="0"/>
      <dgm:spPr/>
    </dgm:pt>
    <dgm:pt modelId="{42E1D2F8-23E8-4F03-8CF8-76DC9B2BE9BC}" type="pres">
      <dgm:prSet presAssocID="{CF455BDD-910A-457A-95A0-042C1DDA7BA3}" presName="textRect" presStyleLbl="revTx" presStyleIdx="0" presStyleCnt="7">
        <dgm:presLayoutVars>
          <dgm:chMax val="1"/>
          <dgm:chPref val="1"/>
        </dgm:presLayoutVars>
      </dgm:prSet>
      <dgm:spPr/>
    </dgm:pt>
    <dgm:pt modelId="{7EF68EBB-B11F-4BA0-A62B-74B34DAAF22E}" type="pres">
      <dgm:prSet presAssocID="{FFFA585C-E3B8-46A2-84DC-217EE38B27E0}" presName="sibTrans" presStyleCnt="0"/>
      <dgm:spPr/>
    </dgm:pt>
    <dgm:pt modelId="{3542239C-8A68-4BC5-B6DF-079585A9F48D}" type="pres">
      <dgm:prSet presAssocID="{06E735DA-72DA-4398-88EB-DAF6F176E38C}" presName="compNode" presStyleCnt="0"/>
      <dgm:spPr/>
    </dgm:pt>
    <dgm:pt modelId="{7FE6AFA8-D04D-49B4-B778-AAD6B032DCD7}" type="pres">
      <dgm:prSet presAssocID="{06E735DA-72DA-4398-88EB-DAF6F176E38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4B9094B5-E493-4DA1-A63C-55C94145CC27}" type="pres">
      <dgm:prSet presAssocID="{06E735DA-72DA-4398-88EB-DAF6F176E38C}" presName="spaceRect" presStyleCnt="0"/>
      <dgm:spPr/>
    </dgm:pt>
    <dgm:pt modelId="{062555ED-09AA-47A3-8028-855A8B3CF974}" type="pres">
      <dgm:prSet presAssocID="{06E735DA-72DA-4398-88EB-DAF6F176E38C}" presName="textRect" presStyleLbl="revTx" presStyleIdx="1" presStyleCnt="7">
        <dgm:presLayoutVars>
          <dgm:chMax val="1"/>
          <dgm:chPref val="1"/>
        </dgm:presLayoutVars>
      </dgm:prSet>
      <dgm:spPr/>
    </dgm:pt>
    <dgm:pt modelId="{7C797D50-8872-4AC5-ACDB-5FB097C16FAD}" type="pres">
      <dgm:prSet presAssocID="{74909B9A-EA78-40C8-B847-A0F86C1A437C}" presName="sibTrans" presStyleCnt="0"/>
      <dgm:spPr/>
    </dgm:pt>
    <dgm:pt modelId="{582A3FD4-AD44-4D37-958D-A9E8EA161DA9}" type="pres">
      <dgm:prSet presAssocID="{CF857186-0E77-4834-A8A4-B4A052503252}" presName="compNode" presStyleCnt="0"/>
      <dgm:spPr/>
    </dgm:pt>
    <dgm:pt modelId="{B3BB5066-06E3-437B-A080-21C41E31AE8F}" type="pres">
      <dgm:prSet presAssocID="{CF857186-0E77-4834-A8A4-B4A05250325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keting"/>
        </a:ext>
      </dgm:extLst>
    </dgm:pt>
    <dgm:pt modelId="{7B7E6573-B64E-46AF-ACD0-1609C4287DC0}" type="pres">
      <dgm:prSet presAssocID="{CF857186-0E77-4834-A8A4-B4A052503252}" presName="spaceRect" presStyleCnt="0"/>
      <dgm:spPr/>
    </dgm:pt>
    <dgm:pt modelId="{F249799D-5996-4C6B-964C-4C066D942455}" type="pres">
      <dgm:prSet presAssocID="{CF857186-0E77-4834-A8A4-B4A052503252}" presName="textRect" presStyleLbl="revTx" presStyleIdx="2" presStyleCnt="7">
        <dgm:presLayoutVars>
          <dgm:chMax val="1"/>
          <dgm:chPref val="1"/>
        </dgm:presLayoutVars>
      </dgm:prSet>
      <dgm:spPr/>
    </dgm:pt>
    <dgm:pt modelId="{4299FBE4-3CF6-4E3E-ABEE-15AAAE18C55F}" type="pres">
      <dgm:prSet presAssocID="{034C2E39-133B-416F-8986-C8C0A1C3767C}" presName="sibTrans" presStyleCnt="0"/>
      <dgm:spPr/>
    </dgm:pt>
    <dgm:pt modelId="{D7D8909D-4270-4A1F-9391-C679F6336AFF}" type="pres">
      <dgm:prSet presAssocID="{1E0CB405-AAB8-415F-AA6C-201E78372910}" presName="compNode" presStyleCnt="0"/>
      <dgm:spPr/>
    </dgm:pt>
    <dgm:pt modelId="{CCAD4B03-E231-4988-BC96-FDB4D67396AD}" type="pres">
      <dgm:prSet presAssocID="{1E0CB405-AAB8-415F-AA6C-201E7837291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ruck"/>
        </a:ext>
      </dgm:extLst>
    </dgm:pt>
    <dgm:pt modelId="{5B619C80-185C-448D-B4A5-1649337C4060}" type="pres">
      <dgm:prSet presAssocID="{1E0CB405-AAB8-415F-AA6C-201E78372910}" presName="spaceRect" presStyleCnt="0"/>
      <dgm:spPr/>
    </dgm:pt>
    <dgm:pt modelId="{912EB645-C7B7-4272-A90B-6B7B76986902}" type="pres">
      <dgm:prSet presAssocID="{1E0CB405-AAB8-415F-AA6C-201E78372910}" presName="textRect" presStyleLbl="revTx" presStyleIdx="3" presStyleCnt="7">
        <dgm:presLayoutVars>
          <dgm:chMax val="1"/>
          <dgm:chPref val="1"/>
        </dgm:presLayoutVars>
      </dgm:prSet>
      <dgm:spPr/>
    </dgm:pt>
    <dgm:pt modelId="{50B1FC8B-12DF-463D-A95B-7A1F49288368}" type="pres">
      <dgm:prSet presAssocID="{D8D87CEC-E927-4650-9284-39AEB39DEA49}" presName="sibTrans" presStyleCnt="0"/>
      <dgm:spPr/>
    </dgm:pt>
    <dgm:pt modelId="{E30439F8-0CAF-4714-83A2-115B8DB8A35A}" type="pres">
      <dgm:prSet presAssocID="{BDEBFB78-27A3-44B9-8191-450E05A59B18}" presName="compNode" presStyleCnt="0"/>
      <dgm:spPr/>
    </dgm:pt>
    <dgm:pt modelId="{95E84BD3-2771-4800-B56B-04FEC6D06351}" type="pres">
      <dgm:prSet presAssocID="{BDEBFB78-27A3-44B9-8191-450E05A59B1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l center"/>
        </a:ext>
      </dgm:extLst>
    </dgm:pt>
    <dgm:pt modelId="{65B271F9-417F-4C2E-8FFC-64687DD7759E}" type="pres">
      <dgm:prSet presAssocID="{BDEBFB78-27A3-44B9-8191-450E05A59B18}" presName="spaceRect" presStyleCnt="0"/>
      <dgm:spPr/>
    </dgm:pt>
    <dgm:pt modelId="{74EEAF7C-238D-486A-8416-AC741D215624}" type="pres">
      <dgm:prSet presAssocID="{BDEBFB78-27A3-44B9-8191-450E05A59B18}" presName="textRect" presStyleLbl="revTx" presStyleIdx="4" presStyleCnt="7">
        <dgm:presLayoutVars>
          <dgm:chMax val="1"/>
          <dgm:chPref val="1"/>
        </dgm:presLayoutVars>
      </dgm:prSet>
      <dgm:spPr/>
    </dgm:pt>
    <dgm:pt modelId="{FE64A0D1-C89F-4C35-B4BF-165BC6C34699}" type="pres">
      <dgm:prSet presAssocID="{B9DEBCB9-41A3-419E-89A9-16D1EEC2CD3A}" presName="sibTrans" presStyleCnt="0"/>
      <dgm:spPr/>
    </dgm:pt>
    <dgm:pt modelId="{D66731EC-9C5D-4ED4-9F3B-088CA5766EE1}" type="pres">
      <dgm:prSet presAssocID="{06615C3B-3A88-465C-AB84-F031B2A9DE3E}" presName="compNode" presStyleCnt="0"/>
      <dgm:spPr/>
    </dgm:pt>
    <dgm:pt modelId="{2345E735-AF82-4665-9B3C-E0494D52A74C}" type="pres">
      <dgm:prSet presAssocID="{06615C3B-3A88-465C-AB84-F031B2A9DE3E}" presName="iconRect" presStyleLbl="node1" presStyleIdx="5" presStyleCnt="7" custLinFactNeighborY="8235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egaphone"/>
        </a:ext>
      </dgm:extLst>
    </dgm:pt>
    <dgm:pt modelId="{70C985BB-A2E3-4A1B-A1E0-A8611084EC8D}" type="pres">
      <dgm:prSet presAssocID="{06615C3B-3A88-465C-AB84-F031B2A9DE3E}" presName="spaceRect" presStyleCnt="0"/>
      <dgm:spPr/>
    </dgm:pt>
    <dgm:pt modelId="{6D861DB7-BD4D-4176-A522-56A5EE5CA29D}" type="pres">
      <dgm:prSet presAssocID="{06615C3B-3A88-465C-AB84-F031B2A9DE3E}" presName="textRect" presStyleLbl="revTx" presStyleIdx="5" presStyleCnt="7" custScaleX="137366" custLinFactNeighborX="-662" custLinFactNeighborY="16072">
        <dgm:presLayoutVars>
          <dgm:chMax val="1"/>
          <dgm:chPref val="1"/>
        </dgm:presLayoutVars>
      </dgm:prSet>
      <dgm:spPr/>
    </dgm:pt>
    <dgm:pt modelId="{E3404CA9-8E48-45DB-B35B-35D3F22F8825}" type="pres">
      <dgm:prSet presAssocID="{5E7DE3C6-E985-4BBB-8FBC-68B99582544C}" presName="sibTrans" presStyleCnt="0"/>
      <dgm:spPr/>
    </dgm:pt>
    <dgm:pt modelId="{325BF882-EA3E-4E06-80A0-02503A1173CF}" type="pres">
      <dgm:prSet presAssocID="{80FC3D49-3994-4FCA-8B09-4296F7BFB995}" presName="compNode" presStyleCnt="0"/>
      <dgm:spPr/>
    </dgm:pt>
    <dgm:pt modelId="{58174C3E-AB52-4D77-AD40-BA1E4BAF0730}" type="pres">
      <dgm:prSet presAssocID="{80FC3D49-3994-4FCA-8B09-4296F7BFB995}" presName="iconRect" presStyleLbl="node1" presStyleIdx="6" presStyleCnt="7" custLinFactNeighborX="2941" custLinFactNeighborY="79413"/>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Gears"/>
        </a:ext>
      </dgm:extLst>
    </dgm:pt>
    <dgm:pt modelId="{B58B2BF4-C0A0-4BED-8492-C22C788E5256}" type="pres">
      <dgm:prSet presAssocID="{80FC3D49-3994-4FCA-8B09-4296F7BFB995}" presName="spaceRect" presStyleCnt="0"/>
      <dgm:spPr/>
    </dgm:pt>
    <dgm:pt modelId="{5FE89BBC-769B-451C-9058-70A2BF917636}" type="pres">
      <dgm:prSet presAssocID="{80FC3D49-3994-4FCA-8B09-4296F7BFB995}" presName="textRect" presStyleLbl="revTx" presStyleIdx="6" presStyleCnt="7" custScaleX="173616" custLinFactNeighborX="1985" custLinFactNeighborY="17017">
        <dgm:presLayoutVars>
          <dgm:chMax val="1"/>
          <dgm:chPref val="1"/>
        </dgm:presLayoutVars>
      </dgm:prSet>
      <dgm:spPr/>
    </dgm:pt>
  </dgm:ptLst>
  <dgm:cxnLst>
    <dgm:cxn modelId="{764F2909-E8C8-4BB1-8417-981F66D93719}" srcId="{AC08B9A0-31F5-4F99-AEDC-986986BA1B71}" destId="{BDEBFB78-27A3-44B9-8191-450E05A59B18}" srcOrd="4" destOrd="0" parTransId="{B39F3037-4187-46F3-85B9-D6824F5C5DF9}" sibTransId="{B9DEBCB9-41A3-419E-89A9-16D1EEC2CD3A}"/>
    <dgm:cxn modelId="{AE3D9B15-4166-4F43-A29C-751734E47B59}" srcId="{AC08B9A0-31F5-4F99-AEDC-986986BA1B71}" destId="{CF455BDD-910A-457A-95A0-042C1DDA7BA3}" srcOrd="0" destOrd="0" parTransId="{274B965D-DE77-4EEF-92E7-C5988FF18FBB}" sibTransId="{FFFA585C-E3B8-46A2-84DC-217EE38B27E0}"/>
    <dgm:cxn modelId="{63725A1F-DA94-4268-8C7E-319E2B6544A4}" srcId="{AC08B9A0-31F5-4F99-AEDC-986986BA1B71}" destId="{06615C3B-3A88-465C-AB84-F031B2A9DE3E}" srcOrd="5" destOrd="0" parTransId="{43043271-1ACF-49C8-AD73-14C4460FC222}" sibTransId="{5E7DE3C6-E985-4BBB-8FBC-68B99582544C}"/>
    <dgm:cxn modelId="{B787A21F-9B6D-44D7-BCC3-CFE27428740A}" type="presOf" srcId="{06E735DA-72DA-4398-88EB-DAF6F176E38C}" destId="{062555ED-09AA-47A3-8028-855A8B3CF974}" srcOrd="0" destOrd="0" presId="urn:microsoft.com/office/officeart/2018/2/layout/IconLabelList"/>
    <dgm:cxn modelId="{6559A22A-9957-433E-8376-7D5E82E0E26D}" srcId="{AC08B9A0-31F5-4F99-AEDC-986986BA1B71}" destId="{06E735DA-72DA-4398-88EB-DAF6F176E38C}" srcOrd="1" destOrd="0" parTransId="{6BD47D0C-553D-4F0D-9456-83DE6FFE03CF}" sibTransId="{74909B9A-EA78-40C8-B847-A0F86C1A437C}"/>
    <dgm:cxn modelId="{1DB3E65D-688A-4A0F-BB8F-31FB41B329DE}" srcId="{AC08B9A0-31F5-4F99-AEDC-986986BA1B71}" destId="{CF857186-0E77-4834-A8A4-B4A052503252}" srcOrd="2" destOrd="0" parTransId="{618FA6FC-F570-4E03-9B7C-C214809B7F61}" sibTransId="{034C2E39-133B-416F-8986-C8C0A1C3767C}"/>
    <dgm:cxn modelId="{B5BDE365-832B-41A3-81FC-7EA31D04C985}" type="presOf" srcId="{BDEBFB78-27A3-44B9-8191-450E05A59B18}" destId="{74EEAF7C-238D-486A-8416-AC741D215624}" srcOrd="0" destOrd="0" presId="urn:microsoft.com/office/officeart/2018/2/layout/IconLabelList"/>
    <dgm:cxn modelId="{F779EA6D-2E5F-43AB-811E-3A6CD5D5582E}" type="presOf" srcId="{CF455BDD-910A-457A-95A0-042C1DDA7BA3}" destId="{42E1D2F8-23E8-4F03-8CF8-76DC9B2BE9BC}" srcOrd="0" destOrd="0" presId="urn:microsoft.com/office/officeart/2018/2/layout/IconLabelList"/>
    <dgm:cxn modelId="{BC6E6950-4EF3-4D7E-9E61-3C3C8734A3B6}" srcId="{AC08B9A0-31F5-4F99-AEDC-986986BA1B71}" destId="{80FC3D49-3994-4FCA-8B09-4296F7BFB995}" srcOrd="6" destOrd="0" parTransId="{F48EBBF6-DD8D-4B07-8F5E-A74917E2C8CE}" sibTransId="{E4A6A6AC-A4EE-4108-97AA-5DFBEF911A03}"/>
    <dgm:cxn modelId="{32592081-83B1-400E-8740-DED5F2AB4C32}" type="presOf" srcId="{80FC3D49-3994-4FCA-8B09-4296F7BFB995}" destId="{5FE89BBC-769B-451C-9058-70A2BF917636}" srcOrd="0" destOrd="0" presId="urn:microsoft.com/office/officeart/2018/2/layout/IconLabelList"/>
    <dgm:cxn modelId="{3890C489-3943-4CC0-BE6A-B028B4E1B274}" srcId="{AC08B9A0-31F5-4F99-AEDC-986986BA1B71}" destId="{1E0CB405-AAB8-415F-AA6C-201E78372910}" srcOrd="3" destOrd="0" parTransId="{8A9C701A-E205-4472-8CA5-29B16E54E8AE}" sibTransId="{D8D87CEC-E927-4650-9284-39AEB39DEA49}"/>
    <dgm:cxn modelId="{A54EAFA3-2FBD-4DBB-98FA-59D9BD45B6BA}" type="presOf" srcId="{1E0CB405-AAB8-415F-AA6C-201E78372910}" destId="{912EB645-C7B7-4272-A90B-6B7B76986902}" srcOrd="0" destOrd="0" presId="urn:microsoft.com/office/officeart/2018/2/layout/IconLabelList"/>
    <dgm:cxn modelId="{DECDA0C8-0055-4FB1-A3CF-486C36FBB4BB}" type="presOf" srcId="{AC08B9A0-31F5-4F99-AEDC-986986BA1B71}" destId="{B5C473C7-C7B2-4FFD-905C-AB356B1A3B1D}" srcOrd="0" destOrd="0" presId="urn:microsoft.com/office/officeart/2018/2/layout/IconLabelList"/>
    <dgm:cxn modelId="{53B4E9CD-4B93-4A15-A4C1-C5516AF64BBC}" type="presOf" srcId="{06615C3B-3A88-465C-AB84-F031B2A9DE3E}" destId="{6D861DB7-BD4D-4176-A522-56A5EE5CA29D}" srcOrd="0" destOrd="0" presId="urn:microsoft.com/office/officeart/2018/2/layout/IconLabelList"/>
    <dgm:cxn modelId="{B157D9D5-F78A-420C-8F9F-1C234A06B195}" type="presOf" srcId="{CF857186-0E77-4834-A8A4-B4A052503252}" destId="{F249799D-5996-4C6B-964C-4C066D942455}" srcOrd="0" destOrd="0" presId="urn:microsoft.com/office/officeart/2018/2/layout/IconLabelList"/>
    <dgm:cxn modelId="{F336EFD5-B75E-4309-B296-E53966996E72}" type="presParOf" srcId="{B5C473C7-C7B2-4FFD-905C-AB356B1A3B1D}" destId="{D458DE8A-6AF0-488A-8539-8B515C33C4F4}" srcOrd="0" destOrd="0" presId="urn:microsoft.com/office/officeart/2018/2/layout/IconLabelList"/>
    <dgm:cxn modelId="{4EB80DB4-C16E-4746-B37B-121212A6C06A}" type="presParOf" srcId="{D458DE8A-6AF0-488A-8539-8B515C33C4F4}" destId="{2A84E692-06B3-47C4-88F2-E3B334A773D0}" srcOrd="0" destOrd="0" presId="urn:microsoft.com/office/officeart/2018/2/layout/IconLabelList"/>
    <dgm:cxn modelId="{7EF44992-3C08-4A4A-91DC-F9D4C3347F96}" type="presParOf" srcId="{D458DE8A-6AF0-488A-8539-8B515C33C4F4}" destId="{8DBF6E99-955A-4A90-9BEC-2F9994318413}" srcOrd="1" destOrd="0" presId="urn:microsoft.com/office/officeart/2018/2/layout/IconLabelList"/>
    <dgm:cxn modelId="{6FC676E8-79DD-440F-ACCE-D7DFA225029D}" type="presParOf" srcId="{D458DE8A-6AF0-488A-8539-8B515C33C4F4}" destId="{42E1D2F8-23E8-4F03-8CF8-76DC9B2BE9BC}" srcOrd="2" destOrd="0" presId="urn:microsoft.com/office/officeart/2018/2/layout/IconLabelList"/>
    <dgm:cxn modelId="{FA503F0F-1890-47DF-BD8F-5A7956A97355}" type="presParOf" srcId="{B5C473C7-C7B2-4FFD-905C-AB356B1A3B1D}" destId="{7EF68EBB-B11F-4BA0-A62B-74B34DAAF22E}" srcOrd="1" destOrd="0" presId="urn:microsoft.com/office/officeart/2018/2/layout/IconLabelList"/>
    <dgm:cxn modelId="{D3E0B409-A694-45DD-9C2C-F541A3DF5E36}" type="presParOf" srcId="{B5C473C7-C7B2-4FFD-905C-AB356B1A3B1D}" destId="{3542239C-8A68-4BC5-B6DF-079585A9F48D}" srcOrd="2" destOrd="0" presId="urn:microsoft.com/office/officeart/2018/2/layout/IconLabelList"/>
    <dgm:cxn modelId="{0DBF9576-F009-47C8-BC2F-60562B0530F3}" type="presParOf" srcId="{3542239C-8A68-4BC5-B6DF-079585A9F48D}" destId="{7FE6AFA8-D04D-49B4-B778-AAD6B032DCD7}" srcOrd="0" destOrd="0" presId="urn:microsoft.com/office/officeart/2018/2/layout/IconLabelList"/>
    <dgm:cxn modelId="{4A5F9210-0C58-403D-AE31-D8B8542845BC}" type="presParOf" srcId="{3542239C-8A68-4BC5-B6DF-079585A9F48D}" destId="{4B9094B5-E493-4DA1-A63C-55C94145CC27}" srcOrd="1" destOrd="0" presId="urn:microsoft.com/office/officeart/2018/2/layout/IconLabelList"/>
    <dgm:cxn modelId="{2BC13AD5-7AFA-43BC-B64B-9A39C327DE65}" type="presParOf" srcId="{3542239C-8A68-4BC5-B6DF-079585A9F48D}" destId="{062555ED-09AA-47A3-8028-855A8B3CF974}" srcOrd="2" destOrd="0" presId="urn:microsoft.com/office/officeart/2018/2/layout/IconLabelList"/>
    <dgm:cxn modelId="{E1B6B61D-A15D-423D-9808-158AC0F403D2}" type="presParOf" srcId="{B5C473C7-C7B2-4FFD-905C-AB356B1A3B1D}" destId="{7C797D50-8872-4AC5-ACDB-5FB097C16FAD}" srcOrd="3" destOrd="0" presId="urn:microsoft.com/office/officeart/2018/2/layout/IconLabelList"/>
    <dgm:cxn modelId="{5F501E99-A2E3-40AF-B9B9-C8BDFB7B085C}" type="presParOf" srcId="{B5C473C7-C7B2-4FFD-905C-AB356B1A3B1D}" destId="{582A3FD4-AD44-4D37-958D-A9E8EA161DA9}" srcOrd="4" destOrd="0" presId="urn:microsoft.com/office/officeart/2018/2/layout/IconLabelList"/>
    <dgm:cxn modelId="{68FCFB7D-51BE-45EF-9AA2-E3C618FCF80F}" type="presParOf" srcId="{582A3FD4-AD44-4D37-958D-A9E8EA161DA9}" destId="{B3BB5066-06E3-437B-A080-21C41E31AE8F}" srcOrd="0" destOrd="0" presId="urn:microsoft.com/office/officeart/2018/2/layout/IconLabelList"/>
    <dgm:cxn modelId="{A578FA48-D3DF-4617-9733-0DA9D82E4376}" type="presParOf" srcId="{582A3FD4-AD44-4D37-958D-A9E8EA161DA9}" destId="{7B7E6573-B64E-46AF-ACD0-1609C4287DC0}" srcOrd="1" destOrd="0" presId="urn:microsoft.com/office/officeart/2018/2/layout/IconLabelList"/>
    <dgm:cxn modelId="{5776A681-8EE0-453E-856D-7565AEC77DFD}" type="presParOf" srcId="{582A3FD4-AD44-4D37-958D-A9E8EA161DA9}" destId="{F249799D-5996-4C6B-964C-4C066D942455}" srcOrd="2" destOrd="0" presId="urn:microsoft.com/office/officeart/2018/2/layout/IconLabelList"/>
    <dgm:cxn modelId="{6138DC68-4BCB-42EE-A8D7-CF308566A3BE}" type="presParOf" srcId="{B5C473C7-C7B2-4FFD-905C-AB356B1A3B1D}" destId="{4299FBE4-3CF6-4E3E-ABEE-15AAAE18C55F}" srcOrd="5" destOrd="0" presId="urn:microsoft.com/office/officeart/2018/2/layout/IconLabelList"/>
    <dgm:cxn modelId="{CA1920D6-9E44-43C5-846B-086C82D23F3E}" type="presParOf" srcId="{B5C473C7-C7B2-4FFD-905C-AB356B1A3B1D}" destId="{D7D8909D-4270-4A1F-9391-C679F6336AFF}" srcOrd="6" destOrd="0" presId="urn:microsoft.com/office/officeart/2018/2/layout/IconLabelList"/>
    <dgm:cxn modelId="{1A4AB71C-2BA9-4937-ADD1-BD4D90D6B884}" type="presParOf" srcId="{D7D8909D-4270-4A1F-9391-C679F6336AFF}" destId="{CCAD4B03-E231-4988-BC96-FDB4D67396AD}" srcOrd="0" destOrd="0" presId="urn:microsoft.com/office/officeart/2018/2/layout/IconLabelList"/>
    <dgm:cxn modelId="{A3FA8F24-67B5-44D2-96A6-1B8D434C0AD5}" type="presParOf" srcId="{D7D8909D-4270-4A1F-9391-C679F6336AFF}" destId="{5B619C80-185C-448D-B4A5-1649337C4060}" srcOrd="1" destOrd="0" presId="urn:microsoft.com/office/officeart/2018/2/layout/IconLabelList"/>
    <dgm:cxn modelId="{2E1D5C68-B310-4266-BE0C-AA9CBDB861BA}" type="presParOf" srcId="{D7D8909D-4270-4A1F-9391-C679F6336AFF}" destId="{912EB645-C7B7-4272-A90B-6B7B76986902}" srcOrd="2" destOrd="0" presId="urn:microsoft.com/office/officeart/2018/2/layout/IconLabelList"/>
    <dgm:cxn modelId="{2A5D763E-93DB-4A46-B4F6-4EE8BC167457}" type="presParOf" srcId="{B5C473C7-C7B2-4FFD-905C-AB356B1A3B1D}" destId="{50B1FC8B-12DF-463D-A95B-7A1F49288368}" srcOrd="7" destOrd="0" presId="urn:microsoft.com/office/officeart/2018/2/layout/IconLabelList"/>
    <dgm:cxn modelId="{9387F846-C83C-44A6-8EAA-3F863777FA3E}" type="presParOf" srcId="{B5C473C7-C7B2-4FFD-905C-AB356B1A3B1D}" destId="{E30439F8-0CAF-4714-83A2-115B8DB8A35A}" srcOrd="8" destOrd="0" presId="urn:microsoft.com/office/officeart/2018/2/layout/IconLabelList"/>
    <dgm:cxn modelId="{652097DF-F3FA-41B6-8D13-4429BBD08767}" type="presParOf" srcId="{E30439F8-0CAF-4714-83A2-115B8DB8A35A}" destId="{95E84BD3-2771-4800-B56B-04FEC6D06351}" srcOrd="0" destOrd="0" presId="urn:microsoft.com/office/officeart/2018/2/layout/IconLabelList"/>
    <dgm:cxn modelId="{6AA2F5B2-D6E1-4936-8FA8-CA6958BF0F88}" type="presParOf" srcId="{E30439F8-0CAF-4714-83A2-115B8DB8A35A}" destId="{65B271F9-417F-4C2E-8FFC-64687DD7759E}" srcOrd="1" destOrd="0" presId="urn:microsoft.com/office/officeart/2018/2/layout/IconLabelList"/>
    <dgm:cxn modelId="{60EB3E2F-6804-4B63-B78D-00FE058D3CC3}" type="presParOf" srcId="{E30439F8-0CAF-4714-83A2-115B8DB8A35A}" destId="{74EEAF7C-238D-486A-8416-AC741D215624}" srcOrd="2" destOrd="0" presId="urn:microsoft.com/office/officeart/2018/2/layout/IconLabelList"/>
    <dgm:cxn modelId="{B8A6DE05-F325-4AFC-86D0-F706F424B594}" type="presParOf" srcId="{B5C473C7-C7B2-4FFD-905C-AB356B1A3B1D}" destId="{FE64A0D1-C89F-4C35-B4BF-165BC6C34699}" srcOrd="9" destOrd="0" presId="urn:microsoft.com/office/officeart/2018/2/layout/IconLabelList"/>
    <dgm:cxn modelId="{1959992E-5DAF-47BA-9FC4-3BD025A9B799}" type="presParOf" srcId="{B5C473C7-C7B2-4FFD-905C-AB356B1A3B1D}" destId="{D66731EC-9C5D-4ED4-9F3B-088CA5766EE1}" srcOrd="10" destOrd="0" presId="urn:microsoft.com/office/officeart/2018/2/layout/IconLabelList"/>
    <dgm:cxn modelId="{64B4B837-FE27-48CE-A6E2-331FCE1A7035}" type="presParOf" srcId="{D66731EC-9C5D-4ED4-9F3B-088CA5766EE1}" destId="{2345E735-AF82-4665-9B3C-E0494D52A74C}" srcOrd="0" destOrd="0" presId="urn:microsoft.com/office/officeart/2018/2/layout/IconLabelList"/>
    <dgm:cxn modelId="{53CCCFD2-4160-4E30-9439-6DA6BEDEF5AF}" type="presParOf" srcId="{D66731EC-9C5D-4ED4-9F3B-088CA5766EE1}" destId="{70C985BB-A2E3-4A1B-A1E0-A8611084EC8D}" srcOrd="1" destOrd="0" presId="urn:microsoft.com/office/officeart/2018/2/layout/IconLabelList"/>
    <dgm:cxn modelId="{51DC30E0-ED1B-4AB8-854A-1520B684E384}" type="presParOf" srcId="{D66731EC-9C5D-4ED4-9F3B-088CA5766EE1}" destId="{6D861DB7-BD4D-4176-A522-56A5EE5CA29D}" srcOrd="2" destOrd="0" presId="urn:microsoft.com/office/officeart/2018/2/layout/IconLabelList"/>
    <dgm:cxn modelId="{57AD637E-9DB6-492A-8455-5F1FE1F7CF2E}" type="presParOf" srcId="{B5C473C7-C7B2-4FFD-905C-AB356B1A3B1D}" destId="{E3404CA9-8E48-45DB-B35B-35D3F22F8825}" srcOrd="11" destOrd="0" presId="urn:microsoft.com/office/officeart/2018/2/layout/IconLabelList"/>
    <dgm:cxn modelId="{3B029236-3596-4BAA-A4B1-18B4118EFA9E}" type="presParOf" srcId="{B5C473C7-C7B2-4FFD-905C-AB356B1A3B1D}" destId="{325BF882-EA3E-4E06-80A0-02503A1173CF}" srcOrd="12" destOrd="0" presId="urn:microsoft.com/office/officeart/2018/2/layout/IconLabelList"/>
    <dgm:cxn modelId="{460936E7-9DAA-4822-9495-06B0B8592DEC}" type="presParOf" srcId="{325BF882-EA3E-4E06-80A0-02503A1173CF}" destId="{58174C3E-AB52-4D77-AD40-BA1E4BAF0730}" srcOrd="0" destOrd="0" presId="urn:microsoft.com/office/officeart/2018/2/layout/IconLabelList"/>
    <dgm:cxn modelId="{E9208CA6-D738-4A7F-9D31-C3D84A657C92}" type="presParOf" srcId="{325BF882-EA3E-4E06-80A0-02503A1173CF}" destId="{B58B2BF4-C0A0-4BED-8492-C22C788E5256}" srcOrd="1" destOrd="0" presId="urn:microsoft.com/office/officeart/2018/2/layout/IconLabelList"/>
    <dgm:cxn modelId="{1C00E7F1-68F1-4891-8411-D47EEC45D306}" type="presParOf" srcId="{325BF882-EA3E-4E06-80A0-02503A1173CF}" destId="{5FE89BBC-769B-451C-9058-70A2BF91763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FF04FB-D5C9-4A37-AB7E-6F2778E8F93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18D2441-AE72-4A75-AD08-EA0B963345F6}">
      <dgm:prSet/>
      <dgm:spPr/>
      <dgm:t>
        <a:bodyPr/>
        <a:lstStyle/>
        <a:p>
          <a:pPr>
            <a:lnSpc>
              <a:spcPct val="100000"/>
            </a:lnSpc>
            <a:defRPr cap="all"/>
          </a:pPr>
          <a:r>
            <a:rPr lang="en-US"/>
            <a:t>Thank you!</a:t>
          </a:r>
        </a:p>
      </dgm:t>
    </dgm:pt>
    <dgm:pt modelId="{6AB7ADA1-2A8E-49C8-B965-7FBA57DB865E}" type="parTrans" cxnId="{174D543B-8C91-4153-9B45-77609AF80E05}">
      <dgm:prSet/>
      <dgm:spPr/>
      <dgm:t>
        <a:bodyPr/>
        <a:lstStyle/>
        <a:p>
          <a:endParaRPr lang="en-US"/>
        </a:p>
      </dgm:t>
    </dgm:pt>
    <dgm:pt modelId="{B1D71DD4-5AF5-41DB-8310-A6D52B2405B8}" type="sibTrans" cxnId="{174D543B-8C91-4153-9B45-77609AF80E05}">
      <dgm:prSet/>
      <dgm:spPr/>
      <dgm:t>
        <a:bodyPr/>
        <a:lstStyle/>
        <a:p>
          <a:endParaRPr lang="en-US"/>
        </a:p>
      </dgm:t>
    </dgm:pt>
    <dgm:pt modelId="{68A85B0E-A360-4771-ADBA-AC8F5A3497B2}">
      <dgm:prSet/>
      <dgm:spPr/>
      <dgm:t>
        <a:bodyPr/>
        <a:lstStyle/>
        <a:p>
          <a:pPr>
            <a:lnSpc>
              <a:spcPct val="100000"/>
            </a:lnSpc>
            <a:defRPr cap="all"/>
          </a:pPr>
          <a:r>
            <a:rPr lang="en-US"/>
            <a:t>Q &amp; A</a:t>
          </a:r>
        </a:p>
      </dgm:t>
    </dgm:pt>
    <dgm:pt modelId="{1CFBD1A1-3A1C-4800-9F94-02D10C532962}" type="parTrans" cxnId="{00B6FBF0-5601-46AE-80C5-541ADB3F431B}">
      <dgm:prSet/>
      <dgm:spPr/>
      <dgm:t>
        <a:bodyPr/>
        <a:lstStyle/>
        <a:p>
          <a:endParaRPr lang="en-US"/>
        </a:p>
      </dgm:t>
    </dgm:pt>
    <dgm:pt modelId="{5A3AE583-136C-4D7B-B057-85111AE51215}" type="sibTrans" cxnId="{00B6FBF0-5601-46AE-80C5-541ADB3F431B}">
      <dgm:prSet/>
      <dgm:spPr/>
      <dgm:t>
        <a:bodyPr/>
        <a:lstStyle/>
        <a:p>
          <a:endParaRPr lang="en-US"/>
        </a:p>
      </dgm:t>
    </dgm:pt>
    <dgm:pt modelId="{E93AC41B-F421-499F-BF14-9BE791E3A750}" type="pres">
      <dgm:prSet presAssocID="{5CFF04FB-D5C9-4A37-AB7E-6F2778E8F933}" presName="root" presStyleCnt="0">
        <dgm:presLayoutVars>
          <dgm:dir/>
          <dgm:resizeHandles val="exact"/>
        </dgm:presLayoutVars>
      </dgm:prSet>
      <dgm:spPr/>
    </dgm:pt>
    <dgm:pt modelId="{F21AA684-536D-48B7-B67C-35A98352A43A}" type="pres">
      <dgm:prSet presAssocID="{418D2441-AE72-4A75-AD08-EA0B963345F6}" presName="compNode" presStyleCnt="0"/>
      <dgm:spPr/>
    </dgm:pt>
    <dgm:pt modelId="{FA2ABDA0-0AEC-41D5-9A96-1E28BB022DAC}" type="pres">
      <dgm:prSet presAssocID="{418D2441-AE72-4A75-AD08-EA0B963345F6}" presName="iconBgRect" presStyleLbl="bgShp" presStyleIdx="0" presStyleCnt="2"/>
      <dgm:spPr/>
    </dgm:pt>
    <dgm:pt modelId="{D6D6EC2A-7FD5-457C-8FEB-3D9314267DAD}" type="pres">
      <dgm:prSet presAssocID="{418D2441-AE72-4A75-AD08-EA0B963345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glasses Face with Solid Fill"/>
        </a:ext>
      </dgm:extLst>
    </dgm:pt>
    <dgm:pt modelId="{6F8FAB4C-FBFA-4B3E-BCBB-5FB18310C5EF}" type="pres">
      <dgm:prSet presAssocID="{418D2441-AE72-4A75-AD08-EA0B963345F6}" presName="spaceRect" presStyleCnt="0"/>
      <dgm:spPr/>
    </dgm:pt>
    <dgm:pt modelId="{4CBDBE46-8A9F-49F1-90D1-DFDD896C24FC}" type="pres">
      <dgm:prSet presAssocID="{418D2441-AE72-4A75-AD08-EA0B963345F6}" presName="textRect" presStyleLbl="revTx" presStyleIdx="0" presStyleCnt="2">
        <dgm:presLayoutVars>
          <dgm:chMax val="1"/>
          <dgm:chPref val="1"/>
        </dgm:presLayoutVars>
      </dgm:prSet>
      <dgm:spPr/>
    </dgm:pt>
    <dgm:pt modelId="{B6962F2B-E8F5-4543-858D-B08D337418F2}" type="pres">
      <dgm:prSet presAssocID="{B1D71DD4-5AF5-41DB-8310-A6D52B2405B8}" presName="sibTrans" presStyleCnt="0"/>
      <dgm:spPr/>
    </dgm:pt>
    <dgm:pt modelId="{F21AFCC5-23D9-430B-81A5-1F4E39D1321F}" type="pres">
      <dgm:prSet presAssocID="{68A85B0E-A360-4771-ADBA-AC8F5A3497B2}" presName="compNode" presStyleCnt="0"/>
      <dgm:spPr/>
    </dgm:pt>
    <dgm:pt modelId="{D6ACE4B2-989B-4087-AA47-72F473CEE363}" type="pres">
      <dgm:prSet presAssocID="{68A85B0E-A360-4771-ADBA-AC8F5A3497B2}" presName="iconBgRect" presStyleLbl="bgShp" presStyleIdx="1" presStyleCnt="2"/>
      <dgm:spPr/>
    </dgm:pt>
    <dgm:pt modelId="{7C120BD3-1961-456F-A95A-BB4A837C2846}" type="pres">
      <dgm:prSet presAssocID="{68A85B0E-A360-4771-ADBA-AC8F5A3497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239567AD-2BA0-483D-92E0-DD4B8EEF0109}" type="pres">
      <dgm:prSet presAssocID="{68A85B0E-A360-4771-ADBA-AC8F5A3497B2}" presName="spaceRect" presStyleCnt="0"/>
      <dgm:spPr/>
    </dgm:pt>
    <dgm:pt modelId="{AD8901BD-2BA9-4D73-BF01-F3AEEBF6ABC1}" type="pres">
      <dgm:prSet presAssocID="{68A85B0E-A360-4771-ADBA-AC8F5A3497B2}" presName="textRect" presStyleLbl="revTx" presStyleIdx="1" presStyleCnt="2">
        <dgm:presLayoutVars>
          <dgm:chMax val="1"/>
          <dgm:chPref val="1"/>
        </dgm:presLayoutVars>
      </dgm:prSet>
      <dgm:spPr/>
    </dgm:pt>
  </dgm:ptLst>
  <dgm:cxnLst>
    <dgm:cxn modelId="{174D543B-8C91-4153-9B45-77609AF80E05}" srcId="{5CFF04FB-D5C9-4A37-AB7E-6F2778E8F933}" destId="{418D2441-AE72-4A75-AD08-EA0B963345F6}" srcOrd="0" destOrd="0" parTransId="{6AB7ADA1-2A8E-49C8-B965-7FBA57DB865E}" sibTransId="{B1D71DD4-5AF5-41DB-8310-A6D52B2405B8}"/>
    <dgm:cxn modelId="{74565D96-8D43-4D1D-8293-2108D6B0D7D9}" type="presOf" srcId="{5CFF04FB-D5C9-4A37-AB7E-6F2778E8F933}" destId="{E93AC41B-F421-499F-BF14-9BE791E3A750}" srcOrd="0" destOrd="0" presId="urn:microsoft.com/office/officeart/2018/5/layout/IconCircleLabelList"/>
    <dgm:cxn modelId="{D54B49AA-656D-4E0F-A809-B2F64174B3A4}" type="presOf" srcId="{418D2441-AE72-4A75-AD08-EA0B963345F6}" destId="{4CBDBE46-8A9F-49F1-90D1-DFDD896C24FC}" srcOrd="0" destOrd="0" presId="urn:microsoft.com/office/officeart/2018/5/layout/IconCircleLabelList"/>
    <dgm:cxn modelId="{582BF0B8-831C-4418-9C91-8FA4DBCF8B58}" type="presOf" srcId="{68A85B0E-A360-4771-ADBA-AC8F5A3497B2}" destId="{AD8901BD-2BA9-4D73-BF01-F3AEEBF6ABC1}" srcOrd="0" destOrd="0" presId="urn:microsoft.com/office/officeart/2018/5/layout/IconCircleLabelList"/>
    <dgm:cxn modelId="{00B6FBF0-5601-46AE-80C5-541ADB3F431B}" srcId="{5CFF04FB-D5C9-4A37-AB7E-6F2778E8F933}" destId="{68A85B0E-A360-4771-ADBA-AC8F5A3497B2}" srcOrd="1" destOrd="0" parTransId="{1CFBD1A1-3A1C-4800-9F94-02D10C532962}" sibTransId="{5A3AE583-136C-4D7B-B057-85111AE51215}"/>
    <dgm:cxn modelId="{F29D641B-9F2E-4FE0-8038-F0228C9B77FB}" type="presParOf" srcId="{E93AC41B-F421-499F-BF14-9BE791E3A750}" destId="{F21AA684-536D-48B7-B67C-35A98352A43A}" srcOrd="0" destOrd="0" presId="urn:microsoft.com/office/officeart/2018/5/layout/IconCircleLabelList"/>
    <dgm:cxn modelId="{7CADE12E-1882-47C7-A6E5-132F9F39C3B7}" type="presParOf" srcId="{F21AA684-536D-48B7-B67C-35A98352A43A}" destId="{FA2ABDA0-0AEC-41D5-9A96-1E28BB022DAC}" srcOrd="0" destOrd="0" presId="urn:microsoft.com/office/officeart/2018/5/layout/IconCircleLabelList"/>
    <dgm:cxn modelId="{956ADD13-4C97-45DD-A228-D5F19C49D9FA}" type="presParOf" srcId="{F21AA684-536D-48B7-B67C-35A98352A43A}" destId="{D6D6EC2A-7FD5-457C-8FEB-3D9314267DAD}" srcOrd="1" destOrd="0" presId="urn:microsoft.com/office/officeart/2018/5/layout/IconCircleLabelList"/>
    <dgm:cxn modelId="{693C1D9A-C098-4B97-8829-D2560F76C900}" type="presParOf" srcId="{F21AA684-536D-48B7-B67C-35A98352A43A}" destId="{6F8FAB4C-FBFA-4B3E-BCBB-5FB18310C5EF}" srcOrd="2" destOrd="0" presId="urn:microsoft.com/office/officeart/2018/5/layout/IconCircleLabelList"/>
    <dgm:cxn modelId="{CB1F676D-CBBD-43E6-A066-3DFAAA501594}" type="presParOf" srcId="{F21AA684-536D-48B7-B67C-35A98352A43A}" destId="{4CBDBE46-8A9F-49F1-90D1-DFDD896C24FC}" srcOrd="3" destOrd="0" presId="urn:microsoft.com/office/officeart/2018/5/layout/IconCircleLabelList"/>
    <dgm:cxn modelId="{36BF6B1E-1BFE-4C86-904B-4AC43C54CEDF}" type="presParOf" srcId="{E93AC41B-F421-499F-BF14-9BE791E3A750}" destId="{B6962F2B-E8F5-4543-858D-B08D337418F2}" srcOrd="1" destOrd="0" presId="urn:microsoft.com/office/officeart/2018/5/layout/IconCircleLabelList"/>
    <dgm:cxn modelId="{4A1AA476-1A6D-445D-9FE3-8A3549D40C56}" type="presParOf" srcId="{E93AC41B-F421-499F-BF14-9BE791E3A750}" destId="{F21AFCC5-23D9-430B-81A5-1F4E39D1321F}" srcOrd="2" destOrd="0" presId="urn:microsoft.com/office/officeart/2018/5/layout/IconCircleLabelList"/>
    <dgm:cxn modelId="{6AE67958-C283-400B-BDCD-E6F093BDF79F}" type="presParOf" srcId="{F21AFCC5-23D9-430B-81A5-1F4E39D1321F}" destId="{D6ACE4B2-989B-4087-AA47-72F473CEE363}" srcOrd="0" destOrd="0" presId="urn:microsoft.com/office/officeart/2018/5/layout/IconCircleLabelList"/>
    <dgm:cxn modelId="{782C66B0-0630-43CA-9D08-30AE22DC7DE0}" type="presParOf" srcId="{F21AFCC5-23D9-430B-81A5-1F4E39D1321F}" destId="{7C120BD3-1961-456F-A95A-BB4A837C2846}" srcOrd="1" destOrd="0" presId="urn:microsoft.com/office/officeart/2018/5/layout/IconCircleLabelList"/>
    <dgm:cxn modelId="{735284D7-3AD1-487F-9A88-E270B81237D0}" type="presParOf" srcId="{F21AFCC5-23D9-430B-81A5-1F4E39D1321F}" destId="{239567AD-2BA0-483D-92E0-DD4B8EEF0109}" srcOrd="2" destOrd="0" presId="urn:microsoft.com/office/officeart/2018/5/layout/IconCircleLabelList"/>
    <dgm:cxn modelId="{7D357527-37AE-4D8A-88BB-D29CAE1A2B68}" type="presParOf" srcId="{F21AFCC5-23D9-430B-81A5-1F4E39D1321F}" destId="{AD8901BD-2BA9-4D73-BF01-F3AEEBF6ABC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8AC33-8392-417D-8EB4-561DAB792B5E}">
      <dsp:nvSpPr>
        <dsp:cNvPr id="0" name=""/>
        <dsp:cNvSpPr/>
      </dsp:nvSpPr>
      <dsp:spPr>
        <a:xfrm>
          <a:off x="0" y="1324"/>
          <a:ext cx="7213600" cy="5642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AAE40-37FF-42C6-B839-FC034A8BCC63}">
      <dsp:nvSpPr>
        <dsp:cNvPr id="0" name=""/>
        <dsp:cNvSpPr/>
      </dsp:nvSpPr>
      <dsp:spPr>
        <a:xfrm>
          <a:off x="170686" y="128281"/>
          <a:ext cx="310339" cy="3103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3219E8-8C8A-4EE1-AE95-E79FA43CA209}">
      <dsp:nvSpPr>
        <dsp:cNvPr id="0" name=""/>
        <dsp:cNvSpPr/>
      </dsp:nvSpPr>
      <dsp:spPr>
        <a:xfrm>
          <a:off x="651712" y="1324"/>
          <a:ext cx="6561887"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dirty="0"/>
            <a:t>Dataset Overview</a:t>
          </a:r>
        </a:p>
      </dsp:txBody>
      <dsp:txXfrm>
        <a:off x="651712" y="1324"/>
        <a:ext cx="6561887" cy="564252"/>
      </dsp:txXfrm>
    </dsp:sp>
    <dsp:sp modelId="{62BDB054-C071-4649-95CD-2B6EF2C9C2BE}">
      <dsp:nvSpPr>
        <dsp:cNvPr id="0" name=""/>
        <dsp:cNvSpPr/>
      </dsp:nvSpPr>
      <dsp:spPr>
        <a:xfrm>
          <a:off x="0" y="706640"/>
          <a:ext cx="7213600" cy="5642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81C41-A4B3-482E-90EA-1A009746C3D3}">
      <dsp:nvSpPr>
        <dsp:cNvPr id="0" name=""/>
        <dsp:cNvSpPr/>
      </dsp:nvSpPr>
      <dsp:spPr>
        <a:xfrm>
          <a:off x="170686" y="833597"/>
          <a:ext cx="310339" cy="3103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37CE9A-DF5B-4470-B040-8CF997F327FA}">
      <dsp:nvSpPr>
        <dsp:cNvPr id="0" name=""/>
        <dsp:cNvSpPr/>
      </dsp:nvSpPr>
      <dsp:spPr>
        <a:xfrm>
          <a:off x="651712" y="706640"/>
          <a:ext cx="6561887"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dirty="0"/>
            <a:t>Data Preparation and Model Prediction</a:t>
          </a:r>
        </a:p>
      </dsp:txBody>
      <dsp:txXfrm>
        <a:off x="651712" y="706640"/>
        <a:ext cx="6561887" cy="564252"/>
      </dsp:txXfrm>
    </dsp:sp>
    <dsp:sp modelId="{9593FDCA-AE00-4385-AEBE-F42531C8BB9E}">
      <dsp:nvSpPr>
        <dsp:cNvPr id="0" name=""/>
        <dsp:cNvSpPr/>
      </dsp:nvSpPr>
      <dsp:spPr>
        <a:xfrm>
          <a:off x="0" y="1411956"/>
          <a:ext cx="7213600" cy="56425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E4EB2-BBBB-49EA-BE6A-4053FD282883}">
      <dsp:nvSpPr>
        <dsp:cNvPr id="0" name=""/>
        <dsp:cNvSpPr/>
      </dsp:nvSpPr>
      <dsp:spPr>
        <a:xfrm>
          <a:off x="170686" y="1538913"/>
          <a:ext cx="310339" cy="3103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C6F03C-9BC2-41FF-9B74-A37ED193CB91}">
      <dsp:nvSpPr>
        <dsp:cNvPr id="0" name=""/>
        <dsp:cNvSpPr/>
      </dsp:nvSpPr>
      <dsp:spPr>
        <a:xfrm>
          <a:off x="651712" y="1411956"/>
          <a:ext cx="6561887"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dirty="0"/>
            <a:t>Analysis of Churn by Different Features of the data</a:t>
          </a:r>
        </a:p>
      </dsp:txBody>
      <dsp:txXfrm>
        <a:off x="651712" y="1411956"/>
        <a:ext cx="6561887" cy="564252"/>
      </dsp:txXfrm>
    </dsp:sp>
    <dsp:sp modelId="{46C2E3CC-0E4D-4F19-A237-7173275BE3A1}">
      <dsp:nvSpPr>
        <dsp:cNvPr id="0" name=""/>
        <dsp:cNvSpPr/>
      </dsp:nvSpPr>
      <dsp:spPr>
        <a:xfrm>
          <a:off x="0" y="2117272"/>
          <a:ext cx="7213600" cy="56425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7AB00-1472-49B9-8103-4361D7C708F2}">
      <dsp:nvSpPr>
        <dsp:cNvPr id="0" name=""/>
        <dsp:cNvSpPr/>
      </dsp:nvSpPr>
      <dsp:spPr>
        <a:xfrm>
          <a:off x="170686" y="2244229"/>
          <a:ext cx="310339" cy="3103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48BCDF-B2F4-4D6B-B539-01249ACF11D8}">
      <dsp:nvSpPr>
        <dsp:cNvPr id="0" name=""/>
        <dsp:cNvSpPr/>
      </dsp:nvSpPr>
      <dsp:spPr>
        <a:xfrm>
          <a:off x="651712" y="2117272"/>
          <a:ext cx="6561887"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dirty="0"/>
            <a:t>Predictive Model Comparison</a:t>
          </a:r>
        </a:p>
      </dsp:txBody>
      <dsp:txXfrm>
        <a:off x="651712" y="2117272"/>
        <a:ext cx="6561887" cy="564252"/>
      </dsp:txXfrm>
    </dsp:sp>
    <dsp:sp modelId="{D1F64194-678A-4CBF-BB42-3AD06C77B77A}">
      <dsp:nvSpPr>
        <dsp:cNvPr id="0" name=""/>
        <dsp:cNvSpPr/>
      </dsp:nvSpPr>
      <dsp:spPr>
        <a:xfrm>
          <a:off x="0" y="2822588"/>
          <a:ext cx="7213600" cy="56425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1970A-44E1-431F-B53D-7746F9008D5F}">
      <dsp:nvSpPr>
        <dsp:cNvPr id="0" name=""/>
        <dsp:cNvSpPr/>
      </dsp:nvSpPr>
      <dsp:spPr>
        <a:xfrm>
          <a:off x="170686" y="2949545"/>
          <a:ext cx="310339" cy="3103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6E5823-D7F8-449F-B907-251543FDB3C5}">
      <dsp:nvSpPr>
        <dsp:cNvPr id="0" name=""/>
        <dsp:cNvSpPr/>
      </dsp:nvSpPr>
      <dsp:spPr>
        <a:xfrm>
          <a:off x="651712" y="2822588"/>
          <a:ext cx="6561887"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dirty="0"/>
            <a:t>Business Insights and Recommendation</a:t>
          </a:r>
        </a:p>
      </dsp:txBody>
      <dsp:txXfrm>
        <a:off x="651712" y="2822588"/>
        <a:ext cx="6561887" cy="564252"/>
      </dsp:txXfrm>
    </dsp:sp>
    <dsp:sp modelId="{BB88BDEB-8904-4315-9E69-5F9F8D4B789B}">
      <dsp:nvSpPr>
        <dsp:cNvPr id="0" name=""/>
        <dsp:cNvSpPr/>
      </dsp:nvSpPr>
      <dsp:spPr>
        <a:xfrm>
          <a:off x="0" y="3527904"/>
          <a:ext cx="7213600" cy="5642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7965C2-ED9F-4B02-9368-07380E476D8F}">
      <dsp:nvSpPr>
        <dsp:cNvPr id="0" name=""/>
        <dsp:cNvSpPr/>
      </dsp:nvSpPr>
      <dsp:spPr>
        <a:xfrm>
          <a:off x="170686" y="3654861"/>
          <a:ext cx="310339" cy="3103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242B7E-D1ED-4D36-A5B4-8393B77DD49C}">
      <dsp:nvSpPr>
        <dsp:cNvPr id="0" name=""/>
        <dsp:cNvSpPr/>
      </dsp:nvSpPr>
      <dsp:spPr>
        <a:xfrm>
          <a:off x="651712" y="3527904"/>
          <a:ext cx="6561887"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dirty="0"/>
            <a:t>Conclusion and Greetings</a:t>
          </a:r>
        </a:p>
      </dsp:txBody>
      <dsp:txXfrm>
        <a:off x="651712" y="3527904"/>
        <a:ext cx="6561887" cy="56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7AAA1-856A-4E6C-BA25-F9F2F247128F}">
      <dsp:nvSpPr>
        <dsp:cNvPr id="0" name=""/>
        <dsp:cNvSpPr/>
      </dsp:nvSpPr>
      <dsp:spPr>
        <a:xfrm>
          <a:off x="0" y="0"/>
          <a:ext cx="5770880"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a:t>
          </a:r>
          <a:r>
            <a:rPr lang="en-US" sz="1600" b="1" kern="1200" dirty="0"/>
            <a:t>Source: </a:t>
          </a:r>
          <a:r>
            <a:rPr lang="en-US" sz="1600" kern="1200" dirty="0"/>
            <a:t>E-commerce customer transactions dataset from Blackboard.</a:t>
          </a:r>
        </a:p>
      </dsp:txBody>
      <dsp:txXfrm>
        <a:off x="26377" y="26377"/>
        <a:ext cx="4723000" cy="847812"/>
      </dsp:txXfrm>
    </dsp:sp>
    <dsp:sp modelId="{1B70F6C3-DDAA-40DA-AE40-9877E2E6F45B}">
      <dsp:nvSpPr>
        <dsp:cNvPr id="0" name=""/>
        <dsp:cNvSpPr/>
      </dsp:nvSpPr>
      <dsp:spPr>
        <a:xfrm>
          <a:off x="483311" y="1064305"/>
          <a:ext cx="5770880" cy="90056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a:t>
          </a:r>
          <a:r>
            <a:rPr lang="en-US" sz="1600" b="1" kern="1200" dirty="0"/>
            <a:t>Key Features: </a:t>
          </a:r>
          <a:r>
            <a:rPr lang="en-US" sz="1600" kern="1200" dirty="0"/>
            <a:t>Customer demographics, usage behavior, payment preferences, complaints, satisfaction scores, etc.</a:t>
          </a:r>
        </a:p>
      </dsp:txBody>
      <dsp:txXfrm>
        <a:off x="509688" y="1090682"/>
        <a:ext cx="4649446" cy="847812"/>
      </dsp:txXfrm>
    </dsp:sp>
    <dsp:sp modelId="{A2D423A5-A126-43D1-988C-4590B45E93DA}">
      <dsp:nvSpPr>
        <dsp:cNvPr id="0" name=""/>
        <dsp:cNvSpPr/>
      </dsp:nvSpPr>
      <dsp:spPr>
        <a:xfrm>
          <a:off x="959408" y="2128610"/>
          <a:ext cx="5770880" cy="900566"/>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a:t>
          </a:r>
          <a:r>
            <a:rPr lang="en-US" sz="1600" b="1" kern="1200" dirty="0"/>
            <a:t>Target Variable: </a:t>
          </a:r>
          <a:r>
            <a:rPr lang="en-US" sz="1600" kern="1200" dirty="0"/>
            <a:t>Churn </a:t>
          </a:r>
        </a:p>
        <a:p>
          <a:pPr marL="0" lvl="0" indent="0" algn="l" defTabSz="711200">
            <a:lnSpc>
              <a:spcPct val="90000"/>
            </a:lnSpc>
            <a:spcBef>
              <a:spcPct val="0"/>
            </a:spcBef>
            <a:spcAft>
              <a:spcPct val="35000"/>
            </a:spcAft>
            <a:buNone/>
          </a:pPr>
          <a:r>
            <a:rPr lang="en-US" sz="1600" kern="1200" dirty="0"/>
            <a:t>(1 = Churned, 0 = Retained)</a:t>
          </a:r>
        </a:p>
      </dsp:txBody>
      <dsp:txXfrm>
        <a:off x="985785" y="2154987"/>
        <a:ext cx="4656660" cy="847812"/>
      </dsp:txXfrm>
    </dsp:sp>
    <dsp:sp modelId="{DFE00737-A9BC-45AB-B2D1-712FB9A2F7FA}">
      <dsp:nvSpPr>
        <dsp:cNvPr id="0" name=""/>
        <dsp:cNvSpPr/>
      </dsp:nvSpPr>
      <dsp:spPr>
        <a:xfrm>
          <a:off x="1442720" y="3192915"/>
          <a:ext cx="5770880" cy="90056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Objective: </a:t>
          </a:r>
          <a:r>
            <a:rPr lang="en-US" sz="1600" b="0" kern="1200" dirty="0"/>
            <a:t>To identify/predict the groups of people most likely to churn next.</a:t>
          </a:r>
        </a:p>
      </dsp:txBody>
      <dsp:txXfrm>
        <a:off x="1469097" y="3219292"/>
        <a:ext cx="4649446" cy="847812"/>
      </dsp:txXfrm>
    </dsp:sp>
    <dsp:sp modelId="{B02B3111-B866-4F17-9912-8CE159219ED4}">
      <dsp:nvSpPr>
        <dsp:cNvPr id="0" name=""/>
        <dsp:cNvSpPr/>
      </dsp:nvSpPr>
      <dsp:spPr>
        <a:xfrm>
          <a:off x="5185512"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317220" y="689751"/>
        <a:ext cx="321951" cy="440489"/>
      </dsp:txXfrm>
    </dsp:sp>
    <dsp:sp modelId="{1D5906AB-1DA8-4181-A574-7BD92CC7BF56}">
      <dsp:nvSpPr>
        <dsp:cNvPr id="0" name=""/>
        <dsp:cNvSpPr/>
      </dsp:nvSpPr>
      <dsp:spPr>
        <a:xfrm>
          <a:off x="5668823" y="1754057"/>
          <a:ext cx="585367" cy="585367"/>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800531" y="1754057"/>
        <a:ext cx="321951" cy="440489"/>
      </dsp:txXfrm>
    </dsp:sp>
    <dsp:sp modelId="{417BF2A7-3DDF-433C-8032-40CBE76F7C42}">
      <dsp:nvSpPr>
        <dsp:cNvPr id="0" name=""/>
        <dsp:cNvSpPr/>
      </dsp:nvSpPr>
      <dsp:spPr>
        <a:xfrm>
          <a:off x="6144920" y="2818362"/>
          <a:ext cx="585367" cy="585367"/>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276628" y="2818362"/>
        <a:ext cx="321951" cy="4404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4E692-06B3-47C4-88F2-E3B334A773D0}">
      <dsp:nvSpPr>
        <dsp:cNvPr id="0" name=""/>
        <dsp:cNvSpPr/>
      </dsp:nvSpPr>
      <dsp:spPr>
        <a:xfrm>
          <a:off x="406052" y="313030"/>
          <a:ext cx="633603" cy="633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E1D2F8-23E8-4F03-8CF8-76DC9B2BE9BC}">
      <dsp:nvSpPr>
        <dsp:cNvPr id="0" name=""/>
        <dsp:cNvSpPr/>
      </dsp:nvSpPr>
      <dsp:spPr>
        <a:xfrm>
          <a:off x="18850" y="1234121"/>
          <a:ext cx="1408007" cy="985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Use advanced analytics to segment customers based on their buying behaviors and churn risk. This will allow for more targeted marketing and retention strategies.</a:t>
          </a:r>
        </a:p>
      </dsp:txBody>
      <dsp:txXfrm>
        <a:off x="18850" y="1234121"/>
        <a:ext cx="1408007" cy="985605"/>
      </dsp:txXfrm>
    </dsp:sp>
    <dsp:sp modelId="{7FE6AFA8-D04D-49B4-B778-AAD6B032DCD7}">
      <dsp:nvSpPr>
        <dsp:cNvPr id="0" name=""/>
        <dsp:cNvSpPr/>
      </dsp:nvSpPr>
      <dsp:spPr>
        <a:xfrm>
          <a:off x="2060461" y="313030"/>
          <a:ext cx="633603" cy="633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2555ED-09AA-47A3-8028-855A8B3CF974}">
      <dsp:nvSpPr>
        <dsp:cNvPr id="0" name=""/>
        <dsp:cNvSpPr/>
      </dsp:nvSpPr>
      <dsp:spPr>
        <a:xfrm>
          <a:off x="1673259" y="1234121"/>
          <a:ext cx="1408007" cy="985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Personalized loyalty and retention campaigns for shorter tenure customers and Mobile phone buyers to encourage repeat business and product upgrades</a:t>
          </a:r>
        </a:p>
      </dsp:txBody>
      <dsp:txXfrm>
        <a:off x="1673259" y="1234121"/>
        <a:ext cx="1408007" cy="985605"/>
      </dsp:txXfrm>
    </dsp:sp>
    <dsp:sp modelId="{B3BB5066-06E3-437B-A080-21C41E31AE8F}">
      <dsp:nvSpPr>
        <dsp:cNvPr id="0" name=""/>
        <dsp:cNvSpPr/>
      </dsp:nvSpPr>
      <dsp:spPr>
        <a:xfrm>
          <a:off x="3714870" y="313030"/>
          <a:ext cx="633603" cy="633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49799D-5996-4C6B-964C-4C066D942455}">
      <dsp:nvSpPr>
        <dsp:cNvPr id="0" name=""/>
        <dsp:cNvSpPr/>
      </dsp:nvSpPr>
      <dsp:spPr>
        <a:xfrm>
          <a:off x="3327668" y="1234121"/>
          <a:ext cx="1408007" cy="985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Satisfaction-Driven campaigns for customers with lower satisfaction scores. Also implement a proactive customer support.</a:t>
          </a:r>
        </a:p>
      </dsp:txBody>
      <dsp:txXfrm>
        <a:off x="3327668" y="1234121"/>
        <a:ext cx="1408007" cy="985605"/>
      </dsp:txXfrm>
    </dsp:sp>
    <dsp:sp modelId="{CCAD4B03-E231-4988-BC96-FDB4D67396AD}">
      <dsp:nvSpPr>
        <dsp:cNvPr id="0" name=""/>
        <dsp:cNvSpPr/>
      </dsp:nvSpPr>
      <dsp:spPr>
        <a:xfrm>
          <a:off x="5369279" y="313030"/>
          <a:ext cx="633603" cy="6336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EB645-C7B7-4272-A90B-6B7B76986902}">
      <dsp:nvSpPr>
        <dsp:cNvPr id="0" name=""/>
        <dsp:cNvSpPr/>
      </dsp:nvSpPr>
      <dsp:spPr>
        <a:xfrm>
          <a:off x="4982077" y="1234121"/>
          <a:ext cx="1408007" cy="985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Targeted Marketing for tier 1 and tier 3 cities by optimizing operational, logistics and delivery times and by introducing Localized offers in high-churn cities.</a:t>
          </a:r>
        </a:p>
      </dsp:txBody>
      <dsp:txXfrm>
        <a:off x="4982077" y="1234121"/>
        <a:ext cx="1408007" cy="985605"/>
      </dsp:txXfrm>
    </dsp:sp>
    <dsp:sp modelId="{95E84BD3-2771-4800-B56B-04FEC6D06351}">
      <dsp:nvSpPr>
        <dsp:cNvPr id="0" name=""/>
        <dsp:cNvSpPr/>
      </dsp:nvSpPr>
      <dsp:spPr>
        <a:xfrm>
          <a:off x="7023689" y="313030"/>
          <a:ext cx="633603" cy="6336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EAF7C-238D-486A-8416-AC741D215624}">
      <dsp:nvSpPr>
        <dsp:cNvPr id="0" name=""/>
        <dsp:cNvSpPr/>
      </dsp:nvSpPr>
      <dsp:spPr>
        <a:xfrm>
          <a:off x="6636486" y="1234121"/>
          <a:ext cx="1408007" cy="985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Complaint handling and proactive retention for customers with complaints by offering personalized solutions and compensations.</a:t>
          </a:r>
        </a:p>
      </dsp:txBody>
      <dsp:txXfrm>
        <a:off x="6636486" y="1234121"/>
        <a:ext cx="1408007" cy="985605"/>
      </dsp:txXfrm>
    </dsp:sp>
    <dsp:sp modelId="{2345E735-AF82-4665-9B3C-E0494D52A74C}">
      <dsp:nvSpPr>
        <dsp:cNvPr id="0" name=""/>
        <dsp:cNvSpPr/>
      </dsp:nvSpPr>
      <dsp:spPr>
        <a:xfrm>
          <a:off x="2369406" y="3093526"/>
          <a:ext cx="633603" cy="6336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61DB7-BD4D-4176-A522-56A5EE5CA29D}">
      <dsp:nvSpPr>
        <dsp:cNvPr id="0" name=""/>
        <dsp:cNvSpPr/>
      </dsp:nvSpPr>
      <dsp:spPr>
        <a:xfrm>
          <a:off x="1709825" y="3651226"/>
          <a:ext cx="1934124" cy="985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Engagement through exclusive content and offers by establishing educative and engaging updates as well as referral programs.</a:t>
          </a:r>
        </a:p>
      </dsp:txBody>
      <dsp:txXfrm>
        <a:off x="1709825" y="3651226"/>
        <a:ext cx="1934124" cy="985605"/>
      </dsp:txXfrm>
    </dsp:sp>
    <dsp:sp modelId="{58174C3E-AB52-4D77-AD40-BA1E4BAF0730}">
      <dsp:nvSpPr>
        <dsp:cNvPr id="0" name=""/>
        <dsp:cNvSpPr/>
      </dsp:nvSpPr>
      <dsp:spPr>
        <a:xfrm>
          <a:off x="4823767" y="3074892"/>
          <a:ext cx="633603" cy="63360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E89BBC-769B-451C-9058-70A2BF917636}">
      <dsp:nvSpPr>
        <dsp:cNvPr id="0" name=""/>
        <dsp:cNvSpPr/>
      </dsp:nvSpPr>
      <dsp:spPr>
        <a:xfrm>
          <a:off x="3927620" y="3660540"/>
          <a:ext cx="2444526" cy="985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Continuously track churn-related data and refine strategies over time. Regular monitoring and adjusting strategies based on new insights.</a:t>
          </a:r>
        </a:p>
      </dsp:txBody>
      <dsp:txXfrm>
        <a:off x="3927620" y="3660540"/>
        <a:ext cx="2444526" cy="9856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ABDA0-0AEC-41D5-9A96-1E28BB022DAC}">
      <dsp:nvSpPr>
        <dsp:cNvPr id="0" name=""/>
        <dsp:cNvSpPr/>
      </dsp:nvSpPr>
      <dsp:spPr>
        <a:xfrm>
          <a:off x="695018" y="381740"/>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6EC2A-7FD5-457C-8FEB-3D9314267DAD}">
      <dsp:nvSpPr>
        <dsp:cNvPr id="0" name=""/>
        <dsp:cNvSpPr/>
      </dsp:nvSpPr>
      <dsp:spPr>
        <a:xfrm>
          <a:off x="1119143" y="8058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BDBE46-8A9F-49F1-90D1-DFDD896C24FC}">
      <dsp:nvSpPr>
        <dsp:cNvPr id="0" name=""/>
        <dsp:cNvSpPr/>
      </dsp:nvSpPr>
      <dsp:spPr>
        <a:xfrm>
          <a:off x="58831" y="299174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n-US" sz="4400" kern="1200"/>
            <a:t>Thank you!</a:t>
          </a:r>
        </a:p>
      </dsp:txBody>
      <dsp:txXfrm>
        <a:off x="58831" y="2991741"/>
        <a:ext cx="3262500" cy="720000"/>
      </dsp:txXfrm>
    </dsp:sp>
    <dsp:sp modelId="{D6ACE4B2-989B-4087-AA47-72F473CEE363}">
      <dsp:nvSpPr>
        <dsp:cNvPr id="0" name=""/>
        <dsp:cNvSpPr/>
      </dsp:nvSpPr>
      <dsp:spPr>
        <a:xfrm>
          <a:off x="4528456" y="381740"/>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20BD3-1961-456F-A95A-BB4A837C2846}">
      <dsp:nvSpPr>
        <dsp:cNvPr id="0" name=""/>
        <dsp:cNvSpPr/>
      </dsp:nvSpPr>
      <dsp:spPr>
        <a:xfrm>
          <a:off x="4952581" y="8058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8901BD-2BA9-4D73-BF01-F3AEEBF6ABC1}">
      <dsp:nvSpPr>
        <dsp:cNvPr id="0" name=""/>
        <dsp:cNvSpPr/>
      </dsp:nvSpPr>
      <dsp:spPr>
        <a:xfrm>
          <a:off x="3892268" y="299174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n-US" sz="4400" kern="1200"/>
            <a:t>Q &amp; A</a:t>
          </a:r>
        </a:p>
      </dsp:txBody>
      <dsp:txXfrm>
        <a:off x="3892268" y="2991741"/>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344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328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625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7338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1417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454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8128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1613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805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366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724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8485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325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707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933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560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2/1/2025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924336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discussing something&#10;&#10;Description automatically generated">
            <a:extLst>
              <a:ext uri="{FF2B5EF4-FFF2-40B4-BE49-F238E27FC236}">
                <a16:creationId xmlns:a16="http://schemas.microsoft.com/office/drawing/2014/main" id="{1FE0D238-EC6D-3103-A0CB-55CB55570B71}"/>
              </a:ext>
            </a:extLst>
          </p:cNvPr>
          <p:cNvPicPr>
            <a:picLocks noChangeAspect="1"/>
          </p:cNvPicPr>
          <p:nvPr/>
        </p:nvPicPr>
        <p:blipFill>
          <a:blip r:embed="rId2"/>
          <a:srcRect l="14654" r="36613"/>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507999" y="609600"/>
            <a:ext cx="3306619" cy="1163782"/>
          </a:xfrm>
        </p:spPr>
        <p:txBody>
          <a:bodyPr>
            <a:noAutofit/>
          </a:bodyPr>
          <a:lstStyle/>
          <a:p>
            <a:r>
              <a:rPr lang="en-US" dirty="0"/>
              <a:t>Customer Churn Analysis</a:t>
            </a:r>
          </a:p>
        </p:txBody>
      </p:sp>
      <p:sp>
        <p:nvSpPr>
          <p:cNvPr id="3" name="Content Placeholder 2"/>
          <p:cNvSpPr>
            <a:spLocks noGrp="1"/>
          </p:cNvSpPr>
          <p:nvPr>
            <p:ph idx="1"/>
          </p:nvPr>
        </p:nvSpPr>
        <p:spPr>
          <a:xfrm>
            <a:off x="207816" y="3429000"/>
            <a:ext cx="4013201" cy="3066453"/>
          </a:xfrm>
        </p:spPr>
        <p:txBody>
          <a:bodyPr>
            <a:normAutofit/>
          </a:bodyPr>
          <a:lstStyle/>
          <a:p>
            <a:endParaRPr lang="en-US" dirty="0"/>
          </a:p>
          <a:p>
            <a:endParaRPr lang="en-US" dirty="0"/>
          </a:p>
          <a:p>
            <a:endParaRPr lang="en-US" dirty="0"/>
          </a:p>
          <a:p>
            <a:endParaRPr lang="en-US" dirty="0"/>
          </a:p>
          <a:p>
            <a:r>
              <a:rPr sz="1600" b="1" dirty="0"/>
              <a:t>Presented by: </a:t>
            </a:r>
            <a:r>
              <a:rPr lang="en-US" sz="1600" dirty="0" err="1"/>
              <a:t>Kenechukwu</a:t>
            </a:r>
            <a:r>
              <a:rPr lang="en-US" sz="1600" dirty="0"/>
              <a:t> Enem</a:t>
            </a:r>
            <a:endParaRPr sz="1600" dirty="0"/>
          </a:p>
          <a:p>
            <a:r>
              <a:rPr sz="1600" b="1" dirty="0"/>
              <a:t>Date: </a:t>
            </a:r>
            <a:r>
              <a:rPr lang="en-US" sz="1600" dirty="0"/>
              <a:t>1</a:t>
            </a:r>
            <a:r>
              <a:rPr lang="en-US" sz="1600" baseline="30000" dirty="0"/>
              <a:t>st</a:t>
            </a:r>
            <a:r>
              <a:rPr lang="en-US" sz="1600" dirty="0"/>
              <a:t> February 2025</a:t>
            </a:r>
            <a:endParaRPr sz="1600"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DD81424A-BD1D-E88E-D0B7-0209C09803A7}"/>
              </a:ext>
            </a:extLst>
          </p:cNvPr>
          <p:cNvSpPr txBox="1"/>
          <p:nvPr/>
        </p:nvSpPr>
        <p:spPr>
          <a:xfrm>
            <a:off x="319353" y="1772210"/>
            <a:ext cx="3574474" cy="738664"/>
          </a:xfrm>
          <a:prstGeom prst="rect">
            <a:avLst/>
          </a:prstGeom>
          <a:noFill/>
        </p:spPr>
        <p:txBody>
          <a:bodyPr wrap="square" rtlCol="0">
            <a:spAutoFit/>
          </a:bodyPr>
          <a:lstStyle/>
          <a:p>
            <a:pPr algn="ctr"/>
            <a:r>
              <a:rPr lang="en-US" sz="1200" dirty="0"/>
              <a:t>Understanding and Predicting E-Commerce Customer Churn</a:t>
            </a:r>
          </a:p>
          <a:p>
            <a:endParaRPr lang="en-US"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822036"/>
          </a:xfrm>
        </p:spPr>
        <p:txBody>
          <a:bodyPr>
            <a:normAutofit/>
          </a:bodyPr>
          <a:lstStyle/>
          <a:p>
            <a:r>
              <a:rPr lang="en-US" dirty="0"/>
              <a:t>Predictive Models Comparison</a:t>
            </a:r>
          </a:p>
        </p:txBody>
      </p:sp>
      <p:pic>
        <p:nvPicPr>
          <p:cNvPr id="5" name="Picture 4">
            <a:extLst>
              <a:ext uri="{FF2B5EF4-FFF2-40B4-BE49-F238E27FC236}">
                <a16:creationId xmlns:a16="http://schemas.microsoft.com/office/drawing/2014/main" id="{EEAD5503-5F25-2C66-65A6-0CEF374B1C6F}"/>
              </a:ext>
            </a:extLst>
          </p:cNvPr>
          <p:cNvPicPr>
            <a:picLocks noChangeAspect="1"/>
          </p:cNvPicPr>
          <p:nvPr/>
        </p:nvPicPr>
        <p:blipFill>
          <a:blip r:embed="rId2"/>
          <a:stretch>
            <a:fillRect/>
          </a:stretch>
        </p:blipFill>
        <p:spPr>
          <a:xfrm>
            <a:off x="304801" y="1948874"/>
            <a:ext cx="4174836" cy="1965536"/>
          </a:xfrm>
          <a:prstGeom prst="rect">
            <a:avLst/>
          </a:prstGeom>
        </p:spPr>
      </p:pic>
      <p:sp>
        <p:nvSpPr>
          <p:cNvPr id="3" name="Content Placeholder 2"/>
          <p:cNvSpPr>
            <a:spLocks noGrp="1"/>
          </p:cNvSpPr>
          <p:nvPr>
            <p:ph idx="1"/>
          </p:nvPr>
        </p:nvSpPr>
        <p:spPr>
          <a:xfrm>
            <a:off x="4479638" y="1551708"/>
            <a:ext cx="3362036" cy="5006110"/>
          </a:xfrm>
        </p:spPr>
        <p:txBody>
          <a:bodyPr>
            <a:normAutofit fontScale="85000" lnSpcReduction="10000"/>
          </a:bodyPr>
          <a:lstStyle/>
          <a:p>
            <a:pPr marL="0" indent="0">
              <a:lnSpc>
                <a:spcPct val="90000"/>
              </a:lnSpc>
              <a:buNone/>
            </a:pPr>
            <a:r>
              <a:rPr lang="en-US" sz="1900" b="1" dirty="0"/>
              <a:t>Decision Tree Model:</a:t>
            </a:r>
          </a:p>
          <a:p>
            <a:pPr>
              <a:lnSpc>
                <a:spcPct val="90000"/>
              </a:lnSpc>
            </a:pPr>
            <a:r>
              <a:rPr lang="en-US" sz="1900" dirty="0"/>
              <a:t>Strengths: Easy to interpret, good for non-linear relationships.</a:t>
            </a:r>
          </a:p>
          <a:p>
            <a:pPr>
              <a:lnSpc>
                <a:spcPct val="90000"/>
              </a:lnSpc>
            </a:pPr>
            <a:r>
              <a:rPr lang="en-US" sz="1900" dirty="0"/>
              <a:t>Accuracy: 0.9316</a:t>
            </a:r>
          </a:p>
          <a:p>
            <a:pPr>
              <a:lnSpc>
                <a:spcPct val="90000"/>
              </a:lnSpc>
            </a:pPr>
            <a:r>
              <a:rPr lang="en-US" sz="1900" dirty="0"/>
              <a:t>Precision: 0.7723</a:t>
            </a:r>
          </a:p>
          <a:p>
            <a:pPr>
              <a:lnSpc>
                <a:spcPct val="90000"/>
              </a:lnSpc>
            </a:pPr>
            <a:r>
              <a:rPr lang="en-US" sz="1900" dirty="0"/>
              <a:t>Recall: 0.8693</a:t>
            </a:r>
          </a:p>
          <a:p>
            <a:pPr marL="0" indent="0">
              <a:lnSpc>
                <a:spcPct val="90000"/>
              </a:lnSpc>
              <a:buNone/>
            </a:pPr>
            <a:r>
              <a:rPr lang="en-US" sz="1900" b="1" dirty="0"/>
              <a:t>Logistic Regression Model: </a:t>
            </a:r>
          </a:p>
          <a:p>
            <a:pPr>
              <a:lnSpc>
                <a:spcPct val="90000"/>
              </a:lnSpc>
            </a:pPr>
            <a:r>
              <a:rPr lang="en-US" sz="1900" dirty="0"/>
              <a:t>Strengths: Good for binary classification, interpretable coefficients.</a:t>
            </a:r>
          </a:p>
          <a:p>
            <a:pPr>
              <a:lnSpc>
                <a:spcPct val="90000"/>
              </a:lnSpc>
            </a:pPr>
            <a:r>
              <a:rPr lang="en-US" sz="1900" dirty="0"/>
              <a:t>Accuracy: 0.8809</a:t>
            </a:r>
          </a:p>
          <a:p>
            <a:pPr>
              <a:lnSpc>
                <a:spcPct val="90000"/>
              </a:lnSpc>
            </a:pPr>
            <a:r>
              <a:rPr lang="en-US" sz="1900" dirty="0"/>
              <a:t>Precision: 0.712</a:t>
            </a:r>
          </a:p>
          <a:p>
            <a:pPr>
              <a:lnSpc>
                <a:spcPct val="90000"/>
              </a:lnSpc>
            </a:pPr>
            <a:r>
              <a:rPr lang="en-US" sz="1900" dirty="0"/>
              <a:t>Recall: 0.4759</a:t>
            </a:r>
          </a:p>
          <a:p>
            <a:pPr marL="0" indent="0">
              <a:lnSpc>
                <a:spcPct val="90000"/>
              </a:lnSpc>
              <a:buNone/>
            </a:pPr>
            <a:r>
              <a:rPr lang="en-US" sz="1900" b="1" dirty="0"/>
              <a:t>Best Model: </a:t>
            </a:r>
          </a:p>
          <a:p>
            <a:pPr>
              <a:lnSpc>
                <a:spcPct val="90000"/>
              </a:lnSpc>
            </a:pPr>
            <a:r>
              <a:rPr lang="en-US" sz="1900" dirty="0"/>
              <a:t>Decision Tree based on higher accuracy performance metrics of 0.9316.</a:t>
            </a:r>
          </a:p>
          <a:p>
            <a:pPr>
              <a:lnSpc>
                <a:spcPct val="90000"/>
              </a:lnSpc>
            </a:pPr>
            <a:endParaRPr lang="en-US" sz="2000" dirty="0"/>
          </a:p>
          <a:p>
            <a:pPr>
              <a:lnSpc>
                <a:spcPct val="90000"/>
              </a:lnSpc>
            </a:pPr>
            <a:endParaRPr lang="en-US" sz="1100" dirty="0"/>
          </a:p>
          <a:p>
            <a:pPr>
              <a:lnSpc>
                <a:spcPct val="90000"/>
              </a:lnSpc>
            </a:pPr>
            <a:endParaRPr lang="en-US" sz="1100" dirty="0"/>
          </a:p>
        </p:txBody>
      </p:sp>
      <p:pic>
        <p:nvPicPr>
          <p:cNvPr id="9" name="Picture 8">
            <a:extLst>
              <a:ext uri="{FF2B5EF4-FFF2-40B4-BE49-F238E27FC236}">
                <a16:creationId xmlns:a16="http://schemas.microsoft.com/office/drawing/2014/main" id="{55348AE1-65FA-CDE1-4741-D4026DB0A623}"/>
              </a:ext>
            </a:extLst>
          </p:cNvPr>
          <p:cNvPicPr>
            <a:picLocks noChangeAspect="1"/>
          </p:cNvPicPr>
          <p:nvPr/>
        </p:nvPicPr>
        <p:blipFill>
          <a:blip r:embed="rId3"/>
          <a:stretch>
            <a:fillRect/>
          </a:stretch>
        </p:blipFill>
        <p:spPr>
          <a:xfrm>
            <a:off x="212437" y="4179111"/>
            <a:ext cx="4267200" cy="2157033"/>
          </a:xfrm>
          <a:prstGeom prst="rect">
            <a:avLst/>
          </a:prstGeom>
        </p:spPr>
      </p:pic>
    </p:spTree>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7" y="609600"/>
            <a:ext cx="8217408" cy="877824"/>
          </a:xfrm>
        </p:spPr>
        <p:txBody>
          <a:bodyPr/>
          <a:lstStyle/>
          <a:p>
            <a:r>
              <a:rPr dirty="0"/>
              <a:t>Business Insights &amp; Recommendations</a:t>
            </a:r>
          </a:p>
        </p:txBody>
      </p:sp>
      <p:graphicFrame>
        <p:nvGraphicFramePr>
          <p:cNvPr id="5" name="Content Placeholder 2">
            <a:extLst>
              <a:ext uri="{FF2B5EF4-FFF2-40B4-BE49-F238E27FC236}">
                <a16:creationId xmlns:a16="http://schemas.microsoft.com/office/drawing/2014/main" id="{2DE0A6A3-D6EF-7D06-1687-1793C7349B32}"/>
              </a:ext>
            </a:extLst>
          </p:cNvPr>
          <p:cNvGraphicFramePr>
            <a:graphicFrameLocks noGrp="1"/>
          </p:cNvGraphicFramePr>
          <p:nvPr>
            <p:ph idx="1"/>
            <p:extLst>
              <p:ext uri="{D42A27DB-BD31-4B8C-83A1-F6EECF244321}">
                <p14:modId xmlns:p14="http://schemas.microsoft.com/office/powerpoint/2010/main" val="2306923037"/>
              </p:ext>
            </p:extLst>
          </p:nvPr>
        </p:nvGraphicFramePr>
        <p:xfrm>
          <a:off x="101600" y="1719072"/>
          <a:ext cx="8063345" cy="4791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chor="t">
            <a:normAutofit/>
          </a:bodyPr>
          <a:lstStyle/>
          <a:p>
            <a:r>
              <a:rPr dirty="0"/>
              <a:t>Conclusion</a:t>
            </a:r>
            <a:r>
              <a:rPr lang="en-US" dirty="0"/>
              <a:t> and Greetings</a:t>
            </a:r>
            <a:endParaRPr dirty="0"/>
          </a:p>
        </p:txBody>
      </p:sp>
      <p:pic>
        <p:nvPicPr>
          <p:cNvPr id="18" name="Graphic 17" descr="Business Growth">
            <a:extLst>
              <a:ext uri="{FF2B5EF4-FFF2-40B4-BE49-F238E27FC236}">
                <a16:creationId xmlns:a16="http://schemas.microsoft.com/office/drawing/2014/main" id="{DBD96AD1-1A6A-EFB0-BC4A-9D1560778E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105" y="2159331"/>
            <a:ext cx="2186980" cy="2186980"/>
          </a:xfrm>
          <a:prstGeom prst="rect">
            <a:avLst/>
          </a:prstGeom>
        </p:spPr>
      </p:pic>
      <p:sp>
        <p:nvSpPr>
          <p:cNvPr id="3" name="Content Placeholder 2"/>
          <p:cNvSpPr>
            <a:spLocks noGrp="1"/>
          </p:cNvSpPr>
          <p:nvPr>
            <p:ph idx="1"/>
          </p:nvPr>
        </p:nvSpPr>
        <p:spPr>
          <a:xfrm>
            <a:off x="3047370" y="1930400"/>
            <a:ext cx="4443321" cy="4317999"/>
          </a:xfrm>
        </p:spPr>
        <p:txBody>
          <a:bodyPr>
            <a:normAutofit lnSpcReduction="10000"/>
          </a:bodyPr>
          <a:lstStyle/>
          <a:p>
            <a:pPr>
              <a:lnSpc>
                <a:spcPct val="90000"/>
              </a:lnSpc>
            </a:pPr>
            <a:r>
              <a:rPr lang="en-US" sz="1700" dirty="0"/>
              <a:t>Churn analysis helps businesses retain customers. The analysis of customer churn reveals several critical factors impacting retention, including order recency, product preferences, satisfaction scores, and complaints. By identifying trends and understanding the reasons behind churn, we have highlighted actionable insights and strategic recommendations that can significantly improve customer loyalty.</a:t>
            </a:r>
          </a:p>
          <a:p>
            <a:pPr>
              <a:lnSpc>
                <a:spcPct val="90000"/>
              </a:lnSpc>
            </a:pPr>
            <a:r>
              <a:rPr lang="en-US" sz="1700" dirty="0"/>
              <a:t> The business can reduce churn by focusing on enhancing the customer experience, optimizing operations, and implementing targeted retention strategies.</a:t>
            </a:r>
          </a:p>
          <a:p>
            <a:pPr>
              <a:lnSpc>
                <a:spcPct val="90000"/>
              </a:lnSpc>
            </a:pPr>
            <a:r>
              <a:rPr lang="en-US" sz="1700" dirty="0"/>
              <a:t>Next steps: Implement marketing strategies based on findings.</a:t>
            </a:r>
          </a:p>
          <a:p>
            <a:pPr>
              <a:lnSpc>
                <a:spcPct val="90000"/>
              </a:lnSpc>
            </a:pPr>
            <a:endParaRPr lang="en-US" sz="1700" dirty="0"/>
          </a:p>
          <a:p>
            <a:pPr marL="0" indent="0">
              <a:lnSpc>
                <a:spcPct val="90000"/>
              </a:lnSpc>
              <a:buNone/>
            </a:pP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9CB67-A09C-9A22-B814-2C22AAC6FC8C}"/>
              </a:ext>
            </a:extLst>
          </p:cNvPr>
          <p:cNvSpPr>
            <a:spLocks noGrp="1"/>
          </p:cNvSpPr>
          <p:nvPr>
            <p:ph type="title"/>
          </p:nvPr>
        </p:nvSpPr>
        <p:spPr>
          <a:xfrm>
            <a:off x="965199" y="609600"/>
            <a:ext cx="7648121" cy="1099457"/>
          </a:xfrm>
        </p:spPr>
        <p:txBody>
          <a:bodyPr>
            <a:normAutofit/>
          </a:bodyPr>
          <a:lstStyle/>
          <a:p>
            <a:r>
              <a:rPr lang="en-US" dirty="0"/>
              <a:t>Final Greeting</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B0F6BEEC-C1C7-C1D1-CA65-8240E2155AC2}"/>
              </a:ext>
            </a:extLst>
          </p:cNvPr>
          <p:cNvGraphicFramePr>
            <a:graphicFrameLocks noGrp="1"/>
          </p:cNvGraphicFramePr>
          <p:nvPr>
            <p:ph idx="1"/>
            <p:extLst>
              <p:ext uri="{D42A27DB-BD31-4B8C-83A1-F6EECF244321}">
                <p14:modId xmlns:p14="http://schemas.microsoft.com/office/powerpoint/2010/main" val="2543377030"/>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390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dirty="0"/>
              <a:t>Introduction</a:t>
            </a:r>
          </a:p>
        </p:txBody>
      </p:sp>
      <p:sp>
        <p:nvSpPr>
          <p:cNvPr id="20" name="Isosceles Triangle 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2651AAC-8172-54E9-0844-73107001790D}"/>
              </a:ext>
            </a:extLst>
          </p:cNvPr>
          <p:cNvGraphicFramePr>
            <a:graphicFrameLocks noGrp="1"/>
          </p:cNvGraphicFramePr>
          <p:nvPr>
            <p:ph idx="1"/>
            <p:extLst>
              <p:ext uri="{D42A27DB-BD31-4B8C-83A1-F6EECF244321}">
                <p14:modId xmlns:p14="http://schemas.microsoft.com/office/powerpoint/2010/main" val="1297331724"/>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dirty="0"/>
              <a:t>Dataset Overview</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A712B69-41FF-4606-8224-9DEA3C5E66EB}"/>
              </a:ext>
            </a:extLst>
          </p:cNvPr>
          <p:cNvGraphicFramePr>
            <a:graphicFrameLocks noGrp="1"/>
          </p:cNvGraphicFramePr>
          <p:nvPr>
            <p:ph idx="1"/>
            <p:extLst>
              <p:ext uri="{D42A27DB-BD31-4B8C-83A1-F6EECF244321}">
                <p14:modId xmlns:p14="http://schemas.microsoft.com/office/powerpoint/2010/main" val="78000848"/>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37171" y="609600"/>
            <a:ext cx="4818330" cy="1320800"/>
          </a:xfrm>
        </p:spPr>
        <p:txBody>
          <a:bodyPr>
            <a:normAutofit/>
          </a:bodyPr>
          <a:lstStyle/>
          <a:p>
            <a:r>
              <a:rPr lang="en-US" dirty="0"/>
              <a:t>Data Preparation &amp; Model Prediction</a:t>
            </a:r>
          </a:p>
        </p:txBody>
      </p:sp>
      <p:pic>
        <p:nvPicPr>
          <p:cNvPr id="16" name="Picture 15" descr="Graph">
            <a:extLst>
              <a:ext uri="{FF2B5EF4-FFF2-40B4-BE49-F238E27FC236}">
                <a16:creationId xmlns:a16="http://schemas.microsoft.com/office/drawing/2014/main" id="{3C3385D2-D78E-6349-2418-CCF9BF9C0DA7}"/>
              </a:ext>
            </a:extLst>
          </p:cNvPr>
          <p:cNvPicPr>
            <a:picLocks noChangeAspect="1"/>
          </p:cNvPicPr>
          <p:nvPr/>
        </p:nvPicPr>
        <p:blipFill>
          <a:blip r:embed="rId2"/>
          <a:srcRect l="37393" r="43946"/>
          <a:stretch/>
        </p:blipFill>
        <p:spPr>
          <a:xfrm>
            <a:off x="20" y="10"/>
            <a:ext cx="2050522"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0" name="Isosceles Triangle 19">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357491"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137171" y="2160589"/>
            <a:ext cx="4818330" cy="3880773"/>
          </a:xfrm>
        </p:spPr>
        <p:txBody>
          <a:bodyPr>
            <a:normAutofit/>
          </a:bodyPr>
          <a:lstStyle/>
          <a:p>
            <a:pPr>
              <a:lnSpc>
                <a:spcPct val="90000"/>
              </a:lnSpc>
            </a:pPr>
            <a:r>
              <a:rPr lang="en-US" sz="1600" dirty="0"/>
              <a:t>- Removed missing values and duplicates.</a:t>
            </a:r>
          </a:p>
          <a:p>
            <a:pPr>
              <a:lnSpc>
                <a:spcPct val="90000"/>
              </a:lnSpc>
            </a:pPr>
            <a:r>
              <a:rPr lang="en-US" sz="1600" dirty="0"/>
              <a:t>- Converted categorical variables into numerical values.</a:t>
            </a:r>
          </a:p>
          <a:p>
            <a:pPr>
              <a:lnSpc>
                <a:spcPct val="90000"/>
              </a:lnSpc>
            </a:pPr>
            <a:r>
              <a:rPr lang="en-US" sz="1600" dirty="0"/>
              <a:t>- Normalized numerical data for better model performance.</a:t>
            </a:r>
          </a:p>
          <a:p>
            <a:pPr>
              <a:lnSpc>
                <a:spcPct val="90000"/>
              </a:lnSpc>
            </a:pPr>
            <a:r>
              <a:rPr lang="en-US" sz="1600" dirty="0"/>
              <a:t>Formatted display of numerical values for clarity</a:t>
            </a:r>
          </a:p>
          <a:p>
            <a:pPr>
              <a:lnSpc>
                <a:spcPct val="90000"/>
              </a:lnSpc>
            </a:pPr>
            <a:r>
              <a:rPr lang="en-US" sz="1600" dirty="0"/>
              <a:t>Created categories for Tenure grouping</a:t>
            </a:r>
          </a:p>
          <a:p>
            <a:pPr>
              <a:lnSpc>
                <a:spcPct val="90000"/>
              </a:lnSpc>
            </a:pPr>
            <a:r>
              <a:rPr lang="en-US" sz="1600" dirty="0"/>
              <a:t>Plotted graphs for understanding the data distribution</a:t>
            </a:r>
          </a:p>
          <a:p>
            <a:pPr>
              <a:lnSpc>
                <a:spcPct val="90000"/>
              </a:lnSpc>
            </a:pPr>
            <a:r>
              <a:rPr lang="en-US" sz="1600" dirty="0"/>
              <a:t>Performed Scaling and Feature Engineering</a:t>
            </a:r>
          </a:p>
          <a:p>
            <a:pPr>
              <a:lnSpc>
                <a:spcPct val="90000"/>
              </a:lnSpc>
            </a:pPr>
            <a:r>
              <a:rPr lang="en-US" sz="1600" dirty="0"/>
              <a:t>Training, testing and predicting with different models</a:t>
            </a:r>
          </a:p>
          <a:p>
            <a:pPr>
              <a:lnSpc>
                <a:spcPct val="90000"/>
              </a:lnSpc>
            </a:pPr>
            <a:endParaRPr lang="en-US" sz="1500"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228436"/>
          </a:xfrm>
        </p:spPr>
        <p:txBody>
          <a:bodyPr anchor="t">
            <a:normAutofit/>
          </a:bodyPr>
          <a:lstStyle/>
          <a:p>
            <a:r>
              <a:rPr lang="en-US" dirty="0"/>
              <a:t>Churn by Recency (Days Since Last Order)</a:t>
            </a:r>
          </a:p>
        </p:txBody>
      </p:sp>
      <p:sp>
        <p:nvSpPr>
          <p:cNvPr id="3" name="Content Placeholder 2"/>
          <p:cNvSpPr>
            <a:spLocks noGrp="1"/>
          </p:cNvSpPr>
          <p:nvPr>
            <p:ph idx="1"/>
          </p:nvPr>
        </p:nvSpPr>
        <p:spPr>
          <a:xfrm>
            <a:off x="193963" y="1925781"/>
            <a:ext cx="3842328" cy="4701309"/>
          </a:xfrm>
        </p:spPr>
        <p:txBody>
          <a:bodyPr>
            <a:normAutofit fontScale="40000" lnSpcReduction="20000"/>
          </a:bodyPr>
          <a:lstStyle/>
          <a:p>
            <a:r>
              <a:rPr lang="en-US" sz="4000" i="1" dirty="0"/>
              <a:t>Chart: KDE Plot</a:t>
            </a:r>
            <a:endParaRPr lang="en-US" sz="4000" dirty="0"/>
          </a:p>
          <a:p>
            <a:pPr>
              <a:buFont typeface="Arial" panose="020B0604020202020204" pitchFamily="34" charset="0"/>
              <a:buChar char="•"/>
            </a:pPr>
            <a:r>
              <a:rPr lang="en-US" sz="4000" b="1" dirty="0"/>
              <a:t>Observation</a:t>
            </a:r>
            <a:r>
              <a:rPr lang="en-US" sz="4000" dirty="0"/>
              <a:t>: Customers with fewer days since their last order tend to have a higher churn rate. This may appear unusual because one might expect customers with shorter tenure to be retained. The likely explanation is that the business attracts more walk-in clients, particularly for products like mobile phones, where the purchase cycle can span several years.</a:t>
            </a:r>
          </a:p>
          <a:p>
            <a:pPr>
              <a:buFont typeface="Arial" panose="020B0604020202020204" pitchFamily="34" charset="0"/>
              <a:buChar char="•"/>
            </a:pPr>
            <a:r>
              <a:rPr lang="en-US" sz="4000" b="1" dirty="0"/>
              <a:t>Suggestions</a:t>
            </a:r>
            <a:r>
              <a:rPr lang="en-US" sz="4000" dirty="0"/>
              <a:t>: Further analysis should consider customer behavior patterns and product lifecycle. Investigating specific customer segments (e.g., one-time buyers vs. repeat buyers) could provide deeper insights for drawing conclusions.</a:t>
            </a:r>
          </a:p>
          <a:p>
            <a:pPr>
              <a:lnSpc>
                <a:spcPct val="90000"/>
              </a:lnSpc>
            </a:pPr>
            <a:endParaRPr lang="en-US" sz="1400" dirty="0"/>
          </a:p>
          <a:p>
            <a:pPr>
              <a:lnSpc>
                <a:spcPct val="90000"/>
              </a:lnSpc>
            </a:pPr>
            <a:endParaRPr lang="en-US" sz="1400" dirty="0"/>
          </a:p>
        </p:txBody>
      </p:sp>
      <p:pic>
        <p:nvPicPr>
          <p:cNvPr id="7" name="Picture 6">
            <a:extLst>
              <a:ext uri="{FF2B5EF4-FFF2-40B4-BE49-F238E27FC236}">
                <a16:creationId xmlns:a16="http://schemas.microsoft.com/office/drawing/2014/main" id="{F40E2FD2-FCB5-3A95-526F-792BFF3311C2}"/>
              </a:ext>
            </a:extLst>
          </p:cNvPr>
          <p:cNvPicPr>
            <a:picLocks noChangeAspect="1"/>
          </p:cNvPicPr>
          <p:nvPr/>
        </p:nvPicPr>
        <p:blipFill>
          <a:blip r:embed="rId2"/>
          <a:stretch>
            <a:fillRect/>
          </a:stretch>
        </p:blipFill>
        <p:spPr>
          <a:xfrm>
            <a:off x="4174247" y="1597890"/>
            <a:ext cx="4775789" cy="2558474"/>
          </a:xfrm>
          <a:prstGeom prst="rect">
            <a:avLst/>
          </a:prstGeom>
        </p:spPr>
      </p:pic>
      <p:pic>
        <p:nvPicPr>
          <p:cNvPr id="9" name="Picture 8">
            <a:extLst>
              <a:ext uri="{FF2B5EF4-FFF2-40B4-BE49-F238E27FC236}">
                <a16:creationId xmlns:a16="http://schemas.microsoft.com/office/drawing/2014/main" id="{B47403F5-9BD7-749C-31DC-1610E234998E}"/>
              </a:ext>
            </a:extLst>
          </p:cNvPr>
          <p:cNvPicPr>
            <a:picLocks noChangeAspect="1"/>
          </p:cNvPicPr>
          <p:nvPr/>
        </p:nvPicPr>
        <p:blipFill>
          <a:blip r:embed="rId3"/>
          <a:stretch>
            <a:fillRect/>
          </a:stretch>
        </p:blipFill>
        <p:spPr>
          <a:xfrm>
            <a:off x="4304145" y="4276436"/>
            <a:ext cx="4645892" cy="24476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Churn by Preferred </a:t>
            </a:r>
            <a:r>
              <a:rPr lang="en-US" dirty="0"/>
              <a:t>Order Category</a:t>
            </a:r>
            <a:endParaRPr dirty="0"/>
          </a:p>
        </p:txBody>
      </p:sp>
      <p:sp>
        <p:nvSpPr>
          <p:cNvPr id="3" name="Content Placeholder 2"/>
          <p:cNvSpPr>
            <a:spLocks noGrp="1"/>
          </p:cNvSpPr>
          <p:nvPr>
            <p:ph idx="1"/>
          </p:nvPr>
        </p:nvSpPr>
        <p:spPr>
          <a:xfrm>
            <a:off x="498764" y="1930400"/>
            <a:ext cx="7342909" cy="2414875"/>
          </a:xfrm>
        </p:spPr>
        <p:txBody>
          <a:bodyPr>
            <a:normAutofit fontScale="62500" lnSpcReduction="20000"/>
          </a:bodyPr>
          <a:lstStyle/>
          <a:p>
            <a:r>
              <a:rPr lang="en-US" sz="2600" i="1" dirty="0"/>
              <a:t>Chart: Pie Chart</a:t>
            </a:r>
            <a:endParaRPr lang="en-US" sz="2600" dirty="0"/>
          </a:p>
          <a:p>
            <a:pPr>
              <a:buFont typeface="Arial" panose="020B0604020202020204" pitchFamily="34" charset="0"/>
              <a:buChar char="•"/>
            </a:pPr>
            <a:r>
              <a:rPr lang="en-US" sz="2600" b="1" dirty="0"/>
              <a:t>Observation</a:t>
            </a:r>
            <a:r>
              <a:rPr lang="en-US" sz="2600" dirty="0"/>
              <a:t>: Certain product categories, particularly mobile phones, are associated with higher churn rates. Mobile phones have the highest churn, followed by laptops and accessories. This suggests that customers may not frequently return for these categories, possibly due to the longevity of the product lifecycle or market saturation.</a:t>
            </a:r>
          </a:p>
          <a:p>
            <a:pPr>
              <a:buFont typeface="Arial" panose="020B0604020202020204" pitchFamily="34" charset="0"/>
              <a:buChar char="•"/>
            </a:pPr>
            <a:r>
              <a:rPr lang="en-US" sz="2600" b="1" dirty="0"/>
              <a:t>Suggestions</a:t>
            </a:r>
            <a:r>
              <a:rPr lang="en-US" sz="2600" dirty="0"/>
              <a:t>: Investigate possible reasons for this trend, such as customer satisfaction, product obsolescence, or competition. Offering incentives for repeat purchases or loyalty programs could reduce churn in these categories.</a:t>
            </a:r>
          </a:p>
          <a:p>
            <a:endParaRPr lang="en-US" dirty="0"/>
          </a:p>
          <a:p>
            <a:endParaRPr dirty="0"/>
          </a:p>
        </p:txBody>
      </p:sp>
      <p:pic>
        <p:nvPicPr>
          <p:cNvPr id="7" name="Picture 6">
            <a:extLst>
              <a:ext uri="{FF2B5EF4-FFF2-40B4-BE49-F238E27FC236}">
                <a16:creationId xmlns:a16="http://schemas.microsoft.com/office/drawing/2014/main" id="{7BB130E5-072A-3FA9-DE1D-A31D5C9B321B}"/>
              </a:ext>
            </a:extLst>
          </p:cNvPr>
          <p:cNvPicPr>
            <a:picLocks noChangeAspect="1"/>
          </p:cNvPicPr>
          <p:nvPr/>
        </p:nvPicPr>
        <p:blipFill>
          <a:blip r:embed="rId2"/>
          <a:stretch>
            <a:fillRect/>
          </a:stretch>
        </p:blipFill>
        <p:spPr>
          <a:xfrm>
            <a:off x="406400" y="4267201"/>
            <a:ext cx="8238836" cy="2346036"/>
          </a:xfrm>
          <a:prstGeom prst="rect">
            <a:avLst/>
          </a:prstGeom>
        </p:spPr>
      </p:pic>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chor="t">
            <a:normAutofit/>
          </a:bodyPr>
          <a:lstStyle/>
          <a:p>
            <a:r>
              <a:rPr dirty="0"/>
              <a:t>Churn by </a:t>
            </a:r>
            <a:r>
              <a:rPr lang="en-US" dirty="0"/>
              <a:t>Order Count and City Tier</a:t>
            </a:r>
            <a:endParaRPr dirty="0"/>
          </a:p>
        </p:txBody>
      </p:sp>
      <p:pic>
        <p:nvPicPr>
          <p:cNvPr id="5" name="Picture 4">
            <a:extLst>
              <a:ext uri="{FF2B5EF4-FFF2-40B4-BE49-F238E27FC236}">
                <a16:creationId xmlns:a16="http://schemas.microsoft.com/office/drawing/2014/main" id="{9D34AEE0-61AE-0260-D155-98DA122BB664}"/>
              </a:ext>
            </a:extLst>
          </p:cNvPr>
          <p:cNvPicPr>
            <a:picLocks noChangeAspect="1"/>
          </p:cNvPicPr>
          <p:nvPr/>
        </p:nvPicPr>
        <p:blipFill>
          <a:blip r:embed="rId2"/>
          <a:stretch>
            <a:fillRect/>
          </a:stretch>
        </p:blipFill>
        <p:spPr>
          <a:xfrm>
            <a:off x="304800" y="2068944"/>
            <a:ext cx="4378035" cy="3731491"/>
          </a:xfrm>
          <a:prstGeom prst="rect">
            <a:avLst/>
          </a:prstGeom>
        </p:spPr>
      </p:pic>
      <p:sp>
        <p:nvSpPr>
          <p:cNvPr id="3" name="Content Placeholder 2"/>
          <p:cNvSpPr>
            <a:spLocks noGrp="1"/>
          </p:cNvSpPr>
          <p:nvPr>
            <p:ph idx="1"/>
          </p:nvPr>
        </p:nvSpPr>
        <p:spPr>
          <a:xfrm>
            <a:off x="4682835" y="1560946"/>
            <a:ext cx="3038765" cy="4978400"/>
          </a:xfrm>
        </p:spPr>
        <p:txBody>
          <a:bodyPr>
            <a:normAutofit fontScale="77500" lnSpcReduction="20000"/>
          </a:bodyPr>
          <a:lstStyle/>
          <a:p>
            <a:pPr>
              <a:lnSpc>
                <a:spcPct val="90000"/>
              </a:lnSpc>
            </a:pPr>
            <a:r>
              <a:rPr lang="en-US" sz="2100" i="1" dirty="0"/>
              <a:t>Chart: Line Plot</a:t>
            </a:r>
            <a:endParaRPr lang="en-US" sz="2100" dirty="0"/>
          </a:p>
          <a:p>
            <a:pPr>
              <a:lnSpc>
                <a:spcPct val="90000"/>
              </a:lnSpc>
              <a:buFont typeface="Arial" panose="020B0604020202020204" pitchFamily="34" charset="0"/>
              <a:buChar char="•"/>
            </a:pPr>
            <a:r>
              <a:rPr lang="en-US" sz="2100" b="1" dirty="0"/>
              <a:t>Observation</a:t>
            </a:r>
            <a:r>
              <a:rPr lang="en-US" sz="2100" dirty="0"/>
              <a:t>: There is a high churn rate among customers with higher order counts, particularly in tier 1 and tier 3 cities. The churn in tier 2 cities is comparatively lower. This could be due to operational challenges or issues related to stock availability at warehouses, affecting customers’ order fulfillment experience.</a:t>
            </a:r>
          </a:p>
          <a:p>
            <a:pPr>
              <a:lnSpc>
                <a:spcPct val="90000"/>
              </a:lnSpc>
              <a:buFont typeface="Arial" panose="020B0604020202020204" pitchFamily="34" charset="0"/>
              <a:buChar char="•"/>
            </a:pPr>
            <a:r>
              <a:rPr lang="en-US" sz="2100" b="1" dirty="0"/>
              <a:t>Suggestions</a:t>
            </a:r>
            <a:r>
              <a:rPr lang="en-US" sz="2100" dirty="0"/>
              <a:t>: Investigate logistical and operational issues affecting tier 1 and tier 3 cities. Improving stock management and streamlining operations in these regions could help reduce churn. Additionally, offering localized customer support or incentives could improve retention.</a:t>
            </a:r>
          </a:p>
          <a:p>
            <a:pPr>
              <a:lnSpc>
                <a:spcPct val="90000"/>
              </a:lnSpc>
            </a:pPr>
            <a:endParaRPr lang="en-US" sz="1000" dirty="0"/>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025236"/>
          </a:xfrm>
        </p:spPr>
        <p:txBody>
          <a:bodyPr anchor="t">
            <a:normAutofit/>
          </a:bodyPr>
          <a:lstStyle/>
          <a:p>
            <a:r>
              <a:rPr lang="en-US" dirty="0"/>
              <a:t>Churn by Satisfaction Score</a:t>
            </a:r>
          </a:p>
        </p:txBody>
      </p:sp>
      <p:pic>
        <p:nvPicPr>
          <p:cNvPr id="7" name="Picture 6">
            <a:extLst>
              <a:ext uri="{FF2B5EF4-FFF2-40B4-BE49-F238E27FC236}">
                <a16:creationId xmlns:a16="http://schemas.microsoft.com/office/drawing/2014/main" id="{1D4C56FB-237D-FD2E-8197-ED2E6ABDDA35}"/>
              </a:ext>
            </a:extLst>
          </p:cNvPr>
          <p:cNvPicPr>
            <a:picLocks noChangeAspect="1"/>
          </p:cNvPicPr>
          <p:nvPr/>
        </p:nvPicPr>
        <p:blipFill>
          <a:blip r:embed="rId2"/>
          <a:stretch>
            <a:fillRect/>
          </a:stretch>
        </p:blipFill>
        <p:spPr>
          <a:xfrm>
            <a:off x="286327" y="1639544"/>
            <a:ext cx="3946545" cy="4539583"/>
          </a:xfrm>
          <a:prstGeom prst="rect">
            <a:avLst/>
          </a:prstGeom>
        </p:spPr>
      </p:pic>
      <p:sp>
        <p:nvSpPr>
          <p:cNvPr id="3" name="Content Placeholder 2"/>
          <p:cNvSpPr>
            <a:spLocks noGrp="1"/>
          </p:cNvSpPr>
          <p:nvPr>
            <p:ph idx="1"/>
          </p:nvPr>
        </p:nvSpPr>
        <p:spPr>
          <a:xfrm>
            <a:off x="4134769" y="1639544"/>
            <a:ext cx="3633013" cy="4812146"/>
          </a:xfrm>
        </p:spPr>
        <p:txBody>
          <a:bodyPr>
            <a:normAutofit lnSpcReduction="10000"/>
          </a:bodyPr>
          <a:lstStyle/>
          <a:p>
            <a:pPr>
              <a:lnSpc>
                <a:spcPct val="90000"/>
              </a:lnSpc>
            </a:pPr>
            <a:r>
              <a:rPr lang="en-US" sz="1600" i="1" dirty="0"/>
              <a:t>Chart: Violin Plot</a:t>
            </a:r>
            <a:endParaRPr lang="en-US" sz="1600" dirty="0"/>
          </a:p>
          <a:p>
            <a:pPr>
              <a:lnSpc>
                <a:spcPct val="90000"/>
              </a:lnSpc>
              <a:buFont typeface="Arial" panose="020B0604020202020204" pitchFamily="34" charset="0"/>
              <a:buChar char="•"/>
            </a:pPr>
            <a:r>
              <a:rPr lang="en-US" sz="1600" b="1" dirty="0"/>
              <a:t>Observation</a:t>
            </a:r>
            <a:r>
              <a:rPr lang="en-US" sz="1600" dirty="0"/>
              <a:t>: Customers who provide lower satisfaction scores tend to churn at higher rates. However, it is notable that some customers who rated their experience highly still chose to leave. This indicates that satisfaction scores alone may not fully capture the reasons behind customer retention or churn.</a:t>
            </a:r>
          </a:p>
          <a:p>
            <a:pPr>
              <a:lnSpc>
                <a:spcPct val="90000"/>
              </a:lnSpc>
              <a:buFont typeface="Arial" panose="020B0604020202020204" pitchFamily="34" charset="0"/>
              <a:buChar char="•"/>
            </a:pPr>
            <a:r>
              <a:rPr lang="en-US" sz="1600" b="1" dirty="0"/>
              <a:t>Suggestions</a:t>
            </a:r>
            <a:r>
              <a:rPr lang="en-US" sz="1600" dirty="0"/>
              <a:t>: Explore other factors influencing customer retention, such as post-purchase experience, customer support interactions, or external factors like product availability. Conducting deeper customer feedback analysis could help identify pain points not captured by satisfaction scores.</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979055"/>
          </a:xfrm>
        </p:spPr>
        <p:txBody>
          <a:bodyPr anchor="t">
            <a:normAutofit/>
          </a:bodyPr>
          <a:lstStyle/>
          <a:p>
            <a:r>
              <a:rPr dirty="0"/>
              <a:t>Churn by Complaints</a:t>
            </a:r>
          </a:p>
        </p:txBody>
      </p:sp>
      <p:pic>
        <p:nvPicPr>
          <p:cNvPr id="5" name="Picture 4">
            <a:extLst>
              <a:ext uri="{FF2B5EF4-FFF2-40B4-BE49-F238E27FC236}">
                <a16:creationId xmlns:a16="http://schemas.microsoft.com/office/drawing/2014/main" id="{7D975099-88E8-77FA-8915-4817D7D57D69}"/>
              </a:ext>
            </a:extLst>
          </p:cNvPr>
          <p:cNvPicPr>
            <a:picLocks noChangeAspect="1"/>
          </p:cNvPicPr>
          <p:nvPr/>
        </p:nvPicPr>
        <p:blipFill>
          <a:blip r:embed="rId2"/>
          <a:stretch>
            <a:fillRect/>
          </a:stretch>
        </p:blipFill>
        <p:spPr>
          <a:xfrm>
            <a:off x="203199" y="1884218"/>
            <a:ext cx="3685309" cy="4230255"/>
          </a:xfrm>
          <a:prstGeom prst="rect">
            <a:avLst/>
          </a:prstGeom>
        </p:spPr>
      </p:pic>
      <p:sp>
        <p:nvSpPr>
          <p:cNvPr id="3" name="Content Placeholder 2"/>
          <p:cNvSpPr>
            <a:spLocks noGrp="1"/>
          </p:cNvSpPr>
          <p:nvPr>
            <p:ph idx="1"/>
          </p:nvPr>
        </p:nvSpPr>
        <p:spPr>
          <a:xfrm>
            <a:off x="3888509" y="1681017"/>
            <a:ext cx="3722254" cy="4738255"/>
          </a:xfrm>
        </p:spPr>
        <p:txBody>
          <a:bodyPr>
            <a:normAutofit lnSpcReduction="10000"/>
          </a:bodyPr>
          <a:lstStyle/>
          <a:p>
            <a:pPr>
              <a:lnSpc>
                <a:spcPct val="90000"/>
              </a:lnSpc>
            </a:pPr>
            <a:r>
              <a:rPr lang="en-US" sz="1600" i="1" dirty="0"/>
              <a:t>Chart: Bar Graph</a:t>
            </a:r>
            <a:endParaRPr lang="en-US" sz="1600" dirty="0"/>
          </a:p>
          <a:p>
            <a:pPr>
              <a:lnSpc>
                <a:spcPct val="90000"/>
              </a:lnSpc>
              <a:buFont typeface="Arial" panose="020B0604020202020204" pitchFamily="34" charset="0"/>
              <a:buChar char="•"/>
            </a:pPr>
            <a:r>
              <a:rPr lang="en-US" sz="1600" b="1" dirty="0"/>
              <a:t>Observation</a:t>
            </a:r>
            <a:r>
              <a:rPr lang="en-US" sz="1600" dirty="0"/>
              <a:t>: Customers with more complaints are more likely to churn. Approximately 50% of customers who reported complaints about the service eventually churned. Even though some of these customers provided high satisfaction scores, the complaints seem to have a stronger influence on their decision to leave.</a:t>
            </a:r>
          </a:p>
          <a:p>
            <a:pPr>
              <a:lnSpc>
                <a:spcPct val="90000"/>
              </a:lnSpc>
              <a:buFont typeface="Arial" panose="020B0604020202020204" pitchFamily="34" charset="0"/>
              <a:buChar char="•"/>
            </a:pPr>
            <a:r>
              <a:rPr lang="en-US" sz="1600" b="1" dirty="0"/>
              <a:t>Suggestions</a:t>
            </a:r>
            <a:r>
              <a:rPr lang="en-US" sz="1600" dirty="0"/>
              <a:t>: Addressing customer complaints promptly and effectively, Implementing a proactive approach to problem-solving and improving the customer service experience could reduce churn. Offering compensation or incentives to customers who report issues may also help retain them.</a:t>
            </a: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706</TotalTime>
  <Words>998</Words>
  <Application>Microsoft Office PowerPoint</Application>
  <PresentationFormat>On-screen Show (4:3)</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Customer Churn Analysis</vt:lpstr>
      <vt:lpstr>Introduction</vt:lpstr>
      <vt:lpstr>Dataset Overview</vt:lpstr>
      <vt:lpstr>Data Preparation &amp; Model Prediction</vt:lpstr>
      <vt:lpstr>Churn by Recency (Days Since Last Order)</vt:lpstr>
      <vt:lpstr>Churn by Preferred Order Category</vt:lpstr>
      <vt:lpstr>Churn by Order Count and City Tier</vt:lpstr>
      <vt:lpstr>Churn by Satisfaction Score</vt:lpstr>
      <vt:lpstr>Churn by Complaints</vt:lpstr>
      <vt:lpstr>Predictive Models Comparison</vt:lpstr>
      <vt:lpstr>Business Insights &amp; Recommendations</vt:lpstr>
      <vt:lpstr>Conclusion and Greetings</vt:lpstr>
      <vt:lpstr>Final Greeting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User1</dc:creator>
  <cp:keywords/>
  <dc:description>generated using python-pptx</dc:description>
  <cp:lastModifiedBy>Samuel Enem</cp:lastModifiedBy>
  <cp:revision>11</cp:revision>
  <dcterms:created xsi:type="dcterms:W3CDTF">2013-01-27T09:14:16Z</dcterms:created>
  <dcterms:modified xsi:type="dcterms:W3CDTF">2025-02-01T22:35:33Z</dcterms:modified>
  <cp:category/>
</cp:coreProperties>
</file>