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9" r:id="rId4"/>
    <p:sldId id="260" r:id="rId5"/>
    <p:sldId id="261" r:id="rId6"/>
    <p:sldId id="269" r:id="rId7"/>
    <p:sldId id="268" r:id="rId8"/>
    <p:sldId id="270" r:id="rId9"/>
    <p:sldId id="285" r:id="rId10"/>
    <p:sldId id="271" r:id="rId11"/>
    <p:sldId id="288" r:id="rId12"/>
    <p:sldId id="284" r:id="rId13"/>
    <p:sldId id="274" r:id="rId14"/>
    <p:sldId id="273" r:id="rId15"/>
    <p:sldId id="283" r:id="rId16"/>
    <p:sldId id="286" r:id="rId17"/>
    <p:sldId id="287" r:id="rId18"/>
    <p:sldId id="281" r:id="rId19"/>
    <p:sldId id="277" r:id="rId20"/>
    <p:sldId id="278" r:id="rId21"/>
    <p:sldId id="279" r:id="rId22"/>
    <p:sldId id="280" r:id="rId23"/>
    <p:sldId id="282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94620" autoAdjust="0"/>
  </p:normalViewPr>
  <p:slideViewPr>
    <p:cSldViewPr>
      <p:cViewPr>
        <p:scale>
          <a:sx n="84" d="100"/>
          <a:sy n="84" d="100"/>
        </p:scale>
        <p:origin x="-930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商城方案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数据分布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初步方案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数据分布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平衡方案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数据分布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axId val="69126016"/>
        <c:axId val="69127552"/>
      </c:barChart>
      <c:catAx>
        <c:axId val="69126016"/>
        <c:scaling>
          <c:orientation val="minMax"/>
        </c:scaling>
        <c:axPos val="b"/>
        <c:tickLblPos val="nextTo"/>
        <c:crossAx val="69127552"/>
        <c:crosses val="autoZero"/>
        <c:auto val="1"/>
        <c:lblAlgn val="ctr"/>
        <c:lblOffset val="100"/>
      </c:catAx>
      <c:valAx>
        <c:axId val="69127552"/>
        <c:scaling>
          <c:orientation val="minMax"/>
        </c:scaling>
        <c:axPos val="l"/>
        <c:majorGridlines/>
        <c:numFmt formatCode="General" sourceLinked="1"/>
        <c:tickLblPos val="nextTo"/>
        <c:crossAx val="69126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692325946308614"/>
          <c:y val="0.17121888186621476"/>
          <c:w val="0.31228344525189383"/>
          <c:h val="0.55641351893274116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7.9310404812972538E-2"/>
          <c:y val="3.0444181368059417E-2"/>
          <c:w val="0.72258529835226759"/>
          <c:h val="0.8296182903856691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商城方案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事务</c:v>
                </c:pt>
                <c:pt idx="1">
                  <c:v>人工维护</c:v>
                </c:pt>
                <c:pt idx="2">
                  <c:v>id定位</c:v>
                </c:pt>
                <c:pt idx="3">
                  <c:v>数据规律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10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初步方案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事务</c:v>
                </c:pt>
                <c:pt idx="1">
                  <c:v>人工维护</c:v>
                </c:pt>
                <c:pt idx="2">
                  <c:v>id定位</c:v>
                </c:pt>
                <c:pt idx="3">
                  <c:v>数据规律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平衡方案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事务</c:v>
                </c:pt>
                <c:pt idx="1">
                  <c:v>人工维护</c:v>
                </c:pt>
                <c:pt idx="2">
                  <c:v>id定位</c:v>
                </c:pt>
                <c:pt idx="3">
                  <c:v>数据规律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7</c:v>
                </c:pt>
                <c:pt idx="3">
                  <c:v>4</c:v>
                </c:pt>
              </c:numCache>
            </c:numRef>
          </c:val>
        </c:ser>
        <c:axId val="36898304"/>
        <c:axId val="36899840"/>
      </c:barChart>
      <c:catAx>
        <c:axId val="36898304"/>
        <c:scaling>
          <c:orientation val="minMax"/>
        </c:scaling>
        <c:axPos val="b"/>
        <c:tickLblPos val="nextTo"/>
        <c:crossAx val="36899840"/>
        <c:crosses val="autoZero"/>
        <c:auto val="1"/>
        <c:lblAlgn val="ctr"/>
        <c:lblOffset val="100"/>
      </c:catAx>
      <c:valAx>
        <c:axId val="36899840"/>
        <c:scaling>
          <c:orientation val="minMax"/>
        </c:scaling>
        <c:axPos val="l"/>
        <c:majorGridlines/>
        <c:numFmt formatCode="General" sourceLinked="1"/>
        <c:tickLblPos val="nextTo"/>
        <c:crossAx val="36898304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0202065448573072"/>
          <c:y val="0.31242412365204286"/>
          <c:w val="0.34949483637856782"/>
          <c:h val="0.65058448648414879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goods1</c:v>
                </c:pt>
                <c:pt idx="1">
                  <c:v>goods2</c:v>
                </c:pt>
                <c:pt idx="2">
                  <c:v>goods3</c:v>
                </c:pt>
                <c:pt idx="3">
                  <c:v>goods4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2.5</c:v>
                </c:pt>
                <c:pt idx="2">
                  <c:v>2.6</c:v>
                </c:pt>
                <c:pt idx="3">
                  <c:v>2.5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6743149904212642"/>
          <c:y val="0.18497425006565801"/>
          <c:w val="0.4020925237868605"/>
          <c:h val="0.80008238912463447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2"/>
          <c:order val="2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5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5</c:v>
                </c:pt>
                <c:pt idx="3">
                  <c:v>2.5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5</c:v>
                </c:pt>
                <c:pt idx="3">
                  <c:v>2.5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0202065448573117"/>
          <c:y val="0.31242412365204336"/>
          <c:w val="0.34949483637856782"/>
          <c:h val="0.65058448648414924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goods1</c:v>
                </c:pt>
                <c:pt idx="1">
                  <c:v>goods2</c:v>
                </c:pt>
                <c:pt idx="2">
                  <c:v>goods3</c:v>
                </c:pt>
                <c:pt idx="3">
                  <c:v>goods4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0.5</c:v>
                </c:pt>
                <c:pt idx="2">
                  <c:v>2.5</c:v>
                </c:pt>
                <c:pt idx="3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6743149904212642"/>
          <c:y val="0.18497425006565801"/>
          <c:w val="0.40209252378686061"/>
          <c:h val="0.80008238912463425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2"/>
          <c:order val="2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2.2000000000000002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2.2000000000000002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2.2000000000000002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mall1</c:v>
                </c:pt>
                <c:pt idx="1">
                  <c:v>mall2</c:v>
                </c:pt>
                <c:pt idx="2">
                  <c:v>mall3</c:v>
                </c:pt>
                <c:pt idx="3">
                  <c:v>mall4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2.2000000000000002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0202065448573161"/>
          <c:y val="0.31242412365204358"/>
          <c:w val="0.34949483637856782"/>
          <c:h val="0.65058448648414946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商品分布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goods1</c:v>
                </c:pt>
                <c:pt idx="1">
                  <c:v>goods2</c:v>
                </c:pt>
                <c:pt idx="2">
                  <c:v>goods3</c:v>
                </c:pt>
                <c:pt idx="3">
                  <c:v>goods4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2.4</c:v>
                </c:pt>
                <c:pt idx="2">
                  <c:v>2.5</c:v>
                </c:pt>
                <c:pt idx="3">
                  <c:v>2.6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6743149904212642"/>
          <c:y val="0.18497425006565801"/>
          <c:w val="0.40209252378686072"/>
          <c:h val="0.80008238912463381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商城方案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列表查询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初步方案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列表查询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平衡方案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列表查询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axId val="36749312"/>
        <c:axId val="36750848"/>
      </c:barChart>
      <c:catAx>
        <c:axId val="36749312"/>
        <c:scaling>
          <c:orientation val="minMax"/>
        </c:scaling>
        <c:axPos val="b"/>
        <c:tickLblPos val="nextTo"/>
        <c:crossAx val="36750848"/>
        <c:crosses val="autoZero"/>
        <c:auto val="1"/>
        <c:lblAlgn val="ctr"/>
        <c:lblOffset val="100"/>
      </c:catAx>
      <c:valAx>
        <c:axId val="36750848"/>
        <c:scaling>
          <c:orientation val="minMax"/>
        </c:scaling>
        <c:axPos val="l"/>
        <c:majorGridlines/>
        <c:numFmt formatCode="General" sourceLinked="1"/>
        <c:tickLblPos val="nextTo"/>
        <c:crossAx val="36749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69232594630867"/>
          <c:y val="0.17121888186621487"/>
          <c:w val="0.31228344525189394"/>
          <c:h val="0.55641351893274082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商城方案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数据迁移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初步方案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数据迁移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平衡方案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数据迁移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axId val="69536384"/>
        <c:axId val="69542272"/>
      </c:barChart>
      <c:catAx>
        <c:axId val="69536384"/>
        <c:scaling>
          <c:orientation val="minMax"/>
        </c:scaling>
        <c:axPos val="b"/>
        <c:tickLblPos val="nextTo"/>
        <c:crossAx val="69542272"/>
        <c:crosses val="autoZero"/>
        <c:auto val="1"/>
        <c:lblAlgn val="ctr"/>
        <c:lblOffset val="100"/>
      </c:catAx>
      <c:valAx>
        <c:axId val="69542272"/>
        <c:scaling>
          <c:orientation val="minMax"/>
        </c:scaling>
        <c:axPos val="l"/>
        <c:majorGridlines/>
        <c:numFmt formatCode="General" sourceLinked="1"/>
        <c:tickLblPos val="nextTo"/>
        <c:crossAx val="69536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692325946308714"/>
          <c:y val="0.17121888186621501"/>
          <c:w val="0.31228344525189405"/>
          <c:h val="0.55641351893274038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EA84-2F11-41D7-B5E7-C68B8A94205E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1084-DA4D-4E6B-94E2-68C9113FC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1084-DA4D-4E6B-94E2-68C9113FCC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1084-DA4D-4E6B-94E2-68C9113FCC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1084-DA4D-4E6B-94E2-68C9113FCC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28662" y="1928802"/>
            <a:ext cx="7440144" cy="12100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Mysql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分库分表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00034" y="1285861"/>
            <a:ext cx="7072362" cy="1000132"/>
          </a:xfrm>
        </p:spPr>
        <p:txBody>
          <a:bodyPr/>
          <a:lstStyle/>
          <a:p>
            <a:r>
              <a:rPr lang="zh-CN" altLang="en-US" b="1" dirty="0" smtClean="0"/>
              <a:t>商品操作过程</a:t>
            </a:r>
            <a:endParaRPr lang="zh-CN" altLang="en-US" b="1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now_db.bmp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8596" y="2462327"/>
            <a:ext cx="8229600" cy="33160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1400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b="1" dirty="0" smtClean="0"/>
              <a:t>对商城商品表分库分表的一些想法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初步方案：</a:t>
            </a:r>
            <a:endParaRPr lang="en-US" altLang="zh-CN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，根据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进行分库分表，每一个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的商品都在同一个表中，方便查询。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，当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第一次发布商品的时候，在关联表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tbSellerPosition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中添加一条数据并放入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，用于记录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所在的库和表。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SellerGoodsId</a:t>
            </a:r>
            <a:r>
              <a:rPr lang="zh-CN" altLang="en-US" sz="2400" dirty="0" smtClean="0"/>
              <a:t>由系统毫秒时间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随机</a:t>
            </a:r>
            <a:r>
              <a:rPr lang="en-US" altLang="zh-CN" sz="2400" dirty="0" smtClean="0"/>
              <a:t>(10000000)+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组合。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，如果当某一个表中的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商品过多，则迁移到新库新表或其他压力比较小的库和表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5786" y="1142984"/>
            <a:ext cx="7329510" cy="71438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按</a:t>
            </a:r>
            <a:r>
              <a:rPr lang="en-US" altLang="zh-CN" sz="3200" b="1" dirty="0" err="1" smtClean="0"/>
              <a:t>SellerId</a:t>
            </a:r>
            <a:r>
              <a:rPr lang="zh-CN" altLang="en-US" sz="3200" b="1" dirty="0" smtClean="0"/>
              <a:t>进行分库分表（初步方案）</a:t>
            </a:r>
            <a:endParaRPr lang="zh-CN" altLang="en-US" sz="3200" b="1" dirty="0"/>
          </a:p>
        </p:txBody>
      </p:sp>
      <p:pic>
        <p:nvPicPr>
          <p:cNvPr id="4" name="内容占位符 3" descr="two_db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005923"/>
            <a:ext cx="8421565" cy="3989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hree_db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17827"/>
            <a:ext cx="8501122" cy="3965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平衡方案：</a:t>
            </a:r>
            <a:endParaRPr lang="en-US" altLang="zh-CN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，根据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进行分库，</a:t>
            </a:r>
            <a:r>
              <a:rPr lang="en-US" altLang="zh-CN" sz="2400" dirty="0" err="1" smtClean="0"/>
              <a:t>SellerGoodsId</a:t>
            </a:r>
            <a:r>
              <a:rPr lang="zh-CN" altLang="en-US" sz="2400" dirty="0" smtClean="0"/>
              <a:t>分表。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，当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第一次发布商品的时候，在关联表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tbSellerPosition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中添加一条数据并放入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，用于记录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所在的库。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SellerGoodsId</a:t>
            </a:r>
            <a:r>
              <a:rPr lang="zh-CN" altLang="en-US" sz="2400" dirty="0" smtClean="0"/>
              <a:t>由自增</a:t>
            </a:r>
            <a:r>
              <a:rPr lang="en-US" altLang="zh-CN" sz="2400" dirty="0" err="1" smtClean="0"/>
              <a:t>id+SellerId</a:t>
            </a:r>
            <a:r>
              <a:rPr lang="zh-CN" altLang="en-US" sz="2400" dirty="0" smtClean="0"/>
              <a:t>组合，其中自增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用于定位当表。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，每一个库的表结构都是相同的，为了方便进行数据迁移而且不影响</a:t>
            </a:r>
            <a:r>
              <a:rPr lang="en-US" altLang="zh-CN" sz="2400" dirty="0" err="1" smtClean="0"/>
              <a:t>SellerGoodsId</a:t>
            </a:r>
            <a:r>
              <a:rPr lang="zh-CN" altLang="en-US" sz="2400" dirty="0" smtClean="0"/>
              <a:t>的正常使用。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，当某一个库中的数据远远大于其他库的时候，根据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导入到新增的数据库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lance_add_design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5861"/>
            <a:ext cx="8229600" cy="435771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lance_add_design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8401080" cy="407759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从下面几个方面对这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个方案进行对比：</a:t>
            </a:r>
            <a:endParaRPr lang="en-US" altLang="zh-CN" sz="2800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：数据库数据分布均匀情况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：按经销商进行列表查询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：按经销商数据迁移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：其他方面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500694" y="1643050"/>
          <a:ext cx="3000396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42910" y="1357298"/>
          <a:ext cx="2286016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928926" y="1357298"/>
          <a:ext cx="250033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42910" y="2857496"/>
          <a:ext cx="2357454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000364" y="2928934"/>
          <a:ext cx="250033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571472" y="4429132"/>
          <a:ext cx="2357454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3000364" y="4572008"/>
          <a:ext cx="250033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数据切分</a:t>
            </a:r>
            <a:r>
              <a:rPr lang="zh-CN" altLang="en-US" sz="2800" dirty="0" smtClean="0"/>
              <a:t>，顾名思义，就是数据分散，将一台主机上的数据分摊到多台，减轻单台主机的负载压力，有两种切分方式，一种是分库，即按照业务模块分多个库，每个库中的表不一样，还有一种就是分表，按照一定的业务规则或者逻辑将数据拆分到不同的主机上，每个主机上的表是一样的，这个有点类似于</a:t>
            </a:r>
            <a:r>
              <a:rPr lang="en-US" altLang="zh-CN" sz="2800" dirty="0" smtClean="0"/>
              <a:t>Oracle</a:t>
            </a:r>
            <a:r>
              <a:rPr lang="zh-CN" altLang="en-US" sz="2800" dirty="0" smtClean="0"/>
              <a:t>的表分区。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5572132" y="1500174"/>
          <a:ext cx="2971792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428596" y="1785926"/>
            <a:ext cx="50006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商城方案：应需要在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个库查询，需要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个数据库连接并且每个连接在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表进行遍历，效率最低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1538" y="3143248"/>
            <a:ext cx="34290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初步方案：因都在一个表中，只需在一个表中查询即可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8662" y="4429132"/>
            <a:ext cx="40005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平衡方案：和初步方案比较，就是需要在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个表中遍历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6200000" flipH="1">
            <a:off x="4643438" y="3500438"/>
            <a:ext cx="257176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4500562" y="2786058"/>
            <a:ext cx="2214578" cy="81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>
          <a:xfrm flipV="1">
            <a:off x="4929190" y="4071942"/>
            <a:ext cx="2071702" cy="81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</p:nvPr>
        </p:nvGraphicFramePr>
        <p:xfrm>
          <a:off x="5572132" y="1357298"/>
          <a:ext cx="3114668" cy="479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500034" y="2071678"/>
            <a:ext cx="514353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商城方案：数据没有规律可言，按经销商进行数据迁移，执行效率最低，并且因不在一个数据库中，也需要为每一个数据库写对应的存储过程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2976" y="3857628"/>
            <a:ext cx="40719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平衡方案比初步方案而言，后者只需在一个表中搜索，前者需要遍历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个表</a:t>
            </a:r>
            <a:endParaRPr lang="en-US" altLang="zh-CN" dirty="0" smtClean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5643570" y="2643182"/>
            <a:ext cx="857256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14942" y="3357562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4942" y="3571876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214414" y="1142984"/>
          <a:ext cx="6643734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500034" y="492919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跨库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14348" y="5500702"/>
            <a:ext cx="321471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当某个</a:t>
            </a:r>
            <a:r>
              <a:rPr lang="en-US" altLang="zh-CN" dirty="0" err="1" smtClean="0"/>
              <a:t>SellerId</a:t>
            </a:r>
            <a:r>
              <a:rPr lang="zh-CN" altLang="en-US" dirty="0" smtClean="0"/>
              <a:t>的所拥有的数据非常大，需要进行数据迁移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4214810" y="5572140"/>
            <a:ext cx="2500330" cy="62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需要根据</a:t>
            </a:r>
            <a:r>
              <a:rPr lang="en-US" altLang="zh-CN" dirty="0" err="1" smtClean="0"/>
              <a:t>SellerId</a:t>
            </a:r>
            <a:r>
              <a:rPr lang="zh-CN" altLang="en-US" dirty="0" smtClean="0"/>
              <a:t>去关联表查询当前所在库表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00892" y="5000636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数据分散在每一个库每一个表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28662" y="4357694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</p:cNvCxnSpPr>
          <p:nvPr/>
        </p:nvCxnSpPr>
        <p:spPr>
          <a:xfrm rot="5400000" flipH="1" flipV="1">
            <a:off x="1768058" y="3768331"/>
            <a:ext cx="228601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</p:cNvCxnSpPr>
          <p:nvPr/>
        </p:nvCxnSpPr>
        <p:spPr>
          <a:xfrm rot="16200000" flipV="1">
            <a:off x="4482703" y="4589867"/>
            <a:ext cx="128588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5715008" y="4714884"/>
            <a:ext cx="128588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7298"/>
            <a:ext cx="7758138" cy="4768865"/>
          </a:xfrm>
        </p:spPr>
        <p:txBody>
          <a:bodyPr/>
          <a:lstStyle/>
          <a:p>
            <a:r>
              <a:rPr lang="zh-CN" altLang="en-US" sz="2800" b="1" dirty="0" smtClean="0"/>
              <a:t>我的结论：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，</a:t>
            </a:r>
            <a:r>
              <a:rPr lang="zh-CN" altLang="en-US" sz="2400" dirty="0" smtClean="0"/>
              <a:t>对于同一个</a:t>
            </a:r>
            <a:r>
              <a:rPr lang="en-US" altLang="zh-CN" sz="2400" dirty="0" err="1" smtClean="0"/>
              <a:t>SellerId</a:t>
            </a:r>
            <a:r>
              <a:rPr lang="zh-CN" altLang="en-US" sz="2400" dirty="0" smtClean="0"/>
              <a:t>的商品，可以进行聚合，分页和排序操作。</a:t>
            </a:r>
            <a:endParaRPr lang="en-US" altLang="zh-CN" sz="28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zh-CN" altLang="en-US" sz="2400" dirty="0" smtClean="0"/>
              <a:t>没有完美的分库分表方式，只有最适合当前需求的方式。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28860" y="2588711"/>
            <a:ext cx="42158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zh-CN" alt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zh-CN" altLang="en-US" sz="3600" b="1" dirty="0" smtClean="0"/>
              <a:t>分库分表的由来</a:t>
            </a:r>
            <a:endParaRPr lang="en-US" altLang="zh-CN" sz="3600" b="1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b="1" dirty="0" smtClean="0"/>
              <a:t>单库单表</a:t>
            </a:r>
          </a:p>
          <a:p>
            <a:r>
              <a:rPr lang="zh-CN" altLang="en-US" sz="2400" dirty="0" smtClean="0"/>
              <a:t>单库单表是最常见的数据库设计，例如，有一张用户</a:t>
            </a:r>
            <a:r>
              <a:rPr lang="en-US" altLang="zh-CN" sz="2400" dirty="0" smtClean="0"/>
              <a:t>(user)</a:t>
            </a:r>
            <a:r>
              <a:rPr lang="zh-CN" altLang="en-US" sz="2400" dirty="0" smtClean="0"/>
              <a:t>表放在数据库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中，所有的用户都可以在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库中的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表中查到。</a:t>
            </a:r>
            <a:endParaRPr lang="en-US" altLang="zh-CN" sz="2400" dirty="0" smtClean="0"/>
          </a:p>
          <a:p>
            <a:endParaRPr lang="zh-CN" altLang="en-US" dirty="0" smtClean="0"/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" name="图片 6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4071942"/>
            <a:ext cx="330517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单库多表</a:t>
            </a:r>
          </a:p>
          <a:p>
            <a:r>
              <a:rPr lang="zh-CN" altLang="en-US" sz="2400" dirty="0" smtClean="0"/>
              <a:t>随着用户数量的增加，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表的数据量会越来越大，当需要添加一列的时候，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会锁表，期间所有的读写操作只能等待。严重影响性能。可以通过某种方式将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进行水平的切分，产生两个表结构完全一样的</a:t>
            </a:r>
            <a:r>
              <a:rPr lang="en-US" altLang="zh-CN" sz="2400" dirty="0" smtClean="0"/>
              <a:t>user0,user1</a:t>
            </a:r>
            <a:r>
              <a:rPr lang="zh-CN" altLang="en-US" sz="2400" dirty="0" smtClean="0"/>
              <a:t>等表，这些表刚好是一份完整的数据。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000504"/>
            <a:ext cx="32861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b="1" dirty="0" smtClean="0"/>
              <a:t>多库多表</a:t>
            </a:r>
          </a:p>
          <a:p>
            <a:r>
              <a:rPr lang="zh-CN" altLang="en-US" dirty="0" smtClean="0"/>
              <a:t>         随着数据量增加也许单台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的存储空间不够，随着查询量的增加单台数据库服务器已经没办法支撑。这个时候进行分库又叫垂直分区。</a:t>
            </a:r>
            <a:endParaRPr lang="zh-CN" altLang="en-US" dirty="0"/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286256"/>
            <a:ext cx="46482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 smtClean="0"/>
              <a:t>商品分库分表示意图：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71678"/>
            <a:ext cx="2714644" cy="1534363"/>
          </a:xfrm>
          <a:prstGeom prst="rect">
            <a:avLst/>
          </a:prstGeom>
        </p:spPr>
      </p:pic>
      <p:pic>
        <p:nvPicPr>
          <p:cNvPr id="8" name="图片 7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2071678"/>
            <a:ext cx="2660144" cy="1500198"/>
          </a:xfrm>
          <a:prstGeom prst="rect">
            <a:avLst/>
          </a:prstGeom>
        </p:spPr>
      </p:pic>
      <p:pic>
        <p:nvPicPr>
          <p:cNvPr id="12" name="图片 11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071678"/>
            <a:ext cx="2643206" cy="1493986"/>
          </a:xfrm>
          <a:prstGeom prst="rect">
            <a:avLst/>
          </a:prstGeom>
        </p:spPr>
      </p:pic>
      <p:pic>
        <p:nvPicPr>
          <p:cNvPr id="13" name="图片 12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56" y="3929066"/>
            <a:ext cx="2643206" cy="1493986"/>
          </a:xfrm>
          <a:prstGeom prst="rect">
            <a:avLst/>
          </a:prstGeom>
        </p:spPr>
      </p:pic>
      <p:pic>
        <p:nvPicPr>
          <p:cNvPr id="14" name="图片 13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4" y="3929066"/>
            <a:ext cx="268170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sz="2800" b="1" dirty="0" smtClean="0"/>
              <a:t>商品表的规则：</a:t>
            </a:r>
            <a:endParaRPr lang="en-US" altLang="zh-CN" sz="2800" b="1" dirty="0" smtClean="0"/>
          </a:p>
          <a:p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SellerGoodsId</a:t>
            </a:r>
            <a:r>
              <a:rPr lang="zh-CN" altLang="en-US" sz="2400" dirty="0" smtClean="0"/>
              <a:t>进行分库分表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每个表存在</a:t>
            </a:r>
            <a:r>
              <a:rPr lang="en-US" altLang="zh-CN" sz="2400" dirty="0" smtClean="0"/>
              <a:t>100w</a:t>
            </a:r>
            <a:r>
              <a:rPr lang="zh-CN" altLang="en-US" sz="2400" dirty="0" smtClean="0"/>
              <a:t>个记录，共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个库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张表。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其他分库分表方式：</a:t>
            </a:r>
            <a:endParaRPr lang="en-US" altLang="zh-CN" sz="2800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：日期方式，它的特点就是离散性加周期性，</a:t>
            </a:r>
            <a:endParaRPr lang="en-US" altLang="zh-CN" sz="2400" dirty="0" smtClean="0"/>
          </a:p>
          <a:p>
            <a:r>
              <a:rPr lang="zh-CN" altLang="en-US" sz="2400" dirty="0" smtClean="0"/>
              <a:t>如每周进行分表，每年进行分库的方式，一般用于一些日志的记录</a:t>
            </a:r>
            <a:endParaRPr lang="en-US" altLang="zh-CN" sz="2400" dirty="0" smtClean="0"/>
          </a:p>
          <a:p>
            <a:r>
              <a:rPr lang="en-US" altLang="zh-CN" sz="2400" dirty="0" smtClean="0"/>
              <a:t>2: </a:t>
            </a:r>
            <a:r>
              <a:rPr lang="en-US" sz="2400" dirty="0" smtClean="0"/>
              <a:t>mod</a:t>
            </a:r>
            <a:r>
              <a:rPr lang="zh-CN" altLang="en-US" sz="2400" dirty="0" smtClean="0"/>
              <a:t>方式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如一个表的主键对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取余数</a:t>
            </a:r>
            <a:endParaRPr lang="zh-CN" altLang="en-US" sz="2400" dirty="0"/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4714884"/>
            <a:ext cx="321945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zh-CN" altLang="en-US" sz="2800" b="1" dirty="0" smtClean="0"/>
              <a:t>一些缺陷：</a:t>
            </a:r>
            <a:endParaRPr lang="en-US" altLang="zh-CN" sz="2800" b="1" dirty="0" smtClean="0"/>
          </a:p>
          <a:p>
            <a:r>
              <a:rPr lang="zh-CN" altLang="en-US" sz="2400" b="1" dirty="0" smtClean="0"/>
              <a:t>商城：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因为发布商品是随机存储</a:t>
            </a:r>
            <a:r>
              <a:rPr lang="zh-CN" altLang="en-US" sz="2400" dirty="0" smtClean="0"/>
              <a:t>到某</a:t>
            </a:r>
            <a:r>
              <a:rPr lang="zh-CN" altLang="en-US" sz="2400" dirty="0" smtClean="0"/>
              <a:t>库某表，于是一个卖家的商品分散到</a:t>
            </a:r>
            <a:r>
              <a:rPr lang="zh-CN" altLang="en-US" sz="2400" dirty="0" smtClean="0"/>
              <a:t>很多数据库上</a:t>
            </a:r>
            <a:r>
              <a:rPr lang="zh-CN" altLang="en-US" sz="2400" dirty="0" smtClean="0"/>
              <a:t>，理想状态最好是一个卖家的所有商品都在一张表</a:t>
            </a:r>
            <a:r>
              <a:rPr lang="zh-CN" altLang="en-US" sz="2400" dirty="0" smtClean="0"/>
              <a:t>上，便于查询。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其他方式：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当一个表或库的数据量增长到了一个极限，要加库或加表的时候，这种分库分表算法的离散性，必需要做数据迁移才能完成。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1285860"/>
            <a:ext cx="7500990" cy="500066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商城分库</a:t>
            </a:r>
            <a:r>
              <a:rPr lang="zh-CN" altLang="en-US" sz="3200" b="1" dirty="0" smtClean="0"/>
              <a:t>分表标签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928802"/>
            <a:ext cx="7715304" cy="357190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T:</a:t>
            </a:r>
            <a:r>
              <a:rPr lang="zh-CN" altLang="en-US" sz="2600" dirty="0" smtClean="0"/>
              <a:t>后面的表名为一张大表，正式</a:t>
            </a:r>
            <a:r>
              <a:rPr lang="en-US" sz="2600" dirty="0" smtClean="0"/>
              <a:t>SQL</a:t>
            </a:r>
            <a:r>
              <a:rPr lang="zh-CN" altLang="en-US" sz="2600" dirty="0" smtClean="0"/>
              <a:t>中，该表名会被替换成实际表名，比如：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T:tb</a:t>
            </a:r>
            <a:r>
              <a:rPr lang="en-US" altLang="zh-CN" sz="2600" dirty="0" smtClean="0"/>
              <a:t>SellerGoods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I:</a:t>
            </a:r>
            <a:r>
              <a:rPr lang="zh-CN" altLang="en-US" sz="2600" dirty="0" smtClean="0"/>
              <a:t>后面的字段为分库分表的依据字段，比如：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I:l</a:t>
            </a:r>
            <a:r>
              <a:rPr lang="en-US" altLang="zh-CN" sz="2600" dirty="0" smtClean="0"/>
              <a:t>SellerGoods</a:t>
            </a:r>
            <a:r>
              <a:rPr lang="en-US" sz="2600" dirty="0" smtClean="0"/>
              <a:t>Id}</a:t>
            </a:r>
          </a:p>
          <a:p>
            <a:r>
              <a:rPr lang="en-US" sz="2600" dirty="0" smtClean="0"/>
              <a:t>C:</a:t>
            </a:r>
            <a:r>
              <a:rPr lang="zh-CN" altLang="en-US" sz="2600" dirty="0" smtClean="0"/>
              <a:t>后面的字段名为</a:t>
            </a:r>
            <a:r>
              <a:rPr lang="en-US" sz="2600" dirty="0" smtClean="0"/>
              <a:t>Count(*)</a:t>
            </a:r>
            <a:r>
              <a:rPr lang="zh-CN" altLang="en-US" sz="2600" dirty="0" smtClean="0"/>
              <a:t>的别名，比如：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C:nCount}</a:t>
            </a:r>
          </a:p>
          <a:p>
            <a:r>
              <a:rPr lang="en-US" sz="2600" dirty="0" smtClean="0"/>
              <a:t>G:</a:t>
            </a:r>
            <a:r>
              <a:rPr lang="zh-CN" altLang="en-US" sz="2600" dirty="0" smtClean="0"/>
              <a:t>后面的字段名为</a:t>
            </a:r>
            <a:r>
              <a:rPr lang="en-US" sz="2600" dirty="0" smtClean="0"/>
              <a:t>Group by</a:t>
            </a:r>
            <a:r>
              <a:rPr lang="zh-CN" altLang="en-US" sz="2600" dirty="0" smtClean="0"/>
              <a:t>的字段名，比如：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G:nA}</a:t>
            </a:r>
          </a:p>
          <a:p>
            <a:r>
              <a:rPr lang="en-US" sz="2600" dirty="0" smtClean="0"/>
              <a:t>O:Order By</a:t>
            </a:r>
            <a:r>
              <a:rPr lang="zh-CN" altLang="en-US" sz="2600" dirty="0" smtClean="0"/>
              <a:t>的写法，后面为字段名 排序方式，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O:nA </a:t>
            </a:r>
            <a:r>
              <a:rPr lang="en-US" sz="2600" dirty="0" err="1" smtClean="0"/>
              <a:t>desc</a:t>
            </a:r>
            <a:r>
              <a:rPr lang="en-US" sz="2600" dirty="0" smtClean="0"/>
              <a:t>}</a:t>
            </a:r>
            <a:r>
              <a:rPr lang="zh-CN" altLang="en-US" sz="2600" dirty="0" smtClean="0"/>
              <a:t>或者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O:nA}，</a:t>
            </a:r>
            <a:r>
              <a:rPr lang="zh-CN" altLang="en-US" sz="2600" dirty="0" smtClean="0"/>
              <a:t>比如</a:t>
            </a:r>
            <a:r>
              <a:rPr lang="en-US" sz="2600" dirty="0" smtClean="0"/>
              <a:t>select * from </a:t>
            </a:r>
            <a:r>
              <a:rPr lang="en-US" sz="2600" dirty="0" err="1" smtClean="0"/>
              <a:t>tbA</a:t>
            </a:r>
            <a:r>
              <a:rPr lang="en-US" sz="2600" dirty="0" smtClean="0"/>
              <a:t> {O:nA </a:t>
            </a:r>
            <a:r>
              <a:rPr lang="en-US" sz="2600" dirty="0" err="1" smtClean="0"/>
              <a:t>desc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L:Limit，</a:t>
            </a:r>
            <a:r>
              <a:rPr lang="zh-CN" altLang="en-US" sz="2600" dirty="0" smtClean="0"/>
              <a:t>后面的写法为 开始记录序号 记录个数，比如：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L:nFromIndex </a:t>
            </a:r>
            <a:r>
              <a:rPr lang="en-US" sz="2600" dirty="0" err="1" smtClean="0"/>
              <a:t>nRecordCount</a:t>
            </a:r>
            <a:r>
              <a:rPr lang="en-US" sz="2600" dirty="0" smtClean="0"/>
              <a:t>}</a:t>
            </a:r>
            <a:r>
              <a:rPr lang="zh-CN" altLang="en-US" sz="2600" dirty="0" smtClean="0"/>
              <a:t>或者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L:0 40}</a:t>
            </a:r>
            <a:r>
              <a:rPr lang="zh-CN" altLang="en-US" sz="2600" dirty="0" smtClean="0"/>
              <a:t>或者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L:0 </a:t>
            </a:r>
            <a:r>
              <a:rPr lang="en-US" sz="2600" dirty="0" err="1" smtClean="0"/>
              <a:t>nRecordCount</a:t>
            </a:r>
            <a:r>
              <a:rPr lang="en-US" sz="2600" dirty="0" smtClean="0"/>
              <a:t>}，</a:t>
            </a:r>
            <a:r>
              <a:rPr lang="zh-CN" altLang="en-US" sz="2600" dirty="0" smtClean="0"/>
              <a:t>记录号从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开始</a:t>
            </a:r>
          </a:p>
          <a:p>
            <a:r>
              <a:rPr lang="en-US" sz="2600" dirty="0" smtClean="0"/>
              <a:t>B:</a:t>
            </a:r>
            <a:r>
              <a:rPr lang="zh-CN" altLang="en-US" sz="2600" dirty="0" smtClean="0"/>
              <a:t>批量操作，写法为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B:lId,1,2,3}，where </a:t>
            </a:r>
            <a:r>
              <a:rPr lang="en-US" sz="2600" dirty="0" err="1" smtClean="0"/>
              <a:t>lId</a:t>
            </a:r>
            <a:r>
              <a:rPr lang="en-US" sz="2600" dirty="0" smtClean="0"/>
              <a:t>={B:lId,1,2,3}</a:t>
            </a:r>
          </a:p>
          <a:p>
            <a:r>
              <a:rPr lang="en-US" sz="2600" dirty="0" smtClean="0"/>
              <a:t>S:</a:t>
            </a:r>
            <a:r>
              <a:rPr lang="zh-CN" altLang="en-US" sz="2600" dirty="0" smtClean="0"/>
              <a:t>后面的表名为一张大表，正式</a:t>
            </a:r>
            <a:r>
              <a:rPr lang="en-US" sz="2600" dirty="0" smtClean="0"/>
              <a:t>SQL</a:t>
            </a:r>
            <a:r>
              <a:rPr lang="zh-CN" altLang="en-US" sz="2600" dirty="0" smtClean="0"/>
              <a:t>中，该表名会被剔除，比如： </a:t>
            </a:r>
            <a:r>
              <a:rPr lang="en-US" altLang="zh-CN" sz="2600" dirty="0" smtClean="0"/>
              <a:t>{</a:t>
            </a:r>
            <a:r>
              <a:rPr lang="en-US" sz="2600" dirty="0" smtClean="0"/>
              <a:t>S:tbA}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1100</Words>
  <Application>Microsoft Office PowerPoint</Application>
  <PresentationFormat>全屏显示(4:3)</PresentationFormat>
  <Paragraphs>68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商城分库分表标签</vt:lpstr>
      <vt:lpstr>商品操作过程</vt:lpstr>
      <vt:lpstr>幻灯片 11</vt:lpstr>
      <vt:lpstr>幻灯片 12</vt:lpstr>
      <vt:lpstr>按SellerId进行分库分表（初步方案）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139</cp:revision>
  <dcterms:created xsi:type="dcterms:W3CDTF">2010-04-27T08:45:51Z</dcterms:created>
  <dcterms:modified xsi:type="dcterms:W3CDTF">2011-06-24T06:15:17Z</dcterms:modified>
</cp:coreProperties>
</file>