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9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0" r:id="rId41"/>
    <p:sldId id="25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353" autoAdjust="0"/>
  </p:normalViewPr>
  <p:slideViewPr>
    <p:cSldViewPr>
      <p:cViewPr>
        <p:scale>
          <a:sx n="100" d="100"/>
          <a:sy n="100" d="100"/>
        </p:scale>
        <p:origin x="-528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BBC3-DBB6-443B-BD8C-96D3E94E7F5A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2D183-FB03-473B-96BC-E37A008308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73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2D183-FB03-473B-96BC-E37A008308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2D183-FB03-473B-96BC-E37A008308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ppt 05 0504 内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6732240" y="620688"/>
            <a:ext cx="2088232" cy="3823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网页构成元素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240.com/jsmin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ll.woyo.com/showCommon.html?callback=jsonp1310698336659" TargetMode="External"/><Relationship Id="rId2" Type="http://schemas.openxmlformats.org/officeDocument/2006/relationships/hyperlink" Target="http://www.infoq.com/cn/articles/etag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mall.woyo.com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397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63050" cy="68770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520" y="256490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Yslow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(why slow)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 smtClean="0"/>
              <a:t>最佳实践的核心就是提高网站</a:t>
            </a:r>
            <a:r>
              <a:rPr lang="zh-CN" altLang="en-US" sz="3600" dirty="0" smtClean="0"/>
              <a:t>性能</a:t>
            </a:r>
            <a:endParaRPr lang="en-US" altLang="zh-CN" sz="3600" dirty="0" smtClean="0"/>
          </a:p>
          <a:p>
            <a:pPr algn="ctr">
              <a:lnSpc>
                <a:spcPct val="150000"/>
              </a:lnSpc>
            </a:pPr>
            <a:r>
              <a:rPr lang="en-US" altLang="zh-CN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 </a:t>
            </a:r>
            <a:r>
              <a:rPr lang="zh-CN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张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志君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/>
              <a:t>3. Avoid empty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 or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避免出现空的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href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1916832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在页面中不要出现空地址元素（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等），如：</a:t>
            </a:r>
            <a:endParaRPr lang="en-US" altLang="zh-CN" dirty="0" smtClean="0"/>
          </a:p>
          <a:p>
            <a:r>
              <a:rPr lang="en-US" altLang="zh-CN" dirty="0" smtClean="0"/>
              <a:t>Html:     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=""&gt;</a:t>
            </a:r>
          </a:p>
          <a:p>
            <a:r>
              <a:rPr lang="en-US" altLang="zh-CN" dirty="0" smtClean="0"/>
              <a:t>JavaScript: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= new Image();</a:t>
            </a:r>
            <a:br>
              <a:rPr lang="en-US" dirty="0" smtClean="0"/>
            </a:br>
            <a:r>
              <a:rPr lang="en-US" dirty="0" smtClean="0"/>
              <a:t>img.src = “”;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350100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不同的浏览器会有不同的动作：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IE  </a:t>
            </a:r>
            <a:r>
              <a:rPr lang="zh-CN" altLang="en-US" dirty="0" smtClean="0"/>
              <a:t>请求在该页面所在的目录。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Chrome  </a:t>
            </a:r>
            <a:r>
              <a:rPr lang="zh-CN" altLang="en-US" dirty="0" smtClean="0"/>
              <a:t>将当前的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当做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源来请求</a:t>
            </a:r>
            <a:r>
              <a:rPr lang="en-US" altLang="zh-CN" dirty="0" smtClean="0"/>
              <a:t>(make a request to the actual page itself)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Firefox  3.5</a:t>
            </a:r>
            <a:r>
              <a:rPr lang="zh-CN" altLang="en-US" dirty="0" smtClean="0"/>
              <a:t>之前和</a:t>
            </a:r>
            <a:r>
              <a:rPr lang="en-US" b="1" dirty="0" smtClean="0"/>
              <a:t>Chrome </a:t>
            </a:r>
            <a:r>
              <a:rPr lang="zh-CN" altLang="en-US" b="1" dirty="0" smtClean="0"/>
              <a:t>一样，</a:t>
            </a:r>
            <a:r>
              <a:rPr lang="en-US" altLang="zh-CN" b="1" dirty="0" smtClean="0"/>
              <a:t>3.5</a:t>
            </a:r>
            <a:r>
              <a:rPr lang="zh-CN" altLang="en-US" b="1" dirty="0" smtClean="0"/>
              <a:t>之后改正了这个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商城首页发现了该问题。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674" y="5229200"/>
            <a:ext cx="5924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Add an Expires or a Cache-Control Header  </a:t>
            </a:r>
            <a:r>
              <a:rPr lang="zh-CN" altLang="en-US" dirty="0" smtClean="0"/>
              <a:t>为文件头指定</a:t>
            </a:r>
            <a:r>
              <a:rPr lang="en-US" altLang="zh-CN" dirty="0" smtClean="0"/>
              <a:t>Expires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Cache-Control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静态内容：设置文件头过期时间</a:t>
            </a:r>
            <a:r>
              <a:rPr lang="en-US" altLang="zh-CN" dirty="0" smtClean="0"/>
              <a:t>Expires</a:t>
            </a:r>
            <a:r>
              <a:rPr lang="zh-CN" altLang="en-US" dirty="0" smtClean="0"/>
              <a:t>的值为“</a:t>
            </a:r>
            <a:r>
              <a:rPr lang="en-US" altLang="zh-CN" dirty="0" smtClean="0"/>
              <a:t>Never expire”</a:t>
            </a:r>
            <a:r>
              <a:rPr lang="zh-CN" altLang="en-US" dirty="0" smtClean="0"/>
              <a:t>（永不过期）。</a:t>
            </a:r>
            <a:br>
              <a:rPr lang="zh-CN" altLang="en-US" dirty="0" smtClean="0"/>
            </a:br>
            <a:r>
              <a:rPr lang="zh-CN" altLang="en-US" dirty="0" smtClean="0"/>
              <a:t>动态内容：使用恰当的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文件头来帮助浏览器进行有条件的请求。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Cache-control </a:t>
            </a:r>
            <a:r>
              <a:rPr lang="zh-CN" altLang="en-US" dirty="0" smtClean="0"/>
              <a:t>常见的取值有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no-cache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max-age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must-revalidate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参见：</a:t>
            </a:r>
            <a:r>
              <a:rPr lang="en-US" altLang="zh-CN" dirty="0" smtClean="0"/>
              <a:t> http://www.cnblogs.com/cuixiping/archive/2008/05/04/1181056.html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7707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通过使用</a:t>
            </a:r>
            <a:r>
              <a:rPr lang="en-US" dirty="0" smtClean="0"/>
              <a:t>Expires</a:t>
            </a:r>
            <a:r>
              <a:rPr lang="zh-CN" altLang="en-US" dirty="0" smtClean="0"/>
              <a:t>文件头，增加了缓存在浏览器中内容的数量，并且可以在用户接下来的请求中再次使用这些内容，这甚至都不需要通过用户发送一个字节的请求，</a:t>
            </a:r>
            <a:endParaRPr lang="en-US" altLang="zh-CN" dirty="0" smtClean="0"/>
          </a:p>
          <a:p>
            <a:r>
              <a:rPr lang="zh-CN" altLang="en-US" dirty="0" smtClean="0"/>
              <a:t>这就大大提高了网站性能。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Components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压缩来减小</a:t>
            </a:r>
            <a:r>
              <a:rPr lang="en-US" dirty="0" smtClean="0"/>
              <a:t>HTTP</a:t>
            </a:r>
            <a:r>
              <a:rPr lang="zh-CN" altLang="en-US" dirty="0" smtClean="0"/>
              <a:t>响应的大小可以节省</a:t>
            </a:r>
            <a:r>
              <a:rPr lang="en-US" dirty="0" smtClean="0"/>
              <a:t>HTTP</a:t>
            </a:r>
            <a:r>
              <a:rPr lang="zh-CN" altLang="en-US" dirty="0" smtClean="0"/>
              <a:t>响应时间。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70892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服务器根据文件类型来选择需要进行</a:t>
            </a:r>
            <a:r>
              <a:rPr lang="en-US" dirty="0" err="1" smtClean="0"/>
              <a:t>gzip</a:t>
            </a:r>
            <a:r>
              <a:rPr lang="zh-CN" altLang="en-US" dirty="0" smtClean="0"/>
              <a:t>压缩的文件，大多数</a:t>
            </a:r>
            <a:r>
              <a:rPr lang="en-US" dirty="0" smtClean="0"/>
              <a:t>web</a:t>
            </a:r>
            <a:r>
              <a:rPr lang="zh-CN" altLang="en-US" dirty="0" smtClean="0"/>
              <a:t>服务器会压缩</a:t>
            </a:r>
            <a:r>
              <a:rPr lang="en-US" dirty="0" smtClean="0"/>
              <a:t>HTML</a:t>
            </a:r>
            <a:r>
              <a:rPr lang="zh-CN" altLang="en-US" dirty="0" smtClean="0"/>
              <a:t>、脚本、样式，还可以压缩文本类型的响应，包括</a:t>
            </a:r>
            <a:r>
              <a:rPr lang="en-US" dirty="0" smtClean="0"/>
              <a:t>XML</a:t>
            </a:r>
            <a:r>
              <a:rPr lang="zh-CN" altLang="en-US" dirty="0" smtClean="0"/>
              <a:t>和</a:t>
            </a:r>
            <a:r>
              <a:rPr lang="en-US" dirty="0" smtClean="0"/>
              <a:t>JSON</a:t>
            </a:r>
            <a:r>
              <a:rPr lang="zh-CN" altLang="en-US" dirty="0" smtClean="0"/>
              <a:t>，图像和</a:t>
            </a:r>
            <a:r>
              <a:rPr lang="en-US" dirty="0" smtClean="0"/>
              <a:t>PDF</a:t>
            </a:r>
            <a:r>
              <a:rPr lang="zh-CN" altLang="en-US" dirty="0" smtClean="0"/>
              <a:t>文件由于已经压缩过了所以不能再进行</a:t>
            </a:r>
            <a:r>
              <a:rPr lang="en-US" dirty="0" err="1" smtClean="0"/>
              <a:t>gzip</a:t>
            </a:r>
            <a:r>
              <a:rPr lang="zh-CN" altLang="en-US" dirty="0" smtClean="0"/>
              <a:t>压缩，如果试图</a:t>
            </a:r>
            <a:r>
              <a:rPr lang="en-US" dirty="0" err="1" smtClean="0"/>
              <a:t>gizp</a:t>
            </a:r>
            <a:r>
              <a:rPr lang="zh-CN" altLang="en-US" dirty="0" smtClean="0"/>
              <a:t>压缩这些文件的话不但会浪费</a:t>
            </a:r>
            <a:r>
              <a:rPr lang="en-US" dirty="0" smtClean="0"/>
              <a:t>CPU</a:t>
            </a:r>
            <a:r>
              <a:rPr lang="zh-CN" altLang="en-US" dirty="0" smtClean="0"/>
              <a:t>资源还会增加文件的大小。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Put </a:t>
            </a:r>
            <a:r>
              <a:rPr lang="en-US" altLang="zh-CN" dirty="0" err="1" smtClean="0"/>
              <a:t>StyleSheets</a:t>
            </a:r>
            <a:r>
              <a:rPr lang="en-US" altLang="zh-CN" dirty="0" smtClean="0"/>
              <a:t> at the Top  </a:t>
            </a:r>
            <a:r>
              <a:rPr lang="zh-CN" altLang="en-US" dirty="0" smtClean="0"/>
              <a:t>将样式放到页面顶部，即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把样式表放到文档的</a:t>
            </a:r>
            <a:r>
              <a:rPr lang="en-US" dirty="0" smtClean="0"/>
              <a:t>&lt;head /&gt;</a:t>
            </a:r>
            <a:r>
              <a:rPr lang="zh-CN" altLang="en-US" dirty="0" smtClean="0"/>
              <a:t>内部会加快页面的下载速度，这是因为把样式表放到</a:t>
            </a:r>
            <a:r>
              <a:rPr lang="en-US" dirty="0" smtClean="0"/>
              <a:t>&lt;head /&gt;</a:t>
            </a:r>
            <a:r>
              <a:rPr lang="zh-CN" altLang="en-US" dirty="0" smtClean="0"/>
              <a:t>内会使页面有序的加载显示。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1409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Put Scripts at the Bottom   </a:t>
            </a:r>
            <a:r>
              <a:rPr lang="zh-CN" altLang="en-US" dirty="0" smtClean="0"/>
              <a:t>将脚本放到页面底部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8610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脚本的下载阻止了页面的平行下载。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特殊情况：</a:t>
            </a:r>
            <a:endParaRPr lang="en-US" altLang="zh-CN" dirty="0" smtClean="0"/>
          </a:p>
          <a:p>
            <a:r>
              <a:rPr lang="en-US" altLang="zh-CN" dirty="0" err="1" smtClean="0"/>
              <a:t>document.write</a:t>
            </a:r>
            <a:r>
              <a:rPr lang="zh-CN" altLang="en-US" dirty="0" smtClean="0"/>
              <a:t>来插入页面内容时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就不能移到底部，建议尽量不使用这种方法来插入页面内容。</a:t>
            </a:r>
            <a:endParaRPr lang="en-US" altLang="zh-CN" dirty="0" smtClean="0"/>
          </a:p>
          <a:p>
            <a:r>
              <a:rPr lang="zh-CN" altLang="en-US" dirty="0" smtClean="0"/>
              <a:t>商品详情页的一些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放在了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5589240"/>
            <a:ext cx="844309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Avoid CSS Expressions  </a:t>
            </a:r>
            <a:r>
              <a:rPr lang="zh-CN" altLang="en-US" dirty="0" smtClean="0"/>
              <a:t>避免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r>
              <a:rPr lang="zh-CN" altLang="en-US" dirty="0" smtClean="0"/>
              <a:t>表达式是动态设置</a:t>
            </a:r>
            <a:r>
              <a:rPr lang="en-US" dirty="0" smtClean="0"/>
              <a:t>CSS</a:t>
            </a:r>
            <a:r>
              <a:rPr lang="zh-CN" altLang="en-US" dirty="0" smtClean="0"/>
              <a:t>属性，从</a:t>
            </a:r>
            <a:r>
              <a:rPr lang="en-US" altLang="zh-CN" dirty="0" smtClean="0"/>
              <a:t>IE5</a:t>
            </a:r>
            <a:r>
              <a:rPr lang="zh-CN" altLang="en-US" dirty="0" smtClean="0"/>
              <a:t>以后的版本支持</a:t>
            </a:r>
            <a:r>
              <a:rPr lang="en-US" dirty="0" smtClean="0"/>
              <a:t>CSS</a:t>
            </a:r>
            <a:r>
              <a:rPr lang="zh-CN" altLang="en-US" dirty="0" smtClean="0"/>
              <a:t>表达式。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78092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background-color: expression( (new Date()).</a:t>
            </a:r>
            <a:r>
              <a:rPr lang="en-US" dirty="0" err="1" smtClean="0"/>
              <a:t>getHours</a:t>
            </a:r>
            <a:r>
              <a:rPr lang="en-US" dirty="0" smtClean="0"/>
              <a:t>()%2 ? "#B8D4FF" : "#F08A00" );</a:t>
            </a:r>
          </a:p>
          <a:p>
            <a:r>
              <a:rPr lang="zh-CN" altLang="en-US" dirty="0" smtClean="0"/>
              <a:t>实现隔一个小时切换一次背景颜色。（仅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7890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表达式的问题就在于它的计算非常频繁，不仅仅是在页面显示和缩放时，就是在页面滚动、甚至移动鼠标时都会要重新计算一次，给</a:t>
            </a:r>
            <a:r>
              <a:rPr lang="en-US" dirty="0" smtClean="0">
                <a:latin typeface="+mj-ea"/>
                <a:ea typeface="+mj-ea"/>
              </a:rPr>
              <a:t>CSS</a:t>
            </a:r>
            <a:r>
              <a:rPr lang="zh-CN" altLang="en-US" dirty="0" smtClean="0">
                <a:latin typeface="+mj-ea"/>
                <a:ea typeface="+mj-ea"/>
              </a:rPr>
              <a:t>表达式增加一个计数器可以跟踪表达式的计算频率，在页面中随便移动鼠标都可以轻松达到</a:t>
            </a:r>
            <a:r>
              <a:rPr lang="en-US" dirty="0" smtClean="0">
                <a:latin typeface="+mj-ea"/>
                <a:ea typeface="+mj-ea"/>
              </a:rPr>
              <a:t>10000</a:t>
            </a:r>
            <a:r>
              <a:rPr lang="zh-CN" altLang="en-US" dirty="0" smtClean="0">
                <a:latin typeface="+mj-ea"/>
                <a:ea typeface="+mj-ea"/>
              </a:rPr>
              <a:t>次以上的计算量，所以</a:t>
            </a:r>
            <a:r>
              <a:rPr lang="en-US" altLang="zh-CN" dirty="0" smtClean="0">
                <a:latin typeface="+mj-ea"/>
                <a:ea typeface="+mj-ea"/>
              </a:rPr>
              <a:t>CSS</a:t>
            </a:r>
            <a:r>
              <a:rPr lang="zh-CN" altLang="en-US" dirty="0" smtClean="0">
                <a:latin typeface="+mj-ea"/>
                <a:ea typeface="+mj-ea"/>
              </a:rPr>
              <a:t>表达式是不推荐使用的。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407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Make JavaScript and CSS External  </a:t>
            </a:r>
            <a:r>
              <a:rPr lang="zh-CN" altLang="en-US" dirty="0" smtClean="0"/>
              <a:t>尽量使用外部的脚本和样式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可能会有这样的疑问，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是应该放在外部文件中呢？还是把它们放在页面本身之内呢？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9695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在实际应用中使用外部文件可以提高页面速度，因为</a:t>
            </a:r>
            <a:r>
              <a:rPr lang="en-US" dirty="0" smtClean="0"/>
              <a:t>JavaScript</a:t>
            </a:r>
            <a:r>
              <a:rPr lang="zh-CN" altLang="en-US" dirty="0" smtClean="0"/>
              <a:t>和</a:t>
            </a:r>
            <a:r>
              <a:rPr lang="en-US" dirty="0" smtClean="0"/>
              <a:t>CSS</a:t>
            </a:r>
            <a:r>
              <a:rPr lang="zh-CN" altLang="en-US" dirty="0" smtClean="0"/>
              <a:t>文件都能在浏览器中产生缓存。</a:t>
            </a:r>
            <a:endParaRPr lang="en-US" altLang="zh-CN" dirty="0" smtClean="0"/>
          </a:p>
          <a:p>
            <a:r>
              <a:rPr lang="zh-CN" altLang="en-US" dirty="0" smtClean="0"/>
              <a:t>内置在</a:t>
            </a:r>
            <a:r>
              <a:rPr lang="en-US" dirty="0" smtClean="0"/>
              <a:t>HTML</a:t>
            </a:r>
            <a:r>
              <a:rPr lang="zh-CN" altLang="en-US" dirty="0" smtClean="0"/>
              <a:t>文档中的</a:t>
            </a:r>
            <a:r>
              <a:rPr lang="en-US" dirty="0" smtClean="0"/>
              <a:t>JavaScript</a:t>
            </a:r>
            <a:r>
              <a:rPr lang="zh-CN" altLang="en-US" dirty="0" smtClean="0"/>
              <a:t>和</a:t>
            </a:r>
            <a:r>
              <a:rPr lang="en-US" dirty="0" smtClean="0"/>
              <a:t>CSS</a:t>
            </a:r>
            <a:r>
              <a:rPr lang="zh-CN" altLang="en-US" dirty="0" smtClean="0"/>
              <a:t>则会在每次请求中随</a:t>
            </a:r>
            <a:r>
              <a:rPr lang="en-US" dirty="0" smtClean="0"/>
              <a:t>HTML</a:t>
            </a:r>
            <a:r>
              <a:rPr lang="zh-CN" altLang="en-US" dirty="0" smtClean="0"/>
              <a:t>文档重新下载，这虽然减少了</a:t>
            </a:r>
            <a:r>
              <a:rPr lang="en-US" dirty="0" smtClean="0"/>
              <a:t>HTTP</a:t>
            </a:r>
            <a:r>
              <a:rPr lang="zh-CN" altLang="en-US" dirty="0" smtClean="0"/>
              <a:t>请求的次数，却增加了</a:t>
            </a:r>
            <a:r>
              <a:rPr lang="en-US" dirty="0" smtClean="0"/>
              <a:t>HTML</a:t>
            </a:r>
            <a:r>
              <a:rPr lang="zh-CN" altLang="en-US" dirty="0" smtClean="0"/>
              <a:t>文档的大小。</a:t>
            </a:r>
            <a:endParaRPr lang="en-US" altLang="zh-CN" dirty="0" smtClean="0"/>
          </a:p>
          <a:p>
            <a:r>
              <a:rPr lang="zh-CN" altLang="en-US" dirty="0" smtClean="0"/>
              <a:t>从另一方面来说，如果外部文件中的</a:t>
            </a:r>
            <a:r>
              <a:rPr lang="en-US" dirty="0" smtClean="0"/>
              <a:t>JavaScript</a:t>
            </a:r>
            <a:r>
              <a:rPr lang="zh-CN" altLang="en-US" dirty="0" smtClean="0"/>
              <a:t>和</a:t>
            </a:r>
            <a:r>
              <a:rPr lang="en-US" dirty="0" smtClean="0"/>
              <a:t>CSS</a:t>
            </a:r>
            <a:r>
              <a:rPr lang="zh-CN" altLang="en-US" dirty="0" smtClean="0"/>
              <a:t>被浏览器缓存，在没有增加</a:t>
            </a:r>
            <a:r>
              <a:rPr lang="en-US" dirty="0" smtClean="0"/>
              <a:t>HTTP</a:t>
            </a:r>
            <a:r>
              <a:rPr lang="zh-CN" altLang="en-US" dirty="0" smtClean="0"/>
              <a:t>请求次数的同时可以减少</a:t>
            </a:r>
            <a:r>
              <a:rPr lang="en-US" dirty="0" smtClean="0"/>
              <a:t>HTML</a:t>
            </a:r>
            <a:r>
              <a:rPr lang="zh-CN" altLang="en-US" dirty="0" smtClean="0"/>
              <a:t>文档的大小。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 Reduce DNS Lookups  </a:t>
            </a:r>
            <a:r>
              <a:rPr lang="zh-CN" altLang="en-US" dirty="0" smtClean="0"/>
              <a:t>减少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的查找，不要使用过多的域名资源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一般情况下返回给定域名对应</a:t>
            </a:r>
            <a:r>
              <a:rPr lang="en-US" dirty="0" smtClean="0"/>
              <a:t>DNS</a:t>
            </a:r>
            <a:r>
              <a:rPr lang="zh-CN" altLang="en-US" dirty="0" smtClean="0"/>
              <a:t>查找完毕，的</a:t>
            </a:r>
            <a:r>
              <a:rPr lang="en-US" dirty="0" smtClean="0"/>
              <a:t>IP</a:t>
            </a:r>
            <a:r>
              <a:rPr lang="zh-CN" altLang="en-US" dirty="0" smtClean="0"/>
              <a:t>地址会花费</a:t>
            </a:r>
            <a:r>
              <a:rPr lang="en-US" dirty="0" smtClean="0"/>
              <a:t>20</a:t>
            </a:r>
            <a:r>
              <a:rPr lang="zh-CN" altLang="en-US" dirty="0" smtClean="0"/>
              <a:t>到</a:t>
            </a:r>
            <a:r>
              <a:rPr lang="en-US" dirty="0" smtClean="0"/>
              <a:t>120</a:t>
            </a:r>
            <a:r>
              <a:rPr lang="zh-CN" altLang="en-US" dirty="0" smtClean="0"/>
              <a:t>毫秒的时间，而且在这个过程中浏览器什么都不会做直到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查找完毕。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：如果不是必须，请不要把网站放到多个域名服务器上。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：网页中的图片、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文件等等，不要太多的分散在不同的域名中。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07707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 Avoid Redirects  </a:t>
            </a:r>
            <a:r>
              <a:rPr lang="zh-CN" altLang="en-US" dirty="0" smtClean="0"/>
              <a:t>避免重定向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65313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这里有一种现象常常会被开发者所忽略，这种现象发生在当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本该有斜杠（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）却被忽略掉时，这时候会返回一个</a:t>
            </a:r>
            <a:r>
              <a:rPr lang="en-US" altLang="zh-CN" dirty="0" smtClean="0"/>
              <a:t>301</a:t>
            </a:r>
            <a:r>
              <a:rPr lang="zh-CN" altLang="en-US" dirty="0" smtClean="0"/>
              <a:t>的状态码，然后浏览器重新发起一次请求，这其中就浪费掉了时间。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 Minify JavaScript and CSS   </a:t>
            </a:r>
            <a:r>
              <a:rPr lang="zh-CN" altLang="en-US" dirty="0" smtClean="0"/>
              <a:t>最小化脚本和样式文件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85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最终发布版本中把没有必要的空行、空格和注释全部去掉。</a:t>
            </a:r>
            <a:endParaRPr lang="en-US" altLang="zh-CN" dirty="0" smtClean="0"/>
          </a:p>
          <a:p>
            <a:r>
              <a:rPr lang="zh-CN" altLang="en-US" dirty="0" smtClean="0"/>
              <a:t>在线工具：</a:t>
            </a:r>
            <a:r>
              <a:rPr lang="en-US" altLang="zh-CN" dirty="0" smtClean="0">
                <a:hlinkClick r:id="rId2"/>
              </a:rPr>
              <a:t>http://www.51240.com/jsmin/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0689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 Remove Duplicate Scripts </a:t>
            </a:r>
            <a:r>
              <a:rPr lang="zh-CN" altLang="en-US" dirty="0" smtClean="0"/>
              <a:t>删除重复的脚本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86104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中会产生不必要的</a:t>
            </a:r>
            <a:r>
              <a:rPr lang="en-US" dirty="0" smtClean="0"/>
              <a:t>HTTP</a:t>
            </a:r>
            <a:r>
              <a:rPr lang="zh-CN" altLang="en-US" dirty="0" smtClean="0"/>
              <a:t>请求，而在</a:t>
            </a:r>
            <a:r>
              <a:rPr lang="en-US" dirty="0" smtClean="0"/>
              <a:t>Firefox</a:t>
            </a:r>
            <a:r>
              <a:rPr lang="zh-CN" altLang="en-US" dirty="0" smtClean="0"/>
              <a:t>却不会。在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中，如果一个脚本被引用两次而且它又不可缓存，它就会在页面加载过程中产生两次</a:t>
            </a:r>
            <a:r>
              <a:rPr lang="en-US" dirty="0" smtClean="0"/>
              <a:t>HTTP</a:t>
            </a:r>
            <a:r>
              <a:rPr lang="zh-CN" altLang="en-US" dirty="0" smtClean="0"/>
              <a:t>请求，即使脚本可以缓存，当用户重载页面时也会产生额外的</a:t>
            </a:r>
            <a:r>
              <a:rPr lang="en-US" dirty="0" smtClean="0"/>
              <a:t>HTTP</a:t>
            </a:r>
            <a:r>
              <a:rPr lang="zh-CN" altLang="en-US" dirty="0" smtClean="0"/>
              <a:t>请求，并且也会多次运算脚本。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商品详情页有重复的脚本引入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182" y="1670645"/>
            <a:ext cx="61150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 Configure </a:t>
            </a:r>
            <a:r>
              <a:rPr lang="en-US" altLang="zh-CN" dirty="0" err="1" smtClean="0"/>
              <a:t>ETags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Etags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7966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Etag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Entity tags </a:t>
            </a:r>
            <a:r>
              <a:rPr lang="zh-CN" altLang="en-US" dirty="0" smtClean="0"/>
              <a:t>）实体标签。这个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不是给用户用的，而是给浏览器缓存用的，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是服务器告诉浏览器缓存，缓存中的内容是否已经发生变化的一种机制，通过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，浏览器就可以知道现在的缓存中的内容是不是最新的，需不需要重新从服务器上重新下载。</a:t>
            </a:r>
            <a:endParaRPr lang="en-US" altLang="zh-CN" dirty="0" smtClean="0"/>
          </a:p>
          <a:p>
            <a:r>
              <a:rPr lang="zh-CN" altLang="en-US" dirty="0" smtClean="0"/>
              <a:t>具体实现参见：</a:t>
            </a:r>
            <a:r>
              <a:rPr lang="en-US" dirty="0" smtClean="0">
                <a:hlinkClick r:id="rId2"/>
              </a:rPr>
              <a:t>http://www.infoq.com/cn/articles/etags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78904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15. Make AJAX Cacheable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请求缓存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50912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的请求进行缓存，在使用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时每次都是不同的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，不需要跨域时尽量不使用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，并且可以对请求数据压缩来提高性能。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商城首页有这样的请求：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hlinkClick r:id="rId3"/>
              </a:rPr>
              <a:t>http://mall.woyo.com/showCommon.html?callback=jsonp1310698336659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3407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YSlow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06084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YSlow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发布的一款基于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的插件，</a:t>
            </a:r>
            <a:r>
              <a:rPr lang="en-US" altLang="zh-CN" dirty="0" err="1" smtClean="0"/>
              <a:t>Yslow</a:t>
            </a:r>
            <a:r>
              <a:rPr lang="zh-CN" altLang="en-US" dirty="0" smtClean="0"/>
              <a:t>运行在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之上，也就是插件的插件。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1409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YSlow</a:t>
            </a:r>
            <a:r>
              <a:rPr lang="zh-CN" altLang="en-US" dirty="0" smtClean="0"/>
              <a:t>有什么用？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78904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YSlow</a:t>
            </a:r>
            <a:r>
              <a:rPr lang="zh-CN" altLang="en-US" dirty="0" smtClean="0"/>
              <a:t>是用于分析网页，并根据一些高性能网站的规则进行相应的评级打分，对于网页性能优化有很好的帮助作用，告诉你那些部分影响了你的网页速度，并会列出具体的修改意见。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16. Use GET for AJAX Requests   </a:t>
            </a:r>
            <a:r>
              <a:rPr lang="zh-CN" altLang="en-US" dirty="0" smtClean="0"/>
              <a:t>尽量使用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请求获取数据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当使用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时，浏览器中的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方法是一个“两步走”的过程：首先发送文件头，然后才发送数据。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的最大长度为</a:t>
            </a:r>
            <a:r>
              <a:rPr lang="en-US" altLang="zh-CN" dirty="0" smtClean="0"/>
              <a:t>2K</a:t>
            </a:r>
            <a:r>
              <a:rPr lang="zh-CN" altLang="en-US" dirty="0" smtClean="0"/>
              <a:t>，因此如果要发送一个超过</a:t>
            </a:r>
            <a:r>
              <a:rPr lang="en-US" altLang="zh-CN" dirty="0" smtClean="0"/>
              <a:t>2K</a:t>
            </a:r>
            <a:r>
              <a:rPr lang="zh-CN" altLang="en-US" dirty="0" smtClean="0"/>
              <a:t>的数据时就不能使用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33569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17. Reduce the Number of DOM Elements   </a:t>
            </a:r>
            <a:r>
              <a:rPr lang="zh-CN" altLang="en-US" dirty="0" smtClean="0"/>
              <a:t>尽量减少过多的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9330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尽可能的减少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数量，不但减少页面文件大小，而且可以提高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的处理效率。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7971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18. No 404s   </a:t>
            </a:r>
            <a:r>
              <a:rPr lang="zh-CN" altLang="en-US" dirty="0" smtClean="0"/>
              <a:t>避免出现</a:t>
            </a:r>
            <a:r>
              <a:rPr lang="en-US" altLang="zh-CN" dirty="0" smtClean="0"/>
              <a:t>404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3732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尽量不要出现，不仅浪费服务器资源而且影响用户体验。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19. Reduce Cookie Size  </a:t>
            </a:r>
            <a:r>
              <a:rPr lang="zh-CN" altLang="en-US" dirty="0" smtClean="0"/>
              <a:t>尽量减少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的大小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</a:t>
            </a:r>
            <a:r>
              <a:rPr lang="zh-CN" altLang="en-US" dirty="0" smtClean="0"/>
              <a:t>一般用于身份验证等用途，一般说来</a:t>
            </a:r>
            <a:r>
              <a:rPr lang="en-US" dirty="0" smtClean="0"/>
              <a:t>cookie</a:t>
            </a:r>
            <a:r>
              <a:rPr lang="zh-CN" altLang="en-US" dirty="0" smtClean="0"/>
              <a:t>被限制在</a:t>
            </a:r>
            <a:r>
              <a:rPr lang="en-US" altLang="zh-CN" dirty="0" smtClean="0"/>
              <a:t>4</a:t>
            </a:r>
            <a:r>
              <a:rPr lang="en-US" dirty="0" smtClean="0"/>
              <a:t>K</a:t>
            </a:r>
            <a:r>
              <a:rPr lang="zh-CN" altLang="en-US" dirty="0" smtClean="0"/>
              <a:t>以内，尽量控制 </a:t>
            </a:r>
            <a:r>
              <a:rPr lang="en-US" dirty="0" smtClean="0"/>
              <a:t>Cookie </a:t>
            </a:r>
            <a:r>
              <a:rPr lang="zh-CN" altLang="en-US" dirty="0" smtClean="0"/>
              <a:t>的大小。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969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20. Use Cookie-Free Domains for Components </a:t>
            </a:r>
            <a:r>
              <a:rPr lang="zh-CN" altLang="en-US" dirty="0" smtClean="0"/>
              <a:t>对于页面内容使用无</a:t>
            </a:r>
            <a:r>
              <a:rPr lang="en-US" altLang="zh-CN" dirty="0" err="1" smtClean="0"/>
              <a:t>coockie</a:t>
            </a:r>
            <a:r>
              <a:rPr lang="zh-CN" altLang="en-US" dirty="0" smtClean="0"/>
              <a:t>域名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6450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主要是指一些静态文件比如说图片、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等，比如说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，他的静态文件都在 </a:t>
            </a:r>
            <a:r>
              <a:rPr lang="en-US" altLang="zh-CN" dirty="0" smtClean="0"/>
              <a:t>yimg.com </a:t>
            </a:r>
            <a:r>
              <a:rPr lang="zh-CN" altLang="en-US" dirty="0" smtClean="0"/>
              <a:t>上，客户端请求静态文件的时候，减少了 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的反复传输对主域名的影响。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21. Avoid Filters </a:t>
            </a:r>
            <a:r>
              <a:rPr lang="zh-CN" altLang="en-US" dirty="0" smtClean="0"/>
              <a:t>避免使用滤镜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5892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一般常用在</a:t>
            </a:r>
            <a:r>
              <a:rPr lang="en-US" altLang="zh-CN" dirty="0" smtClean="0"/>
              <a:t>IE6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图片透明问题，为了实现效果牺牲性能是不划算的。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22. Do Not Scale Images in HTML  </a:t>
            </a:r>
            <a:r>
              <a:rPr lang="zh-CN" altLang="en-US" dirty="0" smtClean="0"/>
              <a:t>在页面中不要对图片进行缩放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不要为了在</a:t>
            </a:r>
            <a:r>
              <a:rPr lang="en-US" dirty="0" smtClean="0"/>
              <a:t>HTML</a:t>
            </a:r>
            <a:r>
              <a:rPr lang="zh-CN" altLang="en-US" dirty="0" smtClean="0"/>
              <a:t>中设置长宽而使用比实际需要大的图片。如果你需要：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&lt;</a:t>
            </a:r>
            <a:r>
              <a:rPr lang="en-US" i="1" dirty="0" err="1" smtClean="0"/>
              <a:t>img</a:t>
            </a:r>
            <a:r>
              <a:rPr lang="en-US" i="1" dirty="0" smtClean="0"/>
              <a:t> width="100" height="100" </a:t>
            </a:r>
            <a:r>
              <a:rPr lang="en-US" i="1" dirty="0" err="1" smtClean="0"/>
              <a:t>src</a:t>
            </a:r>
            <a:r>
              <a:rPr lang="en-US" i="1" dirty="0" smtClean="0"/>
              <a:t>="mycat.jpg" alt="My Cat" 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那么你的图片（</a:t>
            </a:r>
            <a:r>
              <a:rPr lang="en-US" dirty="0" smtClean="0"/>
              <a:t>mycat.jpg</a:t>
            </a:r>
            <a:r>
              <a:rPr lang="zh-CN" altLang="en-US" dirty="0" smtClean="0"/>
              <a:t>）就应该是</a:t>
            </a:r>
            <a:r>
              <a:rPr lang="en-US" dirty="0" smtClean="0"/>
              <a:t>100</a:t>
            </a:r>
            <a:r>
              <a:rPr lang="en-US" altLang="zh-CN" dirty="0" smtClean="0"/>
              <a:t>×</a:t>
            </a:r>
            <a:r>
              <a:rPr lang="en-US" dirty="0" smtClean="0"/>
              <a:t>100</a:t>
            </a:r>
            <a:r>
              <a:rPr lang="zh-CN" altLang="en-US" dirty="0" smtClean="0"/>
              <a:t>像素而不是把一个</a:t>
            </a:r>
            <a:r>
              <a:rPr lang="en-US" dirty="0" smtClean="0"/>
              <a:t>500</a:t>
            </a:r>
            <a:r>
              <a:rPr lang="en-US" altLang="zh-CN" dirty="0" smtClean="0"/>
              <a:t>×</a:t>
            </a:r>
            <a:r>
              <a:rPr lang="en-US" dirty="0" smtClean="0"/>
              <a:t>500</a:t>
            </a:r>
            <a:r>
              <a:rPr lang="zh-CN" altLang="en-US" dirty="0" smtClean="0"/>
              <a:t>像素的图片缩小使用。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50100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23. Make favicon.ico Small and Cacheable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favicon.ico</a:t>
            </a:r>
            <a:r>
              <a:rPr lang="zh-CN" altLang="en-US" dirty="0" smtClean="0"/>
              <a:t>进行缓存并使其最小（小于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3651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favicon.ico</a:t>
            </a:r>
            <a:r>
              <a:rPr lang="zh-CN" altLang="en-US" dirty="0" smtClean="0"/>
              <a:t>缓存可以避免频繁的请求，同时也避免</a:t>
            </a:r>
            <a:r>
              <a:rPr lang="en-US" altLang="zh-CN" dirty="0" smtClean="0"/>
              <a:t>404。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4076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分析我们商城首页存在的问题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个方面查看，</a:t>
            </a:r>
            <a:r>
              <a:rPr lang="fr-FR" altLang="zh-CN" dirty="0" smtClean="0"/>
              <a:t>CONTENT </a:t>
            </a:r>
            <a:r>
              <a:rPr lang="zh-CN" altLang="en-US" dirty="0" smtClean="0"/>
              <a:t>、</a:t>
            </a:r>
            <a:r>
              <a:rPr lang="fr-FR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fr-FR" altLang="zh-CN" dirty="0" smtClean="0"/>
              <a:t>CSS </a:t>
            </a:r>
            <a:r>
              <a:rPr lang="zh-CN" altLang="en-US" dirty="0" smtClean="0"/>
              <a:t>、</a:t>
            </a:r>
            <a:r>
              <a:rPr lang="fr-FR" altLang="zh-CN" dirty="0" smtClean="0"/>
              <a:t>IMAGES</a:t>
            </a:r>
            <a:r>
              <a:rPr lang="zh-CN" altLang="en-US" dirty="0" smtClean="0"/>
              <a:t>、</a:t>
            </a:r>
            <a:r>
              <a:rPr lang="fr-FR" altLang="zh-CN" dirty="0" smtClean="0"/>
              <a:t>JAVASCRIPT </a:t>
            </a:r>
            <a:r>
              <a:rPr lang="zh-CN" altLang="en-US" dirty="0" smtClean="0"/>
              <a:t>、</a:t>
            </a:r>
            <a:r>
              <a:rPr lang="fr-FR" altLang="zh-CN" dirty="0" smtClean="0"/>
              <a:t>SERVER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CONTENT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501008"/>
            <a:ext cx="6353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可以看到存在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个问题，我们从</a:t>
            </a:r>
            <a:r>
              <a:rPr lang="en-US" altLang="zh-CN" dirty="0" smtClean="0"/>
              <a:t>F – A </a:t>
            </a:r>
            <a:r>
              <a:rPr lang="zh-CN" altLang="en-US" dirty="0" smtClean="0"/>
              <a:t>逐一分析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0848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/>
              <a:t>Grade F on Make fewer HTTP requests</a:t>
            </a:r>
            <a:endParaRPr lang="en-US" dirty="0" smtClean="0"/>
          </a:p>
          <a:p>
            <a:r>
              <a:rPr lang="en-US" b="1" dirty="0" smtClean="0"/>
              <a:t>       </a:t>
            </a:r>
            <a:r>
              <a:rPr lang="en-US" dirty="0" smtClean="0"/>
              <a:t>This page has 17 external </a:t>
            </a:r>
            <a:r>
              <a:rPr lang="en-US" dirty="0" err="1" smtClean="0"/>
              <a:t>Javascript</a:t>
            </a:r>
            <a:r>
              <a:rPr lang="en-US" dirty="0" smtClean="0"/>
              <a:t> scripts. Try combining them into one.</a:t>
            </a:r>
            <a:br>
              <a:rPr lang="en-US" dirty="0" smtClean="0"/>
            </a:br>
            <a:r>
              <a:rPr lang="en-US" dirty="0" smtClean="0"/>
              <a:t>       This page has 5 external </a:t>
            </a:r>
            <a:r>
              <a:rPr lang="en-US" dirty="0" err="1" smtClean="0"/>
              <a:t>stylesheets</a:t>
            </a:r>
            <a:r>
              <a:rPr lang="en-US" dirty="0" smtClean="0"/>
              <a:t>. Try combining them into one.</a:t>
            </a:r>
            <a:br>
              <a:rPr lang="en-US" dirty="0" smtClean="0"/>
            </a:br>
            <a:r>
              <a:rPr lang="en-US" dirty="0" smtClean="0"/>
              <a:t>       This page has 17 external background images. Try combining them with CSS     </a:t>
            </a:r>
          </a:p>
          <a:p>
            <a:r>
              <a:rPr lang="en-US" dirty="0" smtClean="0"/>
              <a:t>       sprites.</a:t>
            </a:r>
          </a:p>
          <a:p>
            <a:r>
              <a:rPr lang="en-US" altLang="zh-CN" b="1" dirty="0" err="1" smtClean="0"/>
              <a:t>Yslow</a:t>
            </a:r>
            <a:r>
              <a:rPr lang="zh-CN" altLang="en-US" b="1" dirty="0" smtClean="0"/>
              <a:t>给出了修改建议：有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css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个背景图片可以合并。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42210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/>
              <a:t>Grade E on Reduce the number of DOM elements</a:t>
            </a:r>
            <a:endParaRPr lang="en-US" dirty="0" smtClean="0"/>
          </a:p>
          <a:p>
            <a:r>
              <a:rPr lang="en-US" dirty="0" smtClean="0"/>
              <a:t>       There are 1699 DOM elements on the page.</a:t>
            </a:r>
          </a:p>
          <a:p>
            <a:r>
              <a:rPr lang="zh-CN" altLang="en-US" b="1" dirty="0" smtClean="0"/>
              <a:t>有</a:t>
            </a:r>
            <a:r>
              <a:rPr lang="en-US" altLang="zh-CN" b="1" dirty="0" smtClean="0"/>
              <a:t>1699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DOM</a:t>
            </a:r>
            <a:r>
              <a:rPr lang="zh-CN" altLang="en-US" b="1" dirty="0" smtClean="0"/>
              <a:t>元素，查看下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结构是否可以优化。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/>
              <a:t>Grade D on Reduce DNS lookups</a:t>
            </a:r>
          </a:p>
          <a:p>
            <a:pPr lvl="1"/>
            <a:r>
              <a:rPr lang="en-US" dirty="0" smtClean="0"/>
              <a:t>mall.woyo.com: 7 components, 158.3K (29.0K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static.woyo.com: 37 components, 211.4K (13.8K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www.google-analytics.com: 2 components, 30.4K (12.0K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www.woyo.com: 3 components, 0.0K</a:t>
            </a:r>
          </a:p>
          <a:p>
            <a:pPr lvl="1"/>
            <a:r>
              <a:rPr lang="en-US" dirty="0" smtClean="0"/>
              <a:t>img10.woyopic.com: 9 components, 173.9K</a:t>
            </a:r>
          </a:p>
          <a:p>
            <a:pPr lvl="1"/>
            <a:r>
              <a:rPr lang="en-US" dirty="0" smtClean="0"/>
              <a:t>img11.woyopic.com: 15 components, 251.4K</a:t>
            </a:r>
          </a:p>
          <a:p>
            <a:pPr lvl="1"/>
            <a:r>
              <a:rPr lang="en-US" dirty="0" smtClean="0"/>
              <a:t>img12.woyopic.com: 6 components, 39.6K</a:t>
            </a:r>
          </a:p>
          <a:p>
            <a:pPr lvl="1"/>
            <a:r>
              <a:rPr lang="en-US" dirty="0" smtClean="0"/>
              <a:t>img13.woyopic.com: 3 components, 13.7K</a:t>
            </a:r>
          </a:p>
          <a:p>
            <a:pPr lvl="1"/>
            <a:r>
              <a:rPr lang="en-US" dirty="0" smtClean="0"/>
              <a:t>count.mall.woyo.com: 1 component, 0.04K</a:t>
            </a:r>
          </a:p>
          <a:p>
            <a:pPr lvl="1"/>
            <a:r>
              <a:rPr lang="en-US" dirty="0" smtClean="0"/>
              <a:t>count.woyo.com: 1 component, 0.04K</a:t>
            </a:r>
          </a:p>
          <a:p>
            <a:pPr lvl="1"/>
            <a:r>
              <a:rPr lang="en-US" dirty="0" smtClean="0"/>
              <a:t>dmacore.kejet.com: 1 component, 0.02K (0.02K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Yslow</a:t>
            </a:r>
            <a:r>
              <a:rPr lang="zh-CN" altLang="en-US" dirty="0" smtClean="0"/>
              <a:t>建议控制在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个域名之内。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/>
              <a:t>Grade C on Avoid URL redirects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72816"/>
            <a:ext cx="8077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5730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b="1" dirty="0" smtClean="0"/>
              <a:t>Grade A on Make AJAX cacheable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4005064"/>
            <a:ext cx="42386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5373216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b="1" dirty="0" smtClean="0"/>
              <a:t>Grade A on Avoid HTTP 404 (Not Found) error</a:t>
            </a:r>
          </a:p>
          <a:p>
            <a:endParaRPr lang="en-US" b="1" dirty="0" smtClean="0"/>
          </a:p>
          <a:p>
            <a:r>
              <a:rPr lang="zh-CN" altLang="en-US" b="1" dirty="0" smtClean="0"/>
              <a:t>       没有具体列出来，不好查哪里的</a:t>
            </a:r>
            <a:r>
              <a:rPr lang="en-US" altLang="zh-CN" b="1" dirty="0" smtClean="0"/>
              <a:t>404.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COOKIE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00808"/>
            <a:ext cx="66484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8610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b="1" dirty="0" smtClean="0"/>
              <a:t>Grade B on Use cookie-free domains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4293096"/>
            <a:ext cx="53149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CSS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：</a:t>
            </a:r>
            <a:r>
              <a:rPr lang="en-US" b="1" dirty="0" smtClean="0"/>
              <a:t>Grade C on Minify JavaScript and CSS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564904"/>
            <a:ext cx="3724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SERVER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  <a:r>
              <a:rPr lang="en-US" b="1" dirty="0" smtClean="0"/>
              <a:t>Grade F on Use a Content Delivery Network (CDN)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492896"/>
            <a:ext cx="50387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2482180"/>
            <a:ext cx="83915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26876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下载安装</a:t>
            </a:r>
            <a:r>
              <a:rPr lang="en-US" altLang="zh-CN" dirty="0" err="1" smtClean="0"/>
              <a:t>Yslow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直接在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的组件管理中下载并安装，安装成功后启动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 F on Add Expires headers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772816"/>
            <a:ext cx="5210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 D on Compress components with </a:t>
            </a:r>
            <a:r>
              <a:rPr lang="en-US" b="1" dirty="0" err="1" smtClean="0"/>
              <a:t>gzip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916832"/>
            <a:ext cx="54102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16832"/>
            <a:ext cx="8277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3407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缓存前后的比较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其他性能提高方法，不在</a:t>
            </a:r>
            <a:r>
              <a:rPr lang="en-US" altLang="zh-CN" dirty="0" err="1" smtClean="0"/>
              <a:t>YSlow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检测范围内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延时加载（后加载）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根据一些动作（拖动滚动条等）再加载内容，例如：页面未显示的部分图片先不显示当滚动条拉下时再加载图片。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393305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预加载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在浏览器空闲时请求将来可能会用到的页面内容（如图像、样式表和脚本等）。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多域名解决最大连接数限制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3285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大量资源引起下载阻塞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560" y="2636912"/>
            <a:ext cx="1409700" cy="406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IE6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瀑布图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3068960"/>
            <a:ext cx="7743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根据浏览器不同最大连接数不同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1560" y="2158504"/>
            <a:ext cx="1924050" cy="406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Firefox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瀑布图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708920"/>
            <a:ext cx="73818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23928" y="2853556"/>
            <a:ext cx="2304256" cy="1079500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364088" y="1844824"/>
            <a:ext cx="1584325" cy="433388"/>
          </a:xfrm>
          <a:prstGeom prst="wedgeRectCallout">
            <a:avLst>
              <a:gd name="adj1" fmla="val -48699"/>
              <a:gd name="adj2" fmla="val 178204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最大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版本有关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88840"/>
            <a:ext cx="396081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将资源域名增加一个看看效果？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00808"/>
            <a:ext cx="7915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884" y="3789040"/>
            <a:ext cx="7429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几个域名合适？越多越好？</a:t>
            </a:r>
            <a:endParaRPr lang="zh-CN" altLang="en-US" sz="20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268413"/>
            <a:ext cx="2449512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411413" y="2205038"/>
            <a:ext cx="2233612" cy="1008062"/>
          </a:xfrm>
          <a:prstGeom prst="wedgeRoundRectCallout">
            <a:avLst>
              <a:gd name="adj1" fmla="val 82338"/>
              <a:gd name="adj2" fmla="val -37088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 average, using two aliases is best.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19700" y="4437063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Steve </a:t>
            </a:r>
            <a:r>
              <a:rPr lang="en-US" altLang="zh-CN" b="1" dirty="0" err="1">
                <a:solidFill>
                  <a:schemeClr val="bg1"/>
                </a:solidFill>
              </a:rPr>
              <a:t>Souders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15719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增加域名数与</a:t>
            </a:r>
            <a:r>
              <a:rPr lang="en-US" altLang="zh-CN" dirty="0" smtClean="0"/>
              <a:t>Reduce DNS Lookups </a:t>
            </a:r>
            <a:r>
              <a:rPr lang="zh-CN" altLang="en-US" dirty="0" smtClean="0"/>
              <a:t>规则并不冲突，需要我们找到它们的平衡点来优化我们的网站。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多域名性能比较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16832"/>
            <a:ext cx="56102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339752" y="2852936"/>
            <a:ext cx="720080" cy="24482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16216" y="3501008"/>
            <a:ext cx="2376264" cy="11521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9237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个域名响应时间最短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059832" y="4077072"/>
            <a:ext cx="3384376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40768"/>
            <a:ext cx="7848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YSlow</a:t>
            </a:r>
            <a:r>
              <a:rPr lang="zh-CN" altLang="en-US" sz="2800" b="1" dirty="0" smtClean="0"/>
              <a:t>的评分</a:t>
            </a:r>
            <a:endParaRPr lang="en-US" altLang="zh-CN" sz="2800" b="1" dirty="0" smtClean="0"/>
          </a:p>
          <a:p>
            <a:r>
              <a:rPr lang="en-US" altLang="zh-CN" dirty="0" err="1" smtClean="0"/>
              <a:t>Yslow</a:t>
            </a:r>
            <a:r>
              <a:rPr lang="zh-CN" altLang="en-US" dirty="0" smtClean="0"/>
              <a:t>的评分等级为：</a:t>
            </a:r>
            <a:r>
              <a:rPr lang="en-US" altLang="zh-CN" dirty="0" smtClean="0"/>
              <a:t>A – F </a:t>
            </a:r>
            <a:r>
              <a:rPr lang="zh-CN" altLang="en-US" dirty="0" smtClean="0"/>
              <a:t>（高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低）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看看我们的商城首页得分情况？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36912"/>
            <a:ext cx="62579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总结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3285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最大程度的减少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请求是最首要的优化手段，要注意次数与资源大小的 平衡。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找到减少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查找与增加资源域名的平衡点。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节省服务器资源，避免出现空地址元素（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等）。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缓存，一定要有意识的使用或者禁用，包括客户端、</a:t>
            </a:r>
            <a:r>
              <a:rPr lang="en-US" altLang="zh-CN" dirty="0" smtClean="0"/>
              <a:t>CDN</a:t>
            </a:r>
            <a:r>
              <a:rPr lang="zh-CN" altLang="en-US" dirty="0" smtClean="0"/>
              <a:t>、服务器端等等。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Gzip</a:t>
            </a:r>
            <a:r>
              <a:rPr lang="zh-CN" altLang="en-US" dirty="0" smtClean="0"/>
              <a:t>压缩，不只是压缩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文件，可以对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的响应结果（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）压缩。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了解</a:t>
            </a:r>
            <a:r>
              <a:rPr lang="en-US" altLang="zh-CN" dirty="0" smtClean="0">
                <a:hlinkClick r:id="rId2"/>
              </a:rPr>
              <a:t>http://mall.woyo.com</a:t>
            </a:r>
            <a:r>
              <a:rPr lang="zh-CN" altLang="en-US" dirty="0" smtClean="0"/>
              <a:t>与</a:t>
            </a:r>
            <a:r>
              <a:rPr lang="en-US" altLang="zh-CN" dirty="0" smtClean="0">
                <a:hlinkClick r:id="rId2"/>
              </a:rPr>
              <a:t>http://mall.woyo.com/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的几点注意，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请求、缓存。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在顶部，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在底部。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的优化，大小、使用无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的资源域名。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延时加载与预加载的应用。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页面减肥，代码优化、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数量最小化等。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Yslow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结合使用来查找和分析网页性能。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Administrator\Pictures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30722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285852" y="2428868"/>
            <a:ext cx="6545689" cy="13388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谢 谢</a:t>
            </a:r>
            <a:r>
              <a:rPr lang="en-US" altLang="zh-CN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!</a:t>
            </a:r>
            <a:endParaRPr lang="zh-CN" altLang="en-US" sz="5400" b="1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algn="tl" rotWithShape="0">
                  <a:srgbClr val="000000">
                    <a:alpha val="75000"/>
                  </a:srgbClr>
                </a:outerShdw>
              </a:effectLst>
              <a:latin typeface="Arial Black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接下来看看淘宝商城的得分情况。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16832"/>
            <a:ext cx="6191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6084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我们得分</a:t>
            </a:r>
            <a:r>
              <a:rPr lang="en-US" altLang="zh-CN" sz="2400" dirty="0" smtClean="0">
                <a:latin typeface="+mj-ea"/>
                <a:ea typeface="+mj-ea"/>
              </a:rPr>
              <a:t>74</a:t>
            </a:r>
            <a:r>
              <a:rPr lang="zh-CN" altLang="en-US" sz="2400" dirty="0" smtClean="0">
                <a:latin typeface="+mj-ea"/>
                <a:ea typeface="+mj-ea"/>
              </a:rPr>
              <a:t>，淘宝商城得分</a:t>
            </a:r>
            <a:r>
              <a:rPr lang="en-US" altLang="zh-CN" sz="2400" dirty="0" smtClean="0">
                <a:latin typeface="+mj-ea"/>
                <a:ea typeface="+mj-ea"/>
              </a:rPr>
              <a:t>88</a:t>
            </a:r>
            <a:r>
              <a:rPr lang="zh-CN" altLang="en-US" sz="2400" dirty="0" smtClean="0">
                <a:latin typeface="+mj-ea"/>
                <a:ea typeface="+mj-ea"/>
              </a:rPr>
              <a:t>，我们的分数丢在哪里？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评分依据是什么？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我们可以如何优化？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628800"/>
            <a:ext cx="8048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Yahoo</a:t>
            </a:r>
            <a:r>
              <a:rPr lang="zh-CN" altLang="en-US" sz="2800" dirty="0" smtClean="0"/>
              <a:t>团队确认了有</a:t>
            </a:r>
            <a:r>
              <a:rPr lang="en-US" altLang="zh-CN" sz="2800" dirty="0" smtClean="0"/>
              <a:t>34</a:t>
            </a:r>
            <a:r>
              <a:rPr lang="zh-CN" altLang="en-US" sz="2800" dirty="0" smtClean="0"/>
              <a:t>条规则影响网站性能，</a:t>
            </a:r>
            <a:r>
              <a:rPr lang="en-US" altLang="zh-CN" sz="2800" dirty="0" err="1" smtClean="0"/>
              <a:t>YSlow</a:t>
            </a:r>
            <a:endParaRPr lang="en-US" altLang="zh-CN" sz="2800" dirty="0" smtClean="0"/>
          </a:p>
          <a:p>
            <a:r>
              <a:rPr lang="zh-CN" altLang="en-US" sz="2800" dirty="0" smtClean="0"/>
              <a:t>可测试的有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条。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官方：</a:t>
            </a:r>
            <a:r>
              <a:rPr lang="en-US" altLang="zh-CN" sz="2800" dirty="0" smtClean="0"/>
              <a:t> http://developer.yahoo.com/yslow/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7" y="3518454"/>
            <a:ext cx="4248471" cy="279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/>
              <a:t>1. Minimize HTTP Requests  </a:t>
            </a:r>
            <a:r>
              <a:rPr lang="zh-CN" altLang="en-US" sz="2400" dirty="0" smtClean="0"/>
              <a:t>最大程度地减少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 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7848872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/>
            <a:r>
              <a:rPr lang="zh-CN" altLang="en-US" dirty="0" smtClean="0"/>
              <a:t>终端用户响应的时间中，有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用于下载各项内容，这部分时间包括下载页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面中的图片、样式、脚本、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等内容，通过减少页面中的元素可以减少、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HTTP</a:t>
            </a:r>
            <a:r>
              <a:rPr lang="zh-CN" altLang="en-US" dirty="0" smtClean="0"/>
              <a:t>请求的次数，</a:t>
            </a:r>
            <a:r>
              <a:rPr lang="zh-CN" altLang="en-US" dirty="0" smtClean="0">
                <a:solidFill>
                  <a:srgbClr val="C00000"/>
                </a:solidFill>
              </a:rPr>
              <a:t>这是提高网页速度的关键步骤。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14096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合并文件     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文件最大程度的合并。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CSS Sprites    background-image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显示图片。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图片地图     把多张图片整合到一张图中，开发繁琐且容易出错，不推荐。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内联图像      使用</a:t>
            </a:r>
            <a:r>
              <a:rPr lang="en-US" u="sng" dirty="0" err="1" smtClean="0">
                <a:hlinkClick r:id="rId2"/>
              </a:rPr>
              <a:t>data:URL</a:t>
            </a:r>
            <a:r>
              <a:rPr lang="en-US" u="sng" dirty="0" smtClean="0">
                <a:hlinkClick r:id="rId2"/>
              </a:rPr>
              <a:t> scheme</a:t>
            </a:r>
            <a:r>
              <a:rPr lang="zh-CN" altLang="en-US" dirty="0" smtClean="0"/>
              <a:t>的方法把图像数据加载页面中。现在还没有得到主流浏览器的支持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869160"/>
            <a:ext cx="806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减少页面的</a:t>
            </a:r>
            <a:r>
              <a:rPr lang="en-US" dirty="0" smtClean="0"/>
              <a:t>HTTP</a:t>
            </a:r>
            <a:r>
              <a:rPr lang="zh-CN" altLang="en-US" dirty="0" smtClean="0"/>
              <a:t>请求次数是我们首先要做的一步，这是改进首次访问用户等待</a:t>
            </a:r>
            <a:endParaRPr lang="en-US" altLang="zh-CN" dirty="0" smtClean="0"/>
          </a:p>
          <a:p>
            <a:r>
              <a:rPr lang="zh-CN" altLang="en-US" dirty="0" smtClean="0"/>
              <a:t>时间的最重要的方法。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/>
              <a:t>2. Use a Content Delivery Network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CDN </a:t>
            </a:r>
            <a:r>
              <a:rPr lang="zh-CN" altLang="en-US" sz="2400" dirty="0" smtClean="0"/>
              <a:t>内容分发网络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7848872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/>
            <a:r>
              <a:rPr lang="zh-CN" altLang="en-US" dirty="0" smtClean="0"/>
              <a:t>用户与网站服务器的接近程度会影响响应时间的长短，把网站内容分散到多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个、处于不同地域位置的服务器上可以加快下载速度。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分布静态内容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 </a:t>
            </a:r>
            <a:r>
              <a:rPr lang="zh-CN" altLang="en-US" dirty="0" smtClean="0"/>
              <a:t>用户的响应时间中有</a:t>
            </a:r>
            <a:r>
              <a:rPr lang="en-US" dirty="0" smtClean="0"/>
              <a:t>80%</a:t>
            </a:r>
            <a:r>
              <a:rPr lang="zh-CN" altLang="en-US" dirty="0" smtClean="0"/>
              <a:t>到</a:t>
            </a:r>
            <a:r>
              <a:rPr lang="en-US" dirty="0" smtClean="0"/>
              <a:t>90%</a:t>
            </a:r>
            <a:r>
              <a:rPr lang="zh-CN" altLang="en-US" dirty="0" smtClean="0"/>
              <a:t>的响应时间用于下载图像、样式表、脚本、</a:t>
            </a:r>
            <a:endParaRPr lang="en-US" altLang="zh-CN" dirty="0" smtClean="0"/>
          </a:p>
          <a:p>
            <a:pPr marL="342900" indent="-342900"/>
            <a:r>
              <a:rPr lang="en-US" dirty="0" smtClean="0"/>
              <a:t>     Flash</a:t>
            </a:r>
            <a:r>
              <a:rPr lang="zh-CN" altLang="en-US" dirty="0" smtClean="0"/>
              <a:t>等页面内容。    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422108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应用的分布部署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这可能有些复杂结构，这个实施的成本是比较高的任务，比如说：数据的合并、更新，根据不同的业务需要来改变网站，例如团购，按城市来分布。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2459</Words>
  <Application>Microsoft Office PowerPoint</Application>
  <PresentationFormat>全屏显示(4:3)</PresentationFormat>
  <Paragraphs>187</Paragraphs>
  <Slides>41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CDO Web 框架详解 </dc:title>
  <dc:creator>贾军</dc:creator>
  <cp:keywords>CDOWeb</cp:keywords>
  <cp:lastModifiedBy>woyo</cp:lastModifiedBy>
  <cp:revision>908</cp:revision>
  <dcterms:created xsi:type="dcterms:W3CDTF">2010-04-27T08:45:51Z</dcterms:created>
  <dcterms:modified xsi:type="dcterms:W3CDTF">2011-07-21T08:52:05Z</dcterms:modified>
</cp:coreProperties>
</file>