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8"/>
  </p:notesMasterIdLst>
  <p:sldIdLst>
    <p:sldId id="256" r:id="rId3"/>
    <p:sldId id="259" r:id="rId4"/>
    <p:sldId id="290" r:id="rId5"/>
    <p:sldId id="307" r:id="rId6"/>
    <p:sldId id="291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DM Sans Medium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Sora" panose="020B0604020202020204" charset="0"/>
      <p:regular r:id="rId21"/>
      <p:bold r:id="rId22"/>
    </p:embeddedFont>
    <p:embeddedFont>
      <p:font typeface="Sora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F5BB1-6D65-45C9-B8B3-73DCD7A0EBC9}">
  <a:tblStyle styleId="{D52F5BB1-6D65-45C9-B8B3-73DCD7A0E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4660"/>
  </p:normalViewPr>
  <p:slideViewPr>
    <p:cSldViewPr snapToGrid="0">
      <p:cViewPr>
        <p:scale>
          <a:sx n="60" d="100"/>
          <a:sy n="60" d="100"/>
        </p:scale>
        <p:origin x="12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3a20689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a3a20689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3a3a206898_0_15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3a3a206898_0_15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0" name="Google Shape;13040;g13a3a206898_0_28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1" name="Google Shape;13041;g13a3a206898_0_28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a3a206898_0_15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a3a206898_0_15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8103">
            <a:off x="4864968" y="-2265557"/>
            <a:ext cx="3354421" cy="384132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68550" y="3394872"/>
            <a:ext cx="990000" cy="14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93150" y="19438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0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589925" y="4212225"/>
            <a:ext cx="1596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-3350"/>
            <a:ext cx="392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615">
            <a:off x="5494577" y="-911116"/>
            <a:ext cx="3354300" cy="384120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801225" y="3808099"/>
            <a:ext cx="1071300" cy="160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10800000">
            <a:off x="4498799" y="-742677"/>
            <a:ext cx="1168500" cy="19008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 rot="898156">
            <a:off x="-344734" y="-13383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112300" y="-845675"/>
            <a:ext cx="1641300" cy="243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6508425" y="22406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 rot="898156">
            <a:off x="1662166" y="-37547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1095275" y="2928300"/>
            <a:ext cx="1641300" cy="243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 rot="-5400000">
            <a:off x="6701550" y="13318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rot="-1656116">
            <a:off x="4388423" y="-144478"/>
            <a:ext cx="4329781" cy="495830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 rot="-5400000">
            <a:off x="3593300" y="-631150"/>
            <a:ext cx="1641300" cy="24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454400" y="2474270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 rot="-228829">
            <a:off x="-1061189" y="-2946661"/>
            <a:ext cx="4329889" cy="495825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845725" y="3597225"/>
            <a:ext cx="1641300" cy="24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/>
          <p:nvPr/>
        </p:nvSpPr>
        <p:spPr>
          <a:xfrm rot="10800000">
            <a:off x="6976925" y="-5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83" r:id="rId4"/>
    <p:sldLayoutId id="2147483684" r:id="rId5"/>
    <p:sldLayoutId id="2147483685" r:id="rId6"/>
    <p:sldLayoutId id="214748368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and Model Development for Churn Prediction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subTitle" idx="3"/>
          </p:nvPr>
        </p:nvSpPr>
        <p:spPr>
          <a:xfrm flipV="1">
            <a:off x="589925" y="5878285"/>
            <a:ext cx="1596300" cy="87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Churn Prediction Analysis</a:t>
            </a:r>
            <a:endParaRPr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 rot="-5400000" flipV="1">
            <a:off x="8981073" y="3118323"/>
            <a:ext cx="2614200" cy="517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369" name="Google Shape;369;p44"/>
          <p:cNvCxnSpPr>
            <a:cxnSpLocks/>
            <a:stCxn id="368" idx="1"/>
            <a:endCxn id="367" idx="3"/>
          </p:cNvCxnSpPr>
          <p:nvPr/>
        </p:nvCxnSpPr>
        <p:spPr>
          <a:xfrm>
            <a:off x="8737225" y="1006151"/>
            <a:ext cx="1550948" cy="10638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074925" y="865393"/>
            <a:ext cx="3925887" cy="381932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Objective: Analyze the dataset to predict customer churn.</a:t>
            </a:r>
          </a:p>
          <a:p>
            <a:pPr lvl="0"/>
            <a:r>
              <a:rPr lang="en-US" dirty="0"/>
              <a:t>Dataset Overview: Brief summary including the number of records and key features.  </a:t>
            </a:r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2</a:t>
            </a:fld>
            <a:endParaRPr lang="en">
              <a:sym typeface="Arial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7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1402" name="Google Shape;1402;p78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STEPS</a:t>
            </a:r>
            <a:br>
              <a:rPr lang="en" dirty="0">
                <a:solidFill>
                  <a:schemeClr val="lt1"/>
                </a:solidFill>
              </a:rPr>
            </a:br>
            <a:endParaRPr dirty="0"/>
          </a:p>
        </p:txBody>
      </p:sp>
      <p:sp>
        <p:nvSpPr>
          <p:cNvPr id="1403" name="Google Shape;1403;p78"/>
          <p:cNvSpPr txBox="1"/>
          <p:nvPr/>
        </p:nvSpPr>
        <p:spPr>
          <a:xfrm>
            <a:off x="899886" y="902900"/>
            <a:ext cx="7195764" cy="341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sng" dirty="0">
                <a:solidFill>
                  <a:srgbClr val="FFFFFF"/>
                </a:solidFill>
              </a:rPr>
              <a:t>3: Data Exploration &amp; Cleaning</a:t>
            </a:r>
          </a:p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</a:rPr>
              <a:t>  Exploration: Key statistics and initial findings.</a:t>
            </a:r>
          </a:p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</a:rPr>
              <a:t>  Cleaning: How missing values and data types were handled.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sng" dirty="0">
                <a:solidFill>
                  <a:srgbClr val="FFFFFF"/>
                </a:solidFill>
              </a:rPr>
              <a:t>4: Key Visualizations &amp; Insights</a:t>
            </a:r>
          </a:p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</a:rPr>
              <a:t>   Churn Distribution: Visualization showing the churn vs. non-churn rates.</a:t>
            </a:r>
          </a:p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</a:rPr>
              <a:t>    Feature Correlation: Heatmap of feature correlations with churn.</a:t>
            </a:r>
          </a:p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</a:rPr>
              <a:t>    Insights: Key features influencing churn.</a:t>
            </a: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6930A-4C51-84C1-FCD0-422A2F4B8D92}"/>
              </a:ext>
            </a:extLst>
          </p:cNvPr>
          <p:cNvSpPr txBox="1"/>
          <p:nvPr/>
        </p:nvSpPr>
        <p:spPr>
          <a:xfrm flipH="1">
            <a:off x="1016000" y="377371"/>
            <a:ext cx="741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u="sng" dirty="0">
                <a:solidFill>
                  <a:schemeClr val="bg1"/>
                </a:solidFill>
              </a:rPr>
              <a:t>5: Model Development &amp;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Model Selection:</a:t>
            </a:r>
            <a:r>
              <a:rPr lang="en-US" sz="1200" dirty="0">
                <a:solidFill>
                  <a:schemeClr val="bg1"/>
                </a:solidFill>
              </a:rPr>
              <a:t> Chose [Model Name], such as Random Forest, for its robust performance and ability to handle complex data. Compared models using cross-validation.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Performance Metrics: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Accuracy:</a:t>
            </a:r>
            <a:r>
              <a:rPr lang="en-US" sz="1200" dirty="0">
                <a:solidFill>
                  <a:schemeClr val="bg1"/>
                </a:solidFill>
              </a:rPr>
              <a:t> Overall correctness of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Precision:</a:t>
            </a:r>
            <a:r>
              <a:rPr lang="en-US" sz="1200" dirty="0">
                <a:solidFill>
                  <a:schemeClr val="bg1"/>
                </a:solidFill>
              </a:rPr>
              <a:t> Avoidance of false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Recall:</a:t>
            </a:r>
            <a:r>
              <a:rPr lang="en-US" sz="1200" dirty="0">
                <a:solidFill>
                  <a:schemeClr val="bg1"/>
                </a:solidFill>
              </a:rPr>
              <a:t> Ability to identify all churn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F1-Score:</a:t>
            </a:r>
            <a:r>
              <a:rPr lang="en-US" sz="1200" dirty="0">
                <a:solidFill>
                  <a:schemeClr val="bg1"/>
                </a:solidFill>
              </a:rPr>
              <a:t> Balance between precision and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ROC-AUC:</a:t>
            </a:r>
            <a:r>
              <a:rPr lang="en-US" sz="1200" dirty="0">
                <a:solidFill>
                  <a:schemeClr val="bg1"/>
                </a:solidFill>
              </a:rPr>
              <a:t> Discriminative power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Results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Example:</a:t>
            </a:r>
            <a:r>
              <a:rPr lang="en-US" sz="1200" dirty="0">
                <a:solidFill>
                  <a:schemeClr val="bg1"/>
                </a:solidFill>
              </a:rPr>
              <a:t> Random Forest: Accuracy = 88%, Precision = 83%, Recall = 78%, F1-Score = 80%, ROC-AUC = 0.85.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Key Finding:</a:t>
            </a:r>
            <a:r>
              <a:rPr lang="en-US" sz="1200" dirty="0">
                <a:solidFill>
                  <a:schemeClr val="bg1"/>
                </a:solidFill>
              </a:rPr>
              <a:t> Effective in predicting churn with balanced metrics.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79"/>
          <p:cNvSpPr txBox="1"/>
          <p:nvPr/>
        </p:nvSpPr>
        <p:spPr>
          <a:xfrm>
            <a:off x="870857" y="323850"/>
            <a:ext cx="7224793" cy="450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6: Conclusion &amp;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Summary:</a:t>
            </a:r>
            <a:r>
              <a:rPr lang="en-US" sz="1200" dirty="0">
                <a:solidFill>
                  <a:schemeClr val="bg1"/>
                </a:solidFill>
              </a:rPr>
              <a:t> The analysis of the dataset revealed key factors associated with customer churn. Our chosen model, such as Random Forest, demonstrated strong performance with an accuracy of 88%, precision of 83%, recall of 78%, F1-score of 80%, and an ROC-AUC of 0.85. This model effectively predicts churn and provides valuable insights into customer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Churn Reduction Strategies: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Loyalty Programs:</a:t>
            </a:r>
            <a:r>
              <a:rPr lang="en-US" sz="1200" dirty="0">
                <a:solidFill>
                  <a:schemeClr val="bg1"/>
                </a:solidFill>
              </a:rPr>
              <a:t> Implement targeted loyalty programs for high-risk customers to improve retention.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Personalized Offers:</a:t>
            </a:r>
            <a:r>
              <a:rPr lang="en-US" sz="1200" dirty="0">
                <a:solidFill>
                  <a:schemeClr val="bg1"/>
                </a:solidFill>
              </a:rPr>
              <a:t> Develop tailored promotions and discounts based on customer behavior to enhance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Enhanced Support:</a:t>
            </a:r>
            <a:r>
              <a:rPr lang="en-US" sz="1200" dirty="0">
                <a:solidFill>
                  <a:schemeClr val="bg1"/>
                </a:solidFill>
              </a:rPr>
              <a:t> Strengthen customer support in areas identified as common pain points to reduce churn rates.</a:t>
            </a:r>
          </a:p>
          <a:p>
            <a:pPr marL="457200"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u="sng" dirty="0">
                <a:solidFill>
                  <a:schemeClr val="bg1"/>
                </a:solidFill>
              </a:rPr>
              <a:t>Next Steps:</a:t>
            </a:r>
          </a:p>
          <a:p>
            <a:endParaRPr lang="en-US" sz="1200" u="sng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Model Refinement:</a:t>
            </a:r>
            <a:r>
              <a:rPr lang="en-US" sz="1200" dirty="0">
                <a:solidFill>
                  <a:schemeClr val="bg1"/>
                </a:solidFill>
              </a:rPr>
              <a:t> Explore additional models and hyperparameter tuning to improve predictive performance.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Feature Engineering:</a:t>
            </a:r>
            <a:r>
              <a:rPr lang="en-US" sz="1200" dirty="0">
                <a:solidFill>
                  <a:schemeClr val="bg1"/>
                </a:solidFill>
              </a:rPr>
              <a:t> Investigate new features or transformations to enhance model accuracy.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</a:rPr>
              <a:t>Continuous Monitoring:</a:t>
            </a:r>
            <a:r>
              <a:rPr lang="en-US" sz="1200" dirty="0">
                <a:solidFill>
                  <a:schemeClr val="bg1"/>
                </a:solidFill>
              </a:rPr>
              <a:t> Regularly update the model with new data to ensure its relevance and effectiveness.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Q&amp;A:</a:t>
            </a:r>
            <a:r>
              <a:rPr lang="en-US" sz="1200" dirty="0">
                <a:solidFill>
                  <a:schemeClr val="bg1"/>
                </a:solidFill>
              </a:rPr>
              <a:t> I’m now open to any questions or discussions regarding the analysis, model results, or recommendations.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09" name="Google Shape;1409;p79"/>
          <p:cNvSpPr txBox="1"/>
          <p:nvPr/>
        </p:nvSpPr>
        <p:spPr>
          <a:xfrm flipH="1" flipV="1">
            <a:off x="10406742" y="3889829"/>
            <a:ext cx="203199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1410" name="Google Shape;1410;p79"/>
          <p:cNvSpPr txBox="1">
            <a:spLocks noGrp="1"/>
          </p:cNvSpPr>
          <p:nvPr>
            <p:ph type="title"/>
          </p:nvPr>
        </p:nvSpPr>
        <p:spPr>
          <a:xfrm>
            <a:off x="1074057" y="-435429"/>
            <a:ext cx="70215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s Thesis Defense: The role of business valuation in the global financial system by Slidesgo">
  <a:themeElements>
    <a:clrScheme name="Simple Light">
      <a:dk1>
        <a:srgbClr val="F7C9CF"/>
      </a:dk1>
      <a:lt1>
        <a:srgbClr val="FFB71E"/>
      </a:lt1>
      <a:dk2>
        <a:srgbClr val="FD443A"/>
      </a:dk2>
      <a:lt2>
        <a:srgbClr val="B4ECA2"/>
      </a:lt2>
      <a:accent1>
        <a:srgbClr val="EFEFE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415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Sora</vt:lpstr>
      <vt:lpstr>DM Sans Medium</vt:lpstr>
      <vt:lpstr>Arial</vt:lpstr>
      <vt:lpstr>Proxima Nova</vt:lpstr>
      <vt:lpstr>DM Sans</vt:lpstr>
      <vt:lpstr>Sora ExtraBold</vt:lpstr>
      <vt:lpstr>Economics Thesis Defense: The role of business valuation in the global financial system by Slidesgo</vt:lpstr>
      <vt:lpstr>Slidesgo Final Pages</vt:lpstr>
      <vt:lpstr>Analysis and Model Development for Churn Prediction</vt:lpstr>
      <vt:lpstr>Introduction</vt:lpstr>
      <vt:lpstr>STEPS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keneth origa</dc:creator>
  <cp:lastModifiedBy>keneth origa</cp:lastModifiedBy>
  <cp:revision>2</cp:revision>
  <dcterms:modified xsi:type="dcterms:W3CDTF">2024-08-08T16:35:58Z</dcterms:modified>
</cp:coreProperties>
</file>