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9144000" cy="5143500" type="screen16x9"/>
  <p:notesSz cx="6858000" cy="9144000"/>
  <p:embeddedFontLst>
    <p:embeddedFont>
      <p:font typeface="Montserrat" panose="020B0604020202020204" charset="0"/>
      <p:regular r:id="rId7"/>
      <p:bold r:id="rId8"/>
      <p:italic r:id="rId9"/>
      <p:boldItalic r:id="rId10"/>
    </p:embeddedFont>
    <p:embeddedFont>
      <p:font typeface="Montserrat ExtraBold" panose="020B0604020202020204" charset="0"/>
      <p:bold r:id="rId11"/>
      <p:boldItalic r:id="rId12"/>
    </p:embeddedFont>
    <p:embeddedFont>
      <p:font typeface="Montserrat ExtraLight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546E3D-8FB3-43F2-B01F-677E288C3910}">
  <a:tblStyle styleId="{0B546E3D-8FB3-43F2-B01F-677E288C39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29023341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29023341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285500" y="2832875"/>
            <a:ext cx="3657300" cy="644700"/>
          </a:xfrm>
          <a:prstGeom prst="rect">
            <a:avLst/>
          </a:prstGeom>
          <a:effectLst>
            <a:outerShdw blurRad="57150" dist="19050" dir="5400000" algn="bl" rotWithShape="0">
              <a:srgbClr val="76A5AF">
                <a:alpha val="88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144050" y="3549850"/>
            <a:ext cx="394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ctrTitle"/>
          </p:nvPr>
        </p:nvSpPr>
        <p:spPr>
          <a:xfrm>
            <a:off x="1850525" y="1157925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ubTitle" idx="1"/>
          </p:nvPr>
        </p:nvSpPr>
        <p:spPr>
          <a:xfrm>
            <a:off x="2481900" y="3945600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1" r:id="rId5"/>
    <p:sldLayoutId id="214748366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Experiment Design</a:t>
            </a:r>
            <a:endParaRPr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044200" y="4031881"/>
            <a:ext cx="5055600" cy="5876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starts your presentation</a:t>
            </a:r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980706" y="2945081"/>
            <a:ext cx="3360716" cy="736519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Using RCT Principles in a Digital Platform</a:t>
            </a:r>
            <a:endParaRPr sz="1800" b="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738004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THIS TEMPLATE</a:t>
            </a:r>
            <a:endParaRPr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653143" y="985652"/>
            <a:ext cx="7457457" cy="4001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5575" indent="0">
              <a:buNone/>
            </a:pPr>
            <a:endParaRPr lang="en-US" b="1" dirty="0"/>
          </a:p>
          <a:p>
            <a:pPr marL="155575" indent="0">
              <a:buNone/>
            </a:pPr>
            <a:r>
              <a:rPr lang="en-US" b="1" u="sng" dirty="0"/>
              <a:t>Key Components:</a:t>
            </a:r>
          </a:p>
          <a:p>
            <a:pPr marL="155575" indent="0">
              <a:buNone/>
            </a:pPr>
            <a:endParaRPr lang="en-US" b="1" dirty="0"/>
          </a:p>
          <a:p>
            <a:pPr marL="155575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Geographical Division:</a:t>
            </a:r>
            <a:br>
              <a:rPr lang="en-US" dirty="0"/>
            </a:br>
            <a:r>
              <a:rPr lang="en-US" dirty="0"/>
              <a:t>Kenya is divided into 19 territories. Each territory will act as a separate experimental unit.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Randomization: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Randomize Pricing within Territories:</a:t>
            </a:r>
            <a:r>
              <a:rPr lang="en-US" dirty="0"/>
              <a:t> Assign different pricing strategies randomly within each territory to ensure that observed effects are due to pricing rather than other variables.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Control and Treatment Groups:</a:t>
            </a:r>
            <a:r>
              <a:rPr lang="en-US" dirty="0"/>
              <a:t> Create control groups with current pricing and treatment groups with different pricing strategies.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Implementation: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Control Group:</a:t>
            </a:r>
            <a:r>
              <a:rPr lang="en-US" dirty="0"/>
              <a:t> Maintain existing pricing for a subset of customers in each territory.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Treatment Groups:</a:t>
            </a:r>
            <a:r>
              <a:rPr lang="en-US" dirty="0"/>
              <a:t> Introduce varied pricing strategies to other subsets of customers within the same territory.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73" name="Google Shape;173;p39"/>
          <p:cNvSpPr txBox="1"/>
          <p:nvPr/>
        </p:nvSpPr>
        <p:spPr>
          <a:xfrm>
            <a:off x="8882741" y="3897476"/>
            <a:ext cx="45719" cy="543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150" dirty="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1"/>
          <p:cNvSpPr txBox="1">
            <a:spLocks noGrp="1"/>
          </p:cNvSpPr>
          <p:nvPr>
            <p:ph type="ctrTitle"/>
          </p:nvPr>
        </p:nvSpPr>
        <p:spPr>
          <a:xfrm>
            <a:off x="914400" y="320634"/>
            <a:ext cx="7028400" cy="7718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195" name="Google Shape;195;p41"/>
          <p:cNvSpPr txBox="1">
            <a:spLocks noGrp="1"/>
          </p:cNvSpPr>
          <p:nvPr>
            <p:ph type="subTitle" idx="1"/>
          </p:nvPr>
        </p:nvSpPr>
        <p:spPr>
          <a:xfrm flipH="1">
            <a:off x="10067430" y="3298497"/>
            <a:ext cx="2425412" cy="358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8D930C-714E-9418-09DB-26B91BC9EA72}"/>
              </a:ext>
            </a:extLst>
          </p:cNvPr>
          <p:cNvSpPr txBox="1"/>
          <p:nvPr/>
        </p:nvSpPr>
        <p:spPr>
          <a:xfrm>
            <a:off x="1201200" y="605642"/>
            <a:ext cx="727778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bg1"/>
                </a:solidFill>
                <a:latin typeface="Montserrat" panose="020B0604020202020204" charset="0"/>
              </a:rPr>
              <a:t>2: Experimental Execution and Data Collection</a:t>
            </a:r>
          </a:p>
          <a:p>
            <a:endParaRPr lang="en-US" sz="1200" b="1" dirty="0">
              <a:solidFill>
                <a:schemeClr val="bg1"/>
              </a:solidFill>
              <a:latin typeface="Montserrat" panose="020B0604020202020204" charset="0"/>
            </a:endParaRPr>
          </a:p>
          <a:p>
            <a:r>
              <a:rPr lang="en-US" sz="1200" b="1" u="sng" dirty="0">
                <a:solidFill>
                  <a:schemeClr val="bg1"/>
                </a:solidFill>
                <a:latin typeface="Montserrat" panose="020B0604020202020204" charset="0"/>
              </a:rPr>
              <a:t>Execution Strategy:</a:t>
            </a:r>
          </a:p>
          <a:p>
            <a:endParaRPr lang="en-US" sz="1200" dirty="0">
              <a:solidFill>
                <a:schemeClr val="bg1"/>
              </a:solidFill>
              <a:latin typeface="Montserrat" panose="020B0604020202020204" charset="0"/>
            </a:endParaRPr>
          </a:p>
          <a:p>
            <a:pPr>
              <a:buFont typeface="+mj-lt"/>
              <a:buAutoNum type="arabicPeriod"/>
            </a:pPr>
            <a:r>
              <a:rPr lang="en-US" sz="1200" b="1" u="sng" dirty="0">
                <a:solidFill>
                  <a:schemeClr val="bg1"/>
                </a:solidFill>
                <a:latin typeface="Montserrat" panose="020B0604020202020204" charset="0"/>
              </a:rPr>
              <a:t>Pre-Experiment Phase:</a:t>
            </a:r>
            <a:endParaRPr lang="en-US" sz="1200" u="sng" dirty="0">
              <a:solidFill>
                <a:schemeClr val="bg1"/>
              </a:solidFill>
              <a:latin typeface="Montserrat" panose="020B060402020202020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200" b="1" dirty="0">
                <a:solidFill>
                  <a:schemeClr val="bg1"/>
                </a:solidFill>
                <a:latin typeface="Montserrat" panose="020B0604020202020204" charset="0"/>
              </a:rPr>
              <a:t>Define Pricing Strategies:</a:t>
            </a:r>
            <a:r>
              <a:rPr lang="en-US" sz="1200" dirty="0">
                <a:solidFill>
                  <a:schemeClr val="bg1"/>
                </a:solidFill>
                <a:latin typeface="Montserrat" panose="020B0604020202020204" charset="0"/>
              </a:rPr>
              <a:t> Determine the different pricing strategies to test.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b="1" dirty="0">
                <a:solidFill>
                  <a:schemeClr val="bg1"/>
                </a:solidFill>
                <a:latin typeface="Montserrat" panose="020B0604020202020204" charset="0"/>
              </a:rPr>
              <a:t>Baseline Metrics:</a:t>
            </a:r>
            <a:r>
              <a:rPr lang="en-US" sz="1200" dirty="0">
                <a:solidFill>
                  <a:schemeClr val="bg1"/>
                </a:solidFill>
                <a:latin typeface="Montserrat" panose="020B0604020202020204" charset="0"/>
              </a:rPr>
              <a:t> Collect baseline data on customer behavior and sales in each territory.</a:t>
            </a:r>
          </a:p>
          <a:p>
            <a:pPr>
              <a:buFont typeface="+mj-lt"/>
              <a:buAutoNum type="arabicPeriod"/>
            </a:pPr>
            <a:r>
              <a:rPr lang="en-US" sz="1200" b="1" u="sng" dirty="0">
                <a:solidFill>
                  <a:schemeClr val="bg1"/>
                </a:solidFill>
                <a:latin typeface="Montserrat" panose="020B0604020202020204" charset="0"/>
              </a:rPr>
              <a:t>Experiment Phase:</a:t>
            </a:r>
          </a:p>
          <a:p>
            <a:pPr>
              <a:buFont typeface="+mj-lt"/>
              <a:buAutoNum type="arabicPeriod"/>
            </a:pPr>
            <a:endParaRPr lang="en-US" sz="1200" dirty="0">
              <a:solidFill>
                <a:schemeClr val="bg1"/>
              </a:solidFill>
              <a:latin typeface="Montserrat" panose="020B060402020202020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200" b="1" dirty="0">
                <a:solidFill>
                  <a:schemeClr val="bg1"/>
                </a:solidFill>
                <a:latin typeface="Montserrat" panose="020B0604020202020204" charset="0"/>
              </a:rPr>
              <a:t>Random Assignment:</a:t>
            </a:r>
            <a:r>
              <a:rPr lang="en-US" sz="1200" dirty="0">
                <a:solidFill>
                  <a:schemeClr val="bg1"/>
                </a:solidFill>
                <a:latin typeface="Montserrat" panose="020B0604020202020204" charset="0"/>
              </a:rPr>
              <a:t> Randomly assign customers to control and treatment groups within each territory.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b="1" dirty="0">
                <a:solidFill>
                  <a:schemeClr val="bg1"/>
                </a:solidFill>
                <a:latin typeface="Montserrat" panose="020B0604020202020204" charset="0"/>
              </a:rPr>
              <a:t>Monitor Changes:</a:t>
            </a:r>
            <a:r>
              <a:rPr lang="en-US" sz="1200" dirty="0">
                <a:solidFill>
                  <a:schemeClr val="bg1"/>
                </a:solidFill>
                <a:latin typeface="Montserrat" panose="020B0604020202020204" charset="0"/>
              </a:rPr>
              <a:t> Track sales data, customer engagement, and other relevant metrics.</a:t>
            </a:r>
          </a:p>
          <a:p>
            <a:pPr>
              <a:buFont typeface="+mj-lt"/>
              <a:buAutoNum type="arabicPeriod"/>
            </a:pPr>
            <a:r>
              <a:rPr lang="en-US" sz="1200" b="1" u="sng" dirty="0">
                <a:solidFill>
                  <a:schemeClr val="bg1"/>
                </a:solidFill>
                <a:latin typeface="Montserrat" panose="020B0604020202020204" charset="0"/>
              </a:rPr>
              <a:t>Post-Experiment</a:t>
            </a:r>
            <a:r>
              <a:rPr lang="en-US" sz="1200" b="1" dirty="0">
                <a:solidFill>
                  <a:schemeClr val="bg1"/>
                </a:solidFill>
                <a:latin typeface="Montserrat" panose="020B0604020202020204" charset="0"/>
              </a:rPr>
              <a:t> Phase:</a:t>
            </a:r>
          </a:p>
          <a:p>
            <a:pPr>
              <a:buFont typeface="+mj-lt"/>
              <a:buAutoNum type="arabicPeriod"/>
            </a:pPr>
            <a:endParaRPr lang="en-US" sz="1200" dirty="0">
              <a:solidFill>
                <a:schemeClr val="bg1"/>
              </a:solidFill>
              <a:latin typeface="Montserrat" panose="020B060402020202020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200" b="1" dirty="0">
                <a:solidFill>
                  <a:schemeClr val="bg1"/>
                </a:solidFill>
                <a:latin typeface="Montserrat" panose="020B0604020202020204" charset="0"/>
              </a:rPr>
              <a:t>Data Analysis:</a:t>
            </a:r>
            <a:r>
              <a:rPr lang="en-US" sz="1200" dirty="0">
                <a:solidFill>
                  <a:schemeClr val="bg1"/>
                </a:solidFill>
                <a:latin typeface="Montserrat" panose="020B0604020202020204" charset="0"/>
              </a:rPr>
              <a:t> Compare performance metrics between control and treatment groups.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b="1" dirty="0">
                <a:solidFill>
                  <a:schemeClr val="bg1"/>
                </a:solidFill>
                <a:latin typeface="Montserrat" panose="020B0604020202020204" charset="0"/>
              </a:rPr>
              <a:t>Adjustment:</a:t>
            </a:r>
            <a:r>
              <a:rPr lang="en-US" sz="1200" dirty="0">
                <a:solidFill>
                  <a:schemeClr val="bg1"/>
                </a:solidFill>
                <a:latin typeface="Montserrat" panose="020B0604020202020204" charset="0"/>
              </a:rPr>
              <a:t> Make necessary adjustments based on preliminary results.</a:t>
            </a:r>
          </a:p>
          <a:p>
            <a:r>
              <a:rPr lang="en-US" sz="1200" b="1" u="sng" dirty="0">
                <a:solidFill>
                  <a:schemeClr val="bg1"/>
                </a:solidFill>
                <a:latin typeface="Montserrat" panose="020B0604020202020204" charset="0"/>
              </a:rPr>
              <a:t>Data Collection:</a:t>
            </a:r>
          </a:p>
          <a:p>
            <a:endParaRPr lang="en-US" sz="1200" dirty="0">
              <a:solidFill>
                <a:schemeClr val="bg1"/>
              </a:solidFill>
              <a:latin typeface="Montserrat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  <a:latin typeface="Montserrat" panose="020B0604020202020204" charset="0"/>
              </a:rPr>
              <a:t>Sales Data:</a:t>
            </a:r>
            <a:r>
              <a:rPr lang="en-US" sz="1200" dirty="0">
                <a:solidFill>
                  <a:schemeClr val="bg1"/>
                </a:solidFill>
                <a:latin typeface="Montserrat" panose="020B0604020202020204" charset="0"/>
              </a:rPr>
              <a:t> Track sales volume, average transaction value, and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  <a:latin typeface="Montserrat" panose="020B0604020202020204" charset="0"/>
              </a:rPr>
              <a:t>Customer Feedback:</a:t>
            </a:r>
            <a:r>
              <a:rPr lang="en-US" sz="1200" dirty="0">
                <a:solidFill>
                  <a:schemeClr val="bg1"/>
                </a:solidFill>
                <a:latin typeface="Montserrat" panose="020B0604020202020204" charset="0"/>
              </a:rPr>
              <a:t> Collect data on customer satisfaction and feedback.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2"/>
          <p:cNvSpPr txBox="1">
            <a:spLocks noGrp="1"/>
          </p:cNvSpPr>
          <p:nvPr>
            <p:ph type="subTitle" idx="1"/>
          </p:nvPr>
        </p:nvSpPr>
        <p:spPr>
          <a:xfrm>
            <a:off x="10628373" y="4678800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42"/>
          <p:cNvSpPr txBox="1">
            <a:spLocks noGrp="1"/>
          </p:cNvSpPr>
          <p:nvPr>
            <p:ph type="ctrTitle"/>
          </p:nvPr>
        </p:nvSpPr>
        <p:spPr>
          <a:xfrm>
            <a:off x="827903" y="296562"/>
            <a:ext cx="7525265" cy="47079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200" b="1" u="sng" dirty="0"/>
              <a:t>3: Assessing Confidence and Margins of Error</a:t>
            </a:r>
            <a:br>
              <a:rPr lang="en-US" sz="1200" b="1" dirty="0"/>
            </a:br>
            <a:br>
              <a:rPr lang="en-US" sz="1200" b="1" dirty="0"/>
            </a:br>
            <a:r>
              <a:rPr lang="en-US" sz="1200" b="1" u="sng" dirty="0"/>
              <a:t>Statistical Analysis</a:t>
            </a:r>
            <a:r>
              <a:rPr lang="en-US" sz="1200" b="1" dirty="0"/>
              <a:t>:</a:t>
            </a:r>
            <a:br>
              <a:rPr lang="en-US" sz="1200" b="1" dirty="0"/>
            </a:br>
            <a:r>
              <a:rPr lang="en-US" sz="1200" b="1" dirty="0"/>
              <a:t>Confidence Intervals:</a:t>
            </a:r>
            <a:br>
              <a:rPr lang="en-US" sz="1200" b="1" dirty="0"/>
            </a:br>
            <a:r>
              <a:rPr lang="en-US" sz="1200" dirty="0"/>
              <a:t>Calculate confidence intervals for the difference in means (or other metrics) between control and treatment groups.</a:t>
            </a:r>
            <a:br>
              <a:rPr lang="en-US" sz="1200" dirty="0"/>
            </a:br>
            <a:r>
              <a:rPr lang="en-US" sz="1200" dirty="0"/>
              <a:t>Use statistical tests (e.g., t-tests) to determine if observed differences are statistically significant.</a:t>
            </a:r>
            <a:br>
              <a:rPr lang="en-US" sz="1200" dirty="0"/>
            </a:br>
            <a:br>
              <a:rPr lang="en-US" sz="1200" u="sng" dirty="0"/>
            </a:br>
            <a:r>
              <a:rPr lang="en-US" sz="1200" b="1" u="sng" dirty="0"/>
              <a:t>Margins of Error:</a:t>
            </a:r>
            <a:br>
              <a:rPr lang="en-US" sz="1200" dirty="0"/>
            </a:br>
            <a:r>
              <a:rPr lang="en-US" sz="1200" b="1" dirty="0"/>
              <a:t>Sample Size Calculation:</a:t>
            </a:r>
            <a:r>
              <a:rPr lang="en-US" sz="1200" dirty="0"/>
              <a:t> Ensure adequate sample sizes for each group to achieve reliable results. Larger sample sizes reduce margins of error.</a:t>
            </a:r>
            <a:br>
              <a:rPr lang="en-US" sz="1200" dirty="0"/>
            </a:br>
            <a:r>
              <a:rPr lang="en-US" sz="1200" b="1" dirty="0"/>
              <a:t>Error Margins:</a:t>
            </a:r>
            <a:r>
              <a:rPr lang="en-US" sz="1200" dirty="0"/>
              <a:t> Estimate margins of error based on sample variability and confidence level (e.g., 95%).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1" u="sng" dirty="0"/>
              <a:t>Effect Size:</a:t>
            </a:r>
            <a:br>
              <a:rPr lang="en-US" sz="1200" dirty="0"/>
            </a:br>
            <a:r>
              <a:rPr lang="en-US" sz="1200" dirty="0"/>
              <a:t>Measure the magnitude of the effect to determine practical significance.</a:t>
            </a:r>
            <a:br>
              <a:rPr lang="en-US" sz="1200" dirty="0"/>
            </a:br>
            <a:r>
              <a:rPr lang="en-US" sz="1200" dirty="0"/>
              <a:t>Use effect size measures (e.g., Cohen’s d) to quantify the impact of different pricing strategies.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1" u="sng" dirty="0"/>
              <a:t>Bias and Confounding Variables:</a:t>
            </a:r>
            <a:br>
              <a:rPr lang="en-US" sz="1200" dirty="0"/>
            </a:br>
            <a:r>
              <a:rPr lang="en-US" sz="1200" b="1" dirty="0"/>
              <a:t>Check for Bias:</a:t>
            </a:r>
            <a:r>
              <a:rPr lang="en-US" sz="1200" dirty="0"/>
              <a:t> Ensure randomization effectively controls for biases and confounding variables.</a:t>
            </a:r>
            <a:br>
              <a:rPr lang="en-US" sz="1200" dirty="0"/>
            </a:br>
            <a:r>
              <a:rPr lang="en-US" sz="1200" b="1" dirty="0"/>
              <a:t>Adjust for Confounders:</a:t>
            </a:r>
            <a:r>
              <a:rPr lang="en-US" sz="1200" dirty="0"/>
              <a:t> If necessary, use statistical methods to adjust for any remaining confounding factors.</a:t>
            </a:r>
            <a:br>
              <a:rPr lang="en-US" sz="1200" dirty="0"/>
            </a:br>
            <a:endParaRPr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</Words>
  <Application>Microsoft Office PowerPoint</Application>
  <PresentationFormat>On-screen Show (16:9)</PresentationFormat>
  <Paragraphs>36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Montserrat ExtraBold</vt:lpstr>
      <vt:lpstr>Montserrat</vt:lpstr>
      <vt:lpstr>Arial</vt:lpstr>
      <vt:lpstr>Montserrat ExtraLight</vt:lpstr>
      <vt:lpstr>Futuristic Background by Slidesgo</vt:lpstr>
      <vt:lpstr>Experiment Design</vt:lpstr>
      <vt:lpstr>CONTENTS OF THIS TEMPLATE</vt:lpstr>
      <vt:lpstr>      </vt:lpstr>
      <vt:lpstr>3: Assessing Confidence and Margins of Error  Statistical Analysis: Confidence Intervals: Calculate confidence intervals for the difference in means (or other metrics) between control and treatment groups. Use statistical tests (e.g., t-tests) to determine if observed differences are statistically significant.  Margins of Error: Sample Size Calculation: Ensure adequate sample sizes for each group to achieve reliable results. Larger sample sizes reduce margins of error. Error Margins: Estimate margins of error based on sample variability and confidence level (e.g., 95%).  Effect Size: Measure the magnitude of the effect to determine practical significance. Use effect size measures (e.g., Cohen’s d) to quantify the impact of different pricing strategies.  Bias and Confounding Variables: Check for Bias: Ensure randomization effectively controls for biases and confounding variables. Adjust for Confounders: If necessary, use statistical methods to adjust for any remaining confounding factors.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keneth origa</dc:creator>
  <cp:lastModifiedBy>keneth origa</cp:lastModifiedBy>
  <cp:revision>1</cp:revision>
  <dcterms:modified xsi:type="dcterms:W3CDTF">2024-08-08T17:01:21Z</dcterms:modified>
</cp:coreProperties>
</file>