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0" d="100"/>
          <a:sy n="80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7243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324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5646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068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1430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88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946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232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5977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969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017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348C-D5B1-439D-B4EF-6C7BCBCF62D0}" type="datetimeFigureOut">
              <a:rPr lang="th-TH" smtClean="0"/>
              <a:t>25/09/62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8A4E-DE10-4F77-B5E9-E6DFA75C888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5280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wm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52400" y="122237"/>
            <a:ext cx="7515944" cy="320531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 smtClean="0">
                <a:cs typeface="+mn-cs"/>
              </a:rPr>
              <a:t>Business Model Canvas –</a:t>
            </a:r>
            <a:r>
              <a:rPr lang="th-TH" sz="2000" dirty="0" smtClean="0">
                <a:cs typeface="+mn-cs"/>
              </a:rPr>
              <a:t> </a:t>
            </a:r>
            <a:r>
              <a:rPr lang="en-US" sz="2000" dirty="0" err="1" smtClean="0">
                <a:cs typeface="+mn-cs"/>
              </a:rPr>
              <a:t>Chatbot</a:t>
            </a:r>
            <a:r>
              <a:rPr lang="en-US" sz="2000" dirty="0" smtClean="0">
                <a:cs typeface="+mn-cs"/>
              </a:rPr>
              <a:t>  </a:t>
            </a:r>
            <a:r>
              <a:rPr lang="th-TH" sz="2000" dirty="0" smtClean="0">
                <a:cs typeface="+mn-cs"/>
              </a:rPr>
              <a:t>สำหรับบริการลูกค้าธนาคารเพื่อการเกษตรและสหกรณ์การเกษตร</a:t>
            </a:r>
            <a:endParaRPr lang="en-AU" sz="2000" b="1" dirty="0">
              <a:latin typeface="TH SarabunPSK" pitchFamily="34" charset="-34"/>
              <a:cs typeface="+mn-cs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654854"/>
              </p:ext>
            </p:extLst>
          </p:nvPr>
        </p:nvGraphicFramePr>
        <p:xfrm>
          <a:off x="107504" y="487303"/>
          <a:ext cx="8894414" cy="65533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68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7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775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77601">
                <a:tc rowSpan="3">
                  <a:txBody>
                    <a:bodyPr/>
                    <a:lstStyle/>
                    <a:p>
                      <a:r>
                        <a:rPr lang="th-TH" sz="1100" b="1" dirty="0" smtClean="0"/>
                        <a:t>             </a:t>
                      </a:r>
                      <a:r>
                        <a:rPr lang="en-AU" sz="1100" b="1" dirty="0" smtClean="0"/>
                        <a:t>Key</a:t>
                      </a:r>
                      <a:r>
                        <a:rPr lang="en-AU" sz="1100" b="1" baseline="0" dirty="0" smtClean="0"/>
                        <a:t> Partners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endParaRPr lang="th-TH" sz="1100" b="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thaiDist"/>
                      <a:r>
                        <a:rPr lang="th-TH" sz="1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ส่วนงานภายใน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ส่วนงานภายในของ</a:t>
                      </a:r>
                      <a:r>
                        <a:rPr lang="th-TH" sz="1400" b="0" baseline="0" dirty="0" err="1" smtClean="0">
                          <a:latin typeface="TH SarabunPSK" pitchFamily="34" charset="-34"/>
                          <a:cs typeface="TH SarabunPSK" pitchFamily="34" charset="-34"/>
                        </a:rPr>
                        <a:t>ธ.ก.ส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ผู้พัฒนาเว็บแผ่นดินทอง</a:t>
                      </a:r>
                    </a:p>
                    <a:p>
                      <a:pPr algn="l"/>
                      <a:r>
                        <a:rPr lang="th-TH" sz="1400" b="1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ส่วนงานภายนอก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กรมส่งเสริมการเกษตร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กรมวิชาการ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เกษตร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เกษตรอำเภอ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th-TH" sz="1400" b="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th-TH" sz="1100" b="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1" dirty="0" smtClean="0">
                          <a:latin typeface="+mn-lt"/>
                          <a:cs typeface="TH SarabunPSK" pitchFamily="34" charset="-34"/>
                        </a:rPr>
                        <a:t>        Key Activities</a:t>
                      </a:r>
                      <a:endParaRPr lang="th-TH" sz="1100" b="1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l"/>
                      <a:endParaRPr lang="th-TH" sz="1100" b="1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endParaRPr lang="th-TH" sz="1400" b="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สัมภาษณ์เกษตรกรเพื่อทำการเก็บข้อมูลเบื้องต้น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รวบรวมข้อมูลทางการเกษตร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ออกแบบและพัฒนาโครงสร้างระบบ</a:t>
                      </a:r>
                      <a:endParaRPr lang="th-TH" sz="1100" b="1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ทดสอบและปรับปรุงระบบ</a:t>
                      </a:r>
                      <a:endParaRPr lang="th-TH" sz="1800" b="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dirty="0" smtClean="0"/>
                        <a:t>         </a:t>
                      </a:r>
                      <a:r>
                        <a:rPr lang="th-TH" sz="1100" b="1" dirty="0" smtClean="0"/>
                        <a:t> </a:t>
                      </a:r>
                      <a:r>
                        <a:rPr lang="en-AU" sz="1100" b="1" dirty="0" smtClean="0"/>
                        <a:t> </a:t>
                      </a:r>
                      <a:r>
                        <a:rPr lang="th-TH" sz="1100" b="1" dirty="0" smtClean="0"/>
                        <a:t>   </a:t>
                      </a:r>
                      <a:r>
                        <a:rPr lang="en-AU" sz="1100" b="1" dirty="0" smtClean="0"/>
                        <a:t>Value Propositions</a:t>
                      </a:r>
                      <a:endParaRPr kumimoji="0" lang="en-AU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mic Sans MS" pitchFamily="66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สะดวกรวดเร็วต่อการค้นหาขอมูลในการเพาะปลูกข้าวโพดของเกษตรกร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ได้รับความรู้ที่ถูกต้องและแม่นยำจากองค์การคุณภาพด้านการเกษตรโดยตรง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ลดความเสี่ยงและลดปัญหาในการเพาะปลูกข้าวโพดของเกษตรกร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เป็นข้อมูลในการวางแผนและการตัดสินใจทำการเพาะปลูกข้าวโพดของเกษตรกรในเบื้องต้น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สามารถค้นหาข้อมูลได้ตรงจุดมากกว่าการ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search </a:t>
                      </a:r>
                      <a:r>
                        <a:rPr kumimoji="0" lang="th-TH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ใน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Google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th-TH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ลดเวลาในการหาข้อมูลจากเว็บไซต์</a:t>
                      </a: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AU" sz="1100" b="1" dirty="0" smtClean="0"/>
                        <a:t>         </a:t>
                      </a:r>
                      <a:r>
                        <a:rPr lang="th-TH" sz="1100" b="1" dirty="0" smtClean="0"/>
                        <a:t>     </a:t>
                      </a:r>
                      <a:r>
                        <a:rPr lang="en-AU" sz="1100" b="1" dirty="0" smtClean="0"/>
                        <a:t>Customer </a:t>
                      </a:r>
                    </a:p>
                    <a:p>
                      <a:pPr algn="l"/>
                      <a:r>
                        <a:rPr lang="en-AU" sz="1100" b="1" dirty="0" smtClean="0"/>
                        <a:t>         </a:t>
                      </a:r>
                      <a:r>
                        <a:rPr lang="th-TH" sz="1100" b="1" dirty="0" smtClean="0"/>
                        <a:t>     </a:t>
                      </a:r>
                      <a:r>
                        <a:rPr lang="en-AU" sz="1100" b="1" dirty="0" smtClean="0"/>
                        <a:t>Relationships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l"/>
                      <a:endParaRPr lang="th-TH" sz="1100" b="0" baseline="0" dirty="0" smtClean="0">
                        <a:latin typeface="Comic Sans MS" pitchFamily="66" charset="0"/>
                      </a:endParaRP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สนับสนุนข้อมูลทางการเกษตรเพื่อเป็นแนวทางการเพาะปลูกข้าวโพดของเกษตรกร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ให้บริการกับลูกค้าให้ใช้งานได้อย่างสะดวก แม่นยำโดยเกิดประโยชน์ต่อลูกค้ามากที่สุด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ดูแลลูกค้าอย่างใกล้ชิดเนื่องจากธนาคาร ธ</a:t>
                      </a:r>
                      <a:r>
                        <a:rPr lang="en-US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ก</a:t>
                      </a:r>
                      <a:r>
                        <a:rPr lang="en-US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</a:t>
                      </a:r>
                      <a:r>
                        <a:rPr lang="en-US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 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มีพนักงานทุกตำบล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บริการอัพเดทข้อมูลข่าวสารทางการเกษตรจากส่วนงานราชการ</a:t>
                      </a:r>
                      <a:endParaRPr lang="en-AU" sz="1400" b="0" baseline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th-TH" sz="1100" b="1" dirty="0" smtClean="0"/>
                        <a:t>     </a:t>
                      </a:r>
                      <a:r>
                        <a:rPr lang="th-TH" sz="1100" b="1" baseline="0" dirty="0" smtClean="0"/>
                        <a:t>    </a:t>
                      </a:r>
                      <a:r>
                        <a:rPr lang="en-AU" sz="1100" b="1" dirty="0" smtClean="0"/>
                        <a:t>Customer </a:t>
                      </a:r>
                      <a:r>
                        <a:rPr lang="th-TH" sz="1100" b="1" dirty="0" smtClean="0"/>
                        <a:t/>
                      </a:r>
                      <a:br>
                        <a:rPr lang="th-TH" sz="1100" b="1" dirty="0" smtClean="0"/>
                      </a:br>
                      <a:r>
                        <a:rPr lang="th-TH" sz="1100" b="1" dirty="0" smtClean="0"/>
                        <a:t>         </a:t>
                      </a:r>
                      <a:r>
                        <a:rPr lang="en-AU" sz="1100" b="1" dirty="0" smtClean="0"/>
                        <a:t>Segments</a:t>
                      </a:r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algn="l"/>
                      <a:endParaRPr lang="th-TH" sz="1100" b="0" baseline="0" dirty="0" smtClean="0">
                        <a:latin typeface="Comic Sans MS" pitchFamily="66" charset="0"/>
                      </a:endParaRPr>
                    </a:p>
                    <a:p>
                      <a:pPr algn="l"/>
                      <a:endParaRPr lang="en-AU" sz="1100" b="0" baseline="0" dirty="0" smtClean="0">
                        <a:latin typeface="Comic Sans MS" pitchFamily="66" charset="0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ลูกค้าธนาคารเพื่อการเกษตรและสหกรณ์การเกษตรที่เป็นเกษตรกรยุคใหม่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เกษตรกรยุคใหม่ที่มีแนวโน้มจะมาเป็นลูกค้าธนาคาร ธ</a:t>
                      </a:r>
                      <a:r>
                        <a:rPr lang="en-US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ก</a:t>
                      </a:r>
                      <a:r>
                        <a:rPr lang="en-US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ส</a:t>
                      </a:r>
                      <a:r>
                        <a:rPr lang="en-US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.</a:t>
                      </a:r>
                      <a:endParaRPr lang="en-US" sz="1100" b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l"/>
                      <a:endParaRPr lang="th-TH" sz="1100" b="0" dirty="0" smtClean="0"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algn="l"/>
                      <a:endParaRPr lang="en-AU" sz="1100" b="0" dirty="0">
                        <a:latin typeface="Comic Sans MS" pitchFamily="66" charset="0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6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AU" sz="1100" b="1" dirty="0" smtClean="0"/>
                        <a:t>             </a:t>
                      </a:r>
                      <a:r>
                        <a:rPr lang="th-TH" sz="1100" b="1" dirty="0" smtClean="0"/>
                        <a:t>  </a:t>
                      </a:r>
                      <a:r>
                        <a:rPr lang="en-AU" sz="1100" b="1" dirty="0" smtClean="0"/>
                        <a:t>Key Resources</a:t>
                      </a:r>
                      <a:endParaRPr lang="th-TH" sz="1100" b="1" dirty="0" smtClean="0"/>
                    </a:p>
                    <a:p>
                      <a:pPr algn="l"/>
                      <a:endParaRPr lang="th-TH" sz="1100" b="1" dirty="0" smtClean="0"/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ธนาคารเพื่อการเกษตรและสหกรณ์การเกษตร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พนักงาน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ประจำสาขาต่างๆของธนาคารเพื่อการเกษตรและสหกรณ์</a:t>
                      </a: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การเกษตร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โทรศัพท์มือถือ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คอมพิวเตอร์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เกษตรอำเภอ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b="0" baseline="0" dirty="0" smtClean="0">
                          <a:latin typeface="TH SarabunPSK" pitchFamily="34" charset="-34"/>
                          <a:cs typeface="TH SarabunPSK" pitchFamily="34" charset="-34"/>
                        </a:rPr>
                        <a:t>เกษตรกรผู้ที่ปลูกข้าวโพด</a:t>
                      </a: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sz="1400" kern="1200" dirty="0" smtClean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167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100" b="1" dirty="0" smtClean="0"/>
                        <a:t>             </a:t>
                      </a:r>
                      <a:r>
                        <a:rPr lang="th-TH" sz="1100" b="1" dirty="0" smtClean="0"/>
                        <a:t>     </a:t>
                      </a:r>
                      <a:r>
                        <a:rPr lang="en-AU" sz="1100" b="1" dirty="0" smtClean="0"/>
                        <a:t>Channels</a:t>
                      </a:r>
                      <a:endParaRPr lang="th-TH" sz="1100" b="0" baseline="0" dirty="0" smtClean="0">
                        <a:latin typeface="Comic Sans MS" pitchFamily="66" charset="0"/>
                      </a:endParaRPr>
                    </a:p>
                    <a:p>
                      <a:pPr algn="l"/>
                      <a:endParaRPr lang="en-AU" sz="1100" kern="1200" dirty="0" smtClean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LINE Application</a:t>
                      </a:r>
                    </a:p>
                    <a:p>
                      <a:pPr marL="171450" indent="-171450" algn="l">
                        <a:buFont typeface="Arial" pitchFamily="34" charset="0"/>
                        <a:buChar char="•"/>
                      </a:pPr>
                      <a:r>
                        <a:rPr lang="th-TH" sz="1400" kern="120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สาขาต่างๆของธนาคาร</a:t>
                      </a:r>
                      <a:r>
                        <a:rPr lang="th-TH" sz="140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  ธ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</a:t>
                      </a:r>
                      <a:r>
                        <a:rPr lang="th-TH" sz="140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ก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</a:t>
                      </a:r>
                      <a:r>
                        <a:rPr lang="th-TH" sz="140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ส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ea typeface="+mn-ea"/>
                          <a:cs typeface="TH SarabunPSK" pitchFamily="34" charset="-34"/>
                        </a:rPr>
                        <a:t>.</a:t>
                      </a:r>
                      <a:endParaRPr lang="en-AU" sz="1400" kern="1200" dirty="0" smtClean="0">
                        <a:solidFill>
                          <a:schemeClr val="tx1"/>
                        </a:solidFill>
                        <a:latin typeface="TH SarabunPSK" pitchFamily="34" charset="-34"/>
                        <a:ea typeface="+mn-ea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24191">
                <a:tc gridSpan="3">
                  <a:txBody>
                    <a:bodyPr/>
                    <a:lstStyle/>
                    <a:p>
                      <a:r>
                        <a:rPr lang="en-AU" sz="1100" b="1" dirty="0" smtClean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th-TH" sz="1100" b="1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AU" sz="1100" b="1" dirty="0" smtClean="0">
                          <a:solidFill>
                            <a:schemeClr val="tx1"/>
                          </a:solidFill>
                        </a:rPr>
                        <a:t>Cost Structure</a:t>
                      </a:r>
                      <a:endParaRPr lang="th-TH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th-TH" sz="12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ค่าอินเทอร์เน็ตในการสืบค้นข้อมูล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th-TH" sz="12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ค่าโทรศัพท์สำหรับติดต่อเกษตรกรเพื่อเก็บ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requirement </a:t>
                      </a:r>
                      <a:endParaRPr lang="th-TH" sz="1200" b="0" baseline="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th-TH" sz="12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ค่าอบรมหลักสูตรที่เกี่ยวข้อง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th-TH" sz="12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ค่าเชื่อมต่อ</a:t>
                      </a:r>
                      <a:r>
                        <a:rPr lang="th-TH" sz="1200" b="0" baseline="0" dirty="0" err="1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ไลน์ออฟฟิเชียล</a:t>
                      </a:r>
                      <a:endParaRPr lang="th-TH" sz="1200" b="0" baseline="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th-TH" sz="12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ค่าทดสอบระบบ</a:t>
                      </a:r>
                      <a:endParaRPr lang="en-AU" sz="1200" b="0" baseline="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100" b="1" dirty="0" smtClean="0">
                          <a:solidFill>
                            <a:schemeClr val="tx1"/>
                          </a:solidFill>
                        </a:rPr>
                        <a:t>                Revenue Streams</a:t>
                      </a:r>
                      <a:endParaRPr lang="th-TH" sz="11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AU" sz="1100" b="0" baseline="0" dirty="0" smtClean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th-TH" sz="1400" b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ค่าใช้บริการจากการให้ข้อมูลทางการเกษตร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th-TH" sz="1400" b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ค่าโฆษณาต่างๆที่ส่งไปให้ผู้ใช้</a:t>
                      </a:r>
                      <a:endParaRPr lang="en-AU" sz="1400" b="0" dirty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en-AU" sz="100" b="1" dirty="0"/>
                    </a:p>
                  </a:txBody>
                  <a:tcPr marL="72405" marR="72405" marT="40225" marB="4022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13414">
                <a:tc gridSpan="3">
                  <a:txBody>
                    <a:bodyPr/>
                    <a:lstStyle/>
                    <a:p>
                      <a:r>
                        <a:rPr lang="en-AU" sz="11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      </a:t>
                      </a:r>
                      <a:r>
                        <a:rPr lang="th-TH" sz="1100" b="1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     </a:t>
                      </a:r>
                      <a:r>
                        <a:rPr lang="en-AU" sz="1100" b="1" dirty="0" smtClean="0">
                          <a:solidFill>
                            <a:schemeClr val="tx1"/>
                          </a:solidFill>
                          <a:latin typeface="+mn-lt"/>
                          <a:cs typeface="TH SarabunPSK" pitchFamily="34" charset="-34"/>
                        </a:rPr>
                        <a:t>Social &amp; Environmental</a:t>
                      </a:r>
                      <a:r>
                        <a:rPr lang="en-AU" sz="1100" b="1" baseline="0" dirty="0" smtClean="0">
                          <a:solidFill>
                            <a:schemeClr val="tx1"/>
                          </a:solidFill>
                          <a:latin typeface="+mn-lt"/>
                          <a:cs typeface="TH SarabunPSK" pitchFamily="34" charset="-34"/>
                        </a:rPr>
                        <a:t> Cost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en-AU" sz="11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   </a:t>
                      </a:r>
                      <a:r>
                        <a:rPr lang="th-TH" sz="14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ต้องใช้</a:t>
                      </a:r>
                      <a:r>
                        <a:rPr lang="th-TH" sz="1400" b="0" baseline="0" dirty="0" err="1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สมาร์ทโฟน</a:t>
                      </a:r>
                      <a:r>
                        <a:rPr lang="th-TH" sz="1400" b="0" baseline="0" dirty="0" smtClean="0">
                          <a:solidFill>
                            <a:schemeClr val="tx1"/>
                          </a:solidFill>
                          <a:latin typeface="TH SarabunPSK" pitchFamily="34" charset="-34"/>
                          <a:cs typeface="TH SarabunPSK" pitchFamily="34" charset="-34"/>
                        </a:rPr>
                        <a:t>และอินเตอร์เน็ตในการเข้าใช้งาน</a:t>
                      </a:r>
                      <a:endParaRPr lang="en-AU" sz="1100" b="0" baseline="0" dirty="0" smtClean="0">
                        <a:solidFill>
                          <a:schemeClr val="tx1"/>
                        </a:solidFill>
                        <a:latin typeface="TH SarabunPSK" pitchFamily="34" charset="-34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AU" sz="1100" b="1" dirty="0" smtClean="0">
                          <a:solidFill>
                            <a:schemeClr val="tx1"/>
                          </a:solidFill>
                          <a:latin typeface="+mj-lt"/>
                          <a:cs typeface="TH SarabunPSK" pitchFamily="34" charset="-34"/>
                        </a:rPr>
                        <a:t>            Social &amp; Environmental</a:t>
                      </a:r>
                      <a:r>
                        <a:rPr lang="en-AU" sz="1100" b="1" baseline="0" dirty="0" smtClean="0">
                          <a:solidFill>
                            <a:schemeClr val="tx1"/>
                          </a:solidFill>
                          <a:latin typeface="+mj-lt"/>
                          <a:cs typeface="TH SarabunPSK" pitchFamily="34" charset="-34"/>
                        </a:rPr>
                        <a:t> Benefit</a:t>
                      </a:r>
                      <a:endParaRPr lang="th-TH" sz="1100" b="1" baseline="0" dirty="0" smtClean="0">
                        <a:solidFill>
                          <a:schemeClr val="tx1"/>
                        </a:solidFill>
                        <a:latin typeface="+mj-lt"/>
                        <a:cs typeface="TH SarabunPSK" pitchFamily="34" charset="-34"/>
                      </a:endParaRP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th-TH" sz="1100" b="1" baseline="0" dirty="0" smtClean="0">
                          <a:solidFill>
                            <a:schemeClr val="tx1"/>
                          </a:solidFill>
                          <a:latin typeface="+mj-lt"/>
                          <a:cs typeface="TH SarabunPSK" pitchFamily="34" charset="-34"/>
                        </a:rPr>
                        <a:t>      พัฒนาชีวิตความเป็นอยู่ของเกษตรกรให้ดีขึ้น</a:t>
                      </a:r>
                    </a:p>
                    <a:p>
                      <a:pPr marL="171450" indent="-171450">
                        <a:buFont typeface="Arial" pitchFamily="34" charset="0"/>
                        <a:buChar char="•"/>
                      </a:pPr>
                      <a:r>
                        <a:rPr lang="th-TH" sz="1100" b="1" baseline="0" dirty="0" smtClean="0">
                          <a:solidFill>
                            <a:schemeClr val="tx1"/>
                          </a:solidFill>
                          <a:latin typeface="+mj-lt"/>
                          <a:cs typeface="TH SarabunPSK" pitchFamily="34" charset="-34"/>
                        </a:rPr>
                        <a:t>       เป็นแหล่งรวบรวมข้อมูลที่ถูกต้องและแม่นยำ</a:t>
                      </a:r>
                      <a:endParaRPr lang="en-AU" sz="1100" b="0" baseline="0" dirty="0" smtClean="0">
                        <a:solidFill>
                          <a:schemeClr val="tx1"/>
                        </a:solidFill>
                        <a:latin typeface="+mj-lt"/>
                        <a:cs typeface="TH SarabunPSK" pitchFamily="34" charset="-34"/>
                      </a:endParaRPr>
                    </a:p>
                  </a:txBody>
                  <a:tcPr marL="72405" marR="72405" marT="40225" marB="40225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9771">
                <a:tc gridSpan="6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600" dirty="0" smtClean="0"/>
                    </a:p>
                  </a:txBody>
                  <a:tcPr marL="72405" marR="72405" marT="40225" marB="40225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5496" y="404664"/>
            <a:ext cx="7973531" cy="5976664"/>
            <a:chOff x="157832" y="461310"/>
            <a:chExt cx="7864019" cy="5894578"/>
          </a:xfrm>
        </p:grpSpPr>
        <p:pic>
          <p:nvPicPr>
            <p:cNvPr id="8" name="Picture 19"/>
            <p:cNvPicPr>
              <a:picLocks noChangeAspect="1"/>
            </p:cNvPicPr>
            <p:nvPr/>
          </p:nvPicPr>
          <p:blipFill rotWithShape="1">
            <a:blip r:embed="rId2" cstate="print"/>
            <a:srcRect l="14066" t="12208" r="10111"/>
            <a:stretch/>
          </p:blipFill>
          <p:spPr bwMode="auto">
            <a:xfrm>
              <a:off x="2536753" y="461310"/>
              <a:ext cx="459649" cy="499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" name="กลุ่ม 15"/>
            <p:cNvGrpSpPr/>
            <p:nvPr/>
          </p:nvGrpSpPr>
          <p:grpSpPr>
            <a:xfrm>
              <a:off x="157832" y="481719"/>
              <a:ext cx="7864019" cy="4837841"/>
              <a:chOff x="141274" y="402309"/>
              <a:chExt cx="7864019" cy="4837841"/>
            </a:xfrm>
          </p:grpSpPr>
          <p:grpSp>
            <p:nvGrpSpPr>
              <p:cNvPr id="3" name="กลุ่ม 2"/>
              <p:cNvGrpSpPr/>
              <p:nvPr/>
            </p:nvGrpSpPr>
            <p:grpSpPr>
              <a:xfrm>
                <a:off x="141274" y="402309"/>
                <a:ext cx="7864019" cy="3552331"/>
                <a:chOff x="141274" y="402309"/>
                <a:chExt cx="7864019" cy="3552331"/>
              </a:xfrm>
            </p:grpSpPr>
            <p:pic>
              <p:nvPicPr>
                <p:cNvPr id="5" name="Picture 13"/>
                <p:cNvPicPr>
                  <a:picLocks noChangeAspect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556409" y="411734"/>
                  <a:ext cx="448884" cy="5376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" name="Picture 16"/>
                <p:cNvPicPr>
                  <a:picLocks noChangeAspect="1"/>
                </p:cNvPicPr>
                <p:nvPr/>
              </p:nvPicPr>
              <p:blipFill rotWithShape="1">
                <a:blip r:embed="rId4" cstate="print"/>
                <a:srcRect l="15193" t="21053" r="22017" b="20221"/>
                <a:stretch/>
              </p:blipFill>
              <p:spPr bwMode="auto">
                <a:xfrm>
                  <a:off x="5821734" y="402309"/>
                  <a:ext cx="383967" cy="368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2" name="กลุ่ม 1"/>
                <p:cNvGrpSpPr/>
                <p:nvPr/>
              </p:nvGrpSpPr>
              <p:grpSpPr>
                <a:xfrm>
                  <a:off x="141274" y="411734"/>
                  <a:ext cx="4102787" cy="424679"/>
                  <a:chOff x="141274" y="411734"/>
                  <a:chExt cx="4102787" cy="424679"/>
                </a:xfrm>
              </p:grpSpPr>
              <p:pic>
                <p:nvPicPr>
                  <p:cNvPr id="6" name="Picture 14"/>
                  <p:cNvPicPr>
                    <a:picLocks noChangeAspect="1"/>
                  </p:cNvPicPr>
                  <p:nvPr/>
                </p:nvPicPr>
                <p:blipFill rotWithShape="1">
                  <a:blip r:embed="rId5" cstate="print"/>
                  <a:srcRect t="14749" r="10762"/>
                  <a:stretch/>
                </p:blipFill>
                <p:spPr bwMode="auto">
                  <a:xfrm>
                    <a:off x="3818153" y="411734"/>
                    <a:ext cx="425908" cy="42467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9" name="Picture 20"/>
                  <p:cNvPicPr>
                    <a:picLocks noChangeAspect="1"/>
                  </p:cNvPicPr>
                  <p:nvPr/>
                </p:nvPicPr>
                <p:blipFill rotWithShape="1">
                  <a:blip r:embed="rId6" cstate="print"/>
                  <a:srcRect t="26713"/>
                  <a:stretch/>
                </p:blipFill>
                <p:spPr bwMode="auto">
                  <a:xfrm>
                    <a:off x="141274" y="443967"/>
                    <a:ext cx="450648" cy="34011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pic>
              <p:nvPicPr>
                <p:cNvPr id="10" name="Picture 1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821734" y="3488644"/>
                  <a:ext cx="451613" cy="4659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" name="Picture 18"/>
                <p:cNvPicPr>
                  <a:picLocks noChangeAspect="1"/>
                </p:cNvPicPr>
                <p:nvPr/>
              </p:nvPicPr>
              <p:blipFill>
                <a:blip r:embed="rId8" cstate="print"/>
                <a:srcRect b="6728"/>
                <a:stretch>
                  <a:fillRect/>
                </a:stretch>
              </p:blipFill>
              <p:spPr bwMode="auto">
                <a:xfrm flipH="1">
                  <a:off x="3164586" y="2316038"/>
                  <a:ext cx="535682" cy="5106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2" name="Picture 17"/>
              <p:cNvPicPr>
                <a:picLocks noChangeAspect="1"/>
              </p:cNvPicPr>
              <p:nvPr/>
            </p:nvPicPr>
            <p:blipFill>
              <a:blip r:embed="rId9" cstate="print"/>
              <a:srcRect l="11171"/>
              <a:stretch>
                <a:fillRect/>
              </a:stretch>
            </p:blipFill>
            <p:spPr bwMode="auto">
              <a:xfrm>
                <a:off x="4763732" y="4788437"/>
                <a:ext cx="356616" cy="451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21"/>
              <p:cNvPicPr>
                <a:picLocks noChangeAspect="1"/>
              </p:cNvPicPr>
              <p:nvPr/>
            </p:nvPicPr>
            <p:blipFill>
              <a:blip r:embed="rId10" cstate="print"/>
              <a:srcRect t="8025" r="6839"/>
              <a:stretch>
                <a:fillRect/>
              </a:stretch>
            </p:blipFill>
            <p:spPr bwMode="auto">
              <a:xfrm>
                <a:off x="230381" y="4792104"/>
                <a:ext cx="330900" cy="3191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14" name="Picture 220" descr="C:\Documents and Settings\coxj\Local Settings\Temporary Internet Files\Content.IE5\K8D8XAL1\MC900014715[1].wmf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05637" y="5979136"/>
              <a:ext cx="272202" cy="299362"/>
            </a:xfrm>
            <a:prstGeom prst="rect">
              <a:avLst/>
            </a:prstGeom>
            <a:noFill/>
          </p:spPr>
        </p:pic>
        <p:pic>
          <p:nvPicPr>
            <p:cNvPr id="15" name="Picture 223" descr="C:\Documents and Settings\coxj\Local Settings\Temporary Internet Files\Content.IE5\K8D8XAL1\MC900437338[1].jpg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4743582" y="6048396"/>
              <a:ext cx="273521" cy="30749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594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334</Words>
  <Application>Microsoft Office PowerPoint</Application>
  <PresentationFormat>นำเสนอทางหน้าจอ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Comic Sans MS</vt:lpstr>
      <vt:lpstr>Cordia New</vt:lpstr>
      <vt:lpstr>TH SarabunPSK</vt:lpstr>
      <vt:lpstr>ชุดรูปแบบของ Office</vt:lpstr>
      <vt:lpstr>Business Model Canvas – Chatbot  สำหรับบริการลูกค้าธนาคารเพื่อการเกษตรและสหกรณ์การเกษตร</vt:lpstr>
    </vt:vector>
  </TitlesOfParts>
  <Company>BAAC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BAAC</dc:creator>
  <cp:lastModifiedBy>KengKarn DuangKaew</cp:lastModifiedBy>
  <cp:revision>108</cp:revision>
  <dcterms:created xsi:type="dcterms:W3CDTF">2017-12-12T01:36:05Z</dcterms:created>
  <dcterms:modified xsi:type="dcterms:W3CDTF">2019-09-25T06:29:31Z</dcterms:modified>
</cp:coreProperties>
</file>