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สไตล์สีปานกลาง 2 - เน้น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สไตล์สีปานกลาง 2 - เน้น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097" autoAdjust="0"/>
  </p:normalViewPr>
  <p:slideViewPr>
    <p:cSldViewPr>
      <p:cViewPr>
        <p:scale>
          <a:sx n="66" d="100"/>
          <a:sy n="66" d="100"/>
        </p:scale>
        <p:origin x="90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AF89A-6EA3-4EEE-BA99-098773BC22A9}" type="datetimeFigureOut">
              <a:rPr lang="th-TH" smtClean="0"/>
              <a:t>17/11/62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55144-6B68-4839-8C7A-478D8BA738C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4360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B9BDD-2127-4E53-B7FB-4059380FA202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2879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ซึ่ง </a:t>
            </a:r>
            <a:r>
              <a:rPr lang="en-US" dirty="0"/>
              <a:t>flow product </a:t>
            </a:r>
            <a:r>
              <a:rPr lang="th-TH" dirty="0"/>
              <a:t>ของเราก็คือเมื่อผู้ใช้ผู้ซึ่งเป็นเกษตรกรเข้ามาถามเกี่ยวกับเรื่องที่มีปัญหา </a:t>
            </a:r>
            <a:r>
              <a:rPr lang="en-US" dirty="0" err="1"/>
              <a:t>Dialogflow</a:t>
            </a:r>
            <a:r>
              <a:rPr lang="en-US" dirty="0"/>
              <a:t> </a:t>
            </a:r>
            <a:r>
              <a:rPr lang="th-TH" dirty="0"/>
              <a:t>จะทำการดึงข้อมูลจาก </a:t>
            </a:r>
            <a:r>
              <a:rPr lang="en-US" dirty="0"/>
              <a:t>database </a:t>
            </a:r>
            <a:r>
              <a:rPr lang="th-TH" dirty="0"/>
              <a:t>เพื่อตอบปัญหาหรือให้ข้อมูลให้แก่ผู้ใช้ และเราจะใช้</a:t>
            </a:r>
            <a:r>
              <a:rPr lang="th-TH" baseline="0" dirty="0"/>
              <a:t> </a:t>
            </a:r>
            <a:r>
              <a:rPr lang="en-US" baseline="0" dirty="0"/>
              <a:t>LINE Front end framework </a:t>
            </a:r>
            <a:r>
              <a:rPr lang="th-TH" baseline="0" dirty="0"/>
              <a:t>ในการ </a:t>
            </a:r>
            <a:r>
              <a:rPr lang="en-US" baseline="0" dirty="0"/>
              <a:t>integrate web app </a:t>
            </a:r>
            <a:r>
              <a:rPr lang="th-TH" baseline="0" dirty="0"/>
              <a:t>เข้ากับ </a:t>
            </a:r>
            <a:r>
              <a:rPr lang="en-US" baseline="0" dirty="0"/>
              <a:t>chat </a:t>
            </a:r>
            <a:r>
              <a:rPr lang="th-TH" baseline="0" dirty="0"/>
              <a:t>ใน </a:t>
            </a:r>
            <a:r>
              <a:rPr lang="en-US" baseline="0" dirty="0"/>
              <a:t>line </a:t>
            </a:r>
            <a:r>
              <a:rPr lang="th-TH" baseline="0" dirty="0"/>
              <a:t>โดย </a:t>
            </a:r>
            <a:r>
              <a:rPr lang="en-US" baseline="0" dirty="0"/>
              <a:t>web app </a:t>
            </a:r>
            <a:r>
              <a:rPr lang="th-TH" baseline="0" dirty="0"/>
              <a:t>จะทำการดึงข้อมูลราคาข้าวโพดจาก </a:t>
            </a:r>
            <a:r>
              <a:rPr lang="en-US" baseline="0" dirty="0"/>
              <a:t>database </a:t>
            </a:r>
            <a:r>
              <a:rPr lang="th-TH" baseline="0" dirty="0"/>
              <a:t>เพื่อเพิ่มความง่ายและสะดวกให้แก่เกษตรกรในการตรวจสอบข้อมูลราคา</a:t>
            </a:r>
            <a:endParaRPr lang="th-TH" dirty="0"/>
          </a:p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55144-6B68-4839-8C7A-478D8BA738C2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9460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AF9A-2256-41AC-8D5F-040F6AEE2DD7}" type="datetimeFigureOut">
              <a:rPr lang="th-TH" smtClean="0"/>
              <a:t>17/11/62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6DE5-A9AA-4119-922E-7E8E6194B8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131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AF9A-2256-41AC-8D5F-040F6AEE2DD7}" type="datetimeFigureOut">
              <a:rPr lang="th-TH" smtClean="0"/>
              <a:t>17/11/62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6DE5-A9AA-4119-922E-7E8E6194B8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5813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AF9A-2256-41AC-8D5F-040F6AEE2DD7}" type="datetimeFigureOut">
              <a:rPr lang="th-TH" smtClean="0"/>
              <a:t>17/11/62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6DE5-A9AA-4119-922E-7E8E6194B8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927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AF9A-2256-41AC-8D5F-040F6AEE2DD7}" type="datetimeFigureOut">
              <a:rPr lang="th-TH" smtClean="0"/>
              <a:t>17/11/62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6DE5-A9AA-4119-922E-7E8E6194B8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117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AF9A-2256-41AC-8D5F-040F6AEE2DD7}" type="datetimeFigureOut">
              <a:rPr lang="th-TH" smtClean="0"/>
              <a:t>17/11/62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6DE5-A9AA-4119-922E-7E8E6194B8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2746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AF9A-2256-41AC-8D5F-040F6AEE2DD7}" type="datetimeFigureOut">
              <a:rPr lang="th-TH" smtClean="0"/>
              <a:t>17/11/62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6DE5-A9AA-4119-922E-7E8E6194B8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9675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AF9A-2256-41AC-8D5F-040F6AEE2DD7}" type="datetimeFigureOut">
              <a:rPr lang="th-TH" smtClean="0"/>
              <a:t>17/11/62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6DE5-A9AA-4119-922E-7E8E6194B8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961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AF9A-2256-41AC-8D5F-040F6AEE2DD7}" type="datetimeFigureOut">
              <a:rPr lang="th-TH" smtClean="0"/>
              <a:t>17/11/62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6DE5-A9AA-4119-922E-7E8E6194B8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7303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AF9A-2256-41AC-8D5F-040F6AEE2DD7}" type="datetimeFigureOut">
              <a:rPr lang="th-TH" smtClean="0"/>
              <a:t>17/11/62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6DE5-A9AA-4119-922E-7E8E6194B8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4351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AF9A-2256-41AC-8D5F-040F6AEE2DD7}" type="datetimeFigureOut">
              <a:rPr lang="th-TH" smtClean="0"/>
              <a:t>17/11/62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6DE5-A9AA-4119-922E-7E8E6194B8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061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AF9A-2256-41AC-8D5F-040F6AEE2DD7}" type="datetimeFigureOut">
              <a:rPr lang="th-TH" smtClean="0"/>
              <a:t>17/11/62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6DE5-A9AA-4119-922E-7E8E6194B8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5421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9AF9A-2256-41AC-8D5F-040F6AEE2DD7}" type="datetimeFigureOut">
              <a:rPr lang="th-TH" smtClean="0"/>
              <a:t>17/11/62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6DE5-A9AA-4119-922E-7E8E6194B8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834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19" descr="รูปภาพประกอบด้วย LEGO, เวกเตอร์กราฟิก&#10;&#10;คำอธิบายที่สร้างขึ้นโดยมีความน่าเชื่อถือสูง">
            <a:extLst>
              <a:ext uri="{FF2B5EF4-FFF2-40B4-BE49-F238E27FC236}">
                <a16:creationId xmlns:a16="http://schemas.microsoft.com/office/drawing/2014/main" id="{A74D2B5F-871F-4A5E-A165-BCC9CE283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549" y="2308486"/>
            <a:ext cx="2110966" cy="1370783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9938259" y="1723712"/>
            <a:ext cx="1064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JasmineUPC" panose="02020603050405020304" pitchFamily="18" charset="-34"/>
                <a:cs typeface="JasmineUPC" panose="02020603050405020304" pitchFamily="18" charset="-34"/>
              </a:rPr>
              <a:t>Chatbot</a:t>
            </a:r>
            <a:endParaRPr lang="th-TH" sz="32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6207543" y="1497581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>
                <a:latin typeface="JasmineUPC" panose="02020603050405020304" pitchFamily="18" charset="-34"/>
                <a:cs typeface="JasmineUPC" panose="02020603050405020304" pitchFamily="18" charset="-34"/>
              </a:rPr>
              <a:t>เกษตรกร</a:t>
            </a:r>
          </a:p>
        </p:txBody>
      </p:sp>
      <p:pic>
        <p:nvPicPr>
          <p:cNvPr id="15" name="รูปภาพ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07" y="5345532"/>
            <a:ext cx="1035093" cy="862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ลูกศรขวา 20"/>
          <p:cNvSpPr/>
          <p:nvPr/>
        </p:nvSpPr>
        <p:spPr>
          <a:xfrm rot="2085819">
            <a:off x="4088538" y="1731788"/>
            <a:ext cx="1835180" cy="265731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ลูกศรขวา 21"/>
          <p:cNvSpPr/>
          <p:nvPr/>
        </p:nvSpPr>
        <p:spPr>
          <a:xfrm rot="20996934">
            <a:off x="4238380" y="3129036"/>
            <a:ext cx="1588394" cy="24194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ลูกศรขวา 22"/>
          <p:cNvSpPr/>
          <p:nvPr/>
        </p:nvSpPr>
        <p:spPr>
          <a:xfrm rot="16200000">
            <a:off x="6180779" y="4049078"/>
            <a:ext cx="1112611" cy="2717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ลูกศรขวา 24"/>
          <p:cNvSpPr/>
          <p:nvPr/>
        </p:nvSpPr>
        <p:spPr>
          <a:xfrm>
            <a:off x="8003522" y="2435823"/>
            <a:ext cx="1265556" cy="2223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กล่องข้อความ 25"/>
          <p:cNvSpPr txBox="1"/>
          <p:nvPr/>
        </p:nvSpPr>
        <p:spPr>
          <a:xfrm>
            <a:off x="947731" y="647525"/>
            <a:ext cx="3733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>
                <a:latin typeface="JasmineUPC" panose="02020603050405020304" pitchFamily="18" charset="-34"/>
                <a:cs typeface="JasmineUPC" panose="02020603050405020304" pitchFamily="18" charset="-34"/>
              </a:rPr>
              <a:t>ปัญหาในเรื่องการสืบค้นข้อมูล</a:t>
            </a:r>
          </a:p>
        </p:txBody>
      </p:sp>
      <p:sp>
        <p:nvSpPr>
          <p:cNvPr id="27" name="กล่องข้อความ 26"/>
          <p:cNvSpPr txBox="1"/>
          <p:nvPr/>
        </p:nvSpPr>
        <p:spPr>
          <a:xfrm>
            <a:off x="718529" y="3162273"/>
            <a:ext cx="34378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JasmineUPC" panose="02020603050405020304" pitchFamily="18" charset="-34"/>
                <a:cs typeface="JasmineUPC" panose="02020603050405020304" pitchFamily="18" charset="-34"/>
              </a:rPr>
              <a:t>ปัญหาข้อมูลที่ได้เยอะเกินไปและเข้าใจยาก</a:t>
            </a:r>
          </a:p>
        </p:txBody>
      </p:sp>
      <p:sp>
        <p:nvSpPr>
          <p:cNvPr id="28" name="กล่องข้อความ 27"/>
          <p:cNvSpPr txBox="1"/>
          <p:nvPr/>
        </p:nvSpPr>
        <p:spPr>
          <a:xfrm>
            <a:off x="4133313" y="4760757"/>
            <a:ext cx="4621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>
                <a:latin typeface="JasmineUPC" panose="02020603050405020304" pitchFamily="18" charset="-34"/>
                <a:cs typeface="JasmineUPC" panose="02020603050405020304" pitchFamily="18" charset="-34"/>
              </a:rPr>
              <a:t>ปัญหาการไม่ทราบข้อมูลราคาที่รับซื้อ</a:t>
            </a:r>
          </a:p>
        </p:txBody>
      </p:sp>
      <p:pic>
        <p:nvPicPr>
          <p:cNvPr id="30" name="รูปภาพ 2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7"/>
          <a:stretch/>
        </p:blipFill>
        <p:spPr>
          <a:xfrm>
            <a:off x="6108707" y="2053647"/>
            <a:ext cx="1501885" cy="13793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รูปภาพ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6656" y="1108342"/>
            <a:ext cx="1624816" cy="913959"/>
          </a:xfrm>
          <a:prstGeom prst="rect">
            <a:avLst/>
          </a:prstGeom>
        </p:spPr>
      </p:pic>
      <p:grpSp>
        <p:nvGrpSpPr>
          <p:cNvPr id="8" name="กลุ่ม 7"/>
          <p:cNvGrpSpPr/>
          <p:nvPr/>
        </p:nvGrpSpPr>
        <p:grpSpPr>
          <a:xfrm>
            <a:off x="1319292" y="4285243"/>
            <a:ext cx="2016534" cy="1439528"/>
            <a:chOff x="1319292" y="4285243"/>
            <a:chExt cx="2016534" cy="1439528"/>
          </a:xfrm>
        </p:grpSpPr>
        <p:pic>
          <p:nvPicPr>
            <p:cNvPr id="3" name="รูปภาพ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6298" y="4285243"/>
              <a:ext cx="1439528" cy="1439528"/>
            </a:xfrm>
            <a:prstGeom prst="rect">
              <a:avLst/>
            </a:prstGeom>
          </p:spPr>
        </p:pic>
        <p:pic>
          <p:nvPicPr>
            <p:cNvPr id="7" name="รูปภาพ 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292" y="4425872"/>
              <a:ext cx="1253917" cy="1254544"/>
            </a:xfrm>
            <a:prstGeom prst="rect">
              <a:avLst/>
            </a:prstGeom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27266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885" y="2184725"/>
            <a:ext cx="2316404" cy="985703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7710391" y="4810272"/>
            <a:ext cx="33650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      </a:t>
            </a:r>
            <a:r>
              <a:rPr lang="en-US" sz="2400" b="1" dirty="0">
                <a:solidFill>
                  <a:srgbClr val="00B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LIFF</a:t>
            </a:r>
          </a:p>
          <a:p>
            <a:r>
              <a:rPr lang="en-US" sz="2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LINE Front-end Framework</a:t>
            </a:r>
            <a:endParaRPr lang="th-TH" sz="2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8277517" y="1784615"/>
            <a:ext cx="21451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Web Application</a:t>
            </a:r>
            <a:endParaRPr lang="th-TH" sz="2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7" name="รูปภาพ 12" descr="รูปภาพประกอบด้วย เวกเตอร์กราฟิก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51186A60-307E-49BF-BD41-51A44573B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760" y="4730291"/>
            <a:ext cx="1095228" cy="10952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รูปภาพ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72" y="4929801"/>
            <a:ext cx="2619826" cy="693333"/>
          </a:xfrm>
          <a:prstGeom prst="rect">
            <a:avLst/>
          </a:prstGeom>
        </p:spPr>
      </p:pic>
      <p:cxnSp>
        <p:nvCxnSpPr>
          <p:cNvPr id="51" name="ลูกศรเชื่อมต่อแบบตรง 50"/>
          <p:cNvCxnSpPr/>
          <p:nvPr/>
        </p:nvCxnSpPr>
        <p:spPr>
          <a:xfrm flipV="1">
            <a:off x="9350085" y="3279511"/>
            <a:ext cx="1" cy="1421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ลูกศรเชื่อมต่อแบบตรง 63"/>
          <p:cNvCxnSpPr/>
          <p:nvPr/>
        </p:nvCxnSpPr>
        <p:spPr>
          <a:xfrm>
            <a:off x="3800293" y="5276467"/>
            <a:ext cx="936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กล่องข้อความ 69"/>
          <p:cNvSpPr txBox="1"/>
          <p:nvPr/>
        </p:nvSpPr>
        <p:spPr>
          <a:xfrm>
            <a:off x="3713953" y="5425409"/>
            <a:ext cx="1264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dobe Garamond Pro" panose="02020502060506020403" pitchFamily="18" charset="0"/>
              </a:rPr>
              <a:t>Response</a:t>
            </a:r>
            <a:endParaRPr lang="th-TH" sz="2000" dirty="0">
              <a:latin typeface="Adobe Garamond Pro" panose="02020502060506020403" pitchFamily="18" charset="0"/>
            </a:endParaRPr>
          </a:p>
        </p:txBody>
      </p:sp>
      <p:sp>
        <p:nvSpPr>
          <p:cNvPr id="77" name="กล่องข้อความ 76"/>
          <p:cNvSpPr txBox="1"/>
          <p:nvPr/>
        </p:nvSpPr>
        <p:spPr>
          <a:xfrm>
            <a:off x="2365357" y="3805263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dobe Garamond Pro" panose="02020502060506020403" pitchFamily="18" charset="0"/>
              </a:rPr>
              <a:t>Read</a:t>
            </a:r>
            <a:endParaRPr lang="th-TH" dirty="0">
              <a:latin typeface="Adobe Garamond Pro" panose="02020502060506020403" pitchFamily="18" charset="0"/>
            </a:endParaRPr>
          </a:p>
        </p:txBody>
      </p:sp>
      <p:sp>
        <p:nvSpPr>
          <p:cNvPr id="78" name="กล่องข้อความ 77"/>
          <p:cNvSpPr txBox="1"/>
          <p:nvPr/>
        </p:nvSpPr>
        <p:spPr>
          <a:xfrm>
            <a:off x="9350085" y="3805263"/>
            <a:ext cx="954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dobe Garamond Pro" panose="02020502060506020403" pitchFamily="18" charset="0"/>
              </a:rPr>
              <a:t>Import</a:t>
            </a:r>
            <a:endParaRPr lang="th-TH" sz="2000" dirty="0">
              <a:latin typeface="Adobe Garamond Pro" panose="02020502060506020403" pitchFamily="18" charset="0"/>
            </a:endParaRPr>
          </a:p>
        </p:txBody>
      </p:sp>
      <p:sp>
        <p:nvSpPr>
          <p:cNvPr id="79" name="กล่องข้อความ 78"/>
          <p:cNvSpPr txBox="1"/>
          <p:nvPr/>
        </p:nvSpPr>
        <p:spPr>
          <a:xfrm>
            <a:off x="6313936" y="3453727"/>
            <a:ext cx="1109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dobe Garamond Pro" panose="02020502060506020403" pitchFamily="18" charset="0"/>
              </a:rPr>
              <a:t>Integrate</a:t>
            </a:r>
            <a:endParaRPr lang="th-TH" sz="2000" dirty="0">
              <a:latin typeface="Adobe Garamond Pro" panose="02020502060506020403" pitchFamily="18" charset="0"/>
            </a:endParaRPr>
          </a:p>
        </p:txBody>
      </p:sp>
      <p:pic>
        <p:nvPicPr>
          <p:cNvPr id="86" name="รูปภาพ 85"/>
          <p:cNvPicPr>
            <a:picLocks noChangeAspect="1"/>
          </p:cNvPicPr>
          <p:nvPr/>
        </p:nvPicPr>
        <p:blipFill rotWithShape="1">
          <a:blip r:embed="rId5"/>
          <a:srcRect l="7436" t="19949" r="8127" b="17438"/>
          <a:stretch/>
        </p:blipFill>
        <p:spPr>
          <a:xfrm>
            <a:off x="4542020" y="268884"/>
            <a:ext cx="2866726" cy="965326"/>
          </a:xfrm>
          <a:prstGeom prst="rect">
            <a:avLst/>
          </a:prstGeom>
        </p:spPr>
      </p:pic>
      <p:cxnSp>
        <p:nvCxnSpPr>
          <p:cNvPr id="88" name="ลูกศรเชื่อมต่อแบบตรง 87"/>
          <p:cNvCxnSpPr>
            <a:endCxn id="86" idx="3"/>
          </p:cNvCxnSpPr>
          <p:nvPr/>
        </p:nvCxnSpPr>
        <p:spPr>
          <a:xfrm flipH="1">
            <a:off x="7408746" y="739534"/>
            <a:ext cx="1780224" cy="120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ตัวเชื่อมต่อตรง 91"/>
          <p:cNvCxnSpPr/>
          <p:nvPr/>
        </p:nvCxnSpPr>
        <p:spPr>
          <a:xfrm>
            <a:off x="9188970" y="739534"/>
            <a:ext cx="0" cy="8555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กล่องข้อความ 93"/>
          <p:cNvSpPr txBox="1"/>
          <p:nvPr/>
        </p:nvSpPr>
        <p:spPr>
          <a:xfrm>
            <a:off x="8283626" y="339423"/>
            <a:ext cx="1109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dobe Garamond Pro" panose="02020502060506020403" pitchFamily="18" charset="0"/>
              </a:rPr>
              <a:t>Deploy</a:t>
            </a:r>
            <a:endParaRPr lang="th-TH" sz="2000" dirty="0">
              <a:latin typeface="Adobe Garamond Pro" panose="02020502060506020403" pitchFamily="18" charset="0"/>
            </a:endParaRPr>
          </a:p>
        </p:txBody>
      </p:sp>
      <p:cxnSp>
        <p:nvCxnSpPr>
          <p:cNvPr id="96" name="ลูกศรเชื่อมต่อแบบตรง 95"/>
          <p:cNvCxnSpPr/>
          <p:nvPr/>
        </p:nvCxnSpPr>
        <p:spPr>
          <a:xfrm flipH="1">
            <a:off x="6313936" y="3149267"/>
            <a:ext cx="1963581" cy="1581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ผลการค้นหารูปภาพสำหรับ googlesheet">
            <a:extLst>
              <a:ext uri="{FF2B5EF4-FFF2-40B4-BE49-F238E27FC236}">
                <a16:creationId xmlns:a16="http://schemas.microsoft.com/office/drawing/2014/main" id="{A4D88859-D476-4518-9CCF-0A05FFC67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472" y="1596540"/>
            <a:ext cx="1135769" cy="11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กล่องข้อความ 76">
            <a:extLst>
              <a:ext uri="{FF2B5EF4-FFF2-40B4-BE49-F238E27FC236}">
                <a16:creationId xmlns:a16="http://schemas.microsoft.com/office/drawing/2014/main" id="{EC5D2FA2-4540-434B-9F0F-88F2063561AD}"/>
              </a:ext>
            </a:extLst>
          </p:cNvPr>
          <p:cNvSpPr txBox="1"/>
          <p:nvPr/>
        </p:nvSpPr>
        <p:spPr>
          <a:xfrm>
            <a:off x="1660482" y="2704522"/>
            <a:ext cx="1535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dobe Garamond Pro" panose="02020502060506020403" pitchFamily="18" charset="0"/>
              </a:rPr>
              <a:t>Google Sheet</a:t>
            </a:r>
            <a:endParaRPr lang="th-TH" dirty="0">
              <a:latin typeface="Adobe Garamond Pro" panose="02020502060506020403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3550D9-1964-43F3-9BE9-896D21D62307}"/>
              </a:ext>
            </a:extLst>
          </p:cNvPr>
          <p:cNvCxnSpPr>
            <a:cxnSpLocks/>
          </p:cNvCxnSpPr>
          <p:nvPr/>
        </p:nvCxnSpPr>
        <p:spPr>
          <a:xfrm flipV="1">
            <a:off x="2309427" y="3279511"/>
            <a:ext cx="0" cy="159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86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551D16-0AB2-45C0-83F6-ED6772BA71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2" r="8413"/>
          <a:stretch/>
        </p:blipFill>
        <p:spPr>
          <a:xfrm>
            <a:off x="3194019" y="536529"/>
            <a:ext cx="8675411" cy="5784942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797" y="5482324"/>
            <a:ext cx="1020580" cy="1020580"/>
          </a:xfrm>
          <a:prstGeom prst="rect">
            <a:avLst/>
          </a:prstGeom>
        </p:spPr>
      </p:pic>
      <p:sp>
        <p:nvSpPr>
          <p:cNvPr id="7" name="กล่องข้อความ 6"/>
          <p:cNvSpPr txBox="1"/>
          <p:nvPr/>
        </p:nvSpPr>
        <p:spPr>
          <a:xfrm>
            <a:off x="8075570" y="6473876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JasmineUPC" panose="02020603050405020304" pitchFamily="18" charset="-34"/>
              </a:rPr>
              <a:t>User</a:t>
            </a:r>
            <a:endParaRPr lang="th-TH" sz="2000" dirty="0">
              <a:latin typeface="Adobe Gothic Std B" panose="020B0800000000000000" pitchFamily="34" charset="-128"/>
              <a:ea typeface="Adobe Gothic Std B" panose="020B0800000000000000" pitchFamily="34" charset="-128"/>
              <a:cs typeface="JasmineUPC" panose="02020603050405020304" pitchFamily="18" charset="-34"/>
            </a:endParaRPr>
          </a:p>
        </p:txBody>
      </p:sp>
      <p:cxnSp>
        <p:nvCxnSpPr>
          <p:cNvPr id="9" name="ลูกศรเชื่อมต่อแบบตรง 8"/>
          <p:cNvCxnSpPr>
            <a:cxnSpLocks/>
          </p:cNvCxnSpPr>
          <p:nvPr/>
        </p:nvCxnSpPr>
        <p:spPr>
          <a:xfrm flipH="1" flipV="1">
            <a:off x="7100025" y="5623242"/>
            <a:ext cx="3622" cy="5019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ตัวเชื่อมต่อตรง 12"/>
          <p:cNvCxnSpPr>
            <a:cxnSpLocks/>
          </p:cNvCxnSpPr>
          <p:nvPr/>
        </p:nvCxnSpPr>
        <p:spPr>
          <a:xfrm>
            <a:off x="7100025" y="6118632"/>
            <a:ext cx="783772" cy="65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กล่องข้อความ 15"/>
          <p:cNvSpPr txBox="1"/>
          <p:nvPr/>
        </p:nvSpPr>
        <p:spPr>
          <a:xfrm>
            <a:off x="6547951" y="5792559"/>
            <a:ext cx="918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dobe Garamond Pro" panose="02020502060506020403" pitchFamily="18" charset="0"/>
                <a:cs typeface="JasmineUPC" panose="02020603050405020304" pitchFamily="18" charset="-34"/>
              </a:rPr>
              <a:t>Use</a:t>
            </a:r>
            <a:endParaRPr lang="th-TH" sz="2000" dirty="0">
              <a:latin typeface="Adobe Garamond Pro" panose="02020502060506020403" pitchFamily="18" charset="0"/>
              <a:cs typeface="JasmineUPC" panose="02020603050405020304" pitchFamily="18" charset="-34"/>
            </a:endParaRP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30" y="1596540"/>
            <a:ext cx="1390608" cy="1083715"/>
          </a:xfrm>
          <a:prstGeom prst="rect">
            <a:avLst/>
          </a:prstGeom>
        </p:spPr>
      </p:pic>
      <p:sp>
        <p:nvSpPr>
          <p:cNvPr id="3" name="สี่เหลี่ยมผืนผ้า 2"/>
          <p:cNvSpPr/>
          <p:nvPr/>
        </p:nvSpPr>
        <p:spPr>
          <a:xfrm>
            <a:off x="614216" y="2749847"/>
            <a:ext cx="18950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</a:t>
            </a:r>
            <a:r>
              <a:rPr lang="th-TH" sz="2000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armer</a:t>
            </a:r>
            <a:r>
              <a:rPr lang="th-TH" sz="2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</a:t>
            </a:r>
            <a:r>
              <a:rPr lang="th-TH" sz="2000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eader</a:t>
            </a:r>
            <a:endParaRPr lang="th-TH" sz="2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2740562" y="2082842"/>
            <a:ext cx="9069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dobe Garamond Pro" panose="02020502060506020403" pitchFamily="18" charset="0"/>
              </a:rPr>
              <a:t>Fill out</a:t>
            </a:r>
          </a:p>
        </p:txBody>
      </p:sp>
      <p:cxnSp>
        <p:nvCxnSpPr>
          <p:cNvPr id="15" name="ลูกศรเชื่อมต่อแบบตรง 14"/>
          <p:cNvCxnSpPr>
            <a:cxnSpLocks/>
          </p:cNvCxnSpPr>
          <p:nvPr/>
        </p:nvCxnSpPr>
        <p:spPr>
          <a:xfrm>
            <a:off x="2608938" y="2597142"/>
            <a:ext cx="1043724" cy="15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03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/>
          <p:cNvSpPr/>
          <p:nvPr/>
        </p:nvSpPr>
        <p:spPr>
          <a:xfrm>
            <a:off x="1133087" y="1125297"/>
            <a:ext cx="3959019" cy="42757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2064390" y="3358280"/>
            <a:ext cx="2137870" cy="4909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2064390" y="2772216"/>
            <a:ext cx="2137870" cy="4909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2049318" y="2186152"/>
            <a:ext cx="2137870" cy="4909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มุมมน 6"/>
          <p:cNvSpPr/>
          <p:nvPr/>
        </p:nvSpPr>
        <p:spPr>
          <a:xfrm>
            <a:off x="5092106" y="242076"/>
            <a:ext cx="1221640" cy="65380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chemeClr val="tx1"/>
                </a:solidFill>
              </a:rPr>
              <a:t>ราคา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584278" y="2222165"/>
            <a:ext cx="915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จังหวัด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654975" y="2811331"/>
            <a:ext cx="915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อำเภอ</a:t>
            </a: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2675703" y="3358280"/>
            <a:ext cx="915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ตำบล</a:t>
            </a:r>
          </a:p>
        </p:txBody>
      </p:sp>
      <p:sp>
        <p:nvSpPr>
          <p:cNvPr id="12" name="สี่เหลี่ยมผืนผ้ามุมมน 11"/>
          <p:cNvSpPr/>
          <p:nvPr/>
        </p:nvSpPr>
        <p:spPr>
          <a:xfrm>
            <a:off x="2660806" y="4038745"/>
            <a:ext cx="992583" cy="45811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chemeClr val="tx1"/>
                </a:solidFill>
              </a:rPr>
              <a:t>ตกลง</a:t>
            </a:r>
          </a:p>
        </p:txBody>
      </p:sp>
      <p:sp>
        <p:nvSpPr>
          <p:cNvPr id="14" name="แผนผังลำดับงาน: ผสาน 13"/>
          <p:cNvSpPr/>
          <p:nvPr/>
        </p:nvSpPr>
        <p:spPr>
          <a:xfrm>
            <a:off x="3833994" y="2300501"/>
            <a:ext cx="305410" cy="294522"/>
          </a:xfrm>
          <a:prstGeom prst="flowChartMerg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แผนผังลำดับงาน: ผสาน 15"/>
          <p:cNvSpPr/>
          <p:nvPr/>
        </p:nvSpPr>
        <p:spPr>
          <a:xfrm>
            <a:off x="3849066" y="2886565"/>
            <a:ext cx="305410" cy="294522"/>
          </a:xfrm>
          <a:prstGeom prst="flowChartMerg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แผนผังลำดับงาน: ผสาน 17"/>
          <p:cNvSpPr/>
          <p:nvPr/>
        </p:nvSpPr>
        <p:spPr>
          <a:xfrm>
            <a:off x="3849066" y="3472629"/>
            <a:ext cx="305410" cy="294522"/>
          </a:xfrm>
          <a:prstGeom prst="flowChartMerg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1644831" y="1395387"/>
            <a:ext cx="152705" cy="1527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กล่องข้อความ 19"/>
          <p:cNvSpPr txBox="1"/>
          <p:nvPr/>
        </p:nvSpPr>
        <p:spPr>
          <a:xfrm>
            <a:off x="1797536" y="1320266"/>
            <a:ext cx="1674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JasmineUPC" panose="02020603050405020304" pitchFamily="18" charset="-34"/>
              </a:rPr>
              <a:t>ข้าวหอมมะลิ</a:t>
            </a:r>
          </a:p>
        </p:txBody>
      </p:sp>
      <p:sp>
        <p:nvSpPr>
          <p:cNvPr id="21" name="กล่องข้อความ 20"/>
          <p:cNvSpPr txBox="1"/>
          <p:nvPr/>
        </p:nvSpPr>
        <p:spPr>
          <a:xfrm>
            <a:off x="3157097" y="1320266"/>
            <a:ext cx="1990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JasmineUPC" panose="02020603050405020304" pitchFamily="18" charset="-34"/>
              </a:rPr>
              <a:t>ข้าวโพดเลี้ยงสัตว์</a:t>
            </a: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3004392" y="1397381"/>
            <a:ext cx="152705" cy="1527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5" name="รูปภาพ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265" y="1115178"/>
            <a:ext cx="4894353" cy="4285859"/>
          </a:xfrm>
          <a:prstGeom prst="rect">
            <a:avLst/>
          </a:prstGeom>
        </p:spPr>
      </p:pic>
      <p:sp>
        <p:nvSpPr>
          <p:cNvPr id="26" name="ลูกศรขวา 25"/>
          <p:cNvSpPr/>
          <p:nvPr/>
        </p:nvSpPr>
        <p:spPr>
          <a:xfrm>
            <a:off x="5300623" y="2886565"/>
            <a:ext cx="871730" cy="294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42" name="ตาราง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567085"/>
              </p:ext>
            </p:extLst>
          </p:nvPr>
        </p:nvGraphicFramePr>
        <p:xfrm>
          <a:off x="6507475" y="1395874"/>
          <a:ext cx="4551438" cy="22294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8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5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85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2953">
                <a:tc>
                  <a:txBody>
                    <a:bodyPr/>
                    <a:lstStyle/>
                    <a:p>
                      <a:r>
                        <a:rPr lang="th-TH" sz="2000" dirty="0"/>
                        <a:t>จังหวัด</a:t>
                      </a:r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r>
                        <a:rPr lang="th-TH" sz="2000" dirty="0"/>
                        <a:t>อำเภอ</a:t>
                      </a:r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r>
                        <a:rPr lang="th-TH" sz="2000" dirty="0"/>
                        <a:t>ตำบล</a:t>
                      </a:r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r>
                        <a:rPr lang="th-TH" sz="2000" dirty="0"/>
                        <a:t>ร้าน</a:t>
                      </a:r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r>
                        <a:rPr lang="th-TH" sz="2000" dirty="0"/>
                        <a:t>วันที่</a:t>
                      </a:r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r>
                        <a:rPr lang="th-TH" sz="2000" dirty="0"/>
                        <a:t>ประเภท</a:t>
                      </a:r>
                    </a:p>
                  </a:txBody>
                  <a:tcPr marL="66771" marR="66771" marT="33385" marB="3338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953"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 marL="66771" marR="66771" marT="33385" marB="3338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953"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 marL="66771" marR="66771" marT="33385" marB="3338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953"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 marL="66771" marR="66771" marT="33385" marB="3338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953"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 marL="66771" marR="66771" marT="33385" marB="3338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953"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 marL="66771" marR="66771" marT="33385" marB="33385"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 marL="66771" marR="66771" marT="33385" marB="3338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11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มุมมน 4"/>
          <p:cNvSpPr/>
          <p:nvPr/>
        </p:nvSpPr>
        <p:spPr>
          <a:xfrm>
            <a:off x="5179770" y="374900"/>
            <a:ext cx="1221640" cy="6108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โรคพืช</a:t>
            </a:r>
          </a:p>
        </p:txBody>
      </p:sp>
      <p:sp>
        <p:nvSpPr>
          <p:cNvPr id="8" name="สี่เหลี่ยมผืนผ้ามุมมน 7"/>
          <p:cNvSpPr/>
          <p:nvPr/>
        </p:nvSpPr>
        <p:spPr>
          <a:xfrm>
            <a:off x="3576366" y="1802047"/>
            <a:ext cx="1374345" cy="61081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โรคข้าว</a:t>
            </a:r>
          </a:p>
        </p:txBody>
      </p:sp>
      <p:sp>
        <p:nvSpPr>
          <p:cNvPr id="10" name="สี่เหลี่ยมผืนผ้ามุมมน 9"/>
          <p:cNvSpPr/>
          <p:nvPr/>
        </p:nvSpPr>
        <p:spPr>
          <a:xfrm>
            <a:off x="6783172" y="1802047"/>
            <a:ext cx="1374345" cy="61081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โรคข้าวโพด</a:t>
            </a:r>
          </a:p>
        </p:txBody>
      </p:sp>
      <p:cxnSp>
        <p:nvCxnSpPr>
          <p:cNvPr id="14" name="ตัวเชื่อมต่อตรง 13"/>
          <p:cNvCxnSpPr>
            <a:stCxn id="5" idx="2"/>
          </p:cNvCxnSpPr>
          <p:nvPr/>
        </p:nvCxnSpPr>
        <p:spPr>
          <a:xfrm>
            <a:off x="5790590" y="985720"/>
            <a:ext cx="0" cy="305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ตัวเชื่อมต่อตรง 15"/>
          <p:cNvCxnSpPr/>
          <p:nvPr/>
        </p:nvCxnSpPr>
        <p:spPr>
          <a:xfrm flipH="1">
            <a:off x="4263540" y="1291130"/>
            <a:ext cx="15270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ตัวเชื่อมต่อตรง 17"/>
          <p:cNvCxnSpPr/>
          <p:nvPr/>
        </p:nvCxnSpPr>
        <p:spPr>
          <a:xfrm>
            <a:off x="5790590" y="1291130"/>
            <a:ext cx="167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/>
          <p:cNvCxnSpPr>
            <a:endCxn id="8" idx="0"/>
          </p:cNvCxnSpPr>
          <p:nvPr/>
        </p:nvCxnSpPr>
        <p:spPr>
          <a:xfrm>
            <a:off x="4263539" y="1291130"/>
            <a:ext cx="0" cy="51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ลูกศรเชื่อมต่อแบบตรง 21"/>
          <p:cNvCxnSpPr>
            <a:endCxn id="10" idx="0"/>
          </p:cNvCxnSpPr>
          <p:nvPr/>
        </p:nvCxnSpPr>
        <p:spPr>
          <a:xfrm>
            <a:off x="7470345" y="1291130"/>
            <a:ext cx="0" cy="51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รูปภาพ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0"/>
          <a:stretch/>
        </p:blipFill>
        <p:spPr>
          <a:xfrm>
            <a:off x="3092268" y="2512770"/>
            <a:ext cx="2342540" cy="39876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9" name="รูปภาพ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4"/>
          <a:stretch/>
        </p:blipFill>
        <p:spPr>
          <a:xfrm>
            <a:off x="6290735" y="2512770"/>
            <a:ext cx="2359217" cy="40024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897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มุมมน 3"/>
          <p:cNvSpPr/>
          <p:nvPr/>
        </p:nvSpPr>
        <p:spPr>
          <a:xfrm>
            <a:off x="5179770" y="222195"/>
            <a:ext cx="1679755" cy="61082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ความรู้ทั่วไป</a:t>
            </a:r>
          </a:p>
        </p:txBody>
      </p:sp>
      <p:sp>
        <p:nvSpPr>
          <p:cNvPr id="5" name="สี่เหลี่ยมผืนผ้ามุมมน 4"/>
          <p:cNvSpPr/>
          <p:nvPr/>
        </p:nvSpPr>
        <p:spPr>
          <a:xfrm>
            <a:off x="2583785" y="1653544"/>
            <a:ext cx="1068935" cy="5778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ข้าว</a:t>
            </a:r>
          </a:p>
        </p:txBody>
      </p:sp>
      <p:sp>
        <p:nvSpPr>
          <p:cNvPr id="6" name="สี่เหลี่ยมผืนผ้ามุมมน 5"/>
          <p:cNvSpPr/>
          <p:nvPr/>
        </p:nvSpPr>
        <p:spPr>
          <a:xfrm>
            <a:off x="8386575" y="1620599"/>
            <a:ext cx="1068935" cy="6108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ข้าวโพด</a:t>
            </a:r>
          </a:p>
        </p:txBody>
      </p:sp>
      <p:sp>
        <p:nvSpPr>
          <p:cNvPr id="7" name="สี่เหลี่ยมผืนผ้ามุมมน 6"/>
          <p:cNvSpPr/>
          <p:nvPr/>
        </p:nvSpPr>
        <p:spPr>
          <a:xfrm>
            <a:off x="1056735" y="2938589"/>
            <a:ext cx="1527050" cy="610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chemeClr val="tx1"/>
                </a:solidFill>
              </a:rPr>
              <a:t>ข้าวหอมมะลิ</a:t>
            </a:r>
          </a:p>
        </p:txBody>
      </p:sp>
      <p:sp>
        <p:nvSpPr>
          <p:cNvPr id="8" name="สี่เหลี่ยมผืนผ้ามุมมน 7"/>
          <p:cNvSpPr/>
          <p:nvPr/>
        </p:nvSpPr>
        <p:spPr>
          <a:xfrm>
            <a:off x="1056735" y="4321869"/>
            <a:ext cx="1527050" cy="610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chemeClr val="tx1"/>
                </a:solidFill>
              </a:rPr>
              <a:t>ข้าวเหนียว</a:t>
            </a:r>
          </a:p>
        </p:txBody>
      </p:sp>
      <p:sp>
        <p:nvSpPr>
          <p:cNvPr id="9" name="สี่เหลี่ยมผืนผ้ามุมมน 8"/>
          <p:cNvSpPr/>
          <p:nvPr/>
        </p:nvSpPr>
        <p:spPr>
          <a:xfrm>
            <a:off x="3661598" y="4328708"/>
            <a:ext cx="1527050" cy="610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chemeClr val="tx1"/>
                </a:solidFill>
              </a:rPr>
              <a:t>ข้าวเปลือก</a:t>
            </a:r>
          </a:p>
        </p:txBody>
      </p:sp>
      <p:sp>
        <p:nvSpPr>
          <p:cNvPr id="10" name="สี่เหลี่ยมผืนผ้ามุมมน 9"/>
          <p:cNvSpPr/>
          <p:nvPr/>
        </p:nvSpPr>
        <p:spPr>
          <a:xfrm>
            <a:off x="3585247" y="2938589"/>
            <a:ext cx="1677853" cy="610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chemeClr val="tx1"/>
                </a:solidFill>
              </a:rPr>
              <a:t>ข้าว</a:t>
            </a:r>
            <a:r>
              <a:rPr lang="th-TH" dirty="0" err="1">
                <a:solidFill>
                  <a:schemeClr val="tx1"/>
                </a:solidFill>
              </a:rPr>
              <a:t>ไรซ์</a:t>
            </a:r>
            <a:r>
              <a:rPr lang="th-TH" dirty="0">
                <a:solidFill>
                  <a:schemeClr val="tx1"/>
                </a:solidFill>
              </a:rPr>
              <a:t>เบอร์รี่</a:t>
            </a:r>
          </a:p>
        </p:txBody>
      </p:sp>
      <p:sp>
        <p:nvSpPr>
          <p:cNvPr id="11" name="สี่เหลี่ยมผืนผ้ามุมมน 10"/>
          <p:cNvSpPr/>
          <p:nvPr/>
        </p:nvSpPr>
        <p:spPr>
          <a:xfrm>
            <a:off x="6248705" y="2938589"/>
            <a:ext cx="2002926" cy="610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ข้าวโพดเลี้ยงสัตว์</a:t>
            </a:r>
          </a:p>
        </p:txBody>
      </p:sp>
      <p:sp>
        <p:nvSpPr>
          <p:cNvPr id="12" name="สี่เหลี่ยมผืนผ้ามุมมน 11"/>
          <p:cNvSpPr/>
          <p:nvPr/>
        </p:nvSpPr>
        <p:spPr>
          <a:xfrm>
            <a:off x="9608215" y="2938589"/>
            <a:ext cx="2002926" cy="610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ข้าวโพดหวาน</a:t>
            </a:r>
          </a:p>
        </p:txBody>
      </p:sp>
      <p:sp>
        <p:nvSpPr>
          <p:cNvPr id="13" name="สี่เหลี่ยมผืนผ้ามุมมน 12"/>
          <p:cNvSpPr/>
          <p:nvPr/>
        </p:nvSpPr>
        <p:spPr>
          <a:xfrm>
            <a:off x="6776193" y="4179048"/>
            <a:ext cx="1365465" cy="92381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ข้าวโพดข้าวเหนียว</a:t>
            </a:r>
          </a:p>
        </p:txBody>
      </p:sp>
      <p:sp>
        <p:nvSpPr>
          <p:cNvPr id="14" name="สี่เหลี่ยมผืนผ้ามุมมน 13"/>
          <p:cNvSpPr/>
          <p:nvPr/>
        </p:nvSpPr>
        <p:spPr>
          <a:xfrm>
            <a:off x="9608215" y="4337643"/>
            <a:ext cx="2002926" cy="610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ข้าวโพดฝักอ่อน</a:t>
            </a:r>
          </a:p>
        </p:txBody>
      </p:sp>
      <p:cxnSp>
        <p:nvCxnSpPr>
          <p:cNvPr id="21" name="ตัวเชื่อมต่อตรง 20"/>
          <p:cNvCxnSpPr>
            <a:stCxn id="4" idx="2"/>
          </p:cNvCxnSpPr>
          <p:nvPr/>
        </p:nvCxnSpPr>
        <p:spPr>
          <a:xfrm flipH="1">
            <a:off x="6019647" y="833015"/>
            <a:ext cx="1" cy="305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ตัวเชื่อมต่อตรง 22"/>
          <p:cNvCxnSpPr/>
          <p:nvPr/>
        </p:nvCxnSpPr>
        <p:spPr>
          <a:xfrm>
            <a:off x="3118252" y="1138425"/>
            <a:ext cx="5802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ลูกศรเชื่อมต่อแบบตรง 24"/>
          <p:cNvCxnSpPr>
            <a:endCxn id="5" idx="0"/>
          </p:cNvCxnSpPr>
          <p:nvPr/>
        </p:nvCxnSpPr>
        <p:spPr>
          <a:xfrm>
            <a:off x="3118252" y="1138425"/>
            <a:ext cx="1" cy="515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ลูกศรเชื่อมต่อแบบตรง 26"/>
          <p:cNvCxnSpPr>
            <a:endCxn id="6" idx="0"/>
          </p:cNvCxnSpPr>
          <p:nvPr/>
        </p:nvCxnSpPr>
        <p:spPr>
          <a:xfrm>
            <a:off x="8921042" y="1138425"/>
            <a:ext cx="1" cy="48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ตัวเชื่อมต่อตรง 30"/>
          <p:cNvCxnSpPr>
            <a:stCxn id="5" idx="2"/>
          </p:cNvCxnSpPr>
          <p:nvPr/>
        </p:nvCxnSpPr>
        <p:spPr>
          <a:xfrm flipH="1">
            <a:off x="3118251" y="2231419"/>
            <a:ext cx="2" cy="2395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/>
          <p:cNvCxnSpPr>
            <a:endCxn id="10" idx="1"/>
          </p:cNvCxnSpPr>
          <p:nvPr/>
        </p:nvCxnSpPr>
        <p:spPr>
          <a:xfrm>
            <a:off x="3118252" y="3243999"/>
            <a:ext cx="466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ลูกศรเชื่อมต่อแบบตรง 37"/>
          <p:cNvCxnSpPr>
            <a:endCxn id="7" idx="3"/>
          </p:cNvCxnSpPr>
          <p:nvPr/>
        </p:nvCxnSpPr>
        <p:spPr>
          <a:xfrm flipH="1">
            <a:off x="2583785" y="3243999"/>
            <a:ext cx="534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ลูกศรเชื่อมต่อแบบตรง 48"/>
          <p:cNvCxnSpPr>
            <a:endCxn id="9" idx="1"/>
          </p:cNvCxnSpPr>
          <p:nvPr/>
        </p:nvCxnSpPr>
        <p:spPr>
          <a:xfrm>
            <a:off x="3111592" y="4634118"/>
            <a:ext cx="550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ลูกศรเชื่อมต่อแบบตรง 50"/>
          <p:cNvCxnSpPr>
            <a:endCxn id="8" idx="3"/>
          </p:cNvCxnSpPr>
          <p:nvPr/>
        </p:nvCxnSpPr>
        <p:spPr>
          <a:xfrm flipH="1" flipV="1">
            <a:off x="2583785" y="4627279"/>
            <a:ext cx="534466" cy="6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ตัวเชื่อมต่อตรง 56"/>
          <p:cNvCxnSpPr/>
          <p:nvPr/>
        </p:nvCxnSpPr>
        <p:spPr>
          <a:xfrm flipH="1">
            <a:off x="8921042" y="2238258"/>
            <a:ext cx="2" cy="2395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ลูกศรเชื่อมต่อแบบตรง 57"/>
          <p:cNvCxnSpPr>
            <a:endCxn id="12" idx="1"/>
          </p:cNvCxnSpPr>
          <p:nvPr/>
        </p:nvCxnSpPr>
        <p:spPr>
          <a:xfrm flipV="1">
            <a:off x="8921043" y="3243999"/>
            <a:ext cx="687172" cy="6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ลูกศรเชื่อมต่อแบบตรง 58"/>
          <p:cNvCxnSpPr>
            <a:endCxn id="11" idx="3"/>
          </p:cNvCxnSpPr>
          <p:nvPr/>
        </p:nvCxnSpPr>
        <p:spPr>
          <a:xfrm flipH="1" flipV="1">
            <a:off x="8251631" y="3243999"/>
            <a:ext cx="669413" cy="6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ลูกศรเชื่อมต่อแบบตรง 59"/>
          <p:cNvCxnSpPr>
            <a:endCxn id="14" idx="1"/>
          </p:cNvCxnSpPr>
          <p:nvPr/>
        </p:nvCxnSpPr>
        <p:spPr>
          <a:xfrm>
            <a:off x="8914383" y="4640957"/>
            <a:ext cx="693832" cy="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ลูกศรเชื่อมต่อแบบตรง 60"/>
          <p:cNvCxnSpPr/>
          <p:nvPr/>
        </p:nvCxnSpPr>
        <p:spPr>
          <a:xfrm flipH="1" flipV="1">
            <a:off x="8260787" y="4627279"/>
            <a:ext cx="660255" cy="1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54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มุมมน 3"/>
          <p:cNvSpPr/>
          <p:nvPr/>
        </p:nvSpPr>
        <p:spPr>
          <a:xfrm>
            <a:off x="5027065" y="374900"/>
            <a:ext cx="2290575" cy="610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แนะนำ</a:t>
            </a:r>
            <a:r>
              <a:rPr lang="th-TH" dirty="0" err="1"/>
              <a:t>แอปพลิเค</a:t>
            </a:r>
            <a:r>
              <a:rPr lang="th-TH" dirty="0"/>
              <a:t>ชัน</a:t>
            </a:r>
          </a:p>
        </p:txBody>
      </p:sp>
      <p:sp>
        <p:nvSpPr>
          <p:cNvPr id="5" name="สี่เหลี่ยมผืนผ้ามุมมน 4"/>
          <p:cNvSpPr/>
          <p:nvPr/>
        </p:nvSpPr>
        <p:spPr>
          <a:xfrm>
            <a:off x="2202022" y="2818180"/>
            <a:ext cx="1068935" cy="57787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ข้าว</a:t>
            </a:r>
          </a:p>
        </p:txBody>
      </p:sp>
      <p:sp>
        <p:nvSpPr>
          <p:cNvPr id="6" name="สี่เหลี่ยมผืนผ้ามุมมน 5"/>
          <p:cNvSpPr/>
          <p:nvPr/>
        </p:nvSpPr>
        <p:spPr>
          <a:xfrm>
            <a:off x="9073747" y="2818180"/>
            <a:ext cx="1068935" cy="6108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ข้าวโพด</a:t>
            </a:r>
          </a:p>
        </p:txBody>
      </p:sp>
      <p:cxnSp>
        <p:nvCxnSpPr>
          <p:cNvPr id="7" name="ตัวเชื่อมต่อตรง 6"/>
          <p:cNvCxnSpPr/>
          <p:nvPr/>
        </p:nvCxnSpPr>
        <p:spPr>
          <a:xfrm flipH="1">
            <a:off x="6096000" y="981145"/>
            <a:ext cx="1" cy="305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ตัวเชื่อมต่อตรง 7"/>
          <p:cNvCxnSpPr/>
          <p:nvPr/>
        </p:nvCxnSpPr>
        <p:spPr>
          <a:xfrm>
            <a:off x="3270957" y="3123590"/>
            <a:ext cx="5802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รูปภาพ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29" y="1286555"/>
            <a:ext cx="2206846" cy="3921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9718184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186</Words>
  <Application>Microsoft Office PowerPoint</Application>
  <PresentationFormat>Widescreen</PresentationFormat>
  <Paragraphs>51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Adobe Garamond Pro</vt:lpstr>
      <vt:lpstr>Adobe Gothic Std B</vt:lpstr>
      <vt:lpstr>Arial</vt:lpstr>
      <vt:lpstr>Calibri</vt:lpstr>
      <vt:lpstr>Calibri Light</vt:lpstr>
      <vt:lpstr>JasmineUPC</vt:lpstr>
      <vt:lpstr>ธีมของ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KengKarn DuangKaew</dc:creator>
  <cp:lastModifiedBy>KENGKARN DUANGKAEW</cp:lastModifiedBy>
  <cp:revision>31</cp:revision>
  <dcterms:created xsi:type="dcterms:W3CDTF">2019-08-16T16:41:50Z</dcterms:created>
  <dcterms:modified xsi:type="dcterms:W3CDTF">2019-11-17T10:16:48Z</dcterms:modified>
</cp:coreProperties>
</file>