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ADCFA-C41D-4D0C-B1B1-F9D81E8274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14CE5340-37CB-4A78-A82E-D87BB0BC0A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EC042B71-20CA-4D06-B19B-DD75BC26C9A6}"/>
              </a:ext>
            </a:extLst>
          </p:cNvPr>
          <p:cNvSpPr>
            <a:spLocks noGrp="1"/>
          </p:cNvSpPr>
          <p:nvPr>
            <p:ph type="dt" sz="half" idx="10"/>
          </p:nvPr>
        </p:nvSpPr>
        <p:spPr/>
        <p:txBody>
          <a:bodyPr/>
          <a:lstStyle/>
          <a:p>
            <a:fld id="{213373F8-18D0-420C-A3BA-20BA62E942E9}" type="datetimeFigureOut">
              <a:rPr lang="en-KE" smtClean="0"/>
              <a:t>11/03/2021</a:t>
            </a:fld>
            <a:endParaRPr lang="en-KE"/>
          </a:p>
        </p:txBody>
      </p:sp>
      <p:sp>
        <p:nvSpPr>
          <p:cNvPr id="5" name="Footer Placeholder 4">
            <a:extLst>
              <a:ext uri="{FF2B5EF4-FFF2-40B4-BE49-F238E27FC236}">
                <a16:creationId xmlns:a16="http://schemas.microsoft.com/office/drawing/2014/main" id="{9BF66343-9CFC-4EEA-9C3F-7B59E443A947}"/>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10DDCCD2-DD95-46B1-94F1-9E3A153DEF5B}"/>
              </a:ext>
            </a:extLst>
          </p:cNvPr>
          <p:cNvSpPr>
            <a:spLocks noGrp="1"/>
          </p:cNvSpPr>
          <p:nvPr>
            <p:ph type="sldNum" sz="quarter" idx="12"/>
          </p:nvPr>
        </p:nvSpPr>
        <p:spPr/>
        <p:txBody>
          <a:bodyPr/>
          <a:lstStyle/>
          <a:p>
            <a:fld id="{5ABB4135-754F-4B3E-86B4-6A65622CA96A}" type="slidenum">
              <a:rPr lang="en-KE" smtClean="0"/>
              <a:t>‹#›</a:t>
            </a:fld>
            <a:endParaRPr lang="en-KE"/>
          </a:p>
        </p:txBody>
      </p:sp>
    </p:spTree>
    <p:extLst>
      <p:ext uri="{BB962C8B-B14F-4D97-AF65-F5344CB8AC3E}">
        <p14:creationId xmlns:p14="http://schemas.microsoft.com/office/powerpoint/2010/main" val="4046705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E1431-B1AE-4976-9AEF-BC215F2B0138}"/>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D67F4F07-8FAC-46E9-B38B-8A4506C1DC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CC86DA04-96CB-45E6-840B-2D83E6B699FA}"/>
              </a:ext>
            </a:extLst>
          </p:cNvPr>
          <p:cNvSpPr>
            <a:spLocks noGrp="1"/>
          </p:cNvSpPr>
          <p:nvPr>
            <p:ph type="dt" sz="half" idx="10"/>
          </p:nvPr>
        </p:nvSpPr>
        <p:spPr/>
        <p:txBody>
          <a:bodyPr/>
          <a:lstStyle/>
          <a:p>
            <a:fld id="{213373F8-18D0-420C-A3BA-20BA62E942E9}" type="datetimeFigureOut">
              <a:rPr lang="en-KE" smtClean="0"/>
              <a:t>11/03/2021</a:t>
            </a:fld>
            <a:endParaRPr lang="en-KE"/>
          </a:p>
        </p:txBody>
      </p:sp>
      <p:sp>
        <p:nvSpPr>
          <p:cNvPr id="5" name="Footer Placeholder 4">
            <a:extLst>
              <a:ext uri="{FF2B5EF4-FFF2-40B4-BE49-F238E27FC236}">
                <a16:creationId xmlns:a16="http://schemas.microsoft.com/office/drawing/2014/main" id="{4D6A5BEF-A92B-49EC-A99B-7212D3F3C12F}"/>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78240959-4AA3-476D-ACC0-35E6CCE6AF1E}"/>
              </a:ext>
            </a:extLst>
          </p:cNvPr>
          <p:cNvSpPr>
            <a:spLocks noGrp="1"/>
          </p:cNvSpPr>
          <p:nvPr>
            <p:ph type="sldNum" sz="quarter" idx="12"/>
          </p:nvPr>
        </p:nvSpPr>
        <p:spPr/>
        <p:txBody>
          <a:bodyPr/>
          <a:lstStyle/>
          <a:p>
            <a:fld id="{5ABB4135-754F-4B3E-86B4-6A65622CA96A}" type="slidenum">
              <a:rPr lang="en-KE" smtClean="0"/>
              <a:t>‹#›</a:t>
            </a:fld>
            <a:endParaRPr lang="en-KE"/>
          </a:p>
        </p:txBody>
      </p:sp>
    </p:spTree>
    <p:extLst>
      <p:ext uri="{BB962C8B-B14F-4D97-AF65-F5344CB8AC3E}">
        <p14:creationId xmlns:p14="http://schemas.microsoft.com/office/powerpoint/2010/main" val="1653751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FBAF30-1566-4EFD-BF6B-8ADB77222ED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33BD6A5B-AC7E-4843-A331-B5F0482565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6D8A0604-B06C-4507-8A3E-3DA9CB0DDE8F}"/>
              </a:ext>
            </a:extLst>
          </p:cNvPr>
          <p:cNvSpPr>
            <a:spLocks noGrp="1"/>
          </p:cNvSpPr>
          <p:nvPr>
            <p:ph type="dt" sz="half" idx="10"/>
          </p:nvPr>
        </p:nvSpPr>
        <p:spPr/>
        <p:txBody>
          <a:bodyPr/>
          <a:lstStyle/>
          <a:p>
            <a:fld id="{213373F8-18D0-420C-A3BA-20BA62E942E9}" type="datetimeFigureOut">
              <a:rPr lang="en-KE" smtClean="0"/>
              <a:t>11/03/2021</a:t>
            </a:fld>
            <a:endParaRPr lang="en-KE"/>
          </a:p>
        </p:txBody>
      </p:sp>
      <p:sp>
        <p:nvSpPr>
          <p:cNvPr id="5" name="Footer Placeholder 4">
            <a:extLst>
              <a:ext uri="{FF2B5EF4-FFF2-40B4-BE49-F238E27FC236}">
                <a16:creationId xmlns:a16="http://schemas.microsoft.com/office/drawing/2014/main" id="{281C0F30-5DEB-4D45-9DF4-FFA270CB1BD9}"/>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4B8C4D59-E96E-428E-BB88-DF8189C33591}"/>
              </a:ext>
            </a:extLst>
          </p:cNvPr>
          <p:cNvSpPr>
            <a:spLocks noGrp="1"/>
          </p:cNvSpPr>
          <p:nvPr>
            <p:ph type="sldNum" sz="quarter" idx="12"/>
          </p:nvPr>
        </p:nvSpPr>
        <p:spPr/>
        <p:txBody>
          <a:bodyPr/>
          <a:lstStyle/>
          <a:p>
            <a:fld id="{5ABB4135-754F-4B3E-86B4-6A65622CA96A}" type="slidenum">
              <a:rPr lang="en-KE" smtClean="0"/>
              <a:t>‹#›</a:t>
            </a:fld>
            <a:endParaRPr lang="en-KE"/>
          </a:p>
        </p:txBody>
      </p:sp>
    </p:spTree>
    <p:extLst>
      <p:ext uri="{BB962C8B-B14F-4D97-AF65-F5344CB8AC3E}">
        <p14:creationId xmlns:p14="http://schemas.microsoft.com/office/powerpoint/2010/main" val="720918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66A2D-053B-4C99-8731-3109D5928599}"/>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83A5C368-E809-4575-A7E1-2D15B93A4D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41393BB7-B09A-4D27-AD3A-D54D677937A0}"/>
              </a:ext>
            </a:extLst>
          </p:cNvPr>
          <p:cNvSpPr>
            <a:spLocks noGrp="1"/>
          </p:cNvSpPr>
          <p:nvPr>
            <p:ph type="dt" sz="half" idx="10"/>
          </p:nvPr>
        </p:nvSpPr>
        <p:spPr/>
        <p:txBody>
          <a:bodyPr/>
          <a:lstStyle/>
          <a:p>
            <a:fld id="{213373F8-18D0-420C-A3BA-20BA62E942E9}" type="datetimeFigureOut">
              <a:rPr lang="en-KE" smtClean="0"/>
              <a:t>11/03/2021</a:t>
            </a:fld>
            <a:endParaRPr lang="en-KE"/>
          </a:p>
        </p:txBody>
      </p:sp>
      <p:sp>
        <p:nvSpPr>
          <p:cNvPr id="5" name="Footer Placeholder 4">
            <a:extLst>
              <a:ext uri="{FF2B5EF4-FFF2-40B4-BE49-F238E27FC236}">
                <a16:creationId xmlns:a16="http://schemas.microsoft.com/office/drawing/2014/main" id="{8B8FFC3F-8CAF-442A-A7C2-C22C6E9C4106}"/>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59B9E628-51D7-4732-92D9-C318A65543CB}"/>
              </a:ext>
            </a:extLst>
          </p:cNvPr>
          <p:cNvSpPr>
            <a:spLocks noGrp="1"/>
          </p:cNvSpPr>
          <p:nvPr>
            <p:ph type="sldNum" sz="quarter" idx="12"/>
          </p:nvPr>
        </p:nvSpPr>
        <p:spPr/>
        <p:txBody>
          <a:bodyPr/>
          <a:lstStyle/>
          <a:p>
            <a:fld id="{5ABB4135-754F-4B3E-86B4-6A65622CA96A}" type="slidenum">
              <a:rPr lang="en-KE" smtClean="0"/>
              <a:t>‹#›</a:t>
            </a:fld>
            <a:endParaRPr lang="en-KE"/>
          </a:p>
        </p:txBody>
      </p:sp>
    </p:spTree>
    <p:extLst>
      <p:ext uri="{BB962C8B-B14F-4D97-AF65-F5344CB8AC3E}">
        <p14:creationId xmlns:p14="http://schemas.microsoft.com/office/powerpoint/2010/main" val="2098916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00D7B-B796-4DAE-966C-2204565780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E32FCEE2-03C8-40BB-91A7-9A2C7BABF3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F84DDB-70C5-48A4-AC91-29B74C7A220B}"/>
              </a:ext>
            </a:extLst>
          </p:cNvPr>
          <p:cNvSpPr>
            <a:spLocks noGrp="1"/>
          </p:cNvSpPr>
          <p:nvPr>
            <p:ph type="dt" sz="half" idx="10"/>
          </p:nvPr>
        </p:nvSpPr>
        <p:spPr/>
        <p:txBody>
          <a:bodyPr/>
          <a:lstStyle/>
          <a:p>
            <a:fld id="{213373F8-18D0-420C-A3BA-20BA62E942E9}" type="datetimeFigureOut">
              <a:rPr lang="en-KE" smtClean="0"/>
              <a:t>11/03/2021</a:t>
            </a:fld>
            <a:endParaRPr lang="en-KE"/>
          </a:p>
        </p:txBody>
      </p:sp>
      <p:sp>
        <p:nvSpPr>
          <p:cNvPr id="5" name="Footer Placeholder 4">
            <a:extLst>
              <a:ext uri="{FF2B5EF4-FFF2-40B4-BE49-F238E27FC236}">
                <a16:creationId xmlns:a16="http://schemas.microsoft.com/office/drawing/2014/main" id="{EE26D8FF-0E13-433B-9C95-2F875C63F0BA}"/>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46D4B872-D43B-4C5D-B1B3-217B7F6164B4}"/>
              </a:ext>
            </a:extLst>
          </p:cNvPr>
          <p:cNvSpPr>
            <a:spLocks noGrp="1"/>
          </p:cNvSpPr>
          <p:nvPr>
            <p:ph type="sldNum" sz="quarter" idx="12"/>
          </p:nvPr>
        </p:nvSpPr>
        <p:spPr/>
        <p:txBody>
          <a:bodyPr/>
          <a:lstStyle/>
          <a:p>
            <a:fld id="{5ABB4135-754F-4B3E-86B4-6A65622CA96A}" type="slidenum">
              <a:rPr lang="en-KE" smtClean="0"/>
              <a:t>‹#›</a:t>
            </a:fld>
            <a:endParaRPr lang="en-KE"/>
          </a:p>
        </p:txBody>
      </p:sp>
    </p:spTree>
    <p:extLst>
      <p:ext uri="{BB962C8B-B14F-4D97-AF65-F5344CB8AC3E}">
        <p14:creationId xmlns:p14="http://schemas.microsoft.com/office/powerpoint/2010/main" val="8609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45C8D-93E9-420A-8A84-69DA84BBD69A}"/>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8299E272-D61E-4CC7-BA91-9BE74BFC7A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3F9502C0-77D4-4077-BA71-2EAB5AA806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A6C44185-CD2B-4629-8AE8-E6A65872F5F3}"/>
              </a:ext>
            </a:extLst>
          </p:cNvPr>
          <p:cNvSpPr>
            <a:spLocks noGrp="1"/>
          </p:cNvSpPr>
          <p:nvPr>
            <p:ph type="dt" sz="half" idx="10"/>
          </p:nvPr>
        </p:nvSpPr>
        <p:spPr/>
        <p:txBody>
          <a:bodyPr/>
          <a:lstStyle/>
          <a:p>
            <a:fld id="{213373F8-18D0-420C-A3BA-20BA62E942E9}" type="datetimeFigureOut">
              <a:rPr lang="en-KE" smtClean="0"/>
              <a:t>11/03/2021</a:t>
            </a:fld>
            <a:endParaRPr lang="en-KE"/>
          </a:p>
        </p:txBody>
      </p:sp>
      <p:sp>
        <p:nvSpPr>
          <p:cNvPr id="6" name="Footer Placeholder 5">
            <a:extLst>
              <a:ext uri="{FF2B5EF4-FFF2-40B4-BE49-F238E27FC236}">
                <a16:creationId xmlns:a16="http://schemas.microsoft.com/office/drawing/2014/main" id="{0A5D7787-1A5B-442E-B768-C799A98FE4A5}"/>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2F11CE58-E985-445E-8ED4-CBCA50232B95}"/>
              </a:ext>
            </a:extLst>
          </p:cNvPr>
          <p:cNvSpPr>
            <a:spLocks noGrp="1"/>
          </p:cNvSpPr>
          <p:nvPr>
            <p:ph type="sldNum" sz="quarter" idx="12"/>
          </p:nvPr>
        </p:nvSpPr>
        <p:spPr/>
        <p:txBody>
          <a:bodyPr/>
          <a:lstStyle/>
          <a:p>
            <a:fld id="{5ABB4135-754F-4B3E-86B4-6A65622CA96A}" type="slidenum">
              <a:rPr lang="en-KE" smtClean="0"/>
              <a:t>‹#›</a:t>
            </a:fld>
            <a:endParaRPr lang="en-KE"/>
          </a:p>
        </p:txBody>
      </p:sp>
    </p:spTree>
    <p:extLst>
      <p:ext uri="{BB962C8B-B14F-4D97-AF65-F5344CB8AC3E}">
        <p14:creationId xmlns:p14="http://schemas.microsoft.com/office/powerpoint/2010/main" val="1461139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897E8-8C25-4D9F-B859-0017FBC52CAB}"/>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A0423738-3E75-4BA1-9F87-127F730508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0A6CB4-52B9-4977-A2B0-DC023503AE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50D6ACF5-94FE-4485-9654-EFCD8D9ED7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97C82D-B18A-4449-B135-BB3D011C84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AA7EC047-786E-4338-9927-8FDFA259E1EF}"/>
              </a:ext>
            </a:extLst>
          </p:cNvPr>
          <p:cNvSpPr>
            <a:spLocks noGrp="1"/>
          </p:cNvSpPr>
          <p:nvPr>
            <p:ph type="dt" sz="half" idx="10"/>
          </p:nvPr>
        </p:nvSpPr>
        <p:spPr/>
        <p:txBody>
          <a:bodyPr/>
          <a:lstStyle/>
          <a:p>
            <a:fld id="{213373F8-18D0-420C-A3BA-20BA62E942E9}" type="datetimeFigureOut">
              <a:rPr lang="en-KE" smtClean="0"/>
              <a:t>11/03/2021</a:t>
            </a:fld>
            <a:endParaRPr lang="en-KE"/>
          </a:p>
        </p:txBody>
      </p:sp>
      <p:sp>
        <p:nvSpPr>
          <p:cNvPr id="8" name="Footer Placeholder 7">
            <a:extLst>
              <a:ext uri="{FF2B5EF4-FFF2-40B4-BE49-F238E27FC236}">
                <a16:creationId xmlns:a16="http://schemas.microsoft.com/office/drawing/2014/main" id="{BF4B260F-75FF-4E12-BC83-8E9E242812E8}"/>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083F058C-F4A5-418B-9BEC-E411B7CBFCCA}"/>
              </a:ext>
            </a:extLst>
          </p:cNvPr>
          <p:cNvSpPr>
            <a:spLocks noGrp="1"/>
          </p:cNvSpPr>
          <p:nvPr>
            <p:ph type="sldNum" sz="quarter" idx="12"/>
          </p:nvPr>
        </p:nvSpPr>
        <p:spPr/>
        <p:txBody>
          <a:bodyPr/>
          <a:lstStyle/>
          <a:p>
            <a:fld id="{5ABB4135-754F-4B3E-86B4-6A65622CA96A}" type="slidenum">
              <a:rPr lang="en-KE" smtClean="0"/>
              <a:t>‹#›</a:t>
            </a:fld>
            <a:endParaRPr lang="en-KE"/>
          </a:p>
        </p:txBody>
      </p:sp>
    </p:spTree>
    <p:extLst>
      <p:ext uri="{BB962C8B-B14F-4D97-AF65-F5344CB8AC3E}">
        <p14:creationId xmlns:p14="http://schemas.microsoft.com/office/powerpoint/2010/main" val="201746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F620-6773-48B2-8A4A-5F6A21278A22}"/>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9E6F9D9E-3974-4930-9C4F-D1A0F9C99B52}"/>
              </a:ext>
            </a:extLst>
          </p:cNvPr>
          <p:cNvSpPr>
            <a:spLocks noGrp="1"/>
          </p:cNvSpPr>
          <p:nvPr>
            <p:ph type="dt" sz="half" idx="10"/>
          </p:nvPr>
        </p:nvSpPr>
        <p:spPr/>
        <p:txBody>
          <a:bodyPr/>
          <a:lstStyle/>
          <a:p>
            <a:fld id="{213373F8-18D0-420C-A3BA-20BA62E942E9}" type="datetimeFigureOut">
              <a:rPr lang="en-KE" smtClean="0"/>
              <a:t>11/03/2021</a:t>
            </a:fld>
            <a:endParaRPr lang="en-KE"/>
          </a:p>
        </p:txBody>
      </p:sp>
      <p:sp>
        <p:nvSpPr>
          <p:cNvPr id="4" name="Footer Placeholder 3">
            <a:extLst>
              <a:ext uri="{FF2B5EF4-FFF2-40B4-BE49-F238E27FC236}">
                <a16:creationId xmlns:a16="http://schemas.microsoft.com/office/drawing/2014/main" id="{255B8CD9-0013-46CA-A413-16E7B08D6562}"/>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25518D56-2CE6-4D22-BEAE-060EEBD11213}"/>
              </a:ext>
            </a:extLst>
          </p:cNvPr>
          <p:cNvSpPr>
            <a:spLocks noGrp="1"/>
          </p:cNvSpPr>
          <p:nvPr>
            <p:ph type="sldNum" sz="quarter" idx="12"/>
          </p:nvPr>
        </p:nvSpPr>
        <p:spPr/>
        <p:txBody>
          <a:bodyPr/>
          <a:lstStyle/>
          <a:p>
            <a:fld id="{5ABB4135-754F-4B3E-86B4-6A65622CA96A}" type="slidenum">
              <a:rPr lang="en-KE" smtClean="0"/>
              <a:t>‹#›</a:t>
            </a:fld>
            <a:endParaRPr lang="en-KE"/>
          </a:p>
        </p:txBody>
      </p:sp>
    </p:spTree>
    <p:extLst>
      <p:ext uri="{BB962C8B-B14F-4D97-AF65-F5344CB8AC3E}">
        <p14:creationId xmlns:p14="http://schemas.microsoft.com/office/powerpoint/2010/main" val="2561286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36E939-431D-48D7-8D0F-A55887A565DA}"/>
              </a:ext>
            </a:extLst>
          </p:cNvPr>
          <p:cNvSpPr>
            <a:spLocks noGrp="1"/>
          </p:cNvSpPr>
          <p:nvPr>
            <p:ph type="dt" sz="half" idx="10"/>
          </p:nvPr>
        </p:nvSpPr>
        <p:spPr/>
        <p:txBody>
          <a:bodyPr/>
          <a:lstStyle/>
          <a:p>
            <a:fld id="{213373F8-18D0-420C-A3BA-20BA62E942E9}" type="datetimeFigureOut">
              <a:rPr lang="en-KE" smtClean="0"/>
              <a:t>11/03/2021</a:t>
            </a:fld>
            <a:endParaRPr lang="en-KE"/>
          </a:p>
        </p:txBody>
      </p:sp>
      <p:sp>
        <p:nvSpPr>
          <p:cNvPr id="3" name="Footer Placeholder 2">
            <a:extLst>
              <a:ext uri="{FF2B5EF4-FFF2-40B4-BE49-F238E27FC236}">
                <a16:creationId xmlns:a16="http://schemas.microsoft.com/office/drawing/2014/main" id="{752CBA31-F20B-44FB-BF5C-7DE40CC9A51E}"/>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47195CD4-EA1E-46F0-9CE0-D753F24E0958}"/>
              </a:ext>
            </a:extLst>
          </p:cNvPr>
          <p:cNvSpPr>
            <a:spLocks noGrp="1"/>
          </p:cNvSpPr>
          <p:nvPr>
            <p:ph type="sldNum" sz="quarter" idx="12"/>
          </p:nvPr>
        </p:nvSpPr>
        <p:spPr/>
        <p:txBody>
          <a:bodyPr/>
          <a:lstStyle/>
          <a:p>
            <a:fld id="{5ABB4135-754F-4B3E-86B4-6A65622CA96A}" type="slidenum">
              <a:rPr lang="en-KE" smtClean="0"/>
              <a:t>‹#›</a:t>
            </a:fld>
            <a:endParaRPr lang="en-KE"/>
          </a:p>
        </p:txBody>
      </p:sp>
    </p:spTree>
    <p:extLst>
      <p:ext uri="{BB962C8B-B14F-4D97-AF65-F5344CB8AC3E}">
        <p14:creationId xmlns:p14="http://schemas.microsoft.com/office/powerpoint/2010/main" val="2162696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A6150-3D8C-4EF2-BD3E-2F39BBA76C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B7A9E44D-8DB6-4833-B3E4-8175D92190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E3AA16A5-BF68-486B-AA34-B9125E67D0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5EBC10-E938-4312-A006-F4CF84A3A491}"/>
              </a:ext>
            </a:extLst>
          </p:cNvPr>
          <p:cNvSpPr>
            <a:spLocks noGrp="1"/>
          </p:cNvSpPr>
          <p:nvPr>
            <p:ph type="dt" sz="half" idx="10"/>
          </p:nvPr>
        </p:nvSpPr>
        <p:spPr/>
        <p:txBody>
          <a:bodyPr/>
          <a:lstStyle/>
          <a:p>
            <a:fld id="{213373F8-18D0-420C-A3BA-20BA62E942E9}" type="datetimeFigureOut">
              <a:rPr lang="en-KE" smtClean="0"/>
              <a:t>11/03/2021</a:t>
            </a:fld>
            <a:endParaRPr lang="en-KE"/>
          </a:p>
        </p:txBody>
      </p:sp>
      <p:sp>
        <p:nvSpPr>
          <p:cNvPr id="6" name="Footer Placeholder 5">
            <a:extLst>
              <a:ext uri="{FF2B5EF4-FFF2-40B4-BE49-F238E27FC236}">
                <a16:creationId xmlns:a16="http://schemas.microsoft.com/office/drawing/2014/main" id="{F1882AF2-E074-4E4E-BD05-2196FD2E6F29}"/>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74535107-1CCB-464A-8657-06BA7B50AADF}"/>
              </a:ext>
            </a:extLst>
          </p:cNvPr>
          <p:cNvSpPr>
            <a:spLocks noGrp="1"/>
          </p:cNvSpPr>
          <p:nvPr>
            <p:ph type="sldNum" sz="quarter" idx="12"/>
          </p:nvPr>
        </p:nvSpPr>
        <p:spPr/>
        <p:txBody>
          <a:bodyPr/>
          <a:lstStyle/>
          <a:p>
            <a:fld id="{5ABB4135-754F-4B3E-86B4-6A65622CA96A}" type="slidenum">
              <a:rPr lang="en-KE" smtClean="0"/>
              <a:t>‹#›</a:t>
            </a:fld>
            <a:endParaRPr lang="en-KE"/>
          </a:p>
        </p:txBody>
      </p:sp>
    </p:spTree>
    <p:extLst>
      <p:ext uri="{BB962C8B-B14F-4D97-AF65-F5344CB8AC3E}">
        <p14:creationId xmlns:p14="http://schemas.microsoft.com/office/powerpoint/2010/main" val="1503785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D48DC-E840-4685-88A5-6AC576571D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87A64014-C623-43C5-B2EC-4E9A0CC247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CEA6956B-720F-4626-8653-B4488110A7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4FE1C5-2F9E-4511-B55A-5BBFA7306528}"/>
              </a:ext>
            </a:extLst>
          </p:cNvPr>
          <p:cNvSpPr>
            <a:spLocks noGrp="1"/>
          </p:cNvSpPr>
          <p:nvPr>
            <p:ph type="dt" sz="half" idx="10"/>
          </p:nvPr>
        </p:nvSpPr>
        <p:spPr/>
        <p:txBody>
          <a:bodyPr/>
          <a:lstStyle/>
          <a:p>
            <a:fld id="{213373F8-18D0-420C-A3BA-20BA62E942E9}" type="datetimeFigureOut">
              <a:rPr lang="en-KE" smtClean="0"/>
              <a:t>11/03/2021</a:t>
            </a:fld>
            <a:endParaRPr lang="en-KE"/>
          </a:p>
        </p:txBody>
      </p:sp>
      <p:sp>
        <p:nvSpPr>
          <p:cNvPr id="6" name="Footer Placeholder 5">
            <a:extLst>
              <a:ext uri="{FF2B5EF4-FFF2-40B4-BE49-F238E27FC236}">
                <a16:creationId xmlns:a16="http://schemas.microsoft.com/office/drawing/2014/main" id="{0ACBE523-2877-4404-8B45-5A7FAA35046B}"/>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19A0AE95-9069-4657-B4F8-F73F22980445}"/>
              </a:ext>
            </a:extLst>
          </p:cNvPr>
          <p:cNvSpPr>
            <a:spLocks noGrp="1"/>
          </p:cNvSpPr>
          <p:nvPr>
            <p:ph type="sldNum" sz="quarter" idx="12"/>
          </p:nvPr>
        </p:nvSpPr>
        <p:spPr/>
        <p:txBody>
          <a:bodyPr/>
          <a:lstStyle/>
          <a:p>
            <a:fld id="{5ABB4135-754F-4B3E-86B4-6A65622CA96A}" type="slidenum">
              <a:rPr lang="en-KE" smtClean="0"/>
              <a:t>‹#›</a:t>
            </a:fld>
            <a:endParaRPr lang="en-KE"/>
          </a:p>
        </p:txBody>
      </p:sp>
    </p:spTree>
    <p:extLst>
      <p:ext uri="{BB962C8B-B14F-4D97-AF65-F5344CB8AC3E}">
        <p14:creationId xmlns:p14="http://schemas.microsoft.com/office/powerpoint/2010/main" val="4102191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45EE4A-E768-444F-8588-D64BE168A1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44179453-6BA8-4AA7-9702-EFA39CF422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D6695322-231C-4695-AD52-DEBB70D097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3373F8-18D0-420C-A3BA-20BA62E942E9}" type="datetimeFigureOut">
              <a:rPr lang="en-KE" smtClean="0"/>
              <a:t>11/03/2021</a:t>
            </a:fld>
            <a:endParaRPr lang="en-KE"/>
          </a:p>
        </p:txBody>
      </p:sp>
      <p:sp>
        <p:nvSpPr>
          <p:cNvPr id="5" name="Footer Placeholder 4">
            <a:extLst>
              <a:ext uri="{FF2B5EF4-FFF2-40B4-BE49-F238E27FC236}">
                <a16:creationId xmlns:a16="http://schemas.microsoft.com/office/drawing/2014/main" id="{DBD25BE4-6A61-4EF2-BD3D-0A9D62DA27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DDBB88C7-C933-4BC8-BA4D-C432BAB57B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BB4135-754F-4B3E-86B4-6A65622CA96A}" type="slidenum">
              <a:rPr lang="en-KE" smtClean="0"/>
              <a:t>‹#›</a:t>
            </a:fld>
            <a:endParaRPr lang="en-KE"/>
          </a:p>
        </p:txBody>
      </p:sp>
    </p:spTree>
    <p:extLst>
      <p:ext uri="{BB962C8B-B14F-4D97-AF65-F5344CB8AC3E}">
        <p14:creationId xmlns:p14="http://schemas.microsoft.com/office/powerpoint/2010/main" val="585286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D7368-24F9-4AF9-BE4D-B1AC5FA448F8}"/>
              </a:ext>
            </a:extLst>
          </p:cNvPr>
          <p:cNvSpPr>
            <a:spLocks noGrp="1"/>
          </p:cNvSpPr>
          <p:nvPr>
            <p:ph type="ctrTitle"/>
          </p:nvPr>
        </p:nvSpPr>
        <p:spPr/>
        <p:txBody>
          <a:bodyPr/>
          <a:lstStyle/>
          <a:p>
            <a:r>
              <a:rPr lang="en-GB" altLang="en-KE" dirty="0">
                <a:latin typeface="Times New Roman" panose="02020603050405020304" pitchFamily="18" charset="0"/>
                <a:cs typeface="Times New Roman" panose="02020603050405020304" pitchFamily="18" charset="0"/>
              </a:rPr>
              <a:t>Behind the data: population and sampling</a:t>
            </a:r>
            <a:endParaRPr lang="en-KE" dirty="0"/>
          </a:p>
        </p:txBody>
      </p:sp>
      <p:sp>
        <p:nvSpPr>
          <p:cNvPr id="3" name="Subtitle 2">
            <a:extLst>
              <a:ext uri="{FF2B5EF4-FFF2-40B4-BE49-F238E27FC236}">
                <a16:creationId xmlns:a16="http://schemas.microsoft.com/office/drawing/2014/main" id="{A2A38559-7AD9-4102-8375-820BA0A7F9C0}"/>
              </a:ext>
            </a:extLst>
          </p:cNvPr>
          <p:cNvSpPr>
            <a:spLocks noGrp="1"/>
          </p:cNvSpPr>
          <p:nvPr>
            <p:ph type="subTitle" idx="1"/>
          </p:nvPr>
        </p:nvSpPr>
        <p:spPr/>
        <p:txBody>
          <a:bodyPr/>
          <a:lstStyle/>
          <a:p>
            <a:r>
              <a:rPr lang="en-GB" dirty="0"/>
              <a:t>Dr Moses Ngari</a:t>
            </a:r>
            <a:endParaRPr lang="en-KE" dirty="0"/>
          </a:p>
        </p:txBody>
      </p:sp>
    </p:spTree>
    <p:extLst>
      <p:ext uri="{BB962C8B-B14F-4D97-AF65-F5344CB8AC3E}">
        <p14:creationId xmlns:p14="http://schemas.microsoft.com/office/powerpoint/2010/main" val="3351563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10;&#10;Description automatically generated">
            <a:extLst>
              <a:ext uri="{FF2B5EF4-FFF2-40B4-BE49-F238E27FC236}">
                <a16:creationId xmlns:a16="http://schemas.microsoft.com/office/drawing/2014/main" id="{D1F15645-1CA9-4E04-BB16-2227F5B5DFE1}"/>
              </a:ext>
            </a:extLst>
          </p:cNvPr>
          <p:cNvPicPr>
            <a:picLocks noChangeAspect="1"/>
          </p:cNvPicPr>
          <p:nvPr/>
        </p:nvPicPr>
        <p:blipFill>
          <a:blip r:embed="rId2"/>
          <a:stretch>
            <a:fillRect/>
          </a:stretch>
        </p:blipFill>
        <p:spPr>
          <a:xfrm>
            <a:off x="2344441" y="643467"/>
            <a:ext cx="7503117" cy="557106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9782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9">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1" name="Freeform: Shape 10">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1">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15">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Diagram&#10;&#10;Description automatically generated">
            <a:extLst>
              <a:ext uri="{FF2B5EF4-FFF2-40B4-BE49-F238E27FC236}">
                <a16:creationId xmlns:a16="http://schemas.microsoft.com/office/drawing/2014/main" id="{5E9167A9-3890-42BB-968F-8584298FF926}"/>
              </a:ext>
            </a:extLst>
          </p:cNvPr>
          <p:cNvPicPr>
            <a:picLocks noChangeAspect="1"/>
          </p:cNvPicPr>
          <p:nvPr/>
        </p:nvPicPr>
        <p:blipFill>
          <a:blip r:embed="rId2"/>
          <a:stretch>
            <a:fillRect/>
          </a:stretch>
        </p:blipFill>
        <p:spPr>
          <a:xfrm>
            <a:off x="2381957" y="643467"/>
            <a:ext cx="7428086" cy="5571065"/>
          </a:xfrm>
          <a:prstGeom prst="rect">
            <a:avLst/>
          </a:prstGeom>
          <a:ln>
            <a:noFill/>
          </a:ln>
        </p:spPr>
      </p:pic>
    </p:spTree>
    <p:extLst>
      <p:ext uri="{BB962C8B-B14F-4D97-AF65-F5344CB8AC3E}">
        <p14:creationId xmlns:p14="http://schemas.microsoft.com/office/powerpoint/2010/main" val="1675617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Isosceles Triangle 2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ext&#10;&#10;Description automatically generated">
            <a:extLst>
              <a:ext uri="{FF2B5EF4-FFF2-40B4-BE49-F238E27FC236}">
                <a16:creationId xmlns:a16="http://schemas.microsoft.com/office/drawing/2014/main" id="{7BDC6D48-7E9C-491F-BF79-5EA7E4E2079D}"/>
              </a:ext>
            </a:extLst>
          </p:cNvPr>
          <p:cNvPicPr>
            <a:picLocks noChangeAspect="1"/>
          </p:cNvPicPr>
          <p:nvPr/>
        </p:nvPicPr>
        <p:blipFill>
          <a:blip r:embed="rId2"/>
          <a:stretch>
            <a:fillRect/>
          </a:stretch>
        </p:blipFill>
        <p:spPr>
          <a:xfrm>
            <a:off x="1875496" y="643467"/>
            <a:ext cx="8441007" cy="5571065"/>
          </a:xfrm>
          <a:prstGeom prst="rect">
            <a:avLst/>
          </a:prstGeom>
          <a:ln>
            <a:noFill/>
          </a:ln>
        </p:spPr>
      </p:pic>
      <p:sp>
        <p:nvSpPr>
          <p:cNvPr id="23" name="Isosceles Triangle 2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3806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5487E-8212-48DF-A3A3-E909E83EB40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0" i="0" u="none" strike="noStrike" kern="1200" baseline="0">
                <a:solidFill>
                  <a:schemeClr val="bg1"/>
                </a:solidFill>
                <a:latin typeface="+mj-lt"/>
                <a:ea typeface="+mj-ea"/>
                <a:cs typeface="+mj-cs"/>
              </a:rPr>
              <a:t>Summary</a:t>
            </a:r>
            <a:endParaRPr lang="en-US" sz="3200" kern="1200">
              <a:solidFill>
                <a:schemeClr val="bg1"/>
              </a:solidFill>
              <a:latin typeface="+mj-lt"/>
              <a:ea typeface="+mj-ea"/>
              <a:cs typeface="+mj-cs"/>
            </a:endParaRPr>
          </a:p>
        </p:txBody>
      </p:sp>
      <p:pic>
        <p:nvPicPr>
          <p:cNvPr id="5" name="Content Placeholder 4" descr="Text&#10;&#10;Description automatically generated">
            <a:extLst>
              <a:ext uri="{FF2B5EF4-FFF2-40B4-BE49-F238E27FC236}">
                <a16:creationId xmlns:a16="http://schemas.microsoft.com/office/drawing/2014/main" id="{0988F5A0-81C2-4BD0-8F40-5D73FC83AD77}"/>
              </a:ext>
            </a:extLst>
          </p:cNvPr>
          <p:cNvPicPr>
            <a:picLocks noGrp="1" noChangeAspect="1"/>
          </p:cNvPicPr>
          <p:nvPr>
            <p:ph idx="1"/>
          </p:nvPr>
        </p:nvPicPr>
        <p:blipFill>
          <a:blip r:embed="rId2"/>
          <a:stretch>
            <a:fillRect/>
          </a:stretch>
        </p:blipFill>
        <p:spPr>
          <a:xfrm>
            <a:off x="1634884" y="1675227"/>
            <a:ext cx="8922231" cy="4394199"/>
          </a:xfrm>
          <a:prstGeom prst="rect">
            <a:avLst/>
          </a:prstGeom>
        </p:spPr>
      </p:pic>
    </p:spTree>
    <p:extLst>
      <p:ext uri="{BB962C8B-B14F-4D97-AF65-F5344CB8AC3E}">
        <p14:creationId xmlns:p14="http://schemas.microsoft.com/office/powerpoint/2010/main" val="1954853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CE0EF-684A-4D16-93FC-009AF01672DA}"/>
              </a:ext>
            </a:extLst>
          </p:cNvPr>
          <p:cNvSpPr>
            <a:spLocks noGrp="1"/>
          </p:cNvSpPr>
          <p:nvPr>
            <p:ph type="title"/>
          </p:nvPr>
        </p:nvSpPr>
        <p:spPr>
          <a:xfrm>
            <a:off x="733425" y="190102"/>
            <a:ext cx="10515600" cy="981870"/>
          </a:xfrm>
        </p:spPr>
        <p:txBody>
          <a:bodyPr>
            <a:normAutofit/>
          </a:bodyPr>
          <a:lstStyle/>
          <a:p>
            <a:pPr algn="ctr"/>
            <a:r>
              <a:rPr lang="en-GB" b="0" i="0" u="none" strike="noStrike" baseline="0" dirty="0">
                <a:latin typeface="LMSans12-Regular"/>
              </a:rPr>
              <a:t>Exercise</a:t>
            </a:r>
            <a:endParaRPr lang="en-KE" dirty="0"/>
          </a:p>
        </p:txBody>
      </p:sp>
      <p:sp>
        <p:nvSpPr>
          <p:cNvPr id="3" name="Content Placeholder 2">
            <a:extLst>
              <a:ext uri="{FF2B5EF4-FFF2-40B4-BE49-F238E27FC236}">
                <a16:creationId xmlns:a16="http://schemas.microsoft.com/office/drawing/2014/main" id="{1F5D365C-6B6A-4345-8324-7C31273A5770}"/>
              </a:ext>
            </a:extLst>
          </p:cNvPr>
          <p:cNvSpPr>
            <a:spLocks noGrp="1"/>
          </p:cNvSpPr>
          <p:nvPr>
            <p:ph idx="1"/>
          </p:nvPr>
        </p:nvSpPr>
        <p:spPr>
          <a:xfrm>
            <a:off x="400050" y="1428750"/>
            <a:ext cx="11430000" cy="4748213"/>
          </a:xfrm>
        </p:spPr>
        <p:txBody>
          <a:bodyPr>
            <a:normAutofit/>
          </a:bodyPr>
          <a:lstStyle/>
          <a:p>
            <a:pPr algn="l"/>
            <a:r>
              <a:rPr lang="en-GB" b="0" i="0" u="none" strike="noStrike" baseline="0" dirty="0">
                <a:latin typeface="LMSans10-Regular"/>
              </a:rPr>
              <a:t>Suppose we’ve collected a random sample of 10 recently graduated students and asked them what their annual salary is. Imagine that this is the data we see, 44617,7066, 17594, 2726, 1178, 18898, 5033, 37151, 4514, and 4000.</a:t>
            </a:r>
          </a:p>
          <a:p>
            <a:pPr algn="l"/>
            <a:r>
              <a:rPr lang="en-GB" b="1" i="0" u="none" strike="noStrike" baseline="0" dirty="0">
                <a:latin typeface="LMSans10-Bold"/>
              </a:rPr>
              <a:t>Goal: </a:t>
            </a:r>
            <a:r>
              <a:rPr lang="en-GB" b="0" i="0" u="none" strike="noStrike" baseline="0" dirty="0">
                <a:latin typeface="LMSans10-Regular"/>
              </a:rPr>
              <a:t>Estimate the mean salary of the graduated children. </a:t>
            </a:r>
          </a:p>
          <a:p>
            <a:pPr algn="l"/>
            <a:r>
              <a:rPr lang="en-GB" b="0" i="0" u="none" strike="noStrike" baseline="0" dirty="0">
                <a:latin typeface="LMSans10-Regular"/>
              </a:rPr>
              <a:t>Find a 95 % confidence interval for the mean.</a:t>
            </a:r>
          </a:p>
          <a:p>
            <a:pPr algn="l"/>
            <a:r>
              <a:rPr lang="en-GB" b="1" i="0" u="none" strike="noStrike" baseline="0" dirty="0">
                <a:latin typeface="LMSans10-Bold"/>
              </a:rPr>
              <a:t>Setting 1: </a:t>
            </a:r>
            <a:r>
              <a:rPr lang="en-GB" b="0" i="0" u="none" strike="noStrike" baseline="0" dirty="0">
                <a:latin typeface="LMSans10-Regular"/>
              </a:rPr>
              <a:t>Assume that incomes are normally distributed with unknown mean and SD = ksh15,000.</a:t>
            </a:r>
          </a:p>
        </p:txBody>
      </p:sp>
    </p:spTree>
    <p:extLst>
      <p:ext uri="{BB962C8B-B14F-4D97-AF65-F5344CB8AC3E}">
        <p14:creationId xmlns:p14="http://schemas.microsoft.com/office/powerpoint/2010/main" val="174377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F0424D-2C8A-4AD7-98C4-31A7C2484880}"/>
              </a:ext>
            </a:extLst>
          </p:cNvPr>
          <p:cNvPicPr>
            <a:picLocks noChangeAspect="1"/>
          </p:cNvPicPr>
          <p:nvPr/>
        </p:nvPicPr>
        <p:blipFill>
          <a:blip r:embed="rId2"/>
          <a:stretch>
            <a:fillRect/>
          </a:stretch>
        </p:blipFill>
        <p:spPr>
          <a:xfrm>
            <a:off x="2085975" y="714375"/>
            <a:ext cx="8020050" cy="5429250"/>
          </a:xfrm>
          <a:prstGeom prst="rect">
            <a:avLst/>
          </a:prstGeom>
        </p:spPr>
      </p:pic>
    </p:spTree>
    <p:extLst>
      <p:ext uri="{BB962C8B-B14F-4D97-AF65-F5344CB8AC3E}">
        <p14:creationId xmlns:p14="http://schemas.microsoft.com/office/powerpoint/2010/main" val="3868471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5D2EF-E043-4814-ABFA-9E98E6722CB4}"/>
              </a:ext>
            </a:extLst>
          </p:cNvPr>
          <p:cNvSpPr>
            <a:spLocks noGrp="1"/>
          </p:cNvSpPr>
          <p:nvPr>
            <p:ph type="title"/>
          </p:nvPr>
        </p:nvSpPr>
        <p:spPr>
          <a:xfrm>
            <a:off x="838200" y="18255"/>
            <a:ext cx="10515600" cy="1325563"/>
          </a:xfrm>
        </p:spPr>
        <p:txBody>
          <a:bodyPr/>
          <a:lstStyle/>
          <a:p>
            <a:pPr algn="ctr"/>
            <a:r>
              <a:rPr lang="en-GB" altLang="en-KE" dirty="0">
                <a:latin typeface="Times New Roman" panose="02020603050405020304" pitchFamily="18" charset="0"/>
                <a:cs typeface="Times New Roman" panose="02020603050405020304" pitchFamily="18" charset="0"/>
              </a:rPr>
              <a:t>Example</a:t>
            </a:r>
            <a:endParaRPr lang="en-KE" dirty="0"/>
          </a:p>
        </p:txBody>
      </p:sp>
      <p:sp>
        <p:nvSpPr>
          <p:cNvPr id="3" name="Content Placeholder 2">
            <a:extLst>
              <a:ext uri="{FF2B5EF4-FFF2-40B4-BE49-F238E27FC236}">
                <a16:creationId xmlns:a16="http://schemas.microsoft.com/office/drawing/2014/main" id="{5DADF1FE-3EF9-407D-A95D-9465C2581A68}"/>
              </a:ext>
            </a:extLst>
          </p:cNvPr>
          <p:cNvSpPr>
            <a:spLocks noGrp="1"/>
          </p:cNvSpPr>
          <p:nvPr>
            <p:ph idx="1"/>
          </p:nvPr>
        </p:nvSpPr>
        <p:spPr/>
        <p:txBody>
          <a:bodyPr/>
          <a:lstStyle/>
          <a:p>
            <a:r>
              <a:rPr lang="en-GB" altLang="en-KE" dirty="0">
                <a:latin typeface="Times New Roman" panose="02020603050405020304" pitchFamily="18" charset="0"/>
                <a:cs typeface="Times New Roman" panose="02020603050405020304" pitchFamily="18" charset="0"/>
              </a:rPr>
              <a:t>A survey of haemoglobin status in children under-five years in Kilifi county</a:t>
            </a:r>
          </a:p>
          <a:p>
            <a:endParaRPr lang="en-GB" altLang="en-KE" dirty="0">
              <a:latin typeface="Times New Roman" panose="02020603050405020304" pitchFamily="18" charset="0"/>
              <a:cs typeface="Times New Roman" panose="02020603050405020304" pitchFamily="18" charset="0"/>
            </a:endParaRPr>
          </a:p>
          <a:p>
            <a:r>
              <a:rPr lang="en-GB" altLang="en-KE" dirty="0">
                <a:latin typeface="Times New Roman" panose="02020603050405020304" pitchFamily="18" charset="0"/>
                <a:cs typeface="Times New Roman" panose="02020603050405020304" pitchFamily="18" charset="0"/>
              </a:rPr>
              <a:t>Impossible to interview everyone, so select a random sample of 30</a:t>
            </a:r>
          </a:p>
          <a:p>
            <a:endParaRPr lang="en-GB" altLang="en-KE" dirty="0">
              <a:latin typeface="Times New Roman" panose="02020603050405020304" pitchFamily="18" charset="0"/>
              <a:cs typeface="Times New Roman" panose="02020603050405020304" pitchFamily="18" charset="0"/>
            </a:endParaRPr>
          </a:p>
          <a:p>
            <a:r>
              <a:rPr lang="en-GB" altLang="en-KE" dirty="0">
                <a:latin typeface="Times New Roman" panose="02020603050405020304" pitchFamily="18" charset="0"/>
                <a:cs typeface="Times New Roman" panose="02020603050405020304" pitchFamily="18" charset="0"/>
              </a:rPr>
              <a:t>From the sample we find that the mean Hb is 10g/dl</a:t>
            </a:r>
          </a:p>
          <a:p>
            <a:endParaRPr lang="en-GB" altLang="en-KE" dirty="0">
              <a:latin typeface="Times New Roman" panose="02020603050405020304" pitchFamily="18" charset="0"/>
              <a:cs typeface="Times New Roman" panose="02020603050405020304" pitchFamily="18" charset="0"/>
            </a:endParaRPr>
          </a:p>
          <a:p>
            <a:r>
              <a:rPr lang="en-GB" altLang="en-KE" dirty="0">
                <a:latin typeface="Times New Roman" panose="02020603050405020304" pitchFamily="18" charset="0"/>
                <a:cs typeface="Times New Roman" panose="02020603050405020304" pitchFamily="18" charset="0"/>
              </a:rPr>
              <a:t>What does this tell us about the population?</a:t>
            </a:r>
            <a:endParaRPr lang="en-US" altLang="en-KE" dirty="0">
              <a:latin typeface="Times New Roman" panose="02020603050405020304" pitchFamily="18" charset="0"/>
              <a:cs typeface="Times New Roman" panose="02020603050405020304" pitchFamily="18" charset="0"/>
            </a:endParaRPr>
          </a:p>
          <a:p>
            <a:endParaRPr lang="en-KE" dirty="0"/>
          </a:p>
        </p:txBody>
      </p:sp>
    </p:spTree>
    <p:extLst>
      <p:ext uri="{BB962C8B-B14F-4D97-AF65-F5344CB8AC3E}">
        <p14:creationId xmlns:p14="http://schemas.microsoft.com/office/powerpoint/2010/main" val="3801846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Diagram&#10;&#10;Description automatically generated">
            <a:extLst>
              <a:ext uri="{FF2B5EF4-FFF2-40B4-BE49-F238E27FC236}">
                <a16:creationId xmlns:a16="http://schemas.microsoft.com/office/drawing/2014/main" id="{67CD02A9-3354-4CD0-B5A9-C59A93C6F9B9}"/>
              </a:ext>
            </a:extLst>
          </p:cNvPr>
          <p:cNvPicPr>
            <a:picLocks noChangeAspect="1"/>
          </p:cNvPicPr>
          <p:nvPr/>
        </p:nvPicPr>
        <p:blipFill>
          <a:blip r:embed="rId2"/>
          <a:stretch>
            <a:fillRect/>
          </a:stretch>
        </p:blipFill>
        <p:spPr>
          <a:xfrm>
            <a:off x="1603206" y="643467"/>
            <a:ext cx="8985588" cy="557106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6122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7833320-C50D-44ED-96E2-9BCCA37B4318}"/>
              </a:ext>
            </a:extLst>
          </p:cNvPr>
          <p:cNvPicPr>
            <a:picLocks noChangeAspect="1"/>
          </p:cNvPicPr>
          <p:nvPr/>
        </p:nvPicPr>
        <p:blipFill>
          <a:blip r:embed="rId2"/>
          <a:stretch>
            <a:fillRect/>
          </a:stretch>
        </p:blipFill>
        <p:spPr>
          <a:xfrm>
            <a:off x="1621249" y="643467"/>
            <a:ext cx="8949502" cy="557106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7667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3FD4485-C5C4-4AEA-866F-77BA46AE0AE3}"/>
              </a:ext>
            </a:extLst>
          </p:cNvPr>
          <p:cNvPicPr>
            <a:picLocks noChangeAspect="1"/>
          </p:cNvPicPr>
          <p:nvPr/>
        </p:nvPicPr>
        <p:blipFill>
          <a:blip r:embed="rId2"/>
          <a:stretch>
            <a:fillRect/>
          </a:stretch>
        </p:blipFill>
        <p:spPr>
          <a:xfrm>
            <a:off x="1510761" y="643467"/>
            <a:ext cx="9170478" cy="557106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4109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D0E7702-7959-47F6-B753-EF6F73119D3B}"/>
              </a:ext>
            </a:extLst>
          </p:cNvPr>
          <p:cNvPicPr>
            <a:picLocks noChangeAspect="1"/>
          </p:cNvPicPr>
          <p:nvPr/>
        </p:nvPicPr>
        <p:blipFill>
          <a:blip r:embed="rId2"/>
          <a:stretch>
            <a:fillRect/>
          </a:stretch>
        </p:blipFill>
        <p:spPr>
          <a:xfrm>
            <a:off x="2213725" y="643467"/>
            <a:ext cx="7764549" cy="557106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7716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575C2E-2446-4718-997E-92DCE177B73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altLang="en-KE" sz="2200" kern="1200">
                <a:solidFill>
                  <a:schemeClr val="bg1"/>
                </a:solidFill>
                <a:latin typeface="+mj-lt"/>
                <a:ea typeface="+mj-ea"/>
                <a:cs typeface="+mj-cs"/>
              </a:rPr>
              <a:t>Sampling distribution of  the sample mean </a:t>
            </a:r>
            <a:br>
              <a:rPr lang="en-US" altLang="en-KE" sz="2200" u="sng" kern="1200">
                <a:solidFill>
                  <a:schemeClr val="bg1"/>
                </a:solidFill>
                <a:latin typeface="+mj-lt"/>
                <a:ea typeface="+mj-ea"/>
                <a:cs typeface="+mj-cs"/>
              </a:rPr>
            </a:br>
            <a:endParaRPr lang="en-US" sz="2200" kern="1200">
              <a:solidFill>
                <a:schemeClr val="bg1"/>
              </a:solidFill>
              <a:latin typeface="+mj-lt"/>
              <a:ea typeface="+mj-ea"/>
              <a:cs typeface="+mj-cs"/>
            </a:endParaRPr>
          </a:p>
        </p:txBody>
      </p:sp>
      <p:pic>
        <p:nvPicPr>
          <p:cNvPr id="5" name="Content Placeholder 4" descr="Chart, histogram&#10;&#10;Description automatically generated">
            <a:extLst>
              <a:ext uri="{FF2B5EF4-FFF2-40B4-BE49-F238E27FC236}">
                <a16:creationId xmlns:a16="http://schemas.microsoft.com/office/drawing/2014/main" id="{AC82A31B-BE4B-473C-BCA4-B34F572B8793}"/>
              </a:ext>
            </a:extLst>
          </p:cNvPr>
          <p:cNvPicPr>
            <a:picLocks noGrp="1" noChangeAspect="1"/>
          </p:cNvPicPr>
          <p:nvPr>
            <p:ph idx="1"/>
          </p:nvPr>
        </p:nvPicPr>
        <p:blipFill>
          <a:blip r:embed="rId2"/>
          <a:stretch>
            <a:fillRect/>
          </a:stretch>
        </p:blipFill>
        <p:spPr>
          <a:xfrm>
            <a:off x="2979547" y="1675227"/>
            <a:ext cx="6232906" cy="4394199"/>
          </a:xfrm>
          <a:prstGeom prst="rect">
            <a:avLst/>
          </a:prstGeom>
        </p:spPr>
      </p:pic>
    </p:spTree>
    <p:extLst>
      <p:ext uri="{BB962C8B-B14F-4D97-AF65-F5344CB8AC3E}">
        <p14:creationId xmlns:p14="http://schemas.microsoft.com/office/powerpoint/2010/main" val="1623985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AD699-D386-49E1-9B7E-93BF9833ECB9}"/>
              </a:ext>
            </a:extLst>
          </p:cNvPr>
          <p:cNvSpPr>
            <a:spLocks noGrp="1"/>
          </p:cNvSpPr>
          <p:nvPr>
            <p:ph type="title"/>
          </p:nvPr>
        </p:nvSpPr>
        <p:spPr>
          <a:xfrm>
            <a:off x="838200" y="165100"/>
            <a:ext cx="10515600" cy="815975"/>
          </a:xfrm>
        </p:spPr>
        <p:txBody>
          <a:bodyPr/>
          <a:lstStyle/>
          <a:p>
            <a:pPr algn="ctr"/>
            <a:r>
              <a:rPr lang="en-GB" altLang="en-KE" sz="4400" dirty="0">
                <a:latin typeface="Times New Roman" panose="02020603050405020304" pitchFamily="18" charset="0"/>
                <a:cs typeface="Times New Roman" panose="02020603050405020304" pitchFamily="18" charset="0"/>
              </a:rPr>
              <a:t>For the sample of data that we collect</a:t>
            </a:r>
            <a:endParaRPr lang="en-KE" dirty="0"/>
          </a:p>
        </p:txBody>
      </p:sp>
      <p:sp>
        <p:nvSpPr>
          <p:cNvPr id="3" name="Content Placeholder 2">
            <a:extLst>
              <a:ext uri="{FF2B5EF4-FFF2-40B4-BE49-F238E27FC236}">
                <a16:creationId xmlns:a16="http://schemas.microsoft.com/office/drawing/2014/main" id="{79267FEF-12CA-4878-95F4-A1BC40996B1D}"/>
              </a:ext>
            </a:extLst>
          </p:cNvPr>
          <p:cNvSpPr>
            <a:spLocks noGrp="1"/>
          </p:cNvSpPr>
          <p:nvPr>
            <p:ph idx="1"/>
          </p:nvPr>
        </p:nvSpPr>
        <p:spPr>
          <a:xfrm>
            <a:off x="838200" y="1295400"/>
            <a:ext cx="10515600" cy="4881563"/>
          </a:xfrm>
        </p:spPr>
        <p:txBody>
          <a:bodyPr>
            <a:normAutofit fontScale="92500"/>
          </a:bodyPr>
          <a:lstStyle/>
          <a:p>
            <a:pPr>
              <a:buFontTx/>
              <a:buNone/>
              <a:tabLst>
                <a:tab pos="228600" algn="l"/>
              </a:tabLst>
            </a:pPr>
            <a:r>
              <a:rPr lang="en-GB" altLang="en-KE" sz="2800" dirty="0">
                <a:latin typeface="Times New Roman" panose="02020603050405020304" pitchFamily="18" charset="0"/>
                <a:cs typeface="Times New Roman" panose="02020603050405020304" pitchFamily="18" charset="0"/>
              </a:rPr>
              <a:t>The </a:t>
            </a:r>
            <a:r>
              <a:rPr lang="en-GB" altLang="en-KE" sz="2800" b="1" dirty="0">
                <a:latin typeface="Times New Roman" panose="02020603050405020304" pitchFamily="18" charset="0"/>
                <a:cs typeface="Times New Roman" panose="02020603050405020304" pitchFamily="18" charset="0"/>
              </a:rPr>
              <a:t>sample mean</a:t>
            </a:r>
            <a:r>
              <a:rPr lang="en-GB" altLang="en-KE" sz="2800" dirty="0">
                <a:latin typeface="Times New Roman" panose="02020603050405020304" pitchFamily="18" charset="0"/>
                <a:cs typeface="Times New Roman" panose="02020603050405020304" pitchFamily="18" charset="0"/>
              </a:rPr>
              <a:t> estimates the most likely value for the population mean</a:t>
            </a:r>
          </a:p>
          <a:p>
            <a:pPr>
              <a:buFontTx/>
              <a:buNone/>
              <a:tabLst>
                <a:tab pos="228600" algn="l"/>
              </a:tabLst>
            </a:pPr>
            <a:r>
              <a:rPr lang="en-GB" altLang="en-KE" sz="2800" dirty="0">
                <a:latin typeface="Times New Roman" panose="02020603050405020304" pitchFamily="18" charset="0"/>
                <a:cs typeface="Times New Roman" panose="02020603050405020304" pitchFamily="18" charset="0"/>
              </a:rPr>
              <a:t>The </a:t>
            </a:r>
            <a:r>
              <a:rPr lang="en-GB" altLang="en-KE" sz="2800" b="1" i="1" dirty="0">
                <a:latin typeface="Times New Roman" panose="02020603050405020304" pitchFamily="18" charset="0"/>
                <a:cs typeface="Times New Roman" panose="02020603050405020304" pitchFamily="18" charset="0"/>
              </a:rPr>
              <a:t>standard deviation</a:t>
            </a:r>
            <a:r>
              <a:rPr lang="en-GB" altLang="en-KE" sz="2800" dirty="0">
                <a:latin typeface="Times New Roman" panose="02020603050405020304" pitchFamily="18" charset="0"/>
                <a:cs typeface="Times New Roman" panose="02020603050405020304" pitchFamily="18" charset="0"/>
              </a:rPr>
              <a:t> (s) shows the variability of the data in our sample</a:t>
            </a:r>
          </a:p>
          <a:p>
            <a:pPr>
              <a:buFontTx/>
              <a:buNone/>
              <a:tabLst>
                <a:tab pos="228600" algn="l"/>
              </a:tabLst>
            </a:pPr>
            <a:r>
              <a:rPr lang="en-GB" altLang="en-KE" sz="2800" dirty="0">
                <a:latin typeface="Times New Roman" panose="02020603050405020304" pitchFamily="18" charset="0"/>
                <a:cs typeface="Times New Roman" panose="02020603050405020304" pitchFamily="18" charset="0"/>
              </a:rPr>
              <a:t>The </a:t>
            </a:r>
            <a:r>
              <a:rPr lang="en-GB" altLang="en-KE" sz="2800" b="1" i="1" dirty="0">
                <a:latin typeface="Times New Roman" panose="02020603050405020304" pitchFamily="18" charset="0"/>
                <a:cs typeface="Times New Roman" panose="02020603050405020304" pitchFamily="18" charset="0"/>
              </a:rPr>
              <a:t>standard error</a:t>
            </a:r>
            <a:r>
              <a:rPr lang="en-GB" altLang="en-KE" sz="2800" dirty="0">
                <a:latin typeface="Times New Roman" panose="02020603050405020304" pitchFamily="18" charset="0"/>
                <a:cs typeface="Times New Roman" panose="02020603050405020304" pitchFamily="18" charset="0"/>
              </a:rPr>
              <a:t> (s/</a:t>
            </a:r>
            <a:r>
              <a:rPr lang="en-GB" altLang="en-KE" sz="2800" dirty="0">
                <a:latin typeface="Times New Roman" panose="02020603050405020304" pitchFamily="18" charset="0"/>
                <a:cs typeface="Times New Roman" panose="02020603050405020304" pitchFamily="18" charset="0"/>
                <a:sym typeface="Symbol" panose="05050102010706020507" pitchFamily="18" charset="2"/>
              </a:rPr>
              <a:t></a:t>
            </a:r>
            <a:r>
              <a:rPr lang="en-GB" altLang="en-KE" sz="2800" dirty="0">
                <a:latin typeface="Times New Roman" panose="02020603050405020304" pitchFamily="18" charset="0"/>
                <a:cs typeface="Times New Roman" panose="02020603050405020304" pitchFamily="18" charset="0"/>
              </a:rPr>
              <a:t>n) shows the uncertainty of the parameter we have estimated from our sample</a:t>
            </a:r>
          </a:p>
          <a:p>
            <a:pPr>
              <a:buFont typeface="Wingdings" panose="05000000000000000000" pitchFamily="2" charset="2"/>
              <a:buNone/>
              <a:tabLst>
                <a:tab pos="228600" algn="l"/>
              </a:tabLst>
            </a:pPr>
            <a:r>
              <a:rPr lang="en-GB" altLang="en-KE" sz="2800" b="1" dirty="0">
                <a:latin typeface="Times New Roman" panose="02020603050405020304" pitchFamily="18" charset="0"/>
                <a:cs typeface="Times New Roman" panose="02020603050405020304" pitchFamily="18" charset="0"/>
              </a:rPr>
              <a:t>Standard error can be used to:</a:t>
            </a:r>
          </a:p>
          <a:p>
            <a:pPr>
              <a:buFont typeface="Wingdings" panose="05000000000000000000" pitchFamily="2" charset="2"/>
              <a:buChar char="Ø"/>
              <a:tabLst>
                <a:tab pos="228600" algn="l"/>
              </a:tabLst>
            </a:pPr>
            <a:r>
              <a:rPr lang="en-GB" altLang="en-KE" sz="2800" dirty="0">
                <a:latin typeface="Times New Roman" panose="02020603050405020304" pitchFamily="18" charset="0"/>
                <a:cs typeface="Times New Roman" panose="02020603050405020304" pitchFamily="18" charset="0"/>
              </a:rPr>
              <a:t> Calculate confidence intervals around the sample mean (express statistical uncertainty)</a:t>
            </a:r>
          </a:p>
          <a:p>
            <a:pPr>
              <a:buFontTx/>
              <a:buNone/>
              <a:tabLst>
                <a:tab pos="228600" algn="l"/>
              </a:tabLst>
            </a:pPr>
            <a:r>
              <a:rPr lang="en-GB" altLang="en-KE" sz="2800" dirty="0">
                <a:latin typeface="Times New Roman" panose="02020603050405020304" pitchFamily="18" charset="0"/>
                <a:cs typeface="Times New Roman" panose="02020603050405020304" pitchFamily="18" charset="0"/>
              </a:rPr>
              <a:t>		~ range of likely values for </a:t>
            </a:r>
            <a:r>
              <a:rPr lang="en-GB" altLang="en-KE" sz="2800" dirty="0">
                <a:latin typeface="Times New Roman" panose="02020603050405020304" pitchFamily="18" charset="0"/>
                <a:cs typeface="Times New Roman" panose="02020603050405020304" pitchFamily="18" charset="0"/>
                <a:sym typeface="Symbol" panose="05050102010706020507" pitchFamily="18" charset="2"/>
              </a:rPr>
              <a:t>µ</a:t>
            </a:r>
          </a:p>
          <a:p>
            <a:pPr>
              <a:buFont typeface="Wingdings" panose="05000000000000000000" pitchFamily="2" charset="2"/>
              <a:buChar char="Ø"/>
              <a:tabLst>
                <a:tab pos="228600" algn="l"/>
              </a:tabLst>
            </a:pPr>
            <a:r>
              <a:rPr lang="en-GB" altLang="en-KE" sz="2800" dirty="0">
                <a:latin typeface="Times New Roman" panose="02020603050405020304" pitchFamily="18" charset="0"/>
                <a:cs typeface="Times New Roman" panose="02020603050405020304" pitchFamily="18" charset="0"/>
              </a:rPr>
              <a:t> Test hypotheses (assess the strength of evidence) about the sample mean we have observed</a:t>
            </a:r>
            <a:endParaRPr lang="en-GB" altLang="en-KE" sz="2800" dirty="0">
              <a:latin typeface="Times New Roman" panose="02020603050405020304" pitchFamily="18" charset="0"/>
              <a:cs typeface="Times New Roman" panose="02020603050405020304" pitchFamily="18" charset="0"/>
              <a:sym typeface="Symbol" panose="05050102010706020507" pitchFamily="18" charset="2"/>
            </a:endParaRPr>
          </a:p>
          <a:p>
            <a:endParaRPr lang="en-KE" dirty="0"/>
          </a:p>
        </p:txBody>
      </p:sp>
    </p:spTree>
    <p:extLst>
      <p:ext uri="{BB962C8B-B14F-4D97-AF65-F5344CB8AC3E}">
        <p14:creationId xmlns:p14="http://schemas.microsoft.com/office/powerpoint/2010/main" val="19315470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254</Words>
  <Application>Microsoft Office PowerPoint</Application>
  <PresentationFormat>Widescreen</PresentationFormat>
  <Paragraphs>25</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Calibri Light</vt:lpstr>
      <vt:lpstr>LMSans10-Bold</vt:lpstr>
      <vt:lpstr>LMSans10-Regular</vt:lpstr>
      <vt:lpstr>LMSans12-Regular</vt:lpstr>
      <vt:lpstr>Times New Roman</vt:lpstr>
      <vt:lpstr>Wingdings</vt:lpstr>
      <vt:lpstr>Office Theme</vt:lpstr>
      <vt:lpstr>Behind the data: population and sampling</vt:lpstr>
      <vt:lpstr>PowerPoint Presentation</vt:lpstr>
      <vt:lpstr>Example</vt:lpstr>
      <vt:lpstr>PowerPoint Presentation</vt:lpstr>
      <vt:lpstr>PowerPoint Presentation</vt:lpstr>
      <vt:lpstr>PowerPoint Presentation</vt:lpstr>
      <vt:lpstr>PowerPoint Presentation</vt:lpstr>
      <vt:lpstr>Sampling distribution of  the sample mean  </vt:lpstr>
      <vt:lpstr>For the sample of data that we collect</vt:lpstr>
      <vt:lpstr>PowerPoint Presentation</vt:lpstr>
      <vt:lpstr>PowerPoint Presentation</vt:lpstr>
      <vt:lpstr>PowerPoint Presentation</vt:lpstr>
      <vt:lpstr>Summary</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Behind the data: population and sampling</dc:title>
  <dc:creator>Moses Ngari</dc:creator>
  <cp:lastModifiedBy>Moses Ngari</cp:lastModifiedBy>
  <cp:revision>2</cp:revision>
  <dcterms:created xsi:type="dcterms:W3CDTF">2021-03-11T15:46:56Z</dcterms:created>
  <dcterms:modified xsi:type="dcterms:W3CDTF">2021-03-11T16:00:13Z</dcterms:modified>
</cp:coreProperties>
</file>