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68" r:id="rId7"/>
    <p:sldId id="270" r:id="rId8"/>
    <p:sldId id="271" r:id="rId9"/>
    <p:sldId id="260" r:id="rId10"/>
    <p:sldId id="276" r:id="rId11"/>
    <p:sldId id="273" r:id="rId12"/>
    <p:sldId id="263" r:id="rId13"/>
    <p:sldId id="264" r:id="rId14"/>
    <p:sldId id="275" r:id="rId15"/>
    <p:sldId id="274" r:id="rId16"/>
    <p:sldId id="265" r:id="rId17"/>
    <p:sldId id="277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81DB-DC1E-4294-9C0D-9E8D12D5162F}" type="datetimeFigureOut">
              <a:rPr lang="en-US" smtClean="0"/>
              <a:pPr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5517-AE2C-4103-997A-7D0B87803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‘R’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‘R’ stats workshop for post-graduate students in SPAS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/>
              <a:t>10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– 21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February, </a:t>
            </a:r>
            <a:r>
              <a:rPr lang="en-US" sz="4000" b="1" u="sng" dirty="0" smtClean="0"/>
              <a:t>2014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457200"/>
            <a:ext cx="350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10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– 21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February, </a:t>
            </a:r>
            <a:r>
              <a:rPr lang="en-US" sz="2400" b="1" u="sng" dirty="0" smtClean="0"/>
              <a:t>2014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905000"/>
            <a:ext cx="2971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A total of 20 </a:t>
            </a:r>
            <a:r>
              <a:rPr lang="en-US" u="sng" dirty="0" smtClean="0"/>
              <a:t>students</a:t>
            </a:r>
            <a:endParaRPr lang="en-US" u="sng" dirty="0"/>
          </a:p>
          <a:p>
            <a:pPr lvl="0"/>
            <a:r>
              <a:rPr lang="en-US" dirty="0"/>
              <a:t>8 </a:t>
            </a:r>
            <a:r>
              <a:rPr lang="en-US" dirty="0" smtClean="0"/>
              <a:t>Masters in </a:t>
            </a:r>
            <a:r>
              <a:rPr lang="en-US" dirty="0"/>
              <a:t>Public Health </a:t>
            </a:r>
          </a:p>
          <a:p>
            <a:pPr lvl="0"/>
            <a:r>
              <a:rPr lang="en-US" dirty="0"/>
              <a:t>3 </a:t>
            </a:r>
            <a:r>
              <a:rPr lang="en-US" dirty="0" err="1" smtClean="0"/>
              <a:t>MSc</a:t>
            </a:r>
            <a:r>
              <a:rPr lang="en-US" dirty="0" smtClean="0"/>
              <a:t> </a:t>
            </a:r>
            <a:r>
              <a:rPr lang="en-US" dirty="0"/>
              <a:t>Fisheries students </a:t>
            </a:r>
          </a:p>
          <a:p>
            <a:pPr lvl="0"/>
            <a:r>
              <a:rPr lang="en-US" dirty="0"/>
              <a:t>5 </a:t>
            </a:r>
            <a:r>
              <a:rPr lang="en-US" dirty="0" err="1" smtClean="0"/>
              <a:t>MSc</a:t>
            </a:r>
            <a:r>
              <a:rPr lang="en-US" dirty="0" smtClean="0"/>
              <a:t>  </a:t>
            </a:r>
            <a:r>
              <a:rPr lang="en-US" dirty="0"/>
              <a:t>Microbiology </a:t>
            </a:r>
          </a:p>
          <a:p>
            <a:pPr lvl="0"/>
            <a:r>
              <a:rPr lang="en-US" dirty="0"/>
              <a:t>1 </a:t>
            </a:r>
            <a:r>
              <a:rPr lang="en-US" dirty="0" err="1" smtClean="0"/>
              <a:t>MSc</a:t>
            </a:r>
            <a:r>
              <a:rPr lang="en-US" dirty="0" smtClean="0"/>
              <a:t> </a:t>
            </a:r>
            <a:r>
              <a:rPr lang="en-US" dirty="0"/>
              <a:t>Environmental Science</a:t>
            </a:r>
          </a:p>
          <a:p>
            <a:pPr lvl="0"/>
            <a:r>
              <a:rPr lang="en-US" dirty="0"/>
              <a:t>2 </a:t>
            </a:r>
            <a:r>
              <a:rPr lang="en-US" dirty="0" err="1" smtClean="0"/>
              <a:t>MSc</a:t>
            </a:r>
            <a:r>
              <a:rPr lang="en-US" dirty="0" smtClean="0"/>
              <a:t> </a:t>
            </a:r>
            <a:r>
              <a:rPr lang="en-US" dirty="0"/>
              <a:t>Entomology students</a:t>
            </a:r>
          </a:p>
          <a:p>
            <a:pPr lvl="0"/>
            <a:r>
              <a:rPr lang="en-US" dirty="0"/>
              <a:t>1 </a:t>
            </a:r>
            <a:r>
              <a:rPr lang="en-US" dirty="0" smtClean="0"/>
              <a:t> </a:t>
            </a:r>
            <a:r>
              <a:rPr lang="en-US" dirty="0"/>
              <a:t>PhD in Fisheries</a:t>
            </a:r>
          </a:p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5486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398" y="1066803"/>
          <a:ext cx="8458201" cy="5034426"/>
        </p:xfrm>
        <a:graphic>
          <a:graphicData uri="http://schemas.openxmlformats.org/drawingml/2006/table">
            <a:tbl>
              <a:tblPr/>
              <a:tblGrid>
                <a:gridCol w="3186801"/>
                <a:gridCol w="3186801"/>
                <a:gridCol w="2084599"/>
              </a:tblGrid>
              <a:tr h="1043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KEMRI-</a:t>
                      </a:r>
                      <a:r>
                        <a:rPr lang="en-GB" sz="2000" dirty="0" err="1">
                          <a:latin typeface="Calibri"/>
                          <a:ea typeface="Calibri"/>
                          <a:cs typeface="Times New Roman"/>
                        </a:rPr>
                        <a:t>Wellcome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 Trust Research Program,  </a:t>
                      </a:r>
                      <a:r>
                        <a:rPr lang="en-GB" sz="2000" dirty="0" err="1" smtClean="0">
                          <a:latin typeface="Calibri"/>
                          <a:ea typeface="Calibri"/>
                          <a:cs typeface="Times New Roman"/>
                        </a:rPr>
                        <a:t>Kilifi</a:t>
                      </a:r>
                      <a:r>
                        <a:rPr lang="en-GB" sz="2000" dirty="0" smtClean="0">
                          <a:latin typeface="Calibri"/>
                          <a:ea typeface="Calibri"/>
                          <a:cs typeface="Times New Roman"/>
                        </a:rPr>
                        <a:t>                             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KEMRI-</a:t>
                      </a:r>
                      <a:r>
                        <a:rPr lang="en-GB" sz="2000" dirty="0" err="1">
                          <a:latin typeface="Calibri"/>
                          <a:ea typeface="Calibri"/>
                          <a:cs typeface="Times New Roman"/>
                        </a:rPr>
                        <a:t>Wellcome</a:t>
                      </a: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 Trust Research Program, Nairobi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Pwani University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97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Dr Greg Fegan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Dr Phillip Ayieko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Dr Rose Kigathi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297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Ken </a:t>
                      </a:r>
                      <a:r>
                        <a:rPr lang="en-GB" sz="2000" dirty="0" err="1">
                          <a:latin typeface="Calibri"/>
                          <a:ea typeface="Calibri"/>
                          <a:cs typeface="Times New Roman"/>
                        </a:rPr>
                        <a:t>Mwai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Lucas </a:t>
                      </a:r>
                      <a:r>
                        <a:rPr lang="en-GB" sz="2000" dirty="0" err="1">
                          <a:latin typeface="Calibri"/>
                          <a:ea typeface="Calibri"/>
                          <a:cs typeface="Times New Roman"/>
                        </a:rPr>
                        <a:t>Malla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Dr James Tuju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15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John Ojal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Gabriel Otieno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Calibri"/>
                          <a:ea typeface="Calibri"/>
                          <a:cs typeface="Times New Roman"/>
                        </a:rPr>
                        <a:t>Dr </a:t>
                      </a:r>
                      <a:r>
                        <a:rPr lang="en-GB" sz="2000" dirty="0" smtClean="0">
                          <a:latin typeface="Calibri"/>
                          <a:ea typeface="Calibri"/>
                          <a:cs typeface="Times New Roman"/>
                        </a:rPr>
                        <a:t>Tabitha</a:t>
                      </a:r>
                      <a:r>
                        <a:rPr lang="en-GB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2000" dirty="0" err="1" smtClean="0">
                          <a:latin typeface="Calibri"/>
                          <a:ea typeface="Calibri"/>
                          <a:cs typeface="Times New Roman"/>
                        </a:rPr>
                        <a:t>Mwangi</a:t>
                      </a:r>
                      <a:r>
                        <a:rPr lang="en-GB" sz="20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1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Mark Otiende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1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Michael Ooko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1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Leonard Wafula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1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Alex Mutuku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414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Calibri"/>
                          <a:ea typeface="Calibri"/>
                          <a:cs typeface="Times New Roman"/>
                        </a:rPr>
                        <a:t>Boniface Kaaria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04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10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– 21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February, 2014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Lessons learned (sorted)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 much time wasted downloading materials</a:t>
            </a:r>
          </a:p>
          <a:p>
            <a:pPr lvl="1"/>
            <a:r>
              <a:rPr lang="en-US" dirty="0" smtClean="0"/>
              <a:t>Materials were put on a CD that was given to each student but this slowed the training</a:t>
            </a:r>
          </a:p>
          <a:p>
            <a:pPr lvl="1"/>
            <a:r>
              <a:rPr lang="en-US" dirty="0" err="1" smtClean="0"/>
              <a:t>Pwani</a:t>
            </a:r>
            <a:r>
              <a:rPr lang="en-US" dirty="0" smtClean="0"/>
              <a:t> university server set up for this purpose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Some students last did stats in high school</a:t>
            </a:r>
          </a:p>
          <a:p>
            <a:pPr lvl="1"/>
            <a:r>
              <a:rPr lang="en-US" dirty="0" smtClean="0"/>
              <a:t>Students must be exposed to stats in class first</a:t>
            </a:r>
          </a:p>
          <a:p>
            <a:endParaRPr lang="en-US" dirty="0"/>
          </a:p>
          <a:p>
            <a:r>
              <a:rPr lang="en-US" dirty="0" smtClean="0"/>
              <a:t>Lack of uniformity with plethora of facilitators</a:t>
            </a:r>
          </a:p>
          <a:p>
            <a:pPr lvl="1"/>
            <a:r>
              <a:rPr lang="en-US" dirty="0" smtClean="0"/>
              <a:t>Reduced number of facilitators</a:t>
            </a:r>
          </a:p>
          <a:p>
            <a:pPr lvl="1"/>
            <a:r>
              <a:rPr lang="en-US" dirty="0" smtClean="0"/>
              <a:t>Put all presentations on markdown ahead of workshop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statistics workshop for post-graduate students in SPAS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/>
              <a:t>9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– 20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February, </a:t>
            </a:r>
            <a:r>
              <a:rPr lang="en-US" sz="3600" b="1" u="sng" dirty="0" smtClean="0"/>
              <a:t>2015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66" y="1600200"/>
            <a:ext cx="52604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685800"/>
            <a:ext cx="255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9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– 20</a:t>
            </a:r>
            <a:r>
              <a:rPr lang="en-US" b="1" u="sng" baseline="30000" dirty="0" smtClean="0"/>
              <a:t>th</a:t>
            </a:r>
            <a:r>
              <a:rPr lang="en-US" b="1" u="sng" dirty="0" smtClean="0"/>
              <a:t> February, </a:t>
            </a:r>
            <a:r>
              <a:rPr lang="en-US" sz="2000" b="1" u="sng" dirty="0" smtClean="0"/>
              <a:t>2015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828800"/>
            <a:ext cx="350520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u="sng" dirty="0" smtClean="0"/>
              <a:t>21 students </a:t>
            </a:r>
            <a:endParaRPr lang="en-US" u="sng" dirty="0"/>
          </a:p>
          <a:p>
            <a:r>
              <a:rPr lang="en-US" dirty="0" smtClean="0"/>
              <a:t>10 Masters </a:t>
            </a:r>
            <a:r>
              <a:rPr lang="en-US" dirty="0"/>
              <a:t>in Public health </a:t>
            </a:r>
          </a:p>
          <a:p>
            <a:r>
              <a:rPr lang="en-US" dirty="0" smtClean="0"/>
              <a:t>6 Masters </a:t>
            </a:r>
            <a:r>
              <a:rPr lang="en-US" dirty="0"/>
              <a:t>in Statistics 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MSc</a:t>
            </a:r>
            <a:r>
              <a:rPr lang="en-US" dirty="0" smtClean="0"/>
              <a:t> Fisheries </a:t>
            </a:r>
            <a:r>
              <a:rPr lang="en-US" dirty="0"/>
              <a:t>and Microbiology</a:t>
            </a:r>
          </a:p>
          <a:p>
            <a:r>
              <a:rPr lang="en-US" dirty="0" smtClean="0"/>
              <a:t>1 PhD </a:t>
            </a:r>
            <a:r>
              <a:rPr lang="en-US" dirty="0"/>
              <a:t>in Fisheries </a:t>
            </a:r>
          </a:p>
          <a:p>
            <a:r>
              <a:rPr lang="en-US" dirty="0" smtClean="0"/>
              <a:t>1 Staff </a:t>
            </a:r>
            <a:r>
              <a:rPr lang="en-US" dirty="0"/>
              <a:t>(</a:t>
            </a:r>
            <a:r>
              <a:rPr lang="en-US" dirty="0" smtClean="0"/>
              <a:t>Prof </a:t>
            </a:r>
            <a:r>
              <a:rPr lang="en-US" dirty="0" err="1" smtClean="0"/>
              <a:t>HassanAli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9</a:t>
            </a:r>
            <a:r>
              <a:rPr lang="en-US" b="1" u="sng" baseline="30000" dirty="0"/>
              <a:t>th</a:t>
            </a:r>
            <a:r>
              <a:rPr lang="en-US" b="1" u="sng" dirty="0"/>
              <a:t> – 20</a:t>
            </a:r>
            <a:r>
              <a:rPr lang="en-US" b="1" u="sng" baseline="30000" dirty="0"/>
              <a:t>th</a:t>
            </a:r>
            <a:r>
              <a:rPr lang="en-US" b="1" u="sng" dirty="0"/>
              <a:t> February, 2015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83030"/>
          <a:ext cx="8077200" cy="3154680"/>
        </p:xfrm>
        <a:graphic>
          <a:graphicData uri="http://schemas.openxmlformats.org/drawingml/2006/table">
            <a:tbl>
              <a:tblPr/>
              <a:tblGrid>
                <a:gridCol w="3043251"/>
                <a:gridCol w="2736256"/>
                <a:gridCol w="229769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KEMRI-Wellcome Trust Research Program,  Kilifi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KEMRI-Wellcome Trust Research Program, Nairobi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Pwani University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Dr Greg Fegan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 Phillip Ayieko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 Leonard Kiti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Ken Mwai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 Osman Abdullahi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Mark Otiende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 Tabitha Mwangi 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Michael Ooko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Dr Rose Kigathi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Leonard Wafula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</a:rPr>
                        <a:t>Alex Mutuku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We are getting better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more confident –those who had not covered  the statistics course in class were not allowed to attend</a:t>
            </a:r>
          </a:p>
          <a:p>
            <a:endParaRPr lang="en-US" dirty="0" smtClean="0"/>
          </a:p>
          <a:p>
            <a:r>
              <a:rPr lang="en-US" dirty="0" smtClean="0"/>
              <a:t>The days were shorter and a lot more was covered</a:t>
            </a:r>
          </a:p>
          <a:p>
            <a:pPr lvl="1"/>
            <a:r>
              <a:rPr lang="en-US" dirty="0" smtClean="0"/>
              <a:t>no time wasted downloading material due to good network due to the local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Lessons learned (not sorted yet)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 able to cater for all student needs</a:t>
            </a:r>
          </a:p>
          <a:p>
            <a:pPr lvl="1"/>
            <a:r>
              <a:rPr lang="en-US" dirty="0" smtClean="0"/>
              <a:t>Mainly targeted to public health students</a:t>
            </a:r>
          </a:p>
          <a:p>
            <a:pPr lvl="1"/>
            <a:r>
              <a:rPr lang="en-US" dirty="0" smtClean="0"/>
              <a:t>Fisheries, Agriculture, animal science</a:t>
            </a:r>
          </a:p>
          <a:p>
            <a:pPr lvl="1"/>
            <a:r>
              <a:rPr lang="en-US" dirty="0" smtClean="0"/>
              <a:t>‘Trainer </a:t>
            </a:r>
            <a:r>
              <a:rPr lang="en-US" dirty="0" smtClean="0"/>
              <a:t>of </a:t>
            </a:r>
            <a:r>
              <a:rPr lang="en-US" dirty="0" smtClean="0"/>
              <a:t>trainers’ </a:t>
            </a:r>
            <a:r>
              <a:rPr lang="en-US" dirty="0" smtClean="0"/>
              <a:t>workshops idea born</a:t>
            </a:r>
          </a:p>
          <a:p>
            <a:endParaRPr lang="en-US" dirty="0" smtClean="0"/>
          </a:p>
          <a:p>
            <a:r>
              <a:rPr lang="en-US" dirty="0" smtClean="0"/>
              <a:t>A few students not attending all sessions</a:t>
            </a:r>
          </a:p>
          <a:p>
            <a:pPr lvl="1"/>
            <a:r>
              <a:rPr lang="en-US" dirty="0" smtClean="0"/>
              <a:t>A fee (2,000/-) added to the second workshop did not solve the problem</a:t>
            </a:r>
          </a:p>
          <a:p>
            <a:endParaRPr lang="en-US" dirty="0" smtClean="0"/>
          </a:p>
          <a:p>
            <a:r>
              <a:rPr lang="en-US" dirty="0" smtClean="0"/>
              <a:t>Inability to pay facilitators</a:t>
            </a:r>
          </a:p>
          <a:p>
            <a:pPr lvl="1"/>
            <a:r>
              <a:rPr lang="en-US" dirty="0" smtClean="0"/>
              <a:t>All facilitators earn nothing </a:t>
            </a:r>
          </a:p>
          <a:p>
            <a:pPr lvl="1"/>
            <a:r>
              <a:rPr lang="en-US" dirty="0" smtClean="0"/>
              <a:t>Might be impossible to sustain</a:t>
            </a:r>
          </a:p>
          <a:p>
            <a:pPr lvl="1"/>
            <a:r>
              <a:rPr lang="en-US" dirty="0" smtClean="0"/>
              <a:t>Idea of commercializing R workshop born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trainer of trainers workshops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cater for all specializations</a:t>
            </a:r>
          </a:p>
          <a:p>
            <a:pPr lvl="1"/>
            <a:r>
              <a:rPr lang="en-US" dirty="0" smtClean="0"/>
              <a:t>Fisheries, Education, Economics, Social sciences, Physical sciences</a:t>
            </a:r>
          </a:p>
          <a:p>
            <a:endParaRPr lang="en-US" dirty="0"/>
          </a:p>
          <a:p>
            <a:r>
              <a:rPr lang="en-US" dirty="0" smtClean="0"/>
              <a:t>To enable a larger group of students to be introduced to ‘R’</a:t>
            </a:r>
          </a:p>
          <a:p>
            <a:pPr lvl="1"/>
            <a:r>
              <a:rPr lang="en-US" dirty="0" smtClean="0"/>
              <a:t>To enable ‘R’ to spread to both under-graduate and post-graduate students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enable </a:t>
            </a:r>
            <a:r>
              <a:rPr lang="en-US" dirty="0" err="1" smtClean="0"/>
              <a:t>Pwani</a:t>
            </a:r>
            <a:r>
              <a:rPr lang="en-US" dirty="0" smtClean="0"/>
              <a:t> University to stand independently of KEMRI in running workshops</a:t>
            </a:r>
          </a:p>
          <a:p>
            <a:pPr lvl="1"/>
            <a:r>
              <a:rPr lang="en-US" dirty="0" smtClean="0"/>
              <a:t>To collaborate but not from a place of neediness</a:t>
            </a:r>
          </a:p>
          <a:p>
            <a:pPr lvl="1"/>
            <a:r>
              <a:rPr lang="en-US" dirty="0" smtClean="0"/>
              <a:t>To build skills to enable R workshops to be run commercially from </a:t>
            </a:r>
            <a:r>
              <a:rPr lang="en-US" dirty="0" err="1" smtClean="0"/>
              <a:t>Pwani</a:t>
            </a:r>
            <a:r>
              <a:rPr lang="en-US" dirty="0" smtClean="0"/>
              <a:t> University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needed stats software for my students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my training</a:t>
            </a:r>
          </a:p>
          <a:p>
            <a:pPr lvl="1"/>
            <a:r>
              <a:rPr lang="en-US" dirty="0" smtClean="0"/>
              <a:t>STATA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EpiInfo</a:t>
            </a:r>
            <a:r>
              <a:rPr lang="en-US" dirty="0" smtClean="0"/>
              <a:t> (</a:t>
            </a:r>
            <a:r>
              <a:rPr lang="en-US" dirty="0" err="1" smtClean="0"/>
              <a:t>MSc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the 1</a:t>
            </a:r>
            <a:r>
              <a:rPr lang="en-US" baseline="30000" dirty="0" smtClean="0"/>
              <a:t>st</a:t>
            </a:r>
            <a:r>
              <a:rPr lang="en-US" dirty="0" smtClean="0"/>
              <a:t> MPH class Dr </a:t>
            </a:r>
            <a:r>
              <a:rPr lang="en-US" dirty="0" err="1" smtClean="0"/>
              <a:t>Osman</a:t>
            </a:r>
            <a:r>
              <a:rPr lang="en-US" dirty="0" smtClean="0"/>
              <a:t> is teaching </a:t>
            </a:r>
            <a:r>
              <a:rPr lang="en-US" dirty="0" err="1" smtClean="0"/>
              <a:t>Epi</a:t>
            </a:r>
            <a:r>
              <a:rPr lang="en-US" dirty="0" smtClean="0"/>
              <a:t>-info but we were keen for a more robust software</a:t>
            </a:r>
          </a:p>
          <a:p>
            <a:endParaRPr lang="en-US" dirty="0"/>
          </a:p>
          <a:p>
            <a:r>
              <a:rPr lang="en-US" dirty="0" smtClean="0"/>
              <a:t>So thought of my Stats guru</a:t>
            </a:r>
          </a:p>
          <a:p>
            <a:pPr lvl="1"/>
            <a:r>
              <a:rPr lang="en-US" dirty="0" smtClean="0"/>
              <a:t>What is the way forward?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87186" cy="219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3276600" y="533400"/>
            <a:ext cx="2133600" cy="1295400"/>
          </a:xfrm>
          <a:prstGeom prst="wedgeEllipseCallout">
            <a:avLst>
              <a:gd name="adj1" fmla="val -74596"/>
              <a:gd name="adj2" fmla="val 1578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3276600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3124200" y="1066800"/>
            <a:ext cx="3810000" cy="25908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16764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R?……you are kidding right?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 PUT IT IN A LANGUAGE THAT I UNDERSTAND…..</a:t>
            </a:r>
            <a:endParaRPr lang="en-US" dirty="0"/>
          </a:p>
        </p:txBody>
      </p:sp>
      <p:sp>
        <p:nvSpPr>
          <p:cNvPr id="15362" name="AutoShape 2" descr="Image result for images Kenya mon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64" name="AutoShape 4" descr="Image result for images Kenya mon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366" name="Picture 6" descr="http://www.businessdailyafrica.com/image/view/-/2342056/highRes/85487/-/maxw/600/-/l8eehjz/-/Money-Shil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566737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THE OTHERS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STATA</a:t>
            </a:r>
          </a:p>
          <a:p>
            <a:pPr lvl="1"/>
            <a:r>
              <a:rPr lang="en-US" dirty="0" smtClean="0"/>
              <a:t>They don’t even show you the price – you actually have to log in and fill a form to get it</a:t>
            </a:r>
          </a:p>
          <a:p>
            <a:pPr lvl="1">
              <a:buNone/>
            </a:pPr>
            <a:r>
              <a:rPr lang="en-US" dirty="0" smtClean="0"/>
              <a:t>http://www.stata.com/order/lab-quote-request/</a:t>
            </a:r>
          </a:p>
          <a:p>
            <a:pPr lvl="1"/>
            <a:r>
              <a:rPr lang="en-US" dirty="0" smtClean="0"/>
              <a:t>KEMRI-</a:t>
            </a:r>
            <a:r>
              <a:rPr lang="en-US" dirty="0" err="1" smtClean="0"/>
              <a:t>Wellcome</a:t>
            </a:r>
            <a:r>
              <a:rPr lang="en-US" dirty="0" smtClean="0"/>
              <a:t> </a:t>
            </a:r>
            <a:r>
              <a:rPr lang="en-US" dirty="0"/>
              <a:t>trust program in </a:t>
            </a:r>
            <a:r>
              <a:rPr lang="en-US" dirty="0" err="1"/>
              <a:t>Kilifi</a:t>
            </a:r>
            <a:r>
              <a:rPr lang="en-US" dirty="0"/>
              <a:t> spend 2,000 US$ </a:t>
            </a:r>
            <a:r>
              <a:rPr lang="en-US" b="1" dirty="0"/>
              <a:t>upgrading</a:t>
            </a:r>
            <a:r>
              <a:rPr lang="en-US" dirty="0"/>
              <a:t> their STATA license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 smtClean="0"/>
              <a:t>SAS</a:t>
            </a:r>
          </a:p>
          <a:p>
            <a:endParaRPr lang="en-US" dirty="0"/>
          </a:p>
          <a:p>
            <a:r>
              <a:rPr lang="en-US" dirty="0" smtClean="0"/>
              <a:t>SPSS</a:t>
            </a:r>
          </a:p>
          <a:p>
            <a:endParaRPr lang="en-US" dirty="0"/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Cost compared to ‘R’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SAS</a:t>
            </a:r>
          </a:p>
          <a:p>
            <a:endParaRPr lang="en-US" dirty="0" smtClean="0"/>
          </a:p>
          <a:p>
            <a:r>
              <a:rPr lang="en-US" dirty="0" smtClean="0"/>
              <a:t>SPSS</a:t>
            </a:r>
          </a:p>
          <a:p>
            <a:endParaRPr lang="en-US" dirty="0" smtClean="0"/>
          </a:p>
          <a:p>
            <a:r>
              <a:rPr lang="en-US" dirty="0" smtClean="0"/>
              <a:t>STATA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914400"/>
          </a:xfrm>
        </p:spPr>
        <p:txBody>
          <a:bodyPr/>
          <a:lstStyle/>
          <a:p>
            <a:r>
              <a:rPr lang="en-US" u="sng" dirty="0" smtClean="0"/>
              <a:t>R</a:t>
            </a:r>
            <a:endParaRPr lang="en-US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76800" y="2438400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/>
              <a:t>FREE</a:t>
            </a:r>
            <a:endParaRPr lang="en-GB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will Prof Rajab listen to and support?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4373563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562600" y="1371600"/>
            <a:ext cx="3276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Greg passed me to this young man who has been the backbone of the R-workshops we have hosted in </a:t>
            </a:r>
            <a:r>
              <a:rPr lang="en-US" sz="2400" dirty="0" err="1" smtClean="0"/>
              <a:t>Pwani</a:t>
            </a:r>
            <a:r>
              <a:rPr lang="en-US" sz="2400" dirty="0" smtClean="0"/>
              <a:t> University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</a:t>
            </a:r>
            <a:r>
              <a:rPr lang="en-US" sz="4400" b="1" u="sng" dirty="0" smtClean="0"/>
              <a:t>KEN MWAI</a:t>
            </a:r>
            <a:endParaRPr lang="en-US" sz="44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611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Why ‘R’</vt:lpstr>
      <vt:lpstr>I needed stats software for my students</vt:lpstr>
      <vt:lpstr>Slide 3</vt:lpstr>
      <vt:lpstr>Slide 4</vt:lpstr>
      <vt:lpstr>Slide 5</vt:lpstr>
      <vt:lpstr>THE OTHERS</vt:lpstr>
      <vt:lpstr>Cost compared to ‘R’</vt:lpstr>
      <vt:lpstr>Who will Prof Rajab listen to and support?</vt:lpstr>
      <vt:lpstr>Slide 9</vt:lpstr>
      <vt:lpstr>First ‘R’ stats workshop for post-graduate students in SPAS</vt:lpstr>
      <vt:lpstr>Slide 11</vt:lpstr>
      <vt:lpstr>Slide 12</vt:lpstr>
      <vt:lpstr>Lessons learned (sorted)</vt:lpstr>
      <vt:lpstr>Second statistics workshop for post-graduate students in SPAS</vt:lpstr>
      <vt:lpstr>Slide 15</vt:lpstr>
      <vt:lpstr>9th – 20th February, 2015 </vt:lpstr>
      <vt:lpstr>We are getting better</vt:lpstr>
      <vt:lpstr>Lessons learned (not sorted yet)</vt:lpstr>
      <vt:lpstr>Why trainer of trainers workshops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Tabitha Mwangi</dc:creator>
  <cp:lastModifiedBy>Tabitha Mwangi</cp:lastModifiedBy>
  <cp:revision>24</cp:revision>
  <dcterms:created xsi:type="dcterms:W3CDTF">2015-05-21T07:23:00Z</dcterms:created>
  <dcterms:modified xsi:type="dcterms:W3CDTF">2015-05-31T18:02:31Z</dcterms:modified>
</cp:coreProperties>
</file>