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1" r:id="rId4"/>
    <p:sldId id="256" r:id="rId5"/>
    <p:sldId id="259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17E-F374-4E16-81CA-AC1D1A31AE52}" type="datetimeFigureOut">
              <a:rPr lang="en-GB" smtClean="0"/>
              <a:t>21/02/2014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A5D3-E931-4E4E-A40F-F01C0DC53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81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17E-F374-4E16-81CA-AC1D1A31AE52}" type="datetimeFigureOut">
              <a:rPr lang="en-GB" smtClean="0"/>
              <a:t>21/02/2014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A5D3-E931-4E4E-A40F-F01C0DC53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66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17E-F374-4E16-81CA-AC1D1A31AE52}" type="datetimeFigureOut">
              <a:rPr lang="en-GB" smtClean="0"/>
              <a:t>21/02/2014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A5D3-E931-4E4E-A40F-F01C0DC53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28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17E-F374-4E16-81CA-AC1D1A31AE52}" type="datetimeFigureOut">
              <a:rPr lang="en-GB" smtClean="0"/>
              <a:t>21/02/2014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A5D3-E931-4E4E-A40F-F01C0DC53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28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17E-F374-4E16-81CA-AC1D1A31AE52}" type="datetimeFigureOut">
              <a:rPr lang="en-GB" smtClean="0"/>
              <a:t>21/02/2014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A5D3-E931-4E4E-A40F-F01C0DC53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32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17E-F374-4E16-81CA-AC1D1A31AE52}" type="datetimeFigureOut">
              <a:rPr lang="en-GB" smtClean="0"/>
              <a:t>21/02/2014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A5D3-E931-4E4E-A40F-F01C0DC53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65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17E-F374-4E16-81CA-AC1D1A31AE52}" type="datetimeFigureOut">
              <a:rPr lang="en-GB" smtClean="0"/>
              <a:t>21/02/2014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A5D3-E931-4E4E-A40F-F01C0DC53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96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17E-F374-4E16-81CA-AC1D1A31AE52}" type="datetimeFigureOut">
              <a:rPr lang="en-GB" smtClean="0"/>
              <a:t>21/02/2014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A5D3-E931-4E4E-A40F-F01C0DC53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20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17E-F374-4E16-81CA-AC1D1A31AE52}" type="datetimeFigureOut">
              <a:rPr lang="en-GB" smtClean="0"/>
              <a:t>21/02/2014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A5D3-E931-4E4E-A40F-F01C0DC53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33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17E-F374-4E16-81CA-AC1D1A31AE52}" type="datetimeFigureOut">
              <a:rPr lang="en-GB" smtClean="0"/>
              <a:t>21/02/2014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A5D3-E931-4E4E-A40F-F01C0DC53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8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17E-F374-4E16-81CA-AC1D1A31AE52}" type="datetimeFigureOut">
              <a:rPr lang="en-GB" smtClean="0"/>
              <a:t>21/02/2014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A5D3-E931-4E4E-A40F-F01C0DC53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3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5417E-F374-4E16-81CA-AC1D1A31AE52}" type="datetimeFigureOut">
              <a:rPr lang="en-GB" smtClean="0"/>
              <a:t>21/02/2014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1A5D3-E931-4E4E-A40F-F01C0DC53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46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oxplot.tyerslab.com/" TargetMode="External"/><Relationship Id="rId2" Type="http://schemas.openxmlformats.org/officeDocument/2006/relationships/hyperlink" Target="http://glimmer.rstudio.com/pssguy/leagueTabl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-bloggers.com/" TargetMode="External"/><Relationship Id="rId13" Type="http://schemas.openxmlformats.org/officeDocument/2006/relationships/hyperlink" Target="http://stackoverflow.com/tags/r" TargetMode="External"/><Relationship Id="rId18" Type="http://schemas.openxmlformats.org/officeDocument/2006/relationships/hyperlink" Target="http://www.ats.ucla.edu/stat/r/" TargetMode="External"/><Relationship Id="rId3" Type="http://schemas.openxmlformats.org/officeDocument/2006/relationships/hyperlink" Target="https://stat.ethz.ch/mailman/listinfo/r-help" TargetMode="External"/><Relationship Id="rId21" Type="http://schemas.openxmlformats.org/officeDocument/2006/relationships/hyperlink" Target="http://www.jstatsoft.org/" TargetMode="External"/><Relationship Id="rId7" Type="http://schemas.openxmlformats.org/officeDocument/2006/relationships/hyperlink" Target="http://www.xmind.net/m/LKF2/" TargetMode="External"/><Relationship Id="rId12" Type="http://schemas.openxmlformats.org/officeDocument/2006/relationships/hyperlink" Target="http://stackoverflow.com/tags/r/info" TargetMode="External"/><Relationship Id="rId17" Type="http://schemas.openxmlformats.org/officeDocument/2006/relationships/hyperlink" Target="http://www.ats.ucla.edu/stat/dae/" TargetMode="External"/><Relationship Id="rId2" Type="http://schemas.openxmlformats.org/officeDocument/2006/relationships/hyperlink" Target="https://github.com/gfegan/pwani_tab_stats" TargetMode="External"/><Relationship Id="rId16" Type="http://schemas.openxmlformats.org/officeDocument/2006/relationships/hyperlink" Target="http://data.princeton.edu/R/" TargetMode="External"/><Relationship Id="rId20" Type="http://schemas.openxmlformats.org/officeDocument/2006/relationships/hyperlink" Target="http://www.rstudio.com/shiny/showcas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okbook-r.com/" TargetMode="External"/><Relationship Id="rId11" Type="http://schemas.openxmlformats.org/officeDocument/2006/relationships/hyperlink" Target="http://www.twotorials.com/" TargetMode="External"/><Relationship Id="rId5" Type="http://schemas.openxmlformats.org/officeDocument/2006/relationships/hyperlink" Target="http://www.statmethods.net/" TargetMode="External"/><Relationship Id="rId15" Type="http://schemas.openxmlformats.org/officeDocument/2006/relationships/hyperlink" Target="http://rpubs.com/" TargetMode="External"/><Relationship Id="rId10" Type="http://schemas.openxmlformats.org/officeDocument/2006/relationships/hyperlink" Target="http://tryr.codeschool.com/" TargetMode="External"/><Relationship Id="rId19" Type="http://schemas.openxmlformats.org/officeDocument/2006/relationships/hyperlink" Target="http://boxplot.tyerslab.com/" TargetMode="External"/><Relationship Id="rId4" Type="http://schemas.openxmlformats.org/officeDocument/2006/relationships/hyperlink" Target="http://socserv.mcmaster.ca/jfox/Misc/Rcmdr/" TargetMode="External"/><Relationship Id="rId9" Type="http://schemas.openxmlformats.org/officeDocument/2006/relationships/hyperlink" Target="http://www.inside-r.org/blogs" TargetMode="External"/><Relationship Id="rId14" Type="http://schemas.openxmlformats.org/officeDocument/2006/relationships/hyperlink" Target="https://groups.google.com/forum/%23!forum/r-help-archive" TargetMode="External"/><Relationship Id="rId22" Type="http://schemas.openxmlformats.org/officeDocument/2006/relationships/hyperlink" Target="http://cran.r-project.org/web/view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Shiny – Interactive Apps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http://www.rstudio.com/shiny/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328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Easy web applications in R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Shiny makes it super simple for R users to turn analyses into interactive web applications that anyone can use.</a:t>
            </a:r>
            <a:r>
              <a:rPr lang="en-GB" dirty="0" smtClean="0"/>
              <a:t> </a:t>
            </a:r>
          </a:p>
          <a:p>
            <a:r>
              <a:rPr lang="en-GB" dirty="0" smtClean="0"/>
              <a:t>Let your users choose input parameters using friendly controls like sliders, drop-downs, and text fields. Easily incorporate any number of outputs like plots, tables, and summaries.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434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Apps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 smtClean="0">
                <a:hlinkClick r:id="rId2"/>
              </a:rPr>
              <a:t>http://glimmer.rstudio.com/winston/stocks/</a:t>
            </a:r>
          </a:p>
          <a:p>
            <a:r>
              <a:rPr lang="en-GB" u="sng" dirty="0" smtClean="0">
                <a:hlinkClick r:id="rId2"/>
              </a:rPr>
              <a:t>http</a:t>
            </a:r>
            <a:r>
              <a:rPr lang="en-GB" u="sng" dirty="0">
                <a:hlinkClick r:id="rId2"/>
              </a:rPr>
              <a:t>://glimmer.rstudio.com/pssguy/leagueTables</a:t>
            </a:r>
            <a:r>
              <a:rPr lang="en-GB" u="sng" dirty="0" smtClean="0">
                <a:hlinkClick r:id="rId2"/>
              </a:rPr>
              <a:t>/</a:t>
            </a:r>
            <a:endParaRPr lang="en-GB" u="sng" dirty="0" smtClean="0"/>
          </a:p>
          <a:p>
            <a:r>
              <a:rPr lang="en-GB" u="sng" dirty="0" smtClean="0">
                <a:hlinkClick r:id="rId3"/>
              </a:rPr>
              <a:t>http://boxplot.tyerslab.com/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949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Help Areas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R-Help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358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Swirl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swirl is a software package for the R statistical programming language. Its purpose is to teach users statistics and R simultaneously and interactively.</a:t>
            </a:r>
          </a:p>
          <a:p>
            <a:pPr lvl="1"/>
            <a:r>
              <a:rPr lang="en-GB" dirty="0" smtClean="0"/>
              <a:t>Want to learn?</a:t>
            </a:r>
          </a:p>
          <a:p>
            <a:pPr lvl="1"/>
            <a:r>
              <a:rPr lang="en-GB" dirty="0" smtClean="0"/>
              <a:t>Want to teach?</a:t>
            </a:r>
          </a:p>
          <a:p>
            <a:pPr lvl="1"/>
            <a:r>
              <a:rPr lang="en-GB" dirty="0" smtClean="0"/>
              <a:t>Want to contribute?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317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Help Areas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GB" dirty="0" smtClean="0"/>
              <a:t>http://www.rstudio.com/shiny/</a:t>
            </a:r>
          </a:p>
          <a:p>
            <a:r>
              <a:rPr lang="en-GB" dirty="0" smtClean="0"/>
              <a:t>http://swirlstats.com/</a:t>
            </a:r>
          </a:p>
          <a:p>
            <a:r>
              <a:rPr lang="en-GB" dirty="0" smtClean="0"/>
              <a:t>Our </a:t>
            </a:r>
            <a:r>
              <a:rPr lang="en-GB" dirty="0" err="1" smtClean="0"/>
              <a:t>Github</a:t>
            </a:r>
            <a:r>
              <a:rPr lang="en-GB" dirty="0" smtClean="0"/>
              <a:t> repository for this course - </a:t>
            </a:r>
            <a:r>
              <a:rPr lang="en-GB" u="sng" dirty="0" smtClean="0">
                <a:hlinkClick r:id="rId2"/>
              </a:rPr>
              <a:t>https://github.com/gfegan/pwani_tab_stats</a:t>
            </a:r>
            <a:endParaRPr lang="en-GB" dirty="0" smtClean="0"/>
          </a:p>
          <a:p>
            <a:pPr lvl="0"/>
            <a:r>
              <a:rPr lang="en-GB" dirty="0" smtClean="0"/>
              <a:t>R </a:t>
            </a:r>
            <a:r>
              <a:rPr lang="en-GB" dirty="0"/>
              <a:t>Help Mailing List - </a:t>
            </a:r>
            <a:r>
              <a:rPr lang="en-GB" u="sng" dirty="0">
                <a:hlinkClick r:id="rId3"/>
              </a:rPr>
              <a:t>https://stat.ethz.ch/mailman/listinfo/r-help</a:t>
            </a:r>
            <a:endParaRPr lang="en-GB" dirty="0"/>
          </a:p>
          <a:p>
            <a:pPr lvl="0"/>
            <a:r>
              <a:rPr lang="en-GB" dirty="0"/>
              <a:t>R Commander - </a:t>
            </a:r>
            <a:r>
              <a:rPr lang="en-GB" u="sng" dirty="0">
                <a:hlinkClick r:id="rId4"/>
              </a:rPr>
              <a:t>http://socserv.mcmaster.ca/jfox/Misc/Rcmdr/</a:t>
            </a:r>
            <a:endParaRPr lang="en-GB" dirty="0"/>
          </a:p>
          <a:p>
            <a:pPr lvl="0"/>
            <a:r>
              <a:rPr lang="en-GB" dirty="0"/>
              <a:t>Quick R - </a:t>
            </a:r>
            <a:r>
              <a:rPr lang="en-GB" u="sng" dirty="0">
                <a:hlinkClick r:id="rId5"/>
              </a:rPr>
              <a:t>http://www.statmethods.net/</a:t>
            </a:r>
            <a:endParaRPr lang="en-GB" dirty="0"/>
          </a:p>
          <a:p>
            <a:pPr lvl="0"/>
            <a:r>
              <a:rPr lang="en-GB" dirty="0"/>
              <a:t>R </a:t>
            </a:r>
            <a:r>
              <a:rPr lang="en-GB" dirty="0" err="1"/>
              <a:t>CookBook</a:t>
            </a:r>
            <a:r>
              <a:rPr lang="en-GB" dirty="0"/>
              <a:t> - </a:t>
            </a:r>
            <a:r>
              <a:rPr lang="en-GB" u="sng" dirty="0">
                <a:hlinkClick r:id="rId6"/>
              </a:rPr>
              <a:t>http://</a:t>
            </a:r>
            <a:r>
              <a:rPr lang="en-GB" u="sng" dirty="0" smtClean="0">
                <a:hlinkClick r:id="rId6"/>
              </a:rPr>
              <a:t>www.cookbook-r.com/</a:t>
            </a:r>
            <a:endParaRPr lang="en-GB" u="sng" dirty="0" smtClean="0"/>
          </a:p>
          <a:p>
            <a:pPr lvl="0"/>
            <a:r>
              <a:rPr lang="en-GB" dirty="0" smtClean="0">
                <a:hlinkClick r:id="rId7"/>
              </a:rPr>
              <a:t>http://www.xmind.net/m/LKF2/</a:t>
            </a:r>
            <a:r>
              <a:rPr lang="en-GB" dirty="0" smtClean="0"/>
              <a:t>R-Bloggers </a:t>
            </a:r>
            <a:r>
              <a:rPr lang="en-GB" dirty="0"/>
              <a:t>- </a:t>
            </a:r>
            <a:r>
              <a:rPr lang="en-GB" u="sng" dirty="0">
                <a:hlinkClick r:id="rId8"/>
              </a:rPr>
              <a:t>http://www.r-bloggers.com/</a:t>
            </a:r>
            <a:endParaRPr lang="en-GB" dirty="0"/>
          </a:p>
          <a:p>
            <a:pPr lvl="0"/>
            <a:r>
              <a:rPr lang="en-GB" dirty="0" smtClean="0"/>
              <a:t>Inside </a:t>
            </a:r>
            <a:r>
              <a:rPr lang="en-GB" dirty="0"/>
              <a:t>R- </a:t>
            </a:r>
            <a:r>
              <a:rPr lang="en-GB" u="sng" dirty="0">
                <a:hlinkClick r:id="rId9"/>
              </a:rPr>
              <a:t>http://www.inside-r.org/blogs</a:t>
            </a:r>
            <a:endParaRPr lang="en-GB" dirty="0"/>
          </a:p>
          <a:p>
            <a:pPr lvl="0"/>
            <a:r>
              <a:rPr lang="en-GB" dirty="0"/>
              <a:t>Try R - </a:t>
            </a:r>
            <a:r>
              <a:rPr lang="en-GB" u="sng" dirty="0">
                <a:hlinkClick r:id="rId10"/>
              </a:rPr>
              <a:t>http://tryr.codeschool.com/</a:t>
            </a:r>
            <a:endParaRPr lang="en-GB" dirty="0"/>
          </a:p>
          <a:p>
            <a:pPr lvl="0"/>
            <a:r>
              <a:rPr lang="en-GB" dirty="0"/>
              <a:t>Video Tutorials - </a:t>
            </a:r>
            <a:r>
              <a:rPr lang="en-GB" u="sng" dirty="0">
                <a:hlinkClick r:id="rId11"/>
              </a:rPr>
              <a:t>http://www.twotorials.com/</a:t>
            </a:r>
            <a:endParaRPr lang="en-GB" dirty="0"/>
          </a:p>
          <a:p>
            <a:pPr lvl="0"/>
            <a:r>
              <a:rPr lang="en-GB" dirty="0"/>
              <a:t>Stack overflow About R - </a:t>
            </a:r>
            <a:r>
              <a:rPr lang="en-GB" u="sng" dirty="0">
                <a:hlinkClick r:id="rId12"/>
              </a:rPr>
              <a:t>http://stackoverflow.com/tags/r/info</a:t>
            </a:r>
            <a:endParaRPr lang="en-GB" dirty="0"/>
          </a:p>
          <a:p>
            <a:pPr lvl="0"/>
            <a:r>
              <a:rPr lang="en-GB" dirty="0"/>
              <a:t>Stack overflow R FAQ - </a:t>
            </a:r>
            <a:r>
              <a:rPr lang="en-GB" u="sng" dirty="0">
                <a:hlinkClick r:id="rId13"/>
              </a:rPr>
              <a:t>http://stackoverflow.com/tags/r</a:t>
            </a:r>
            <a:endParaRPr lang="en-GB" dirty="0"/>
          </a:p>
          <a:p>
            <a:pPr lvl="0"/>
            <a:r>
              <a:rPr lang="en-GB" dirty="0"/>
              <a:t>R google group - </a:t>
            </a:r>
            <a:r>
              <a:rPr lang="en-GB" u="sng" dirty="0">
                <a:hlinkClick r:id="rId14"/>
              </a:rPr>
              <a:t>https://groups.google.com/forum/#!forum/r-help-archive</a:t>
            </a:r>
            <a:r>
              <a:rPr lang="en-GB" dirty="0"/>
              <a:t> </a:t>
            </a:r>
          </a:p>
          <a:p>
            <a:pPr lvl="0"/>
            <a:r>
              <a:rPr lang="en-GB" dirty="0" err="1"/>
              <a:t>RPubs</a:t>
            </a:r>
            <a:r>
              <a:rPr lang="en-GB" dirty="0"/>
              <a:t> - </a:t>
            </a:r>
            <a:r>
              <a:rPr lang="en-GB" u="sng" dirty="0">
                <a:hlinkClick r:id="rId15"/>
              </a:rPr>
              <a:t>http://rpubs.com/</a:t>
            </a:r>
            <a:endParaRPr lang="en-GB" dirty="0"/>
          </a:p>
          <a:p>
            <a:pPr lvl="0"/>
            <a:r>
              <a:rPr lang="en-GB" dirty="0" smtClean="0"/>
              <a:t>Princeton </a:t>
            </a:r>
            <a:r>
              <a:rPr lang="en-GB" dirty="0"/>
              <a:t>R Resources - </a:t>
            </a:r>
            <a:r>
              <a:rPr lang="en-GB" u="sng" dirty="0">
                <a:hlinkClick r:id="rId16"/>
              </a:rPr>
              <a:t>http://data.princeton.edu/R/</a:t>
            </a:r>
            <a:endParaRPr lang="en-GB" dirty="0"/>
          </a:p>
          <a:p>
            <a:pPr lvl="0"/>
            <a:r>
              <a:rPr lang="en-GB" dirty="0"/>
              <a:t>UCLA how to do different analyses - </a:t>
            </a:r>
            <a:r>
              <a:rPr lang="en-GB" u="sng" dirty="0">
                <a:hlinkClick r:id="rId17"/>
              </a:rPr>
              <a:t>http://www.ats.ucla.edu/stat/dae/</a:t>
            </a:r>
            <a:r>
              <a:rPr lang="en-GB" dirty="0"/>
              <a:t>  and with a specific R sub-site at </a:t>
            </a:r>
            <a:r>
              <a:rPr lang="en-GB" u="sng" dirty="0">
                <a:hlinkClick r:id="rId18"/>
              </a:rPr>
              <a:t>http://www.ats.ucla.edu/stat/r/</a:t>
            </a:r>
            <a:r>
              <a:rPr lang="en-GB" dirty="0"/>
              <a:t> </a:t>
            </a:r>
          </a:p>
          <a:p>
            <a:pPr lvl="0"/>
            <a:r>
              <a:rPr lang="en-GB" dirty="0"/>
              <a:t>An R shiny box plotting page </a:t>
            </a:r>
            <a:r>
              <a:rPr lang="en-GB" u="sng" dirty="0">
                <a:hlinkClick r:id="rId19"/>
              </a:rPr>
              <a:t>http://boxplot.tyerslab.com/</a:t>
            </a:r>
            <a:r>
              <a:rPr lang="en-GB" dirty="0"/>
              <a:t> with the showcase being available at </a:t>
            </a:r>
            <a:r>
              <a:rPr lang="en-GB" u="sng" dirty="0">
                <a:hlinkClick r:id="rId20"/>
              </a:rPr>
              <a:t>http://www.rstudio.com/shiny/showcase/</a:t>
            </a:r>
            <a:endParaRPr lang="en-GB" dirty="0"/>
          </a:p>
          <a:p>
            <a:r>
              <a:rPr lang="en-GB" dirty="0"/>
              <a:t>Journal of Statistical Software </a:t>
            </a:r>
            <a:r>
              <a:rPr lang="en-GB" u="sng" dirty="0">
                <a:hlinkClick r:id="rId21"/>
              </a:rPr>
              <a:t>http://www.jstatsoft.org</a:t>
            </a:r>
            <a:r>
              <a:rPr lang="en-GB" u="sng" dirty="0" smtClean="0">
                <a:hlinkClick r:id="rId21"/>
              </a:rPr>
              <a:t>/</a:t>
            </a:r>
            <a:endParaRPr lang="en-GB" u="sng" dirty="0" smtClean="0"/>
          </a:p>
          <a:p>
            <a:r>
              <a:rPr lang="en-GB" dirty="0" smtClean="0">
                <a:hlinkClick r:id="rId22"/>
              </a:rPr>
              <a:t>http://cran.r-project.org/web/views/ </a:t>
            </a:r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0034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247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Shiny – Interactive Apps</vt:lpstr>
      <vt:lpstr>Easy web applications in R </vt:lpstr>
      <vt:lpstr>Some Apps</vt:lpstr>
      <vt:lpstr>Help Areas</vt:lpstr>
      <vt:lpstr>Swirl</vt:lpstr>
      <vt:lpstr>The Help Areas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 Areas</dc:title>
  <dc:creator>Kennedy Mwai</dc:creator>
  <cp:lastModifiedBy>Kennedy Mwai</cp:lastModifiedBy>
  <cp:revision>5</cp:revision>
  <dcterms:created xsi:type="dcterms:W3CDTF">2014-02-21T05:59:56Z</dcterms:created>
  <dcterms:modified xsi:type="dcterms:W3CDTF">2014-02-21T09:48:27Z</dcterms:modified>
</cp:coreProperties>
</file>