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sldIdLst>
    <p:sldId id="256" r:id="rId2"/>
    <p:sldId id="263" r:id="rId3"/>
    <p:sldId id="262" r:id="rId4"/>
    <p:sldId id="264" r:id="rId5"/>
    <p:sldId id="265" r:id="rId6"/>
    <p:sldId id="267" r:id="rId7"/>
    <p:sldId id="268" r:id="rId8"/>
    <p:sldId id="258" r:id="rId9"/>
    <p:sldId id="259" r:id="rId10"/>
    <p:sldId id="260" r:id="rId11"/>
    <p:sldId id="261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1E96"/>
    <a:srgbClr val="1E1466"/>
    <a:srgbClr val="A50021"/>
    <a:srgbClr val="003300"/>
    <a:srgbClr val="800080"/>
    <a:srgbClr val="BBE0E3"/>
    <a:srgbClr val="CC0000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32" autoAdjust="0"/>
    <p:restoredTop sz="94660"/>
  </p:normalViewPr>
  <p:slideViewPr>
    <p:cSldViewPr>
      <p:cViewPr varScale="1">
        <p:scale>
          <a:sx n="65" d="100"/>
          <a:sy n="65" d="100"/>
        </p:scale>
        <p:origin x="-90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E766AE-1D4B-4F64-88B5-735A4461BD39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C7DC0E-C6E8-482D-A611-7235A856F87B}" type="slidenum">
              <a:rPr lang="de-DE"/>
              <a:pPr/>
              <a:t>1</a:t>
            </a:fld>
            <a:endParaRPr lang="de-DE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9" name="Oval 3"/>
          <p:cNvSpPr>
            <a:spLocks noChangeArrowheads="1"/>
          </p:cNvSpPr>
          <p:nvPr userDrawn="1"/>
        </p:nvSpPr>
        <p:spPr bwMode="hidden">
          <a:xfrm flipH="1">
            <a:off x="2366963" y="5184775"/>
            <a:ext cx="1524000" cy="1524000"/>
          </a:xfrm>
          <a:prstGeom prst="ellipse">
            <a:avLst/>
          </a:prstGeom>
          <a:noFill/>
          <a:ln w="28575">
            <a:solidFill>
              <a:srgbClr val="99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260100" name="Oval 4"/>
          <p:cNvSpPr>
            <a:spLocks noChangeArrowheads="1"/>
          </p:cNvSpPr>
          <p:nvPr userDrawn="1"/>
        </p:nvSpPr>
        <p:spPr bwMode="hidden">
          <a:xfrm flipH="1">
            <a:off x="6443663" y="5289550"/>
            <a:ext cx="1524000" cy="1524000"/>
          </a:xfrm>
          <a:prstGeom prst="ellipse">
            <a:avLst/>
          </a:prstGeom>
          <a:solidFill>
            <a:srgbClr val="99CC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260102" name="Oval 6"/>
          <p:cNvSpPr>
            <a:spLocks noChangeArrowheads="1"/>
          </p:cNvSpPr>
          <p:nvPr userDrawn="1"/>
        </p:nvSpPr>
        <p:spPr bwMode="hidden">
          <a:xfrm flipH="1">
            <a:off x="7523163" y="3776663"/>
            <a:ext cx="1524000" cy="1524000"/>
          </a:xfrm>
          <a:prstGeom prst="ellipse">
            <a:avLst/>
          </a:prstGeom>
          <a:noFill/>
          <a:ln w="28575">
            <a:solidFill>
              <a:srgbClr val="99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260104" name="Oval 8"/>
          <p:cNvSpPr>
            <a:spLocks noChangeArrowheads="1"/>
          </p:cNvSpPr>
          <p:nvPr userDrawn="1"/>
        </p:nvSpPr>
        <p:spPr bwMode="hidden">
          <a:xfrm flipH="1">
            <a:off x="1016000" y="3968750"/>
            <a:ext cx="1524000" cy="1524000"/>
          </a:xfrm>
          <a:prstGeom prst="ellipse">
            <a:avLst/>
          </a:prstGeom>
          <a:solidFill>
            <a:srgbClr val="99CC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260105" name="Rectangle 9"/>
          <p:cNvSpPr>
            <a:spLocks noChangeArrowheads="1"/>
          </p:cNvSpPr>
          <p:nvPr userDrawn="1"/>
        </p:nvSpPr>
        <p:spPr bwMode="auto">
          <a:xfrm>
            <a:off x="0" y="0"/>
            <a:ext cx="521550" cy="6858000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06" name="Rectangle 10"/>
          <p:cNvSpPr>
            <a:spLocks noChangeArrowheads="1"/>
          </p:cNvSpPr>
          <p:nvPr userDrawn="1"/>
        </p:nvSpPr>
        <p:spPr bwMode="auto">
          <a:xfrm>
            <a:off x="0" y="558800"/>
            <a:ext cx="9144000" cy="125413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DC82F5-DD4B-4434-AC4B-72FE8A9D56A0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2600" y="-36513"/>
            <a:ext cx="2276475" cy="61245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36513"/>
            <a:ext cx="6680200" cy="61245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EEAB4B-3EE0-4131-91A4-4370413BA08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513"/>
            <a:ext cx="9109075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1196975"/>
            <a:ext cx="3956050" cy="4891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1438" y="1196975"/>
            <a:ext cx="3957637" cy="4891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3895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0C1BD2D-DDA6-42EC-AD2A-11C89C70579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-6350" y="0"/>
            <a:ext cx="302875" cy="6858000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500"/>
              </a:lnSpc>
              <a:spcAft>
                <a:spcPts val="1200"/>
              </a:spcAft>
              <a:buFont typeface="Wingdings" pitchFamily="2" charset="2"/>
              <a:buChar char="ü"/>
              <a:defRPr sz="2700"/>
            </a:lvl1pPr>
            <a:lvl2pPr>
              <a:lnSpc>
                <a:spcPts val="2500"/>
              </a:lnSpc>
              <a:spcAft>
                <a:spcPts val="1200"/>
              </a:spcAft>
              <a:defRPr/>
            </a:lvl2pPr>
            <a:lvl3pPr>
              <a:lnSpc>
                <a:spcPts val="2500"/>
              </a:lnSpc>
              <a:spcAft>
                <a:spcPts val="1200"/>
              </a:spcAft>
              <a:defRPr/>
            </a:lvl3pPr>
            <a:lvl4pPr>
              <a:lnSpc>
                <a:spcPts val="2500"/>
              </a:lnSpc>
              <a:spcAft>
                <a:spcPts val="1200"/>
              </a:spcAft>
              <a:defRPr/>
            </a:lvl4pPr>
            <a:lvl5pPr>
              <a:lnSpc>
                <a:spcPts val="25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715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71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8950" y="6407150"/>
            <a:ext cx="2133600" cy="4572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259EB5D5-585F-4415-9D2B-548D829B29A9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45D04-192F-48BD-AE2C-0BAAA8867D87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2988" y="1196975"/>
            <a:ext cx="395605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1438" y="1196975"/>
            <a:ext cx="3957637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6FEE9-EED7-47C3-864D-0B6B34BCCFD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CCD0C-355B-475D-AD9F-28109A35B73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4B5D7-6398-40D3-8DC4-4E030EFCADF0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544D24-DCC9-4036-BD27-62F5A26107CF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B49C63-EA86-49B6-9DA2-ECE48E7E3018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D0E90F-9C64-4B76-A53F-A465762F8C02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1196975"/>
            <a:ext cx="8066087" cy="489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71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de-DE"/>
          </a:p>
        </p:txBody>
      </p:sp>
      <p:sp>
        <p:nvSpPr>
          <p:cNvPr id="259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71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de-DE"/>
          </a:p>
        </p:txBody>
      </p:sp>
      <p:sp>
        <p:nvSpPr>
          <p:cNvPr id="259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0" y="-36513"/>
            <a:ext cx="9109075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</a:p>
        </p:txBody>
      </p:sp>
      <p:grpSp>
        <p:nvGrpSpPr>
          <p:cNvPr id="259081" name="Group 9"/>
          <p:cNvGrpSpPr>
            <a:grpSpLocks/>
          </p:cNvGrpSpPr>
          <p:nvPr userDrawn="1"/>
        </p:nvGrpSpPr>
        <p:grpSpPr bwMode="auto">
          <a:xfrm>
            <a:off x="7092950" y="6281738"/>
            <a:ext cx="1971675" cy="531812"/>
            <a:chOff x="1910" y="192"/>
            <a:chExt cx="1242" cy="335"/>
          </a:xfrm>
        </p:grpSpPr>
        <p:sp>
          <p:nvSpPr>
            <p:cNvPr id="259082" name="Oval 10"/>
            <p:cNvSpPr>
              <a:spLocks noChangeArrowheads="1"/>
            </p:cNvSpPr>
            <p:nvPr/>
          </p:nvSpPr>
          <p:spPr bwMode="hidden">
            <a:xfrm flipH="1">
              <a:off x="1910" y="192"/>
              <a:ext cx="360" cy="335"/>
            </a:xfrm>
            <a:prstGeom prst="ellipse">
              <a:avLst/>
            </a:prstGeom>
            <a:solidFill>
              <a:srgbClr val="99CC00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59083" name="Oval 11"/>
            <p:cNvSpPr>
              <a:spLocks noChangeArrowheads="1"/>
            </p:cNvSpPr>
            <p:nvPr/>
          </p:nvSpPr>
          <p:spPr bwMode="hidden">
            <a:xfrm flipH="1">
              <a:off x="2793" y="192"/>
              <a:ext cx="359" cy="335"/>
            </a:xfrm>
            <a:prstGeom prst="ellipse">
              <a:avLst/>
            </a:prstGeom>
            <a:solidFill>
              <a:srgbClr val="99CC00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59084" name="Oval 12"/>
            <p:cNvSpPr>
              <a:spLocks noChangeArrowheads="1"/>
            </p:cNvSpPr>
            <p:nvPr/>
          </p:nvSpPr>
          <p:spPr bwMode="hidden">
            <a:xfrm flipH="1">
              <a:off x="2384" y="192"/>
              <a:ext cx="359" cy="335"/>
            </a:xfrm>
            <a:prstGeom prst="ellipse">
              <a:avLst/>
            </a:prstGeom>
            <a:noFill/>
            <a:ln w="28575">
              <a:solidFill>
                <a:srgbClr val="99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259085" name="Rectangle 13"/>
          <p:cNvSpPr>
            <a:spLocks noChangeArrowheads="1"/>
          </p:cNvSpPr>
          <p:nvPr userDrawn="1"/>
        </p:nvSpPr>
        <p:spPr bwMode="auto">
          <a:xfrm>
            <a:off x="0" y="558800"/>
            <a:ext cx="9144000" cy="125413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9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8950" y="64071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934571C-56B9-4143-BD99-CDE02CD28C5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0" y="0"/>
            <a:ext cx="521550" cy="6858000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9pPr>
    </p:titleStyle>
    <p:bodyStyle>
      <a:lvl1pPr marL="360363" indent="-3603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tabLst>
          <a:tab pos="1339850" algn="l"/>
        </a:tabLs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11213" indent="-269875" algn="l" rtl="0" fontAlgn="base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tabLst>
          <a:tab pos="1339850" algn="l"/>
        </a:tabLst>
        <a:defRPr sz="2400">
          <a:solidFill>
            <a:schemeClr val="tx1"/>
          </a:solidFill>
          <a:latin typeface="+mn-lt"/>
        </a:defRPr>
      </a:lvl2pPr>
      <a:lvl3pPr marL="1266825" indent="-236538" algn="l" rtl="0" fontAlgn="base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Char char="•"/>
        <a:tabLst>
          <a:tab pos="1339850" algn="l"/>
        </a:tabLst>
        <a:defRPr sz="2200">
          <a:solidFill>
            <a:schemeClr val="tx1"/>
          </a:solidFill>
          <a:latin typeface="+mn-lt"/>
        </a:defRPr>
      </a:lvl3pPr>
      <a:lvl4pPr marL="1700213" indent="-203200" algn="l" rtl="0" fontAlgn="base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tabLst>
          <a:tab pos="1339850" algn="l"/>
        </a:tabLst>
        <a:defRPr sz="2200">
          <a:solidFill>
            <a:schemeClr val="tx1"/>
          </a:solidFill>
          <a:latin typeface="+mn-lt"/>
        </a:defRPr>
      </a:lvl4pPr>
      <a:lvl5pPr marL="2198688" indent="-228600" algn="l" rtl="0" fontAlgn="base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tabLst>
          <a:tab pos="1339850" algn="l"/>
        </a:tabLst>
        <a:defRPr sz="2200">
          <a:solidFill>
            <a:schemeClr val="tx1"/>
          </a:solidFill>
          <a:latin typeface="+mn-lt"/>
        </a:defRPr>
      </a:lvl5pPr>
      <a:lvl6pPr marL="2655888" indent="-228600" algn="l" rtl="0" fontAlgn="base">
        <a:spcBef>
          <a:spcPct val="20000"/>
        </a:spcBef>
        <a:spcAft>
          <a:spcPct val="0"/>
        </a:spcAft>
        <a:buClr>
          <a:schemeClr val="tx1"/>
        </a:buClr>
        <a:tabLst>
          <a:tab pos="1339850" algn="l"/>
        </a:tabLst>
        <a:defRPr sz="2200">
          <a:solidFill>
            <a:schemeClr val="tx1"/>
          </a:solidFill>
          <a:latin typeface="+mn-lt"/>
        </a:defRPr>
      </a:lvl6pPr>
      <a:lvl7pPr marL="3113088" indent="-228600" algn="l" rtl="0" fontAlgn="base">
        <a:spcBef>
          <a:spcPct val="20000"/>
        </a:spcBef>
        <a:spcAft>
          <a:spcPct val="0"/>
        </a:spcAft>
        <a:buClr>
          <a:schemeClr val="tx1"/>
        </a:buClr>
        <a:tabLst>
          <a:tab pos="1339850" algn="l"/>
        </a:tabLst>
        <a:defRPr sz="2200">
          <a:solidFill>
            <a:schemeClr val="tx1"/>
          </a:solidFill>
          <a:latin typeface="+mn-lt"/>
        </a:defRPr>
      </a:lvl7pPr>
      <a:lvl8pPr marL="3570288" indent="-228600" algn="l" rtl="0" fontAlgn="base">
        <a:spcBef>
          <a:spcPct val="20000"/>
        </a:spcBef>
        <a:spcAft>
          <a:spcPct val="0"/>
        </a:spcAft>
        <a:buClr>
          <a:schemeClr val="tx1"/>
        </a:buClr>
        <a:tabLst>
          <a:tab pos="1339850" algn="l"/>
        </a:tabLst>
        <a:defRPr sz="2200">
          <a:solidFill>
            <a:schemeClr val="tx1"/>
          </a:solidFill>
          <a:latin typeface="+mn-lt"/>
        </a:defRPr>
      </a:lvl8pPr>
      <a:lvl9pPr marL="4027488" indent="-228600" algn="l" rtl="0" fontAlgn="base">
        <a:spcBef>
          <a:spcPct val="20000"/>
        </a:spcBef>
        <a:spcAft>
          <a:spcPct val="0"/>
        </a:spcAft>
        <a:buClr>
          <a:schemeClr val="tx1"/>
        </a:buClr>
        <a:tabLst>
          <a:tab pos="1339850" algn="l"/>
        </a:tabLst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574675" y="953725"/>
            <a:ext cx="8569325" cy="23402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5400" b="1" dirty="0" smtClean="0"/>
              <a:t>ANCOVA </a:t>
            </a:r>
            <a:br>
              <a:rPr lang="en-US" sz="5400" b="1" dirty="0" smtClean="0"/>
            </a:br>
            <a:r>
              <a:rPr lang="en-US" sz="5400" b="1" dirty="0" smtClean="0"/>
              <a:t>&amp;</a:t>
            </a:r>
            <a:br>
              <a:rPr lang="en-US" sz="5400" b="1" dirty="0" smtClean="0"/>
            </a:br>
            <a:r>
              <a:rPr lang="en-US" sz="5400" b="1" dirty="0" smtClean="0"/>
              <a:t>REPEATED MEASURES</a:t>
            </a:r>
            <a:endParaRPr lang="de-DE" sz="5400" b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06715" y="3789040"/>
            <a:ext cx="6400800" cy="11255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dirty="0"/>
              <a:t>By: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Dr. Rose </a:t>
            </a:r>
            <a:r>
              <a:rPr lang="en-US" dirty="0" err="1"/>
              <a:t>Kigathi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Repeated measures ANOVA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988" y="1196975"/>
            <a:ext cx="8066087" cy="1736970"/>
          </a:xfrm>
        </p:spPr>
        <p:txBody>
          <a:bodyPr/>
          <a:lstStyle/>
          <a:p>
            <a:r>
              <a:rPr lang="de-DE" dirty="0" smtClean="0"/>
              <a:t>More statistical power</a:t>
            </a:r>
          </a:p>
          <a:p>
            <a:pPr lvl="1"/>
            <a:r>
              <a:rPr lang="de-DE" dirty="0" smtClean="0"/>
              <a:t>tests for </a:t>
            </a:r>
            <a:r>
              <a:rPr lang="de-DE" u="sng" dirty="0" smtClean="0"/>
              <a:t>systematic variance </a:t>
            </a:r>
            <a:r>
              <a:rPr lang="de-DE" dirty="0" smtClean="0"/>
              <a:t>between groups</a:t>
            </a:r>
          </a:p>
          <a:p>
            <a:pPr lvl="1"/>
            <a:r>
              <a:rPr lang="de-DE" dirty="0" smtClean="0"/>
              <a:t>If so it will not contribute to the error term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6237185" y="5859270"/>
            <a:ext cx="2939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Source: Andrew conway, 2013</a:t>
            </a:r>
            <a:endParaRPr lang="de-DE" sz="1600" dirty="0"/>
          </a:p>
        </p:txBody>
      </p:sp>
      <p:sp>
        <p:nvSpPr>
          <p:cNvPr id="5" name="Oval 4"/>
          <p:cNvSpPr/>
          <p:nvPr/>
        </p:nvSpPr>
        <p:spPr>
          <a:xfrm>
            <a:off x="791580" y="3068960"/>
            <a:ext cx="2925325" cy="2835315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Straight Connector 8"/>
          <p:cNvCxnSpPr>
            <a:stCxn id="5" idx="2"/>
            <a:endCxn id="5" idx="6"/>
          </p:cNvCxnSpPr>
          <p:nvPr/>
        </p:nvCxnSpPr>
        <p:spPr>
          <a:xfrm>
            <a:off x="791580" y="4486618"/>
            <a:ext cx="292532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211960" y="3068960"/>
            <a:ext cx="2925325" cy="2835315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Straight Connector 13"/>
          <p:cNvCxnSpPr>
            <a:stCxn id="13" idx="2"/>
            <a:endCxn id="13" idx="6"/>
          </p:cNvCxnSpPr>
          <p:nvPr/>
        </p:nvCxnSpPr>
        <p:spPr>
          <a:xfrm>
            <a:off x="4211960" y="4486618"/>
            <a:ext cx="292532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72100" y="4509120"/>
            <a:ext cx="855095" cy="121513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1600" y="3654025"/>
            <a:ext cx="2672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Sytematic  variance/</a:t>
            </a:r>
          </a:p>
          <a:p>
            <a:r>
              <a:rPr lang="de-DE" dirty="0" smtClean="0"/>
              <a:t>Between group variance</a:t>
            </a:r>
            <a:endParaRPr lang="de-DE" dirty="0"/>
          </a:p>
        </p:txBody>
      </p:sp>
      <p:sp>
        <p:nvSpPr>
          <p:cNvPr id="17" name="Rectangle 16"/>
          <p:cNvSpPr/>
          <p:nvPr/>
        </p:nvSpPr>
        <p:spPr>
          <a:xfrm>
            <a:off x="926595" y="4644135"/>
            <a:ext cx="3015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Unsytematic  variance</a:t>
            </a:r>
            <a:endParaRPr lang="de-DE" dirty="0"/>
          </a:p>
        </p:txBody>
      </p:sp>
      <p:sp>
        <p:nvSpPr>
          <p:cNvPr id="18" name="TextBox 17"/>
          <p:cNvSpPr txBox="1"/>
          <p:nvPr/>
        </p:nvSpPr>
        <p:spPr>
          <a:xfrm>
            <a:off x="4346975" y="378904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Sytematic</a:t>
            </a:r>
            <a:endParaRPr lang="de-DE" dirty="0"/>
          </a:p>
        </p:txBody>
      </p:sp>
      <p:sp>
        <p:nvSpPr>
          <p:cNvPr id="19" name="Rectangle 18"/>
          <p:cNvSpPr/>
          <p:nvPr/>
        </p:nvSpPr>
        <p:spPr>
          <a:xfrm>
            <a:off x="4301970" y="4779150"/>
            <a:ext cx="3015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Unsytematic</a:t>
            </a:r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>
            <a:off x="6012160" y="4779150"/>
            <a:ext cx="106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Subjects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 smtClean="0"/>
              <a:t>F test= Amount of error you observe/error you expect due to chance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F=MS</a:t>
            </a:r>
            <a:r>
              <a:rPr lang="de-DE" baseline="-25000" dirty="0" smtClean="0"/>
              <a:t>A</a:t>
            </a:r>
            <a:r>
              <a:rPr lang="de-DE" dirty="0" smtClean="0"/>
              <a:t>/MS</a:t>
            </a:r>
            <a:r>
              <a:rPr lang="de-DE" baseline="-25000" dirty="0" smtClean="0"/>
              <a:t>E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For repeated measures</a:t>
            </a:r>
          </a:p>
          <a:p>
            <a:pPr lvl="1">
              <a:spcAft>
                <a:spcPts val="600"/>
              </a:spcAft>
            </a:pPr>
            <a:r>
              <a:rPr lang="de-DE" dirty="0" smtClean="0"/>
              <a:t>F=MS</a:t>
            </a:r>
            <a:r>
              <a:rPr lang="de-DE" baseline="-25000" dirty="0" smtClean="0"/>
              <a:t>A</a:t>
            </a:r>
            <a:r>
              <a:rPr lang="de-DE" dirty="0" smtClean="0"/>
              <a:t>/MS</a:t>
            </a:r>
            <a:r>
              <a:rPr lang="de-DE" baseline="-25000" dirty="0" smtClean="0"/>
              <a:t>AxS</a:t>
            </a:r>
            <a:endParaRPr lang="de-DE" baseline="-25000" dirty="0" smtClean="0"/>
          </a:p>
          <a:p>
            <a:pPr>
              <a:spcAft>
                <a:spcPts val="600"/>
              </a:spcAft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packages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 smtClean="0"/>
              <a:t>Using nlme package</a:t>
            </a:r>
          </a:p>
          <a:p>
            <a:pPr lvl="1">
              <a:spcAft>
                <a:spcPts val="600"/>
              </a:spcAft>
            </a:pPr>
            <a:r>
              <a:rPr lang="de-DE" dirty="0" smtClean="0"/>
              <a:t>Fixed=y~x</a:t>
            </a:r>
          </a:p>
          <a:p>
            <a:pPr lvl="1">
              <a:spcAft>
                <a:spcPts val="600"/>
              </a:spcAft>
            </a:pPr>
            <a:r>
              <a:rPr lang="de-DE" dirty="0" smtClean="0"/>
              <a:t>Random=~ 1| a/b/c</a:t>
            </a:r>
          </a:p>
          <a:p>
            <a:pPr lvl="2">
              <a:spcAft>
                <a:spcPts val="600"/>
              </a:spcAft>
            </a:pPr>
            <a:r>
              <a:rPr lang="de-DE" dirty="0" smtClean="0"/>
              <a:t>Where 1 is the intercept</a:t>
            </a:r>
          </a:p>
          <a:p>
            <a:pPr lvl="2">
              <a:spcAft>
                <a:spcPts val="600"/>
              </a:spcAft>
            </a:pPr>
            <a:r>
              <a:rPr lang="de-DE" dirty="0" smtClean="0"/>
              <a:t>The symbol </a:t>
            </a:r>
            <a:r>
              <a:rPr lang="de-DE" i="1" dirty="0" smtClean="0"/>
              <a:t>|</a:t>
            </a:r>
            <a:r>
              <a:rPr lang="de-DE" dirty="0" smtClean="0"/>
              <a:t> is given</a:t>
            </a:r>
          </a:p>
          <a:p>
            <a:pPr lvl="2">
              <a:spcAft>
                <a:spcPts val="600"/>
              </a:spcAft>
            </a:pPr>
            <a:r>
              <a:rPr lang="de-DE" dirty="0" smtClean="0"/>
              <a:t>In the case above there are 2 random effects, </a:t>
            </a:r>
            <a:r>
              <a:rPr lang="de-DE" i="1" dirty="0" smtClean="0"/>
              <a:t>b</a:t>
            </a:r>
            <a:r>
              <a:rPr lang="de-DE" dirty="0" smtClean="0"/>
              <a:t> is nested within </a:t>
            </a:r>
            <a:r>
              <a:rPr lang="de-DE" i="1" dirty="0" smtClean="0"/>
              <a:t>a</a:t>
            </a:r>
          </a:p>
          <a:p>
            <a:pPr lvl="2">
              <a:spcAft>
                <a:spcPts val="600"/>
              </a:spcAft>
            </a:pPr>
            <a:r>
              <a:rPr lang="de-DE" dirty="0" smtClean="0"/>
              <a:t>Eg tree/branch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Or using lme4 package</a:t>
            </a:r>
          </a:p>
          <a:p>
            <a:pPr lvl="1">
              <a:spcAft>
                <a:spcPts val="600"/>
              </a:spcAft>
            </a:pPr>
            <a:r>
              <a:rPr lang="de-DE" dirty="0" smtClean="0"/>
              <a:t>lmer(y ~ x+( 1 | </a:t>
            </a:r>
            <a:r>
              <a:rPr lang="de-DE" smtClean="0"/>
              <a:t>a/b/c ))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Random Vs. Fixed Effects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Fixed effects influence only the </a:t>
            </a:r>
            <a:r>
              <a:rPr lang="en-GB" sz="2400" i="1" dirty="0" smtClean="0"/>
              <a:t>mean of y;</a:t>
            </a:r>
          </a:p>
          <a:p>
            <a:r>
              <a:rPr lang="en-GB" sz="2400" dirty="0" smtClean="0"/>
              <a:t> Random effects influence only the </a:t>
            </a:r>
            <a:r>
              <a:rPr lang="en-GB" sz="2400" i="1" dirty="0" smtClean="0"/>
              <a:t>variance of y.</a:t>
            </a:r>
          </a:p>
          <a:p>
            <a:r>
              <a:rPr lang="en-GB" sz="2400" dirty="0" smtClean="0"/>
              <a:t>Fixed effects are unknown constants to be estimated from the data.</a:t>
            </a:r>
          </a:p>
          <a:p>
            <a:r>
              <a:rPr lang="en-GB" sz="2400" dirty="0" smtClean="0"/>
              <a:t>Random effect should be thought of as coming from a population of effects</a:t>
            </a:r>
          </a:p>
          <a:p>
            <a:r>
              <a:rPr lang="en-GB" sz="2400" dirty="0" smtClean="0"/>
              <a:t>random effects are either categorical or continuous variables</a:t>
            </a:r>
          </a:p>
          <a:p>
            <a:pPr lvl="1"/>
            <a:r>
              <a:rPr lang="en-GB" sz="2000" dirty="0" smtClean="0"/>
              <a:t>we are often not interested in the parameter values, but only in the variance they explain.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Contrasts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240"/>
              </a:lnSpc>
              <a:spcBef>
                <a:spcPts val="0"/>
              </a:spcBef>
              <a:spcAft>
                <a:spcPts val="600"/>
              </a:spcAft>
            </a:pPr>
            <a:r>
              <a:rPr lang="de-DE" dirty="0" smtClean="0"/>
              <a:t>Treatment contrasts</a:t>
            </a:r>
          </a:p>
          <a:p>
            <a:pPr>
              <a:lnSpc>
                <a:spcPts val="3240"/>
              </a:lnSpc>
              <a:spcBef>
                <a:spcPts val="0"/>
              </a:spcBef>
              <a:spcAft>
                <a:spcPts val="600"/>
              </a:spcAft>
            </a:pPr>
            <a:r>
              <a:rPr lang="de-DE" dirty="0" smtClean="0"/>
              <a:t>Helmert contrasts</a:t>
            </a:r>
          </a:p>
          <a:p>
            <a:pPr>
              <a:lnSpc>
                <a:spcPts val="3240"/>
              </a:lnSpc>
              <a:spcBef>
                <a:spcPts val="0"/>
              </a:spcBef>
              <a:spcAft>
                <a:spcPts val="600"/>
              </a:spcAft>
            </a:pPr>
            <a:r>
              <a:rPr lang="de-DE" dirty="0" smtClean="0"/>
              <a:t>Orthogonal contrasts</a:t>
            </a:r>
          </a:p>
          <a:p>
            <a:pPr>
              <a:lnSpc>
                <a:spcPts val="324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Are used in </a:t>
            </a:r>
          </a:p>
          <a:p>
            <a:pPr lvl="1">
              <a:lnSpc>
                <a:spcPts val="324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hypothesis </a:t>
            </a:r>
            <a:r>
              <a:rPr lang="en-GB" dirty="0" smtClean="0"/>
              <a:t>testing </a:t>
            </a:r>
          </a:p>
          <a:p>
            <a:pPr lvl="1">
              <a:lnSpc>
                <a:spcPts val="324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model </a:t>
            </a:r>
            <a:r>
              <a:rPr lang="en-GB" dirty="0" smtClean="0"/>
              <a:t>simplification </a:t>
            </a:r>
            <a:endParaRPr lang="en-GB" dirty="0" smtClean="0"/>
          </a:p>
          <a:p>
            <a:pPr lvl="1">
              <a:lnSpc>
                <a:spcPts val="324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in </a:t>
            </a:r>
            <a:r>
              <a:rPr lang="en-GB" dirty="0" smtClean="0"/>
              <a:t>analysis of variance and </a:t>
            </a:r>
            <a:r>
              <a:rPr lang="en-GB" dirty="0" smtClean="0"/>
              <a:t>analysis </a:t>
            </a:r>
            <a:r>
              <a:rPr lang="de-DE" dirty="0" smtClean="0"/>
              <a:t>of </a:t>
            </a:r>
            <a:r>
              <a:rPr lang="de-DE" dirty="0" smtClean="0"/>
              <a:t>covariance</a:t>
            </a:r>
            <a:r>
              <a:rPr lang="de-DE" dirty="0" smtClean="0"/>
              <a:t>.</a:t>
            </a:r>
          </a:p>
          <a:p>
            <a:pPr>
              <a:lnSpc>
                <a:spcPts val="3240"/>
              </a:lnSpc>
              <a:spcBef>
                <a:spcPts val="0"/>
              </a:spcBef>
              <a:spcAft>
                <a:spcPts val="600"/>
              </a:spcAft>
            </a:pPr>
            <a:r>
              <a:rPr lang="de-DE" dirty="0" smtClean="0"/>
              <a:t>There are many types of contrasts but only </a:t>
            </a:r>
            <a:r>
              <a:rPr lang="de-DE" i="1" dirty="0" smtClean="0"/>
              <a:t>k − 1 </a:t>
            </a:r>
            <a:r>
              <a:rPr lang="de-DE" u="sng" dirty="0" smtClean="0"/>
              <a:t>orthogonal </a:t>
            </a:r>
            <a:r>
              <a:rPr lang="de-DE" u="sng" dirty="0" smtClean="0"/>
              <a:t>contrasts</a:t>
            </a:r>
            <a:endParaRPr lang="de-DE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Linear models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Assumptions of linear models (</a:t>
            </a:r>
            <a:r>
              <a:rPr lang="de-DE" i="1" dirty="0" smtClean="0"/>
              <a:t>lm,aov </a:t>
            </a:r>
            <a:r>
              <a:rPr lang="de-DE" dirty="0" smtClean="0"/>
              <a:t>in r)</a:t>
            </a:r>
          </a:p>
          <a:p>
            <a:pPr lvl="1"/>
            <a:r>
              <a:rPr lang="de-DE" dirty="0" smtClean="0"/>
              <a:t>Random sampling</a:t>
            </a:r>
          </a:p>
          <a:p>
            <a:pPr lvl="1"/>
            <a:r>
              <a:rPr lang="de-DE" dirty="0" smtClean="0"/>
              <a:t>Constant variance</a:t>
            </a:r>
          </a:p>
          <a:p>
            <a:pPr lvl="1"/>
            <a:r>
              <a:rPr lang="de-DE" dirty="0" smtClean="0"/>
              <a:t>Normal errors</a:t>
            </a:r>
          </a:p>
          <a:p>
            <a:pPr lvl="1"/>
            <a:r>
              <a:rPr lang="de-DE" dirty="0" smtClean="0"/>
              <a:t>Additive effects</a:t>
            </a:r>
          </a:p>
          <a:p>
            <a:pPr lvl="1"/>
            <a:r>
              <a:rPr lang="de-DE" dirty="0" smtClean="0"/>
              <a:t>Independence of errors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ANOVA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Hypothesis testing</a:t>
            </a:r>
          </a:p>
          <a:p>
            <a:r>
              <a:rPr lang="de-DE" dirty="0" smtClean="0"/>
              <a:t>Estimate means and standard error of differences </a:t>
            </a:r>
            <a:r>
              <a:rPr lang="de-DE" u="sng" dirty="0" smtClean="0"/>
              <a:t>between</a:t>
            </a:r>
            <a:r>
              <a:rPr lang="de-DE" dirty="0" smtClean="0"/>
              <a:t> means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dirty="0" smtClean="0"/>
              <a:t>Variance= </a:t>
            </a:r>
            <a:r>
              <a:rPr lang="de-DE" u="sng" dirty="0" smtClean="0"/>
              <a:t>Sum of squares</a:t>
            </a:r>
          </a:p>
          <a:p>
            <a:pPr lvl="4">
              <a:spcBef>
                <a:spcPts val="0"/>
              </a:spcBef>
              <a:spcAft>
                <a:spcPts val="0"/>
              </a:spcAft>
            </a:pPr>
            <a:r>
              <a:rPr lang="de-DE" sz="2700" dirty="0" smtClean="0"/>
              <a:t>Degrees of freedom</a:t>
            </a:r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ANOVA Table</a:t>
            </a:r>
            <a:endParaRPr lang="de-DE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36585" y="1088740"/>
          <a:ext cx="8145907" cy="4050450"/>
        </p:xfrm>
        <a:graphic>
          <a:graphicData uri="http://schemas.openxmlformats.org/drawingml/2006/table">
            <a:tbl>
              <a:tblPr/>
              <a:tblGrid>
                <a:gridCol w="1755195"/>
                <a:gridCol w="960427"/>
                <a:gridCol w="929783"/>
                <a:gridCol w="1513319"/>
                <a:gridCol w="1629372"/>
                <a:gridCol w="1357811"/>
              </a:tblGrid>
              <a:tr h="8364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latin typeface="Times New Roman"/>
                          <a:ea typeface="Times New Roman"/>
                          <a:cs typeface="Times New Roman"/>
                        </a:rPr>
                        <a:t>Source</a:t>
                      </a:r>
                      <a:endParaRPr lang="de-D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latin typeface="Times New Roman"/>
                          <a:ea typeface="Times New Roman"/>
                          <a:cs typeface="Times New Roman"/>
                        </a:rPr>
                        <a:t>SS</a:t>
                      </a:r>
                      <a:endParaRPr lang="de-D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>
                          <a:latin typeface="Times New Roman"/>
                          <a:ea typeface="Times New Roman"/>
                          <a:cs typeface="Times New Roman"/>
                        </a:rPr>
                        <a:t>d.f.</a:t>
                      </a:r>
                      <a:endParaRPr lang="de-D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>
                          <a:latin typeface="Times New Roman"/>
                          <a:ea typeface="Times New Roman"/>
                          <a:cs typeface="Times New Roman"/>
                        </a:rPr>
                        <a:t>MS</a:t>
                      </a:r>
                      <a:endParaRPr lang="de-D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de-D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>
                          <a:latin typeface="Times New Roman"/>
                          <a:ea typeface="Times New Roman"/>
                          <a:cs typeface="Times New Roman"/>
                        </a:rPr>
                        <a:t>Critical F</a:t>
                      </a:r>
                      <a:endParaRPr lang="de-D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50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 smtClean="0">
                          <a:latin typeface="Times New Roman"/>
                          <a:ea typeface="Times New Roman"/>
                          <a:cs typeface="Times New Roman"/>
                        </a:rPr>
                        <a:t>Treatment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(systematic)</a:t>
                      </a:r>
                      <a:endParaRPr lang="de-DE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i="1" dirty="0">
                          <a:latin typeface="Times New Roman"/>
                          <a:ea typeface="Times New Roman"/>
                          <a:cs typeface="Times New Roman"/>
                        </a:rPr>
                        <a:t>SSA</a:t>
                      </a:r>
                      <a:endParaRPr lang="de-D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i="1" dirty="0">
                          <a:latin typeface="Times New Roman"/>
                          <a:ea typeface="Times New Roman"/>
                          <a:cs typeface="Times New Roman"/>
                        </a:rPr>
                        <a:t>k-1</a:t>
                      </a:r>
                      <a:endParaRPr lang="de-D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latin typeface="Helvetica"/>
                          <a:ea typeface="Times New Roman"/>
                          <a:cs typeface="Times New Roman"/>
                        </a:rPr>
                        <a:t>qf</a:t>
                      </a:r>
                      <a:r>
                        <a:rPr lang="en-GB" sz="2000" dirty="0">
                          <a:latin typeface="Helvetica"/>
                          <a:ea typeface="Times New Roman"/>
                          <a:cs typeface="Times New Roman"/>
                        </a:rPr>
                        <a:t>(0.95,</a:t>
                      </a:r>
                      <a:endParaRPr lang="de-DE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latin typeface="Helvetica"/>
                          <a:ea typeface="Times New Roman"/>
                          <a:cs typeface="Times New Roman"/>
                        </a:rPr>
                        <a:t>k-1,k(n-1))</a:t>
                      </a:r>
                      <a:endParaRPr lang="de-DE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64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 smtClean="0">
                          <a:latin typeface="Times New Roman"/>
                          <a:ea typeface="Times New Roman"/>
                          <a:cs typeface="Times New Roman"/>
                        </a:rPr>
                        <a:t>Error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(Unsystematic)</a:t>
                      </a:r>
                      <a:endParaRPr lang="de-DE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i="1" dirty="0">
                          <a:latin typeface="Times New Roman"/>
                          <a:ea typeface="Times New Roman"/>
                          <a:cs typeface="Times New Roman"/>
                        </a:rPr>
                        <a:t>SSE</a:t>
                      </a:r>
                      <a:endParaRPr lang="de-D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i="1">
                          <a:latin typeface="Times New Roman"/>
                          <a:ea typeface="Times New Roman"/>
                          <a:cs typeface="Times New Roman"/>
                        </a:rPr>
                        <a:t>k(n-1)</a:t>
                      </a:r>
                      <a:endParaRPr lang="de-D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5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>
                          <a:latin typeface="Times New Roman"/>
                          <a:ea typeface="Times New Roman"/>
                          <a:cs typeface="Times New Roman"/>
                        </a:rPr>
                        <a:t>Total</a:t>
                      </a:r>
                      <a:endParaRPr lang="de-D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i="1" dirty="0">
                          <a:latin typeface="Times New Roman"/>
                          <a:ea typeface="Times New Roman"/>
                          <a:cs typeface="Times New Roman"/>
                        </a:rPr>
                        <a:t>SST</a:t>
                      </a:r>
                      <a:endParaRPr lang="de-D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i="1" dirty="0">
                          <a:latin typeface="Times New Roman"/>
                          <a:ea typeface="Times New Roman"/>
                          <a:cs typeface="Times New Roman"/>
                        </a:rPr>
                        <a:t>kn-1</a:t>
                      </a:r>
                      <a:endParaRPr lang="de-D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2613" y="2124075"/>
            <a:ext cx="1614487" cy="765175"/>
          </a:xfrm>
          <a:prstGeom prst="rect">
            <a:avLst/>
          </a:prstGeom>
          <a:noFill/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7288" y="2168525"/>
            <a:ext cx="1203325" cy="720725"/>
          </a:xfrm>
          <a:prstGeom prst="rect">
            <a:avLst/>
          </a:prstGeom>
          <a:noFill/>
        </p:spPr>
      </p:pic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4454525" y="3513138"/>
          <a:ext cx="1541463" cy="779462"/>
        </p:xfrm>
        <a:graphic>
          <a:graphicData uri="http://schemas.openxmlformats.org/presentationml/2006/ole">
            <p:oleObj spid="_x0000_s1026" name="Equation" r:id="rId5" imgW="0" imgH="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71600" y="5454225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Ho: all means are the same</a:t>
            </a:r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5949280"/>
            <a:ext cx="716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H1: Atleast</a:t>
            </a:r>
            <a:r>
              <a:rPr lang="de-DE" b="1" dirty="0" smtClean="0"/>
              <a:t> one </a:t>
            </a:r>
            <a:r>
              <a:rPr lang="de-DE" dirty="0" smtClean="0"/>
              <a:t>of the means is significantly different from the others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7272300" y="5364215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</a:t>
            </a:r>
            <a:r>
              <a:rPr lang="de-DE" b="1" baseline="30000" dirty="0" smtClean="0"/>
              <a:t>2</a:t>
            </a:r>
            <a:r>
              <a:rPr lang="de-DE" b="1" dirty="0" smtClean="0"/>
              <a:t>=MSE</a:t>
            </a:r>
            <a:endParaRPr lang="de-DE" b="1" dirty="0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81990" y="3564015"/>
            <a:ext cx="1402546" cy="839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Violation of independence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Sometimes data collected is not independent</a:t>
            </a:r>
          </a:p>
          <a:p>
            <a:pPr lvl="1"/>
            <a:r>
              <a:rPr lang="de-DE" dirty="0" smtClean="0"/>
              <a:t>Spatial correlation</a:t>
            </a:r>
          </a:p>
          <a:p>
            <a:pPr lvl="2"/>
            <a:r>
              <a:rPr lang="de-DE" dirty="0" smtClean="0"/>
              <a:t> blocks in field experiments</a:t>
            </a:r>
          </a:p>
          <a:p>
            <a:pPr lvl="2"/>
            <a:r>
              <a:rPr lang="de-DE" dirty="0" smtClean="0"/>
              <a:t>Sample from similar areas</a:t>
            </a:r>
          </a:p>
          <a:p>
            <a:pPr lvl="1"/>
            <a:r>
              <a:rPr lang="de-DE" dirty="0" smtClean="0"/>
              <a:t>Temporal correlation</a:t>
            </a:r>
          </a:p>
          <a:p>
            <a:pPr lvl="2"/>
            <a:r>
              <a:rPr lang="de-DE" dirty="0" smtClean="0"/>
              <a:t>Masurements made over time (on same object or area)</a:t>
            </a:r>
          </a:p>
          <a:p>
            <a:pPr lvl="3"/>
            <a:r>
              <a:rPr lang="de-DE" dirty="0" smtClean="0"/>
              <a:t>Repeated measures ANOVA</a:t>
            </a:r>
          </a:p>
          <a:p>
            <a:pPr lvl="2"/>
            <a:endParaRPr lang="de-DE" dirty="0" smtClean="0"/>
          </a:p>
          <a:p>
            <a:pPr lvl="2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ANCOVA-brief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combines elements from regression and analysis of variance</a:t>
            </a:r>
          </a:p>
          <a:p>
            <a:r>
              <a:rPr lang="en-GB" dirty="0" smtClean="0"/>
              <a:t>Example using data= Clam</a:t>
            </a:r>
          </a:p>
        </p:txBody>
      </p:sp>
      <p:pic>
        <p:nvPicPr>
          <p:cNvPr id="4" name="Picture 3" descr="wedge cl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605" y="3338990"/>
            <a:ext cx="2475275" cy="2475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                  Estimate Std. Error t value Pr(&gt;|t|)   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(Intercept)       -11.48318    0.20049 -57.274  &lt; 2e-16 ***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LNLENGTH            3.03740    0.06508  46.674  &lt; 2e-16 ***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fMONTH3             0.57761    1.68290   0.343  0.73162   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fMONTH4             0.03783    0.21698   0.174  0.86167   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fMONTH9            -0.61448    0.35031  -1.754  0.08020 . 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fMONTH11            0.94007    0.34068   2.759  0.00607 **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fMONTH12            1.68056    0.97240   1.728  0.08474 . 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LNLENGTH:fMONTH3   -0.29988    0.72241  -0.415  0.67829   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LNLENGTH:fMONTH4   -0.07172    0.07232  -0.992  0.32197   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LNLENGTH:fMONTH9    0.15166    0.13162   1.152  0.24993   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LNLENGTH:fMONTH11  -0.30605    0.11597  -2.639  0.00865 **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LNLENGTH:fMONTH12  -0.57034    0.31532  -1.809  0.07127 . </a:t>
            </a:r>
            <a:endParaRPr lang="de-DE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Line Callout 3 (Border and Accent Bar) 9"/>
          <p:cNvSpPr/>
          <p:nvPr/>
        </p:nvSpPr>
        <p:spPr>
          <a:xfrm>
            <a:off x="1016604" y="728700"/>
            <a:ext cx="1755195" cy="450050"/>
          </a:xfrm>
          <a:prstGeom prst="accent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295302"/>
              <a:gd name="adj8" fmla="val 119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Intercept for month 2</a:t>
            </a:r>
            <a:endParaRPr lang="de-DE" dirty="0"/>
          </a:p>
        </p:txBody>
      </p:sp>
      <p:sp>
        <p:nvSpPr>
          <p:cNvPr id="11" name="Line Callout 3 (Border and Accent Bar) 10"/>
          <p:cNvSpPr/>
          <p:nvPr/>
        </p:nvSpPr>
        <p:spPr>
          <a:xfrm>
            <a:off x="656565" y="3383995"/>
            <a:ext cx="1755195" cy="450050"/>
          </a:xfrm>
          <a:prstGeom prst="accent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206738"/>
              <a:gd name="adj8" fmla="val 28676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Slope for month 2</a:t>
            </a:r>
            <a:endParaRPr lang="de-DE" dirty="0"/>
          </a:p>
        </p:txBody>
      </p:sp>
      <p:sp>
        <p:nvSpPr>
          <p:cNvPr id="13" name="Line Callout 1 12"/>
          <p:cNvSpPr/>
          <p:nvPr/>
        </p:nvSpPr>
        <p:spPr>
          <a:xfrm>
            <a:off x="2726795" y="2393885"/>
            <a:ext cx="2250251" cy="540060"/>
          </a:xfrm>
          <a:prstGeom prst="borderCallout1">
            <a:avLst>
              <a:gd name="adj1" fmla="val 38286"/>
              <a:gd name="adj2" fmla="val -519"/>
              <a:gd name="adj3" fmla="val 112500"/>
              <a:gd name="adj4" fmla="val -383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Difference btwn intercept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3221850" y="3969060"/>
            <a:ext cx="2250251" cy="540060"/>
          </a:xfrm>
          <a:prstGeom prst="borderCallout1">
            <a:avLst>
              <a:gd name="adj1" fmla="val 38286"/>
              <a:gd name="adj2" fmla="val -519"/>
              <a:gd name="adj3" fmla="val 112500"/>
              <a:gd name="adj4" fmla="val -383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Difference btwn slopes (2-3)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Line Callout 1 18"/>
          <p:cNvSpPr/>
          <p:nvPr/>
        </p:nvSpPr>
        <p:spPr>
          <a:xfrm>
            <a:off x="2636785" y="1763815"/>
            <a:ext cx="2250251" cy="540060"/>
          </a:xfrm>
          <a:prstGeom prst="borderCallout1">
            <a:avLst>
              <a:gd name="adj1" fmla="val 38286"/>
              <a:gd name="adj2" fmla="val -519"/>
              <a:gd name="adj3" fmla="val 112500"/>
              <a:gd name="adj4" fmla="val -383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Intercept month 2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Repeated measures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988" y="1196975"/>
            <a:ext cx="8066087" cy="1736970"/>
          </a:xfrm>
        </p:spPr>
        <p:txBody>
          <a:bodyPr/>
          <a:lstStyle/>
          <a:p>
            <a:r>
              <a:rPr lang="de-DE" dirty="0" smtClean="0"/>
              <a:t>Advantages</a:t>
            </a:r>
          </a:p>
          <a:p>
            <a:pPr lvl="1"/>
            <a:r>
              <a:rPr lang="de-DE" dirty="0" smtClean="0"/>
              <a:t>Less costs, fewer subjects</a:t>
            </a:r>
          </a:p>
          <a:p>
            <a:pPr lvl="1"/>
            <a:r>
              <a:rPr lang="de-DE" dirty="0" smtClean="0"/>
              <a:t>More statistical power</a:t>
            </a:r>
          </a:p>
          <a:p>
            <a:endParaRPr lang="de-DE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311860" y="423909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Repeated measures ANOVA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Reduced Costs</a:t>
            </a:r>
          </a:p>
          <a:p>
            <a:pPr lvl="1"/>
            <a:r>
              <a:rPr lang="de-DE" dirty="0" smtClean="0"/>
              <a:t>When measurements are made on subjects repeatedly</a:t>
            </a:r>
          </a:p>
          <a:p>
            <a:pPr lvl="2"/>
            <a:r>
              <a:rPr lang="de-DE" dirty="0" smtClean="0"/>
              <a:t>Before-after measurements</a:t>
            </a:r>
          </a:p>
          <a:p>
            <a:pPr lvl="1"/>
            <a:r>
              <a:rPr lang="de-DE" dirty="0" smtClean="0"/>
              <a:t>Reduce costs</a:t>
            </a:r>
          </a:p>
          <a:p>
            <a:pPr lvl="2"/>
            <a:r>
              <a:rPr lang="de-DE" dirty="0" smtClean="0"/>
              <a:t>Sometimes repeated measures are done to reduce costs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519</Words>
  <Application>Microsoft Office PowerPoint</Application>
  <PresentationFormat>On-screen Show (4:3)</PresentationFormat>
  <Paragraphs>120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Watermark</vt:lpstr>
      <vt:lpstr>Equation</vt:lpstr>
      <vt:lpstr>ANCOVA  &amp; REPEATED MEASURES</vt:lpstr>
      <vt:lpstr>Linear models</vt:lpstr>
      <vt:lpstr>ANOVA</vt:lpstr>
      <vt:lpstr>ANOVA Table</vt:lpstr>
      <vt:lpstr>Violation of independence</vt:lpstr>
      <vt:lpstr>ANCOVA-brief</vt:lpstr>
      <vt:lpstr>Slide 7</vt:lpstr>
      <vt:lpstr>Repeated measures</vt:lpstr>
      <vt:lpstr>Repeated measures ANOVA</vt:lpstr>
      <vt:lpstr>Repeated measures ANOVA</vt:lpstr>
      <vt:lpstr>Slide 11</vt:lpstr>
      <vt:lpstr>packages</vt:lpstr>
      <vt:lpstr>Random Vs. Fixed Effects</vt:lpstr>
      <vt:lpstr>Contrasts</vt:lpstr>
    </vt:vector>
  </TitlesOfParts>
  <Company>MPI for Chemical Ecology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Metapopulations: The host plant as an island</dc:title>
  <dc:creator>rkigathi</dc:creator>
  <cp:lastModifiedBy>R</cp:lastModifiedBy>
  <cp:revision>360</cp:revision>
  <dcterms:created xsi:type="dcterms:W3CDTF">2006-12-21T10:16:22Z</dcterms:created>
  <dcterms:modified xsi:type="dcterms:W3CDTF">2014-02-16T20:04:32Z</dcterms:modified>
</cp:coreProperties>
</file>