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66" r:id="rId13"/>
    <p:sldId id="267" r:id="rId14"/>
    <p:sldId id="268" r:id="rId15"/>
    <p:sldId id="279" r:id="rId16"/>
    <p:sldId id="280" r:id="rId17"/>
    <p:sldId id="281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96C16-F816-4751-9C5C-D6A44194A8B2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A8C18-5CDA-4845-8BBF-067ED3E69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99251-5FB4-4404-8002-06AB3A88E497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99251-5FB4-4404-8002-06AB3A88E497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99251-5FB4-4404-8002-06AB3A88E497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99251-5FB4-4404-8002-06AB3A88E497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621-1B67-4AFD-8DF9-3C90B5E3A2EE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DB49-79AF-4DDB-98AC-EF53A246CE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621-1B67-4AFD-8DF9-3C90B5E3A2EE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DB49-79AF-4DDB-98AC-EF53A246CE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621-1B67-4AFD-8DF9-3C90B5E3A2EE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DB49-79AF-4DDB-98AC-EF53A246CE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621-1B67-4AFD-8DF9-3C90B5E3A2EE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DB49-79AF-4DDB-98AC-EF53A246CE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621-1B67-4AFD-8DF9-3C90B5E3A2EE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DB49-79AF-4DDB-98AC-EF53A246CE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621-1B67-4AFD-8DF9-3C90B5E3A2EE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DB49-79AF-4DDB-98AC-EF53A246CE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621-1B67-4AFD-8DF9-3C90B5E3A2EE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DB49-79AF-4DDB-98AC-EF53A246CE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621-1B67-4AFD-8DF9-3C90B5E3A2EE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DB49-79AF-4DDB-98AC-EF53A246CE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621-1B67-4AFD-8DF9-3C90B5E3A2EE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DB49-79AF-4DDB-98AC-EF53A246CE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621-1B67-4AFD-8DF9-3C90B5E3A2EE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DB49-79AF-4DDB-98AC-EF53A246CE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621-1B67-4AFD-8DF9-3C90B5E3A2EE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DB49-79AF-4DDB-98AC-EF53A246CE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3C621-1B67-4AFD-8DF9-3C90B5E3A2EE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ADB49-79AF-4DDB-98AC-EF53A246CE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jpeg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MEASURES OF DATA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Measures of central value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GB" b="1" i="1" dirty="0"/>
              <a:t>In </a:t>
            </a:r>
            <a:r>
              <a:rPr lang="en-GB" b="1" i="1" dirty="0" smtClean="0"/>
              <a:t>summary: Median</a:t>
            </a:r>
            <a:r>
              <a:rPr lang="en-GB" dirty="0" smtClean="0"/>
              <a:t>:</a:t>
            </a:r>
            <a:endParaRPr lang="en-GB" dirty="0"/>
          </a:p>
          <a:p>
            <a:r>
              <a:rPr lang="en-GB" dirty="0" smtClean="0"/>
              <a:t>In the absence of outliers, the median is the preferred measure of central tendency. </a:t>
            </a:r>
          </a:p>
          <a:p>
            <a:pPr>
              <a:buNone/>
            </a:pPr>
            <a:r>
              <a:rPr lang="en-GB" dirty="0" smtClean="0"/>
              <a:t>Disadvantage</a:t>
            </a:r>
          </a:p>
          <a:p>
            <a:r>
              <a:rPr lang="en-GB" dirty="0" smtClean="0"/>
              <a:t>Calculation of the median does not involve the use of all available data and is therefore is less statistically efficient (i.e., has less statistical power) than the mean. </a:t>
            </a:r>
          </a:p>
          <a:p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Measures of dispersion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Dispersion = variation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b. Measures of dispersion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They give us an </a:t>
            </a:r>
            <a:r>
              <a:rPr lang="en-GB" dirty="0"/>
              <a:t>idea of the variation or spread of values around the central one. </a:t>
            </a:r>
            <a:endParaRPr lang="en-GB" dirty="0" smtClean="0"/>
          </a:p>
          <a:p>
            <a:r>
              <a:rPr lang="en-GB" dirty="0" smtClean="0"/>
              <a:t>How much numbers in a distribution differ from each other</a:t>
            </a:r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Measures of dispersion : Range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The interval between the largest and smallest</a:t>
            </a:r>
          </a:p>
          <a:p>
            <a:r>
              <a:rPr lang="en-GB" dirty="0" smtClean="0"/>
              <a:t>based on only two observations and gives no idea of how the observations are arranged between these two. </a:t>
            </a:r>
          </a:p>
          <a:p>
            <a:r>
              <a:rPr lang="en-GB" dirty="0" smtClean="0"/>
              <a:t>For example, years of schooling was recorded for the men in two different groups and the results are shown below:</a:t>
            </a:r>
          </a:p>
          <a:p>
            <a:pPr lvl="1"/>
            <a:r>
              <a:rPr lang="en-GB" dirty="0" smtClean="0"/>
              <a:t>Group 1 :  </a:t>
            </a:r>
            <a:r>
              <a:rPr lang="en-GB" sz="2200" dirty="0" smtClean="0"/>
              <a:t>0  0  0  0  0  0  0  1  1  1  2  2  3  3  3  3  3  8  10 11 14</a:t>
            </a:r>
          </a:p>
          <a:p>
            <a:pPr lvl="1"/>
            <a:r>
              <a:rPr lang="en-GB" dirty="0" smtClean="0"/>
              <a:t>Group 2 :  </a:t>
            </a:r>
            <a:r>
              <a:rPr lang="en-GB" sz="2200" dirty="0" smtClean="0"/>
              <a:t>0  0  0  1  5  5  5  5  5  5  6  7  7  8  10 10 11 11 12 13 14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0302"/>
            <a:ext cx="8686800" cy="1066800"/>
          </a:xfrm>
        </p:spPr>
        <p:txBody>
          <a:bodyPr>
            <a:noAutofit/>
          </a:bodyPr>
          <a:lstStyle/>
          <a:p>
            <a:r>
              <a:rPr lang="en-GB" sz="3200" dirty="0" smtClean="0"/>
              <a:t>Measures of dispersion : Inter Quartile Range (</a:t>
            </a:r>
            <a:r>
              <a:rPr lang="en-GB" sz="3200" dirty="0" err="1" smtClean="0"/>
              <a:t>iqr</a:t>
            </a:r>
            <a:r>
              <a:rPr lang="en-GB" sz="3200" dirty="0" smtClean="0"/>
              <a:t>)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Shows spread of the middle 50% of the distribution</a:t>
            </a:r>
            <a:endParaRPr lang="en-GB" dirty="0" smtClean="0"/>
          </a:p>
          <a:p>
            <a:r>
              <a:rPr lang="en-GB" dirty="0" smtClean="0"/>
              <a:t>IQR = 75</a:t>
            </a:r>
            <a:r>
              <a:rPr lang="en-GB" baseline="30000" dirty="0" smtClean="0"/>
              <a:t>th</a:t>
            </a:r>
            <a:r>
              <a:rPr lang="en-GB" dirty="0" smtClean="0"/>
              <a:t> percentile -25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r>
              <a:rPr lang="en-GB" dirty="0" smtClean="0"/>
              <a:t>percentile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GB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Group </a:t>
            </a:r>
            <a:r>
              <a:rPr lang="en-GB" dirty="0" smtClean="0"/>
              <a:t>1 :  </a:t>
            </a:r>
            <a:r>
              <a:rPr lang="en-GB" sz="2200" dirty="0" smtClean="0"/>
              <a:t>0  0  0  0  0  0  0  1  1  1  2  2  3  3  3  3  3  8  10 11 14</a:t>
            </a:r>
          </a:p>
          <a:p>
            <a:endParaRPr lang="en-GB" dirty="0" smtClean="0"/>
          </a:p>
          <a:p>
            <a:r>
              <a:rPr lang="en-GB" b="1" dirty="0" smtClean="0"/>
              <a:t>Ex 1 </a:t>
            </a:r>
            <a:r>
              <a:rPr lang="en-GB" dirty="0" smtClean="0"/>
              <a:t>in a dataset the 75</a:t>
            </a:r>
            <a:r>
              <a:rPr lang="en-GB" baseline="30000" dirty="0" smtClean="0"/>
              <a:t>th</a:t>
            </a:r>
            <a:r>
              <a:rPr lang="en-GB" dirty="0" smtClean="0"/>
              <a:t> percentile is 8 and 25</a:t>
            </a:r>
            <a:r>
              <a:rPr lang="en-GB" baseline="30000" dirty="0" smtClean="0"/>
              <a:t>th</a:t>
            </a:r>
            <a:r>
              <a:rPr lang="en-GB" dirty="0" smtClean="0"/>
              <a:t> percentile is 6. what is the IQR?</a:t>
            </a:r>
          </a:p>
          <a:p>
            <a:r>
              <a:rPr lang="en-GB" b="1" dirty="0" smtClean="0"/>
              <a:t>Ex 2</a:t>
            </a:r>
            <a:r>
              <a:rPr lang="en-GB" dirty="0" smtClean="0"/>
              <a:t> in a dataset the 75</a:t>
            </a:r>
            <a:r>
              <a:rPr lang="en-GB" baseline="30000" dirty="0" smtClean="0"/>
              <a:t>th</a:t>
            </a:r>
            <a:r>
              <a:rPr lang="en-GB" dirty="0" smtClean="0"/>
              <a:t> percentile is 9 and 25</a:t>
            </a:r>
            <a:r>
              <a:rPr lang="en-GB" baseline="30000" dirty="0" smtClean="0"/>
              <a:t>th</a:t>
            </a:r>
            <a:r>
              <a:rPr lang="en-GB" dirty="0" smtClean="0"/>
              <a:t> percentile is 5. what is the IQR?</a:t>
            </a:r>
          </a:p>
          <a:p>
            <a:r>
              <a:rPr lang="en-GB" dirty="0" smtClean="0"/>
              <a:t>Which dataset has greater spread?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0302"/>
            <a:ext cx="8686800" cy="1066800"/>
          </a:xfrm>
        </p:spPr>
        <p:txBody>
          <a:bodyPr>
            <a:noAutofit/>
          </a:bodyPr>
          <a:lstStyle/>
          <a:p>
            <a:r>
              <a:rPr lang="en-GB" sz="3200" dirty="0" smtClean="0"/>
              <a:t>Measures of dispersion : Inter Quartile Range (</a:t>
            </a:r>
            <a:r>
              <a:rPr lang="en-GB" sz="3200" dirty="0" err="1" smtClean="0"/>
              <a:t>iqr</a:t>
            </a:r>
            <a:r>
              <a:rPr lang="en-GB" sz="3200" dirty="0" smtClean="0"/>
              <a:t>)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Shows spread of the middle 50% of the distribution</a:t>
            </a:r>
            <a:endParaRPr lang="en-GB" dirty="0" smtClean="0"/>
          </a:p>
          <a:p>
            <a:r>
              <a:rPr lang="en-GB" dirty="0" smtClean="0"/>
              <a:t>IQR = 75</a:t>
            </a:r>
            <a:r>
              <a:rPr lang="en-GB" baseline="30000" dirty="0" smtClean="0"/>
              <a:t>th</a:t>
            </a:r>
            <a:r>
              <a:rPr lang="en-GB" dirty="0" smtClean="0"/>
              <a:t> percentile -25</a:t>
            </a:r>
            <a:r>
              <a:rPr lang="en-GB" baseline="30000" dirty="0" smtClean="0"/>
              <a:t>th</a:t>
            </a:r>
            <a:r>
              <a:rPr lang="en-GB" dirty="0" smtClean="0"/>
              <a:t> percentile</a:t>
            </a:r>
          </a:p>
          <a:p>
            <a:r>
              <a:rPr lang="en-GB" b="1" dirty="0" smtClean="0"/>
              <a:t>Ex 1 </a:t>
            </a:r>
            <a:r>
              <a:rPr lang="en-GB" dirty="0" smtClean="0"/>
              <a:t>in a dataset the 75</a:t>
            </a:r>
            <a:r>
              <a:rPr lang="en-GB" baseline="30000" dirty="0" smtClean="0"/>
              <a:t>th</a:t>
            </a:r>
            <a:r>
              <a:rPr lang="en-GB" dirty="0" smtClean="0"/>
              <a:t> percentile is 8 and 25</a:t>
            </a:r>
            <a:r>
              <a:rPr lang="en-GB" baseline="30000" dirty="0" smtClean="0"/>
              <a:t>th</a:t>
            </a:r>
            <a:r>
              <a:rPr lang="en-GB" dirty="0" smtClean="0"/>
              <a:t> percentile is 6. what is the IQR?</a:t>
            </a:r>
          </a:p>
          <a:p>
            <a:r>
              <a:rPr lang="en-GB" b="1" dirty="0" smtClean="0"/>
              <a:t>Ex 2</a:t>
            </a:r>
            <a:r>
              <a:rPr lang="en-GB" dirty="0" smtClean="0"/>
              <a:t> in a dataset the 75</a:t>
            </a:r>
            <a:r>
              <a:rPr lang="en-GB" baseline="30000" dirty="0" smtClean="0"/>
              <a:t>th</a:t>
            </a:r>
            <a:r>
              <a:rPr lang="en-GB" dirty="0" smtClean="0"/>
              <a:t> percentile is 9 and 25</a:t>
            </a:r>
            <a:r>
              <a:rPr lang="en-GB" baseline="30000" dirty="0" smtClean="0"/>
              <a:t>th</a:t>
            </a:r>
            <a:r>
              <a:rPr lang="en-GB" dirty="0" smtClean="0"/>
              <a:t> percentile is 5. what is the IQR?</a:t>
            </a:r>
          </a:p>
          <a:p>
            <a:r>
              <a:rPr lang="en-GB" dirty="0" smtClean="0"/>
              <a:t>Which dataset has greater spread?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0302"/>
            <a:ext cx="8686800" cy="1066800"/>
          </a:xfrm>
        </p:spPr>
        <p:txBody>
          <a:bodyPr>
            <a:noAutofit/>
          </a:bodyPr>
          <a:lstStyle/>
          <a:p>
            <a:r>
              <a:rPr lang="en-GB" sz="3200" dirty="0" smtClean="0"/>
              <a:t>Measures of dispersion : Inter Quartile Range (</a:t>
            </a:r>
            <a:r>
              <a:rPr lang="en-GB" sz="3200" dirty="0" err="1" smtClean="0"/>
              <a:t>iqr</a:t>
            </a:r>
            <a:r>
              <a:rPr lang="en-GB" sz="3200" dirty="0" smtClean="0"/>
              <a:t>)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Shows spread of the middle 50% of the distribution</a:t>
            </a:r>
            <a:endParaRPr lang="en-GB" dirty="0" smtClean="0"/>
          </a:p>
          <a:p>
            <a:r>
              <a:rPr lang="en-GB" dirty="0" smtClean="0"/>
              <a:t>IQR = 75</a:t>
            </a:r>
            <a:r>
              <a:rPr lang="en-GB" baseline="30000" dirty="0" smtClean="0"/>
              <a:t>th</a:t>
            </a:r>
            <a:r>
              <a:rPr lang="en-GB" dirty="0" smtClean="0"/>
              <a:t> percentile -25</a:t>
            </a:r>
            <a:r>
              <a:rPr lang="en-GB" baseline="30000" dirty="0" smtClean="0"/>
              <a:t>th</a:t>
            </a:r>
            <a:r>
              <a:rPr lang="en-GB" dirty="0" smtClean="0"/>
              <a:t> percentile</a:t>
            </a:r>
          </a:p>
          <a:p>
            <a:r>
              <a:rPr lang="en-GB" b="1" dirty="0" smtClean="0"/>
              <a:t>Ex 1 </a:t>
            </a:r>
            <a:r>
              <a:rPr lang="en-GB" dirty="0" smtClean="0"/>
              <a:t>in a dataset the 75</a:t>
            </a:r>
            <a:r>
              <a:rPr lang="en-GB" baseline="30000" dirty="0" smtClean="0"/>
              <a:t>th</a:t>
            </a:r>
            <a:r>
              <a:rPr lang="en-GB" dirty="0" smtClean="0"/>
              <a:t> percentile is 8 and 25</a:t>
            </a:r>
            <a:r>
              <a:rPr lang="en-GB" baseline="30000" dirty="0" smtClean="0"/>
              <a:t>th</a:t>
            </a:r>
            <a:r>
              <a:rPr lang="en-GB" dirty="0" smtClean="0"/>
              <a:t> percentile is 6. what is the IQR?</a:t>
            </a:r>
          </a:p>
          <a:p>
            <a:r>
              <a:rPr lang="en-GB" b="1" dirty="0" smtClean="0"/>
              <a:t>Ex 2</a:t>
            </a:r>
            <a:r>
              <a:rPr lang="en-GB" dirty="0" smtClean="0"/>
              <a:t> in a dataset the 75</a:t>
            </a:r>
            <a:r>
              <a:rPr lang="en-GB" baseline="30000" dirty="0" smtClean="0"/>
              <a:t>th</a:t>
            </a:r>
            <a:r>
              <a:rPr lang="en-GB" dirty="0" smtClean="0"/>
              <a:t> percentile is 9 and 25</a:t>
            </a:r>
            <a:r>
              <a:rPr lang="en-GB" baseline="30000" dirty="0" smtClean="0"/>
              <a:t>th</a:t>
            </a:r>
            <a:r>
              <a:rPr lang="en-GB" dirty="0" smtClean="0"/>
              <a:t> percentile is 5. what is the IQR?</a:t>
            </a:r>
          </a:p>
          <a:p>
            <a:r>
              <a:rPr lang="en-GB" dirty="0" smtClean="0"/>
              <a:t>Which dataset has greater spread?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0302"/>
            <a:ext cx="8686800" cy="1066800"/>
          </a:xfrm>
        </p:spPr>
        <p:txBody>
          <a:bodyPr>
            <a:noAutofit/>
          </a:bodyPr>
          <a:lstStyle/>
          <a:p>
            <a:r>
              <a:rPr lang="en-GB" sz="3200" dirty="0" smtClean="0"/>
              <a:t>Measures of dispersion : Inter Quartile Range (</a:t>
            </a:r>
            <a:r>
              <a:rPr lang="en-GB" sz="3200" dirty="0" err="1" smtClean="0"/>
              <a:t>iqr</a:t>
            </a:r>
            <a:r>
              <a:rPr lang="en-GB" sz="3200" dirty="0" smtClean="0"/>
              <a:t>)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Shows spread of the middle 50% of the distribution</a:t>
            </a:r>
            <a:endParaRPr lang="en-GB" dirty="0" smtClean="0"/>
          </a:p>
          <a:p>
            <a:r>
              <a:rPr lang="en-GB" dirty="0" smtClean="0"/>
              <a:t>IQR = 75</a:t>
            </a:r>
            <a:r>
              <a:rPr lang="en-GB" baseline="30000" dirty="0" smtClean="0"/>
              <a:t>th</a:t>
            </a:r>
            <a:r>
              <a:rPr lang="en-GB" dirty="0" smtClean="0"/>
              <a:t> percentile -25</a:t>
            </a:r>
            <a:r>
              <a:rPr lang="en-GB" baseline="30000" dirty="0" smtClean="0"/>
              <a:t>th</a:t>
            </a:r>
            <a:r>
              <a:rPr lang="en-GB" dirty="0" smtClean="0"/>
              <a:t> percentile</a:t>
            </a:r>
          </a:p>
          <a:p>
            <a:r>
              <a:rPr lang="en-GB" b="1" dirty="0" smtClean="0"/>
              <a:t>Ex 1 </a:t>
            </a:r>
            <a:r>
              <a:rPr lang="en-GB" dirty="0" smtClean="0"/>
              <a:t>in a dataset the 75</a:t>
            </a:r>
            <a:r>
              <a:rPr lang="en-GB" baseline="30000" dirty="0" smtClean="0"/>
              <a:t>th</a:t>
            </a:r>
            <a:r>
              <a:rPr lang="en-GB" dirty="0" smtClean="0"/>
              <a:t> percentile is 8 and 25</a:t>
            </a:r>
            <a:r>
              <a:rPr lang="en-GB" baseline="30000" dirty="0" smtClean="0"/>
              <a:t>th</a:t>
            </a:r>
            <a:r>
              <a:rPr lang="en-GB" dirty="0" smtClean="0"/>
              <a:t> percentile is 6. what is the IQR?</a:t>
            </a:r>
          </a:p>
          <a:p>
            <a:r>
              <a:rPr lang="en-GB" b="1" dirty="0" smtClean="0"/>
              <a:t>Ex 2</a:t>
            </a:r>
            <a:r>
              <a:rPr lang="en-GB" dirty="0" smtClean="0"/>
              <a:t> in a dataset the 75</a:t>
            </a:r>
            <a:r>
              <a:rPr lang="en-GB" baseline="30000" dirty="0" smtClean="0"/>
              <a:t>th</a:t>
            </a:r>
            <a:r>
              <a:rPr lang="en-GB" dirty="0" smtClean="0"/>
              <a:t> percentile is 9 and 25</a:t>
            </a:r>
            <a:r>
              <a:rPr lang="en-GB" baseline="30000" dirty="0" smtClean="0"/>
              <a:t>th</a:t>
            </a:r>
            <a:r>
              <a:rPr lang="en-GB" dirty="0" smtClean="0"/>
              <a:t> percentile is 5. what is the IQR?</a:t>
            </a:r>
          </a:p>
          <a:p>
            <a:r>
              <a:rPr lang="en-GB" dirty="0" smtClean="0"/>
              <a:t>Which dataset has greater spread?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Box plots</a:t>
            </a:r>
          </a:p>
        </p:txBody>
      </p:sp>
      <p:pic>
        <p:nvPicPr>
          <p:cNvPr id="10855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557339"/>
            <a:ext cx="6192838" cy="453707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Measures of dispersion : variance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Can be defined in terms of how close the scores are to the middle of the distribution(mean)</a:t>
            </a:r>
          </a:p>
          <a:p>
            <a:r>
              <a:rPr lang="en-GB" dirty="0" smtClean="0"/>
              <a:t>This variability or </a:t>
            </a:r>
            <a:r>
              <a:rPr lang="en-GB" i="1" dirty="0" smtClean="0"/>
              <a:t>variance</a:t>
            </a:r>
            <a:r>
              <a:rPr lang="en-GB" dirty="0" smtClean="0"/>
              <a:t> can be measured in terms of how far observations are from the mean on average i.e. how far, on average, each observation </a:t>
            </a:r>
            <a:r>
              <a:rPr lang="en-GB" i="1" dirty="0" smtClean="0"/>
              <a:t>deviates</a:t>
            </a:r>
            <a:r>
              <a:rPr lang="en-GB" dirty="0" smtClean="0"/>
              <a:t> from the mean. </a:t>
            </a:r>
          </a:p>
          <a:p>
            <a:r>
              <a:rPr lang="en-GB" u="sng" dirty="0" smtClean="0"/>
              <a:t>variance</a:t>
            </a:r>
            <a:r>
              <a:rPr lang="en-GB" dirty="0" smtClean="0"/>
              <a:t> = by dividing the sum of squares of these deviations by (n‑1). </a:t>
            </a:r>
          </a:p>
          <a:p>
            <a:r>
              <a:rPr lang="en-GB" dirty="0" smtClean="0"/>
              <a:t>The formula for the variance is: </a:t>
            </a:r>
            <a:r>
              <a:rPr lang="en-GB" dirty="0" smtClean="0">
                <a:sym typeface="Symbol"/>
              </a:rPr>
              <a:t></a:t>
            </a:r>
            <a:r>
              <a:rPr lang="en-GB" dirty="0" smtClean="0"/>
              <a:t>(x</a:t>
            </a:r>
            <a:r>
              <a:rPr lang="en-GB" baseline="-25000" dirty="0" smtClean="0"/>
              <a:t>i</a:t>
            </a:r>
            <a:r>
              <a:rPr lang="en-GB" dirty="0" smtClean="0"/>
              <a:t> - x)</a:t>
            </a:r>
            <a:r>
              <a:rPr lang="en-GB" baseline="30000" dirty="0" smtClean="0"/>
              <a:t>2</a:t>
            </a:r>
            <a:r>
              <a:rPr lang="en-GB" dirty="0" smtClean="0"/>
              <a:t> / (n-1).</a:t>
            </a:r>
          </a:p>
          <a:p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629400" y="5715000"/>
            <a:ext cx="152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MEASURES OF DATA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A- Measures of central value </a:t>
            </a:r>
            <a:r>
              <a:rPr lang="en-US" dirty="0" err="1" smtClean="0"/>
              <a:t>value</a:t>
            </a:r>
            <a:r>
              <a:rPr lang="en-US" dirty="0" smtClean="0"/>
              <a:t> (tendency)</a:t>
            </a:r>
          </a:p>
          <a:p>
            <a:r>
              <a:rPr lang="en-US" dirty="0" smtClean="0"/>
              <a:t>B- Measures of variance (dispersion)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Measures of dispersion : </a:t>
            </a:r>
            <a:r>
              <a:rPr lang="en-GB" sz="2700" dirty="0" smtClean="0"/>
              <a:t>Standard deviation</a:t>
            </a:r>
            <a:endParaRPr lang="en-GB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i="1" dirty="0" smtClean="0"/>
              <a:t>Standard Deviation (SD)</a:t>
            </a:r>
            <a:r>
              <a:rPr lang="en-GB" dirty="0" smtClean="0"/>
              <a:t>: A measure of the average spread of values about the mean.</a:t>
            </a:r>
          </a:p>
          <a:p>
            <a:r>
              <a:rPr lang="en-GB" dirty="0" smtClean="0"/>
              <a:t>It is usually more convenient to express the variation in terms of the original, </a:t>
            </a:r>
            <a:r>
              <a:rPr lang="en-GB" u="sng" dirty="0" err="1" smtClean="0"/>
              <a:t>unsquared</a:t>
            </a:r>
            <a:r>
              <a:rPr lang="en-GB" dirty="0" smtClean="0"/>
              <a:t> units (e.g. grams), i.e. to take the </a:t>
            </a:r>
            <a:r>
              <a:rPr lang="en-GB" i="1" dirty="0" smtClean="0"/>
              <a:t>square root of the variance</a:t>
            </a:r>
            <a:r>
              <a:rPr lang="en-GB" dirty="0" smtClean="0"/>
              <a:t>. </a:t>
            </a:r>
          </a:p>
          <a:p>
            <a:r>
              <a:rPr lang="en-GB" dirty="0" smtClean="0"/>
              <a:t>This is then called the </a:t>
            </a:r>
            <a:r>
              <a:rPr lang="en-GB" i="1" dirty="0" smtClean="0"/>
              <a:t>standard deviation (SD)</a:t>
            </a:r>
            <a:r>
              <a:rPr lang="en-GB" dirty="0" smtClean="0"/>
              <a:t>. </a:t>
            </a:r>
          </a:p>
          <a:p>
            <a:r>
              <a:rPr lang="en-GB" dirty="0" smtClean="0"/>
              <a:t>A small standard deviation indicates that most values lie very close to the mean </a:t>
            </a:r>
          </a:p>
          <a:p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73907"/>
                <a:ext cx="4211960" cy="4524375"/>
              </a:xfrm>
            </p:spPr>
            <p:txBody>
              <a:bodyPr rtlCol="0">
                <a:normAutofit fontScale="85000" lnSpcReduction="20000"/>
              </a:bodyPr>
              <a:lstStyle/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it-IT" sz="2900" b="1" dirty="0" smtClean="0"/>
                  <a:t>Standard deviation (SD):</a:t>
                </a:r>
                <a:r>
                  <a:rPr lang="it-IT" sz="2900" dirty="0" smtClean="0"/>
                  <a:t> average spread of values around the mean</a:t>
                </a:r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it-IT" sz="2900" dirty="0" smtClean="0"/>
                  <a:t/>
                </a:r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900" i="1" dirty="0" smtClean="0">
                          <a:latin typeface="Cambria Math"/>
                        </a:rPr>
                        <m:t>𝑆𝐷</m:t>
                      </m:r>
                      <m:r>
                        <a:rPr lang="it-IT" sz="2900" i="1" dirty="0" smtClean="0">
                          <a:latin typeface="Cambria Math"/>
                        </a:rPr>
                        <m:t> = </m:t>
                      </m:r>
                      <m:r>
                        <a:rPr lang="it-IT" sz="2900" i="1" dirty="0" smtClean="0">
                          <a:latin typeface="Cambria Math"/>
                        </a:rPr>
                        <m:t>𝑠𝑞𝑟𝑡</m:t>
                      </m:r>
                      <m:r>
                        <a:rPr lang="it-IT" sz="2900" i="1" dirty="0" smtClean="0">
                          <a:latin typeface="Cambria Math"/>
                        </a:rPr>
                        <m:t> ((</m:t>
                      </m:r>
                      <m:sSubSup>
                        <m:sSubSupPr>
                          <m:ctrlPr>
                            <a:rPr lang="it-IT" sz="290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sz="2900" b="0" i="1" dirty="0" smtClean="0">
                              <a:latin typeface="Cambria Math"/>
                            </a:rPr>
                            <m:t>𝑑</m:t>
                          </m:r>
                          <m:r>
                            <a:rPr lang="en-GB" sz="2900" b="0" i="1" dirty="0" smtClean="0">
                              <a:latin typeface="Cambria Math"/>
                            </a:rPr>
                            <m:t>1</m:t>
                          </m:r>
                        </m:e>
                        <m:sub/>
                        <m:sup>
                          <m:r>
                            <a:rPr lang="en-GB" sz="2900" b="0" i="1" dirty="0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it-IT" sz="2900" i="1" dirty="0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it-IT" sz="2900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sz="2900" i="1" dirty="0">
                              <a:latin typeface="Cambria Math"/>
                            </a:rPr>
                            <m:t>𝑑</m:t>
                          </m:r>
                          <m:r>
                            <a:rPr lang="en-GB" sz="2900" b="0" i="1" dirty="0" smtClean="0">
                              <a:latin typeface="Cambria Math"/>
                            </a:rPr>
                            <m:t>2</m:t>
                          </m:r>
                        </m:e>
                        <m:sub/>
                        <m:sup>
                          <m:r>
                            <a:rPr lang="en-GB" sz="2900" i="1" dirty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it-IT" sz="2900" i="1" dirty="0" smtClean="0">
                          <a:latin typeface="Cambria Math"/>
                        </a:rPr>
                        <m:t>+ … +</m:t>
                      </m:r>
                      <m:sSubSup>
                        <m:sSubSupPr>
                          <m:ctrlPr>
                            <a:rPr lang="it-IT" sz="2900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sz="2900" i="1" dirty="0">
                              <a:latin typeface="Cambria Math"/>
                            </a:rPr>
                            <m:t>𝑑</m:t>
                          </m:r>
                          <m:r>
                            <a:rPr lang="en-GB" sz="2900" b="0" i="1" dirty="0" smtClean="0">
                              <a:latin typeface="Cambria Math"/>
                            </a:rPr>
                            <m:t>8</m:t>
                          </m:r>
                        </m:e>
                        <m:sub/>
                        <m:sup>
                          <m:r>
                            <a:rPr lang="en-GB" sz="2900" i="1" dirty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it-IT" sz="2900" i="1" dirty="0" smtClean="0">
                          <a:latin typeface="Cambria Math"/>
                        </a:rPr>
                        <m:t>)/8)</m:t>
                      </m:r>
                    </m:oMath>
                  </m:oMathPara>
                </a14:m>
                <a:endParaRPr lang="it-IT" sz="2900" dirty="0" smtClean="0"/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it-IT" sz="2900" dirty="0" smtClean="0"/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it-IT" sz="2900" dirty="0" smtClean="0"/>
                  <a:t>Small SD: most values lie very close to the mean</a:t>
                </a:r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it-IT" sz="2900" dirty="0" smtClean="0"/>
                  <a:t>Large SD: many values lie far apart from the mean</a:t>
                </a:r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it-IT" sz="2900" dirty="0" smtClean="0"/>
                  <a:t/>
                </a:r>
                <a:br>
                  <a:rPr lang="it-IT" sz="2900" dirty="0" smtClean="0"/>
                </a:br>
                <a:endParaRPr lang="it-IT" sz="2900" dirty="0" smtClean="0"/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it-IT" sz="2900" dirty="0" smtClean="0"/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it-IT" sz="2000" dirty="0" smtClean="0"/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it-IT" sz="2000" dirty="0" smtClean="0"/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it-IT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28689"/>
                <a:ext cx="4211960" cy="5429250"/>
              </a:xfrm>
              <a:blipFill rotWithShape="1">
                <a:blip r:embed="rId3"/>
                <a:stretch>
                  <a:fillRect t="-2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8" name="Title 1"/>
          <p:cNvSpPr>
            <a:spLocks noGrp="1"/>
          </p:cNvSpPr>
          <p:nvPr>
            <p:ph type="title"/>
          </p:nvPr>
        </p:nvSpPr>
        <p:spPr>
          <a:xfrm>
            <a:off x="2627785" y="6280517"/>
            <a:ext cx="6516216" cy="577483"/>
          </a:xfrm>
        </p:spPr>
        <p:txBody>
          <a:bodyPr>
            <a:normAutofit/>
          </a:bodyPr>
          <a:lstStyle/>
          <a:p>
            <a:r>
              <a:rPr lang="it-IT" sz="2400" b="1" dirty="0" smtClean="0"/>
              <a:t>Standard deviation illustration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4514850" y="3321051"/>
          <a:ext cx="114300" cy="215900"/>
        </p:xfrm>
        <a:graphic>
          <a:graphicData uri="http://schemas.openxmlformats.org/presentationml/2006/ole">
            <p:oleObj spid="_x0000_s3074" name="Equation" r:id="rId4" imgW="114151" imgH="215619" progId="Equation.3">
              <p:embed/>
            </p:oleObj>
          </a:graphicData>
        </a:graphic>
      </p:graphicFrame>
      <p:pic>
        <p:nvPicPr>
          <p:cNvPr id="6" name="Content Placeholder 3" descr="graph_deviance copy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836712"/>
            <a:ext cx="4716016" cy="5530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104456" y="491074"/>
            <a:ext cx="514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graph: deviations from the mean plasma volume</a:t>
            </a:r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Categorical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values of categorical variables represent labels denoting different categories, rather than actual measurements of some quantity</a:t>
            </a:r>
          </a:p>
          <a:p>
            <a:r>
              <a:rPr lang="en-GB" dirty="0" smtClean="0"/>
              <a:t>The frequency distribution of a categorical variable can be presented in a table or graph</a:t>
            </a:r>
          </a:p>
          <a:p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Categorical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Calculating percentages enables one to make comparisons between different groups.</a:t>
            </a:r>
          </a:p>
          <a:p>
            <a:r>
              <a:rPr lang="en-GB" dirty="0" smtClean="0"/>
              <a:t>In many instances, it will not make sense to calculate a mean or a standard deviation in an attempt to describe a categorical variable, such as race, gender, blood group, etc.</a:t>
            </a:r>
          </a:p>
          <a:p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2819400" cy="1036638"/>
          </a:xfrm>
        </p:spPr>
        <p:txBody>
          <a:bodyPr/>
          <a:lstStyle/>
          <a:p>
            <a:r>
              <a:rPr lang="en-GB" dirty="0" smtClean="0"/>
              <a:t>Example </a:t>
            </a:r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1868995"/>
            <a:ext cx="4042792" cy="4584341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it-IT" sz="2000" b="1" dirty="0" smtClean="0"/>
              <a:t>Bar charts: </a:t>
            </a:r>
            <a:r>
              <a:rPr lang="it-IT" sz="2000" dirty="0" smtClean="0"/>
              <a:t>display the distribution of categorical variables. </a:t>
            </a:r>
          </a:p>
          <a:p>
            <a:pPr>
              <a:buFont typeface="Arial" charset="0"/>
              <a:buNone/>
            </a:pPr>
            <a:endParaRPr lang="it-IT" sz="2000" dirty="0" smtClean="0"/>
          </a:p>
          <a:p>
            <a:pPr>
              <a:buFont typeface="Arial" charset="0"/>
              <a:buNone/>
            </a:pPr>
            <a:r>
              <a:rPr lang="it-IT" sz="2000" dirty="0" smtClean="0"/>
              <a:t>Example: distribution of marital status in HIV +ve and HIV –ve TB patients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-739" t="-1973" r="-739" b="-1956"/>
          <a:stretch>
            <a:fillRect/>
          </a:stretch>
        </p:blipFill>
        <p:spPr bwMode="auto">
          <a:xfrm>
            <a:off x="4211960" y="663893"/>
            <a:ext cx="4932040" cy="619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2 table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1868995"/>
            <a:ext cx="8435280" cy="475716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it-IT" sz="2000" b="1" dirty="0" smtClean="0"/>
              <a:t>Frequency distribution: </a:t>
            </a:r>
            <a:r>
              <a:rPr lang="it-IT" sz="2000" dirty="0" smtClean="0"/>
              <a:t>number of times each category occurs in the sample.</a:t>
            </a:r>
          </a:p>
          <a:p>
            <a:pPr>
              <a:buFont typeface="Arial" charset="0"/>
              <a:buNone/>
            </a:pPr>
            <a:endParaRPr lang="it-IT" sz="2000" dirty="0" smtClean="0"/>
          </a:p>
          <a:p>
            <a:pPr>
              <a:buFont typeface="Arial" charset="0"/>
              <a:buNone/>
            </a:pPr>
            <a:r>
              <a:rPr lang="it-IT" sz="2000" dirty="0" smtClean="0"/>
              <a:t>Example: marital status of 105 HIV positive TB patients</a:t>
            </a:r>
          </a:p>
          <a:p>
            <a:pPr>
              <a:buFont typeface="Arial" charset="0"/>
              <a:buNone/>
            </a:pPr>
            <a:endParaRPr lang="it-IT" sz="2000" dirty="0" smtClean="0"/>
          </a:p>
          <a:p>
            <a:pPr>
              <a:buFont typeface="Arial" charset="0"/>
              <a:buNone/>
            </a:pPr>
            <a:r>
              <a:rPr lang="en-GB" sz="1400" dirty="0" smtClean="0"/>
              <a:t>Marital status                                          Number of HIV+ 	                   Percentage</a:t>
            </a:r>
            <a:endParaRPr lang="it-IT" sz="1400" dirty="0" smtClean="0"/>
          </a:p>
          <a:p>
            <a:pPr>
              <a:buFont typeface="Arial" charset="0"/>
              <a:buNone/>
            </a:pPr>
            <a:r>
              <a:rPr lang="en-GB" sz="1400" dirty="0" smtClean="0"/>
              <a:t>				         patients</a:t>
            </a:r>
            <a:endParaRPr lang="it-IT" sz="1400" dirty="0" smtClean="0"/>
          </a:p>
          <a:p>
            <a:pPr>
              <a:buFont typeface="Arial" charset="0"/>
              <a:buNone/>
            </a:pPr>
            <a:r>
              <a:rPr lang="en-GB" sz="1400" dirty="0" smtClean="0"/>
              <a:t>__________________________________________________________________________</a:t>
            </a:r>
            <a:endParaRPr lang="it-IT" sz="1400" dirty="0" smtClean="0"/>
          </a:p>
          <a:p>
            <a:pPr>
              <a:buFont typeface="Arial" charset="0"/>
              <a:buNone/>
            </a:pPr>
            <a:r>
              <a:rPr lang="en-GB" sz="1400" dirty="0" smtClean="0"/>
              <a:t>Single				 35		 33.3</a:t>
            </a:r>
            <a:endParaRPr lang="it-IT" sz="1400" dirty="0" smtClean="0"/>
          </a:p>
          <a:p>
            <a:pPr>
              <a:buFont typeface="Arial" charset="0"/>
              <a:buNone/>
            </a:pPr>
            <a:r>
              <a:rPr lang="en-GB" sz="1400" dirty="0" smtClean="0"/>
              <a:t>Married				 59	 	 56.2</a:t>
            </a:r>
            <a:endParaRPr lang="it-IT" sz="1400" dirty="0" smtClean="0"/>
          </a:p>
          <a:p>
            <a:pPr>
              <a:buFont typeface="Arial" charset="0"/>
              <a:buNone/>
            </a:pPr>
            <a:r>
              <a:rPr lang="en-GB" sz="1400" dirty="0" smtClean="0"/>
              <a:t>Divorced			 	  8		  7.6</a:t>
            </a:r>
            <a:endParaRPr lang="it-IT" sz="1400" dirty="0" smtClean="0"/>
          </a:p>
          <a:p>
            <a:pPr>
              <a:buFont typeface="Arial" charset="0"/>
              <a:buNone/>
            </a:pPr>
            <a:r>
              <a:rPr lang="en-GB" sz="1400" dirty="0" smtClean="0"/>
              <a:t>Widowed				  3		  2.9</a:t>
            </a:r>
            <a:endParaRPr lang="it-IT" sz="1400" dirty="0" smtClean="0"/>
          </a:p>
          <a:p>
            <a:pPr>
              <a:buFont typeface="Arial" charset="0"/>
              <a:buNone/>
            </a:pPr>
            <a:r>
              <a:rPr lang="en-GB" sz="1400" dirty="0" smtClean="0"/>
              <a:t>__________________________________________________________________________</a:t>
            </a:r>
            <a:endParaRPr lang="it-IT" sz="1400" dirty="0" smtClean="0"/>
          </a:p>
          <a:p>
            <a:pPr>
              <a:buFont typeface="Arial" charset="0"/>
              <a:buNone/>
            </a:pPr>
            <a:r>
              <a:rPr lang="en-GB" sz="1400" dirty="0" smtClean="0"/>
              <a:t>Total				105		100.0</a:t>
            </a:r>
            <a:endParaRPr lang="it-IT" sz="1400" dirty="0" smtClean="0"/>
          </a:p>
          <a:p>
            <a:pPr>
              <a:buFont typeface="Arial" charset="0"/>
              <a:buNone/>
            </a:pPr>
            <a:r>
              <a:rPr lang="en-GB" sz="1400" dirty="0" smtClean="0"/>
              <a:t>__________________________________________________________________________</a:t>
            </a:r>
            <a:endParaRPr lang="it-IT" sz="1400" dirty="0" smtClean="0"/>
          </a:p>
          <a:p>
            <a:pPr>
              <a:buFont typeface="Arial" charset="0"/>
              <a:buNone/>
            </a:pPr>
            <a:endParaRPr lang="it-IT" sz="1400" dirty="0" smtClean="0"/>
          </a:p>
          <a:p>
            <a:pPr>
              <a:buFont typeface="Arial" charset="0"/>
              <a:buNone/>
            </a:pPr>
            <a:endParaRPr lang="it-IT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a. Measures of central value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Concept that has to do with the centre of a distribution</a:t>
            </a:r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Measures of central value : Median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i="1" dirty="0" smtClean="0"/>
              <a:t>The </a:t>
            </a:r>
            <a:r>
              <a:rPr lang="en-GB" dirty="0" smtClean="0"/>
              <a:t>value </a:t>
            </a:r>
            <a:r>
              <a:rPr lang="en-GB" dirty="0"/>
              <a:t>that divides a distribution in half.</a:t>
            </a:r>
          </a:p>
          <a:p>
            <a:r>
              <a:rPr lang="en-GB" dirty="0" smtClean="0"/>
              <a:t>If </a:t>
            </a:r>
            <a:r>
              <a:rPr lang="en-GB" dirty="0"/>
              <a:t>the observations are arranged in increasing order, the median is the middle observation. </a:t>
            </a:r>
            <a:endParaRPr lang="en-GB" dirty="0" smtClean="0"/>
          </a:p>
          <a:p>
            <a:r>
              <a:rPr lang="en-GB" dirty="0" smtClean="0"/>
              <a:t>If </a:t>
            </a:r>
            <a:r>
              <a:rPr lang="en-GB" dirty="0"/>
              <a:t>there are an even number of observations the median is calculated as the mean of the 2 middle values. </a:t>
            </a:r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/>
              <a:t>general expression </a:t>
            </a:r>
            <a:r>
              <a:rPr lang="en-GB" dirty="0" smtClean="0"/>
              <a:t>: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sz="3000" dirty="0" smtClean="0">
                <a:solidFill>
                  <a:schemeClr val="tx2">
                    <a:lumMod val="50000"/>
                  </a:schemeClr>
                </a:solidFill>
              </a:rPr>
              <a:t>Median </a:t>
            </a:r>
            <a:r>
              <a:rPr lang="en-GB" sz="3000" dirty="0">
                <a:solidFill>
                  <a:schemeClr val="tx2">
                    <a:lumMod val="50000"/>
                  </a:schemeClr>
                </a:solidFill>
              </a:rPr>
              <a:t>= </a:t>
            </a:r>
            <a:r>
              <a:rPr lang="en-GB" sz="2600" u="sng" dirty="0">
                <a:solidFill>
                  <a:schemeClr val="tx2">
                    <a:lumMod val="50000"/>
                  </a:schemeClr>
                </a:solidFill>
              </a:rPr>
              <a:t>(n+1)</a:t>
            </a:r>
            <a:r>
              <a:rPr lang="en-GB" sz="2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GB" sz="2600" baseline="30000" dirty="0" err="1">
                <a:solidFill>
                  <a:schemeClr val="tx2">
                    <a:lumMod val="50000"/>
                  </a:schemeClr>
                </a:solidFill>
              </a:rPr>
              <a:t>th</a:t>
            </a:r>
            <a:r>
              <a:rPr lang="en-GB" sz="2600" dirty="0">
                <a:solidFill>
                  <a:schemeClr val="tx2">
                    <a:lumMod val="50000"/>
                  </a:schemeClr>
                </a:solidFill>
              </a:rPr>
              <a:t> value of the ordered </a:t>
            </a:r>
            <a:r>
              <a:rPr lang="en-GB" sz="2600" dirty="0" smtClean="0">
                <a:solidFill>
                  <a:schemeClr val="tx2">
                    <a:lumMod val="50000"/>
                  </a:schemeClr>
                </a:solidFill>
              </a:rPr>
              <a:t>observation</a:t>
            </a:r>
            <a:r>
              <a:rPr lang="en-GB" sz="3000" dirty="0">
                <a:solidFill>
                  <a:schemeClr val="tx2">
                    <a:lumMod val="50000"/>
                  </a:schemeClr>
                </a:solidFill>
              </a:rPr>
              <a:t>		</a:t>
            </a:r>
            <a:r>
              <a:rPr lang="en-GB" sz="3000" dirty="0" smtClean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GB" sz="3000" dirty="0">
                <a:solidFill>
                  <a:schemeClr val="tx2">
                    <a:lumMod val="50000"/>
                  </a:schemeClr>
                </a:solidFill>
              </a:rPr>
              <a:t>2</a:t>
            </a:r>
          </a:p>
          <a:p>
            <a:pPr>
              <a:buNone/>
            </a:pP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GB" b="1" dirty="0" smtClean="0"/>
              <a:t>Data 1</a:t>
            </a:r>
          </a:p>
          <a:p>
            <a:pPr>
              <a:buNone/>
            </a:pPr>
            <a:r>
              <a:rPr lang="en-GB" dirty="0" smtClean="0"/>
              <a:t>  12 0 5 13 0  0 5  10 5 1  5 6  7 5 7  8  10 5 11 14 11</a:t>
            </a:r>
          </a:p>
          <a:p>
            <a:pPr>
              <a:buNone/>
            </a:pPr>
            <a:r>
              <a:rPr lang="en-GB" b="1" dirty="0" smtClean="0"/>
              <a:t>Data 2  </a:t>
            </a:r>
          </a:p>
          <a:p>
            <a:pPr>
              <a:buNone/>
            </a:pPr>
            <a:r>
              <a:rPr lang="en-GB" dirty="0" smtClean="0"/>
              <a:t>0  0  0  1  5  5  5  5  5  5  6  7  7  8  10 10 11 11 12 13 14</a:t>
            </a:r>
          </a:p>
          <a:p>
            <a:pPr>
              <a:buNone/>
            </a:pPr>
            <a:r>
              <a:rPr lang="en-GB" b="1" dirty="0" smtClean="0"/>
              <a:t>Data 3</a:t>
            </a:r>
          </a:p>
          <a:p>
            <a:pPr>
              <a:buNone/>
            </a:pPr>
            <a:r>
              <a:rPr lang="en-GB" dirty="0" smtClean="0"/>
              <a:t>0  0  0  1  5  5  5  5  5  5  6 7 7  7  8  10 10 11 11 12 13 14 </a:t>
            </a:r>
          </a:p>
          <a:p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4211960" y="3342591"/>
            <a:ext cx="360040" cy="60486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4211960" y="4811554"/>
            <a:ext cx="576064" cy="60486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427984" y="5502831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Median = (6+7)/2 = 6.5</a:t>
            </a:r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Measures of central value : Mean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is the sum of the observations divided by n, the number of observations.  </a:t>
            </a:r>
            <a:endParaRPr lang="en-GB" dirty="0" smtClean="0"/>
          </a:p>
          <a:p>
            <a:pPr lvl="0"/>
            <a:r>
              <a:rPr lang="en-GB" dirty="0" smtClean="0"/>
              <a:t>If </a:t>
            </a:r>
            <a:r>
              <a:rPr lang="en-GB" dirty="0"/>
              <a:t>the observations are denoted x</a:t>
            </a:r>
            <a:r>
              <a:rPr lang="en-GB" baseline="-25000" dirty="0"/>
              <a:t>1</a:t>
            </a:r>
            <a:r>
              <a:rPr lang="en-GB" dirty="0"/>
              <a:t> x</a:t>
            </a:r>
            <a:r>
              <a:rPr lang="en-GB" baseline="-25000" dirty="0"/>
              <a:t>2</a:t>
            </a:r>
            <a:r>
              <a:rPr lang="en-GB" dirty="0"/>
              <a:t> … </a:t>
            </a:r>
            <a:r>
              <a:rPr lang="en-GB" dirty="0" err="1"/>
              <a:t>x</a:t>
            </a:r>
            <a:r>
              <a:rPr lang="en-GB" baseline="-25000" dirty="0" err="1"/>
              <a:t>n</a:t>
            </a:r>
            <a:r>
              <a:rPr lang="en-GB" dirty="0"/>
              <a:t> then the mean is denoted by </a:t>
            </a:r>
            <a:r>
              <a:rPr lang="en-GB" dirty="0" smtClean="0"/>
              <a:t>   and </a:t>
            </a:r>
          </a:p>
          <a:p>
            <a:pPr lvl="0"/>
            <a:r>
              <a:rPr lang="en-GB" dirty="0" smtClean="0"/>
              <a:t>The </a:t>
            </a:r>
            <a:r>
              <a:rPr lang="en-GB" dirty="0"/>
              <a:t>formula for the mean is:  = </a:t>
            </a:r>
            <a:r>
              <a:rPr lang="en-GB" dirty="0">
                <a:sym typeface="Symbol"/>
              </a:rPr>
              <a:t></a:t>
            </a:r>
            <a:r>
              <a:rPr lang="en-GB" dirty="0"/>
              <a:t>x</a:t>
            </a:r>
            <a:r>
              <a:rPr lang="en-GB" baseline="-25000" dirty="0"/>
              <a:t>i</a:t>
            </a:r>
            <a:r>
              <a:rPr lang="en-GB" dirty="0"/>
              <a:t> / n</a:t>
            </a:r>
            <a:r>
              <a:rPr lang="en-GB" dirty="0" smtClean="0"/>
              <a:t>. </a:t>
            </a:r>
            <a:endParaRPr lang="en-GB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800600" y="3200400"/>
          <a:ext cx="323800" cy="457200"/>
        </p:xfrm>
        <a:graphic>
          <a:graphicData uri="http://schemas.openxmlformats.org/presentationml/2006/ole">
            <p:oleObj spid="_x0000_s1026" name="Equation" r:id="rId3" imgW="126780" imgH="215526" progId="Equation.3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Measures of central value : Mode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the most frequently occurring value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err="1" smtClean="0"/>
              <a:t>E.g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  0  0  0  1  5  5  5  5  5  5  6  7  7  8  10 10 11 11 12 13 14</a:t>
            </a:r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Students borrow and return books from a university library regularly</a:t>
            </a:r>
          </a:p>
          <a:p>
            <a:r>
              <a:rPr lang="en-GB" dirty="0" smtClean="0"/>
              <a:t>One student borrows a book and forgets to return it</a:t>
            </a:r>
          </a:p>
          <a:p>
            <a:r>
              <a:rPr lang="en-GB" dirty="0" smtClean="0"/>
              <a:t>They re-discover the book 2 years later when moving out of the student accommodation and decide to return the book.</a:t>
            </a:r>
          </a:p>
          <a:p>
            <a:r>
              <a:rPr lang="en-GB" dirty="0" smtClean="0"/>
              <a:t>What do you think will  happen to the mean and median of a data set on borrowing periods?</a:t>
            </a:r>
          </a:p>
          <a:p>
            <a:endParaRPr lang="en-GB" dirty="0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Library books illustration</a:t>
            </a:r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Measures of central value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GB" b="1" i="1" dirty="0"/>
              <a:t>In </a:t>
            </a:r>
            <a:r>
              <a:rPr lang="en-GB" b="1" i="1" dirty="0" smtClean="0"/>
              <a:t>summary: Mean</a:t>
            </a:r>
            <a:r>
              <a:rPr lang="en-GB" dirty="0" smtClean="0"/>
              <a:t>:</a:t>
            </a:r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mean is the preferred measure of central tendency when describing a data that </a:t>
            </a:r>
            <a:r>
              <a:rPr lang="en-GB" dirty="0" smtClean="0"/>
              <a:t>do not have outliers. </a:t>
            </a:r>
          </a:p>
          <a:p>
            <a:r>
              <a:rPr lang="en-GB" dirty="0" smtClean="0"/>
              <a:t>A </a:t>
            </a:r>
            <a:r>
              <a:rPr lang="en-GB" dirty="0"/>
              <a:t>major disadvantage is that it is affected by </a:t>
            </a:r>
            <a:r>
              <a:rPr lang="en-GB" i="1" dirty="0"/>
              <a:t>outliers</a:t>
            </a:r>
            <a:r>
              <a:rPr lang="en-GB" dirty="0"/>
              <a:t> (i.e. single observations which are very extreme compared with most observations and whose inclusion or exclusion changes results noticeably).</a:t>
            </a:r>
          </a:p>
          <a:p>
            <a:pPr>
              <a:buNone/>
            </a:pPr>
            <a:r>
              <a:rPr lang="en-GB" dirty="0"/>
              <a:t>	</a:t>
            </a:r>
          </a:p>
          <a:p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1235</Words>
  <Application>Microsoft Office PowerPoint</Application>
  <PresentationFormat>On-screen Show (4:3)</PresentationFormat>
  <Paragraphs>125</Paragraphs>
  <Slides>25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Equation</vt:lpstr>
      <vt:lpstr>MEASURES OF DATA</vt:lpstr>
      <vt:lpstr>MEASURES OF DATA</vt:lpstr>
      <vt:lpstr>a. Measures of central value</vt:lpstr>
      <vt:lpstr>Measures of central value : Median</vt:lpstr>
      <vt:lpstr>Median </vt:lpstr>
      <vt:lpstr>Measures of central value : Mean</vt:lpstr>
      <vt:lpstr>Measures of central value : Mode</vt:lpstr>
      <vt:lpstr>Library books illustration</vt:lpstr>
      <vt:lpstr>Measures of central value</vt:lpstr>
      <vt:lpstr>Measures of central value</vt:lpstr>
      <vt:lpstr>Measures of dispersion</vt:lpstr>
      <vt:lpstr>b. Measures of dispersion</vt:lpstr>
      <vt:lpstr>Measures of dispersion : Range</vt:lpstr>
      <vt:lpstr>Measures of dispersion : Inter Quartile Range (iqr)</vt:lpstr>
      <vt:lpstr>Measures of dispersion : Inter Quartile Range (iqr)</vt:lpstr>
      <vt:lpstr>Measures of dispersion : Inter Quartile Range (iqr)</vt:lpstr>
      <vt:lpstr>Measures of dispersion : Inter Quartile Range (iqr)</vt:lpstr>
      <vt:lpstr>Box plots</vt:lpstr>
      <vt:lpstr>Measures of dispersion : variance</vt:lpstr>
      <vt:lpstr>Measures of dispersion : Standard deviation</vt:lpstr>
      <vt:lpstr>Standard deviation illustration</vt:lpstr>
      <vt:lpstr>Categorical data</vt:lpstr>
      <vt:lpstr>Categorical data</vt:lpstr>
      <vt:lpstr>Example 1</vt:lpstr>
      <vt:lpstr>Example 2 table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MEASURES OF DATA</dc:title>
  <dc:creator>Nursing</dc:creator>
  <cp:lastModifiedBy>Nursing</cp:lastModifiedBy>
  <cp:revision>10</cp:revision>
  <dcterms:created xsi:type="dcterms:W3CDTF">2014-01-23T07:41:16Z</dcterms:created>
  <dcterms:modified xsi:type="dcterms:W3CDTF">2014-02-03T11:30:49Z</dcterms:modified>
</cp:coreProperties>
</file>