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1729" autoAdjust="0"/>
  </p:normalViewPr>
  <p:slideViewPr>
    <p:cSldViewPr>
      <p:cViewPr varScale="1">
        <p:scale>
          <a:sx n="61" d="100"/>
          <a:sy n="61" d="100"/>
        </p:scale>
        <p:origin x="-16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C6524-79C5-44C4-B528-AD58EF84A18D}" type="doc">
      <dgm:prSet loTypeId="urn:microsoft.com/office/officeart/2005/8/layout/list1" loCatId="list" qsTypeId="urn:microsoft.com/office/officeart/2005/8/quickstyle/3d5" qsCatId="3D" csTypeId="urn:microsoft.com/office/officeart/2005/8/colors/colorful3" csCatId="colorful" phldr="1"/>
      <dgm:spPr/>
      <dgm:t>
        <a:bodyPr/>
        <a:lstStyle/>
        <a:p>
          <a:endParaRPr lang="en-GB"/>
        </a:p>
      </dgm:t>
    </dgm:pt>
    <dgm:pt modelId="{C1247418-DD39-4B54-A51A-1BD7C5703CBC}">
      <dgm:prSet phldrT="[Text]"/>
      <dgm:spPr/>
      <dgm:t>
        <a:bodyPr/>
        <a:lstStyle/>
        <a:p>
          <a:r>
            <a:rPr lang="en-GB" dirty="0" smtClean="0"/>
            <a:t>Character i.e. names</a:t>
          </a:r>
          <a:endParaRPr lang="en-GB" dirty="0"/>
        </a:p>
      </dgm:t>
    </dgm:pt>
    <dgm:pt modelId="{A48CD36B-D154-4070-A2BC-430C2C949B1D}" type="parTrans" cxnId="{78D35998-F4D0-438B-8A5C-7657B35AECDB}">
      <dgm:prSet/>
      <dgm:spPr/>
      <dgm:t>
        <a:bodyPr/>
        <a:lstStyle/>
        <a:p>
          <a:endParaRPr lang="en-GB"/>
        </a:p>
      </dgm:t>
    </dgm:pt>
    <dgm:pt modelId="{1FDD08CE-80C7-48F6-BCB9-B5A5231EA394}" type="sibTrans" cxnId="{78D35998-F4D0-438B-8A5C-7657B35AECDB}">
      <dgm:prSet/>
      <dgm:spPr/>
      <dgm:t>
        <a:bodyPr/>
        <a:lstStyle/>
        <a:p>
          <a:endParaRPr lang="en-GB"/>
        </a:p>
      </dgm:t>
    </dgm:pt>
    <dgm:pt modelId="{91A21DCB-F21E-4567-9955-31AAB97E9E36}">
      <dgm:prSet phldrT="[Text]"/>
      <dgm:spPr/>
      <dgm:t>
        <a:bodyPr/>
        <a:lstStyle/>
        <a:p>
          <a:r>
            <a:rPr lang="en-GB" dirty="0" smtClean="0"/>
            <a:t>Numeric (real numbers) i.e. 4.56788</a:t>
          </a:r>
          <a:endParaRPr lang="en-GB" dirty="0"/>
        </a:p>
      </dgm:t>
    </dgm:pt>
    <dgm:pt modelId="{A36D5C9A-8044-42DB-8C61-C9A15B707076}" type="parTrans" cxnId="{08A05C22-BE60-40BF-B611-9B8EFADD2289}">
      <dgm:prSet/>
      <dgm:spPr/>
      <dgm:t>
        <a:bodyPr/>
        <a:lstStyle/>
        <a:p>
          <a:endParaRPr lang="en-GB"/>
        </a:p>
      </dgm:t>
    </dgm:pt>
    <dgm:pt modelId="{B10D4A67-AB44-469D-A151-0D5124325A58}" type="sibTrans" cxnId="{08A05C22-BE60-40BF-B611-9B8EFADD2289}">
      <dgm:prSet/>
      <dgm:spPr/>
      <dgm:t>
        <a:bodyPr/>
        <a:lstStyle/>
        <a:p>
          <a:endParaRPr lang="en-GB"/>
        </a:p>
      </dgm:t>
    </dgm:pt>
    <dgm:pt modelId="{974C2BE8-F6DA-40BB-AD76-AB4ED73EB3DE}">
      <dgm:prSet phldrT="[Text]"/>
      <dgm:spPr/>
      <dgm:t>
        <a:bodyPr/>
        <a:lstStyle/>
        <a:p>
          <a:r>
            <a:rPr lang="en-GB" dirty="0" smtClean="0"/>
            <a:t>Vector</a:t>
          </a:r>
          <a:endParaRPr lang="en-GB" dirty="0"/>
        </a:p>
      </dgm:t>
    </dgm:pt>
    <dgm:pt modelId="{063ECE5E-6B77-4EAB-BBA1-7EE09A76533B}" type="parTrans" cxnId="{FA036851-9D0E-4BB1-9CCF-857456253762}">
      <dgm:prSet/>
      <dgm:spPr/>
      <dgm:t>
        <a:bodyPr/>
        <a:lstStyle/>
        <a:p>
          <a:endParaRPr lang="en-GB"/>
        </a:p>
      </dgm:t>
    </dgm:pt>
    <dgm:pt modelId="{F1CB7C3B-AC65-48F1-81EC-088A2D90269D}" type="sibTrans" cxnId="{FA036851-9D0E-4BB1-9CCF-857456253762}">
      <dgm:prSet/>
      <dgm:spPr/>
      <dgm:t>
        <a:bodyPr/>
        <a:lstStyle/>
        <a:p>
          <a:endParaRPr lang="en-GB"/>
        </a:p>
      </dgm:t>
    </dgm:pt>
    <dgm:pt modelId="{FAA9EC86-D8CA-443F-A031-0961BA7BA9A5}">
      <dgm:prSet phldrT="[Text]"/>
      <dgm:spPr/>
      <dgm:t>
        <a:bodyPr/>
        <a:lstStyle/>
        <a:p>
          <a:r>
            <a:rPr lang="en-GB" dirty="0" smtClean="0"/>
            <a:t>Factor</a:t>
          </a:r>
          <a:endParaRPr lang="en-GB" dirty="0"/>
        </a:p>
      </dgm:t>
    </dgm:pt>
    <dgm:pt modelId="{8A09D598-823B-4D7D-914D-EF81A3DF6B39}" type="parTrans" cxnId="{4C565E84-69AA-4B7C-912F-0AEA45A65687}">
      <dgm:prSet/>
      <dgm:spPr/>
      <dgm:t>
        <a:bodyPr/>
        <a:lstStyle/>
        <a:p>
          <a:endParaRPr lang="en-GB"/>
        </a:p>
      </dgm:t>
    </dgm:pt>
    <dgm:pt modelId="{37A6B380-95E2-4CBC-B7BA-D9E90BCDC0B6}" type="sibTrans" cxnId="{4C565E84-69AA-4B7C-912F-0AEA45A65687}">
      <dgm:prSet/>
      <dgm:spPr/>
      <dgm:t>
        <a:bodyPr/>
        <a:lstStyle/>
        <a:p>
          <a:endParaRPr lang="en-GB"/>
        </a:p>
      </dgm:t>
    </dgm:pt>
    <dgm:pt modelId="{49A45AAA-D9CF-4697-BBC5-650734CFFC6D}">
      <dgm:prSet/>
      <dgm:spPr/>
      <dgm:t>
        <a:bodyPr/>
        <a:lstStyle/>
        <a:p>
          <a:r>
            <a:rPr lang="en-GB" dirty="0" smtClean="0"/>
            <a:t>Logical i.e.</a:t>
          </a:r>
          <a:r>
            <a:rPr lang="en-GB" dirty="0" smtClean="0"/>
            <a:t> True False</a:t>
          </a:r>
          <a:endParaRPr lang="en-GB" dirty="0"/>
        </a:p>
      </dgm:t>
    </dgm:pt>
    <dgm:pt modelId="{74A1665B-F88E-4437-AEB6-3E72231C9833}" type="parTrans" cxnId="{95E23DB0-80A9-4D90-8BAB-63B3F0C1D232}">
      <dgm:prSet/>
      <dgm:spPr/>
      <dgm:t>
        <a:bodyPr/>
        <a:lstStyle/>
        <a:p>
          <a:endParaRPr lang="en-GB"/>
        </a:p>
      </dgm:t>
    </dgm:pt>
    <dgm:pt modelId="{0829370C-B0C3-4714-BD4A-9FCAC82A75DF}" type="sibTrans" cxnId="{95E23DB0-80A9-4D90-8BAB-63B3F0C1D232}">
      <dgm:prSet/>
      <dgm:spPr/>
      <dgm:t>
        <a:bodyPr/>
        <a:lstStyle/>
        <a:p>
          <a:endParaRPr lang="en-GB"/>
        </a:p>
      </dgm:t>
    </dgm:pt>
    <dgm:pt modelId="{541B8D79-3F7F-4D84-949A-1EAA66FB1BD7}" type="pres">
      <dgm:prSet presAssocID="{04CC6524-79C5-44C4-B528-AD58EF84A18D}" presName="linear" presStyleCnt="0">
        <dgm:presLayoutVars>
          <dgm:dir/>
          <dgm:animLvl val="lvl"/>
          <dgm:resizeHandles val="exact"/>
        </dgm:presLayoutVars>
      </dgm:prSet>
      <dgm:spPr/>
    </dgm:pt>
    <dgm:pt modelId="{9CA105F4-EDA8-4AFC-A8EC-F370E1154621}" type="pres">
      <dgm:prSet presAssocID="{C1247418-DD39-4B54-A51A-1BD7C5703CBC}" presName="parentLin" presStyleCnt="0"/>
      <dgm:spPr/>
    </dgm:pt>
    <dgm:pt modelId="{E0E98AF7-AA50-4F6A-AC37-973012DA7026}" type="pres">
      <dgm:prSet presAssocID="{C1247418-DD39-4B54-A51A-1BD7C5703CBC}" presName="parentLeftMargin" presStyleLbl="node1" presStyleIdx="0" presStyleCnt="5"/>
      <dgm:spPr/>
      <dgm:t>
        <a:bodyPr/>
        <a:lstStyle/>
        <a:p>
          <a:endParaRPr lang="en-GB"/>
        </a:p>
      </dgm:t>
    </dgm:pt>
    <dgm:pt modelId="{68D18EA1-1FFF-4444-A131-6E6D5BC65AB5}" type="pres">
      <dgm:prSet presAssocID="{C1247418-DD39-4B54-A51A-1BD7C5703CBC}" presName="parentText" presStyleLbl="node1" presStyleIdx="0" presStyleCnt="5">
        <dgm:presLayoutVars>
          <dgm:chMax val="0"/>
          <dgm:bulletEnabled val="1"/>
        </dgm:presLayoutVars>
      </dgm:prSet>
      <dgm:spPr/>
      <dgm:t>
        <a:bodyPr/>
        <a:lstStyle/>
        <a:p>
          <a:endParaRPr lang="en-GB"/>
        </a:p>
      </dgm:t>
    </dgm:pt>
    <dgm:pt modelId="{242CF14C-3379-4601-AEA0-15844B36348B}" type="pres">
      <dgm:prSet presAssocID="{C1247418-DD39-4B54-A51A-1BD7C5703CBC}" presName="negativeSpace" presStyleCnt="0"/>
      <dgm:spPr/>
    </dgm:pt>
    <dgm:pt modelId="{A3C52453-F5F9-4E97-ADD7-39C15C755C5B}" type="pres">
      <dgm:prSet presAssocID="{C1247418-DD39-4B54-A51A-1BD7C5703CBC}" presName="childText" presStyleLbl="conFgAcc1" presStyleIdx="0" presStyleCnt="5">
        <dgm:presLayoutVars>
          <dgm:bulletEnabled val="1"/>
        </dgm:presLayoutVars>
      </dgm:prSet>
      <dgm:spPr/>
    </dgm:pt>
    <dgm:pt modelId="{E54289F6-02BC-43A2-868E-D4BBBDDAD7FE}" type="pres">
      <dgm:prSet presAssocID="{1FDD08CE-80C7-48F6-BCB9-B5A5231EA394}" presName="spaceBetweenRectangles" presStyleCnt="0"/>
      <dgm:spPr/>
    </dgm:pt>
    <dgm:pt modelId="{E00BDAA2-75F6-457B-829B-D7333DF8F64F}" type="pres">
      <dgm:prSet presAssocID="{91A21DCB-F21E-4567-9955-31AAB97E9E36}" presName="parentLin" presStyleCnt="0"/>
      <dgm:spPr/>
    </dgm:pt>
    <dgm:pt modelId="{C7F07FC5-1FE8-4E63-957D-BE853A83486B}" type="pres">
      <dgm:prSet presAssocID="{91A21DCB-F21E-4567-9955-31AAB97E9E36}" presName="parentLeftMargin" presStyleLbl="node1" presStyleIdx="0" presStyleCnt="5"/>
      <dgm:spPr/>
      <dgm:t>
        <a:bodyPr/>
        <a:lstStyle/>
        <a:p>
          <a:endParaRPr lang="en-GB"/>
        </a:p>
      </dgm:t>
    </dgm:pt>
    <dgm:pt modelId="{FBFDE359-21D9-4AA2-8A36-4A4B49C95B5D}" type="pres">
      <dgm:prSet presAssocID="{91A21DCB-F21E-4567-9955-31AAB97E9E36}" presName="parentText" presStyleLbl="node1" presStyleIdx="1" presStyleCnt="5">
        <dgm:presLayoutVars>
          <dgm:chMax val="0"/>
          <dgm:bulletEnabled val="1"/>
        </dgm:presLayoutVars>
      </dgm:prSet>
      <dgm:spPr/>
      <dgm:t>
        <a:bodyPr/>
        <a:lstStyle/>
        <a:p>
          <a:endParaRPr lang="en-GB"/>
        </a:p>
      </dgm:t>
    </dgm:pt>
    <dgm:pt modelId="{F3B03C14-C1C2-44E7-9CA2-D9F42DF7AB92}" type="pres">
      <dgm:prSet presAssocID="{91A21DCB-F21E-4567-9955-31AAB97E9E36}" presName="negativeSpace" presStyleCnt="0"/>
      <dgm:spPr/>
    </dgm:pt>
    <dgm:pt modelId="{5B7F1806-928E-496E-8A9F-3628E49E2E97}" type="pres">
      <dgm:prSet presAssocID="{91A21DCB-F21E-4567-9955-31AAB97E9E36}" presName="childText" presStyleLbl="conFgAcc1" presStyleIdx="1" presStyleCnt="5">
        <dgm:presLayoutVars>
          <dgm:bulletEnabled val="1"/>
        </dgm:presLayoutVars>
      </dgm:prSet>
      <dgm:spPr/>
    </dgm:pt>
    <dgm:pt modelId="{78D1BF15-311E-40D3-96D0-3C8ACB7E9E3B}" type="pres">
      <dgm:prSet presAssocID="{B10D4A67-AB44-469D-A151-0D5124325A58}" presName="spaceBetweenRectangles" presStyleCnt="0"/>
      <dgm:spPr/>
    </dgm:pt>
    <dgm:pt modelId="{A7E823B8-CDC2-4775-A55B-9EB55214E0A8}" type="pres">
      <dgm:prSet presAssocID="{FAA9EC86-D8CA-443F-A031-0961BA7BA9A5}" presName="parentLin" presStyleCnt="0"/>
      <dgm:spPr/>
    </dgm:pt>
    <dgm:pt modelId="{20102195-C8C1-4514-88D3-5B37A83812FA}" type="pres">
      <dgm:prSet presAssocID="{FAA9EC86-D8CA-443F-A031-0961BA7BA9A5}" presName="parentLeftMargin" presStyleLbl="node1" presStyleIdx="1" presStyleCnt="5"/>
      <dgm:spPr/>
      <dgm:t>
        <a:bodyPr/>
        <a:lstStyle/>
        <a:p>
          <a:endParaRPr lang="en-GB"/>
        </a:p>
      </dgm:t>
    </dgm:pt>
    <dgm:pt modelId="{30EE6322-66A0-4A37-AFF8-8ECAC310E94A}" type="pres">
      <dgm:prSet presAssocID="{FAA9EC86-D8CA-443F-A031-0961BA7BA9A5}" presName="parentText" presStyleLbl="node1" presStyleIdx="2" presStyleCnt="5">
        <dgm:presLayoutVars>
          <dgm:chMax val="0"/>
          <dgm:bulletEnabled val="1"/>
        </dgm:presLayoutVars>
      </dgm:prSet>
      <dgm:spPr/>
      <dgm:t>
        <a:bodyPr/>
        <a:lstStyle/>
        <a:p>
          <a:endParaRPr lang="en-GB"/>
        </a:p>
      </dgm:t>
    </dgm:pt>
    <dgm:pt modelId="{45827FF5-8931-4EC1-958F-2FB14438B48D}" type="pres">
      <dgm:prSet presAssocID="{FAA9EC86-D8CA-443F-A031-0961BA7BA9A5}" presName="negativeSpace" presStyleCnt="0"/>
      <dgm:spPr/>
    </dgm:pt>
    <dgm:pt modelId="{46854411-9485-40FF-AA96-6C407C4304C3}" type="pres">
      <dgm:prSet presAssocID="{FAA9EC86-D8CA-443F-A031-0961BA7BA9A5}" presName="childText" presStyleLbl="conFgAcc1" presStyleIdx="2" presStyleCnt="5">
        <dgm:presLayoutVars>
          <dgm:bulletEnabled val="1"/>
        </dgm:presLayoutVars>
      </dgm:prSet>
      <dgm:spPr/>
    </dgm:pt>
    <dgm:pt modelId="{CA9577AB-1E4C-46E9-837C-0CFAFBE6C91C}" type="pres">
      <dgm:prSet presAssocID="{37A6B380-95E2-4CBC-B7BA-D9E90BCDC0B6}" presName="spaceBetweenRectangles" presStyleCnt="0"/>
      <dgm:spPr/>
    </dgm:pt>
    <dgm:pt modelId="{82F01AF5-0B76-4308-95D4-494ADAF95BC4}" type="pres">
      <dgm:prSet presAssocID="{974C2BE8-F6DA-40BB-AD76-AB4ED73EB3DE}" presName="parentLin" presStyleCnt="0"/>
      <dgm:spPr/>
    </dgm:pt>
    <dgm:pt modelId="{4D69E289-C586-4F0E-BA58-A9F64710D379}" type="pres">
      <dgm:prSet presAssocID="{974C2BE8-F6DA-40BB-AD76-AB4ED73EB3DE}" presName="parentLeftMargin" presStyleLbl="node1" presStyleIdx="2" presStyleCnt="5"/>
      <dgm:spPr/>
      <dgm:t>
        <a:bodyPr/>
        <a:lstStyle/>
        <a:p>
          <a:endParaRPr lang="en-GB"/>
        </a:p>
      </dgm:t>
    </dgm:pt>
    <dgm:pt modelId="{89BD58FB-390D-4CDE-A282-0ECA0F33770C}" type="pres">
      <dgm:prSet presAssocID="{974C2BE8-F6DA-40BB-AD76-AB4ED73EB3DE}" presName="parentText" presStyleLbl="node1" presStyleIdx="3" presStyleCnt="5">
        <dgm:presLayoutVars>
          <dgm:chMax val="0"/>
          <dgm:bulletEnabled val="1"/>
        </dgm:presLayoutVars>
      </dgm:prSet>
      <dgm:spPr/>
      <dgm:t>
        <a:bodyPr/>
        <a:lstStyle/>
        <a:p>
          <a:endParaRPr lang="en-GB"/>
        </a:p>
      </dgm:t>
    </dgm:pt>
    <dgm:pt modelId="{E7FB066C-95DA-46A7-BE13-3EB90FDC6A85}" type="pres">
      <dgm:prSet presAssocID="{974C2BE8-F6DA-40BB-AD76-AB4ED73EB3DE}" presName="negativeSpace" presStyleCnt="0"/>
      <dgm:spPr/>
    </dgm:pt>
    <dgm:pt modelId="{7E2D7331-2008-4CFF-BE05-5DB6F177B086}" type="pres">
      <dgm:prSet presAssocID="{974C2BE8-F6DA-40BB-AD76-AB4ED73EB3DE}" presName="childText" presStyleLbl="conFgAcc1" presStyleIdx="3" presStyleCnt="5">
        <dgm:presLayoutVars>
          <dgm:bulletEnabled val="1"/>
        </dgm:presLayoutVars>
      </dgm:prSet>
      <dgm:spPr/>
    </dgm:pt>
    <dgm:pt modelId="{49A4AA14-BC68-49B0-99AE-67ED616408F4}" type="pres">
      <dgm:prSet presAssocID="{F1CB7C3B-AC65-48F1-81EC-088A2D90269D}" presName="spaceBetweenRectangles" presStyleCnt="0"/>
      <dgm:spPr/>
    </dgm:pt>
    <dgm:pt modelId="{F4E3617F-623C-4170-9CFA-357C8761B5DB}" type="pres">
      <dgm:prSet presAssocID="{49A45AAA-D9CF-4697-BBC5-650734CFFC6D}" presName="parentLin" presStyleCnt="0"/>
      <dgm:spPr/>
    </dgm:pt>
    <dgm:pt modelId="{122F0A4F-6C50-46C1-A3BC-A48A3A668602}" type="pres">
      <dgm:prSet presAssocID="{49A45AAA-D9CF-4697-BBC5-650734CFFC6D}" presName="parentLeftMargin" presStyleLbl="node1" presStyleIdx="3" presStyleCnt="5"/>
      <dgm:spPr/>
    </dgm:pt>
    <dgm:pt modelId="{D2A04B1C-ACA9-4935-B7B9-29446F0FC549}" type="pres">
      <dgm:prSet presAssocID="{49A45AAA-D9CF-4697-BBC5-650734CFFC6D}" presName="parentText" presStyleLbl="node1" presStyleIdx="4" presStyleCnt="5">
        <dgm:presLayoutVars>
          <dgm:chMax val="0"/>
          <dgm:bulletEnabled val="1"/>
        </dgm:presLayoutVars>
      </dgm:prSet>
      <dgm:spPr/>
      <dgm:t>
        <a:bodyPr/>
        <a:lstStyle/>
        <a:p>
          <a:endParaRPr lang="en-GB"/>
        </a:p>
      </dgm:t>
    </dgm:pt>
    <dgm:pt modelId="{EB723E5F-73B1-43E6-8438-1D528503F29F}" type="pres">
      <dgm:prSet presAssocID="{49A45AAA-D9CF-4697-BBC5-650734CFFC6D}" presName="negativeSpace" presStyleCnt="0"/>
      <dgm:spPr/>
    </dgm:pt>
    <dgm:pt modelId="{A5DC5035-47E6-41A3-8C90-397CE8632653}" type="pres">
      <dgm:prSet presAssocID="{49A45AAA-D9CF-4697-BBC5-650734CFFC6D}" presName="childText" presStyleLbl="conFgAcc1" presStyleIdx="4" presStyleCnt="5">
        <dgm:presLayoutVars>
          <dgm:bulletEnabled val="1"/>
        </dgm:presLayoutVars>
      </dgm:prSet>
      <dgm:spPr/>
    </dgm:pt>
  </dgm:ptLst>
  <dgm:cxnLst>
    <dgm:cxn modelId="{9582FDBE-0EE2-4DDF-84BC-5572139C5719}" type="presOf" srcId="{C1247418-DD39-4B54-A51A-1BD7C5703CBC}" destId="{68D18EA1-1FFF-4444-A131-6E6D5BC65AB5}" srcOrd="1" destOrd="0" presId="urn:microsoft.com/office/officeart/2005/8/layout/list1"/>
    <dgm:cxn modelId="{7F303DF8-6725-4F2D-9F9F-0297A5594B54}" type="presOf" srcId="{04CC6524-79C5-44C4-B528-AD58EF84A18D}" destId="{541B8D79-3F7F-4D84-949A-1EAA66FB1BD7}" srcOrd="0" destOrd="0" presId="urn:microsoft.com/office/officeart/2005/8/layout/list1"/>
    <dgm:cxn modelId="{1E71F5FD-AD65-43A9-923D-6A3DFA388A30}" type="presOf" srcId="{FAA9EC86-D8CA-443F-A031-0961BA7BA9A5}" destId="{20102195-C8C1-4514-88D3-5B37A83812FA}" srcOrd="0" destOrd="0" presId="urn:microsoft.com/office/officeart/2005/8/layout/list1"/>
    <dgm:cxn modelId="{05456A53-2243-46D9-9083-7D8BA3036796}" type="presOf" srcId="{49A45AAA-D9CF-4697-BBC5-650734CFFC6D}" destId="{D2A04B1C-ACA9-4935-B7B9-29446F0FC549}" srcOrd="1" destOrd="0" presId="urn:microsoft.com/office/officeart/2005/8/layout/list1"/>
    <dgm:cxn modelId="{E37B7D07-7D06-462B-8499-EC3DCF9DC53B}" type="presOf" srcId="{974C2BE8-F6DA-40BB-AD76-AB4ED73EB3DE}" destId="{89BD58FB-390D-4CDE-A282-0ECA0F33770C}" srcOrd="1" destOrd="0" presId="urn:microsoft.com/office/officeart/2005/8/layout/list1"/>
    <dgm:cxn modelId="{E951A699-DCEF-45D5-A158-9B3C5422683D}" type="presOf" srcId="{91A21DCB-F21E-4567-9955-31AAB97E9E36}" destId="{FBFDE359-21D9-4AA2-8A36-4A4B49C95B5D}" srcOrd="1" destOrd="0" presId="urn:microsoft.com/office/officeart/2005/8/layout/list1"/>
    <dgm:cxn modelId="{FA036851-9D0E-4BB1-9CCF-857456253762}" srcId="{04CC6524-79C5-44C4-B528-AD58EF84A18D}" destId="{974C2BE8-F6DA-40BB-AD76-AB4ED73EB3DE}" srcOrd="3" destOrd="0" parTransId="{063ECE5E-6B77-4EAB-BBA1-7EE09A76533B}" sibTransId="{F1CB7C3B-AC65-48F1-81EC-088A2D90269D}"/>
    <dgm:cxn modelId="{08A05C22-BE60-40BF-B611-9B8EFADD2289}" srcId="{04CC6524-79C5-44C4-B528-AD58EF84A18D}" destId="{91A21DCB-F21E-4567-9955-31AAB97E9E36}" srcOrd="1" destOrd="0" parTransId="{A36D5C9A-8044-42DB-8C61-C9A15B707076}" sibTransId="{B10D4A67-AB44-469D-A151-0D5124325A58}"/>
    <dgm:cxn modelId="{4C565E84-69AA-4B7C-912F-0AEA45A65687}" srcId="{04CC6524-79C5-44C4-B528-AD58EF84A18D}" destId="{FAA9EC86-D8CA-443F-A031-0961BA7BA9A5}" srcOrd="2" destOrd="0" parTransId="{8A09D598-823B-4D7D-914D-EF81A3DF6B39}" sibTransId="{37A6B380-95E2-4CBC-B7BA-D9E90BCDC0B6}"/>
    <dgm:cxn modelId="{E25ED30C-0462-4B0F-BA20-41187FEC7AE1}" type="presOf" srcId="{974C2BE8-F6DA-40BB-AD76-AB4ED73EB3DE}" destId="{4D69E289-C586-4F0E-BA58-A9F64710D379}" srcOrd="0" destOrd="0" presId="urn:microsoft.com/office/officeart/2005/8/layout/list1"/>
    <dgm:cxn modelId="{003C731B-8802-4773-80B9-019C406D04C1}" type="presOf" srcId="{FAA9EC86-D8CA-443F-A031-0961BA7BA9A5}" destId="{30EE6322-66A0-4A37-AFF8-8ECAC310E94A}" srcOrd="1" destOrd="0" presId="urn:microsoft.com/office/officeart/2005/8/layout/list1"/>
    <dgm:cxn modelId="{1F6CBFD7-73BA-4FF1-A742-CF99B669C884}" type="presOf" srcId="{49A45AAA-D9CF-4697-BBC5-650734CFFC6D}" destId="{122F0A4F-6C50-46C1-A3BC-A48A3A668602}" srcOrd="0" destOrd="0" presId="urn:microsoft.com/office/officeart/2005/8/layout/list1"/>
    <dgm:cxn modelId="{95E23DB0-80A9-4D90-8BAB-63B3F0C1D232}" srcId="{04CC6524-79C5-44C4-B528-AD58EF84A18D}" destId="{49A45AAA-D9CF-4697-BBC5-650734CFFC6D}" srcOrd="4" destOrd="0" parTransId="{74A1665B-F88E-4437-AEB6-3E72231C9833}" sibTransId="{0829370C-B0C3-4714-BD4A-9FCAC82A75DF}"/>
    <dgm:cxn modelId="{9519582E-6BD2-45C2-A2C4-F27C2D27A2BC}" type="presOf" srcId="{C1247418-DD39-4B54-A51A-1BD7C5703CBC}" destId="{E0E98AF7-AA50-4F6A-AC37-973012DA7026}" srcOrd="0" destOrd="0" presId="urn:microsoft.com/office/officeart/2005/8/layout/list1"/>
    <dgm:cxn modelId="{DD7F2BD4-F9AF-42D6-9CCA-6E246E3CD63F}" type="presOf" srcId="{91A21DCB-F21E-4567-9955-31AAB97E9E36}" destId="{C7F07FC5-1FE8-4E63-957D-BE853A83486B}" srcOrd="0" destOrd="0" presId="urn:microsoft.com/office/officeart/2005/8/layout/list1"/>
    <dgm:cxn modelId="{78D35998-F4D0-438B-8A5C-7657B35AECDB}" srcId="{04CC6524-79C5-44C4-B528-AD58EF84A18D}" destId="{C1247418-DD39-4B54-A51A-1BD7C5703CBC}" srcOrd="0" destOrd="0" parTransId="{A48CD36B-D154-4070-A2BC-430C2C949B1D}" sibTransId="{1FDD08CE-80C7-48F6-BCB9-B5A5231EA394}"/>
    <dgm:cxn modelId="{362A3CC8-3A58-480B-81CF-60BC85CB1702}" type="presParOf" srcId="{541B8D79-3F7F-4D84-949A-1EAA66FB1BD7}" destId="{9CA105F4-EDA8-4AFC-A8EC-F370E1154621}" srcOrd="0" destOrd="0" presId="urn:microsoft.com/office/officeart/2005/8/layout/list1"/>
    <dgm:cxn modelId="{FE5E86C1-FC60-47C7-8FE4-4532096F9C0B}" type="presParOf" srcId="{9CA105F4-EDA8-4AFC-A8EC-F370E1154621}" destId="{E0E98AF7-AA50-4F6A-AC37-973012DA7026}" srcOrd="0" destOrd="0" presId="urn:microsoft.com/office/officeart/2005/8/layout/list1"/>
    <dgm:cxn modelId="{231668C5-746C-4A22-8408-ADA64CF647B7}" type="presParOf" srcId="{9CA105F4-EDA8-4AFC-A8EC-F370E1154621}" destId="{68D18EA1-1FFF-4444-A131-6E6D5BC65AB5}" srcOrd="1" destOrd="0" presId="urn:microsoft.com/office/officeart/2005/8/layout/list1"/>
    <dgm:cxn modelId="{D820A843-8013-416A-96B2-2D64F035BA9F}" type="presParOf" srcId="{541B8D79-3F7F-4D84-949A-1EAA66FB1BD7}" destId="{242CF14C-3379-4601-AEA0-15844B36348B}" srcOrd="1" destOrd="0" presId="urn:microsoft.com/office/officeart/2005/8/layout/list1"/>
    <dgm:cxn modelId="{724A8DF5-688F-4738-9244-935CCAA06A79}" type="presParOf" srcId="{541B8D79-3F7F-4D84-949A-1EAA66FB1BD7}" destId="{A3C52453-F5F9-4E97-ADD7-39C15C755C5B}" srcOrd="2" destOrd="0" presId="urn:microsoft.com/office/officeart/2005/8/layout/list1"/>
    <dgm:cxn modelId="{FBAE3ABD-6757-4C7B-B35C-9E5D2AAF7D75}" type="presParOf" srcId="{541B8D79-3F7F-4D84-949A-1EAA66FB1BD7}" destId="{E54289F6-02BC-43A2-868E-D4BBBDDAD7FE}" srcOrd="3" destOrd="0" presId="urn:microsoft.com/office/officeart/2005/8/layout/list1"/>
    <dgm:cxn modelId="{F1314B45-2F4A-41A4-8BFA-7FD5A16BAC3D}" type="presParOf" srcId="{541B8D79-3F7F-4D84-949A-1EAA66FB1BD7}" destId="{E00BDAA2-75F6-457B-829B-D7333DF8F64F}" srcOrd="4" destOrd="0" presId="urn:microsoft.com/office/officeart/2005/8/layout/list1"/>
    <dgm:cxn modelId="{1377B7B9-4509-4A49-9BC4-91332EBD3562}" type="presParOf" srcId="{E00BDAA2-75F6-457B-829B-D7333DF8F64F}" destId="{C7F07FC5-1FE8-4E63-957D-BE853A83486B}" srcOrd="0" destOrd="0" presId="urn:microsoft.com/office/officeart/2005/8/layout/list1"/>
    <dgm:cxn modelId="{0154B55B-22E7-47BC-AC26-2058915CA7E5}" type="presParOf" srcId="{E00BDAA2-75F6-457B-829B-D7333DF8F64F}" destId="{FBFDE359-21D9-4AA2-8A36-4A4B49C95B5D}" srcOrd="1" destOrd="0" presId="urn:microsoft.com/office/officeart/2005/8/layout/list1"/>
    <dgm:cxn modelId="{8CA992DD-D428-490F-A021-C74679C70978}" type="presParOf" srcId="{541B8D79-3F7F-4D84-949A-1EAA66FB1BD7}" destId="{F3B03C14-C1C2-44E7-9CA2-D9F42DF7AB92}" srcOrd="5" destOrd="0" presId="urn:microsoft.com/office/officeart/2005/8/layout/list1"/>
    <dgm:cxn modelId="{3BADF347-27EE-4C86-8245-A3BA414E5028}" type="presParOf" srcId="{541B8D79-3F7F-4D84-949A-1EAA66FB1BD7}" destId="{5B7F1806-928E-496E-8A9F-3628E49E2E97}" srcOrd="6" destOrd="0" presId="urn:microsoft.com/office/officeart/2005/8/layout/list1"/>
    <dgm:cxn modelId="{EAD159CF-95A7-497D-9E30-93FBE1ABE816}" type="presParOf" srcId="{541B8D79-3F7F-4D84-949A-1EAA66FB1BD7}" destId="{78D1BF15-311E-40D3-96D0-3C8ACB7E9E3B}" srcOrd="7" destOrd="0" presId="urn:microsoft.com/office/officeart/2005/8/layout/list1"/>
    <dgm:cxn modelId="{FCFC4224-47FE-4982-B348-C8F5DE8E00AD}" type="presParOf" srcId="{541B8D79-3F7F-4D84-949A-1EAA66FB1BD7}" destId="{A7E823B8-CDC2-4775-A55B-9EB55214E0A8}" srcOrd="8" destOrd="0" presId="urn:microsoft.com/office/officeart/2005/8/layout/list1"/>
    <dgm:cxn modelId="{A71D5D84-2929-4A7F-9AC9-B9A938E094A8}" type="presParOf" srcId="{A7E823B8-CDC2-4775-A55B-9EB55214E0A8}" destId="{20102195-C8C1-4514-88D3-5B37A83812FA}" srcOrd="0" destOrd="0" presId="urn:microsoft.com/office/officeart/2005/8/layout/list1"/>
    <dgm:cxn modelId="{FC3077A5-0E48-4EFD-B75D-B393274266E6}" type="presParOf" srcId="{A7E823B8-CDC2-4775-A55B-9EB55214E0A8}" destId="{30EE6322-66A0-4A37-AFF8-8ECAC310E94A}" srcOrd="1" destOrd="0" presId="urn:microsoft.com/office/officeart/2005/8/layout/list1"/>
    <dgm:cxn modelId="{6582AC94-92F8-430C-9158-A089B7494005}" type="presParOf" srcId="{541B8D79-3F7F-4D84-949A-1EAA66FB1BD7}" destId="{45827FF5-8931-4EC1-958F-2FB14438B48D}" srcOrd="9" destOrd="0" presId="urn:microsoft.com/office/officeart/2005/8/layout/list1"/>
    <dgm:cxn modelId="{8622AA52-004B-462D-B349-F017A36F6E9A}" type="presParOf" srcId="{541B8D79-3F7F-4D84-949A-1EAA66FB1BD7}" destId="{46854411-9485-40FF-AA96-6C407C4304C3}" srcOrd="10" destOrd="0" presId="urn:microsoft.com/office/officeart/2005/8/layout/list1"/>
    <dgm:cxn modelId="{5C089473-60BB-46FC-BD43-A0A86D3CED98}" type="presParOf" srcId="{541B8D79-3F7F-4D84-949A-1EAA66FB1BD7}" destId="{CA9577AB-1E4C-46E9-837C-0CFAFBE6C91C}" srcOrd="11" destOrd="0" presId="urn:microsoft.com/office/officeart/2005/8/layout/list1"/>
    <dgm:cxn modelId="{1283A870-B3EA-4292-A2E6-3AEC0D77F173}" type="presParOf" srcId="{541B8D79-3F7F-4D84-949A-1EAA66FB1BD7}" destId="{82F01AF5-0B76-4308-95D4-494ADAF95BC4}" srcOrd="12" destOrd="0" presId="urn:microsoft.com/office/officeart/2005/8/layout/list1"/>
    <dgm:cxn modelId="{128AA782-8AA4-4F47-9DAD-2A4591B753E0}" type="presParOf" srcId="{82F01AF5-0B76-4308-95D4-494ADAF95BC4}" destId="{4D69E289-C586-4F0E-BA58-A9F64710D379}" srcOrd="0" destOrd="0" presId="urn:microsoft.com/office/officeart/2005/8/layout/list1"/>
    <dgm:cxn modelId="{8C82894F-BD7A-44A0-89BB-1CC9D79DC6BC}" type="presParOf" srcId="{82F01AF5-0B76-4308-95D4-494ADAF95BC4}" destId="{89BD58FB-390D-4CDE-A282-0ECA0F33770C}" srcOrd="1" destOrd="0" presId="urn:microsoft.com/office/officeart/2005/8/layout/list1"/>
    <dgm:cxn modelId="{0ACFF3E6-22CF-4D85-9A82-0A8C114361FD}" type="presParOf" srcId="{541B8D79-3F7F-4D84-949A-1EAA66FB1BD7}" destId="{E7FB066C-95DA-46A7-BE13-3EB90FDC6A85}" srcOrd="13" destOrd="0" presId="urn:microsoft.com/office/officeart/2005/8/layout/list1"/>
    <dgm:cxn modelId="{0DAA35AE-9346-4342-A2B3-CCFB7D98E30E}" type="presParOf" srcId="{541B8D79-3F7F-4D84-949A-1EAA66FB1BD7}" destId="{7E2D7331-2008-4CFF-BE05-5DB6F177B086}" srcOrd="14" destOrd="0" presId="urn:microsoft.com/office/officeart/2005/8/layout/list1"/>
    <dgm:cxn modelId="{FB25AD3F-6808-4DB3-94E9-476F9F5F0892}" type="presParOf" srcId="{541B8D79-3F7F-4D84-949A-1EAA66FB1BD7}" destId="{49A4AA14-BC68-49B0-99AE-67ED616408F4}" srcOrd="15" destOrd="0" presId="urn:microsoft.com/office/officeart/2005/8/layout/list1"/>
    <dgm:cxn modelId="{A997641D-E985-49BB-ADF7-CD4F21EC0B69}" type="presParOf" srcId="{541B8D79-3F7F-4D84-949A-1EAA66FB1BD7}" destId="{F4E3617F-623C-4170-9CFA-357C8761B5DB}" srcOrd="16" destOrd="0" presId="urn:microsoft.com/office/officeart/2005/8/layout/list1"/>
    <dgm:cxn modelId="{5CF3F037-018E-4E51-8DE6-98D562F2CAB2}" type="presParOf" srcId="{F4E3617F-623C-4170-9CFA-357C8761B5DB}" destId="{122F0A4F-6C50-46C1-A3BC-A48A3A668602}" srcOrd="0" destOrd="0" presId="urn:microsoft.com/office/officeart/2005/8/layout/list1"/>
    <dgm:cxn modelId="{1D8A233E-180F-418A-BFC7-BC6DF6FCD921}" type="presParOf" srcId="{F4E3617F-623C-4170-9CFA-357C8761B5DB}" destId="{D2A04B1C-ACA9-4935-B7B9-29446F0FC549}" srcOrd="1" destOrd="0" presId="urn:microsoft.com/office/officeart/2005/8/layout/list1"/>
    <dgm:cxn modelId="{A10466F3-7881-49B5-BFD0-9BE55367563C}" type="presParOf" srcId="{541B8D79-3F7F-4D84-949A-1EAA66FB1BD7}" destId="{EB723E5F-73B1-43E6-8438-1D528503F29F}" srcOrd="17" destOrd="0" presId="urn:microsoft.com/office/officeart/2005/8/layout/list1"/>
    <dgm:cxn modelId="{C582B4DF-8E17-4962-987E-2031E7A90FD4}" type="presParOf" srcId="{541B8D79-3F7F-4D84-949A-1EAA66FB1BD7}" destId="{A5DC5035-47E6-41A3-8C90-397CE863265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52453-F5F9-4E97-ADD7-39C15C755C5B}">
      <dsp:nvSpPr>
        <dsp:cNvPr id="0" name=""/>
        <dsp:cNvSpPr/>
      </dsp:nvSpPr>
      <dsp:spPr>
        <a:xfrm>
          <a:off x="0" y="385559"/>
          <a:ext cx="7620000" cy="529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68D18EA1-1FFF-4444-A131-6E6D5BC65AB5}">
      <dsp:nvSpPr>
        <dsp:cNvPr id="0" name=""/>
        <dsp:cNvSpPr/>
      </dsp:nvSpPr>
      <dsp:spPr>
        <a:xfrm>
          <a:off x="381000" y="75599"/>
          <a:ext cx="5334000" cy="619920"/>
        </a:xfrm>
        <a:prstGeom prst="round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Character i.e. names</a:t>
          </a:r>
          <a:endParaRPr lang="en-GB" sz="2100" kern="1200" dirty="0"/>
        </a:p>
      </dsp:txBody>
      <dsp:txXfrm>
        <a:off x="411262" y="105861"/>
        <a:ext cx="5273476" cy="559396"/>
      </dsp:txXfrm>
    </dsp:sp>
    <dsp:sp modelId="{5B7F1806-928E-496E-8A9F-3628E49E2E97}">
      <dsp:nvSpPr>
        <dsp:cNvPr id="0" name=""/>
        <dsp:cNvSpPr/>
      </dsp:nvSpPr>
      <dsp:spPr>
        <a:xfrm>
          <a:off x="0" y="1338119"/>
          <a:ext cx="7620000" cy="529200"/>
        </a:xfrm>
        <a:prstGeom prst="rect">
          <a:avLst/>
        </a:prstGeom>
        <a:solidFill>
          <a:schemeClr val="lt1">
            <a:alpha val="90000"/>
            <a:hueOff val="0"/>
            <a:satOff val="0"/>
            <a:lumOff val="0"/>
            <a:alphaOff val="0"/>
          </a:schemeClr>
        </a:solidFill>
        <a:ln w="12700" cap="flat" cmpd="sng" algn="ctr">
          <a:solidFill>
            <a:schemeClr val="accent3">
              <a:hueOff val="1476047"/>
              <a:satOff val="-11513"/>
              <a:lumOff val="-294"/>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FBFDE359-21D9-4AA2-8A36-4A4B49C95B5D}">
      <dsp:nvSpPr>
        <dsp:cNvPr id="0" name=""/>
        <dsp:cNvSpPr/>
      </dsp:nvSpPr>
      <dsp:spPr>
        <a:xfrm>
          <a:off x="381000" y="1028159"/>
          <a:ext cx="5334000" cy="619920"/>
        </a:xfrm>
        <a:prstGeom prst="roundRect">
          <a:avLst/>
        </a:prstGeom>
        <a:solidFill>
          <a:schemeClr val="accent3">
            <a:hueOff val="1476047"/>
            <a:satOff val="-11513"/>
            <a:lumOff val="-29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Numeric (real numbers) i.e. 4.56788</a:t>
          </a:r>
          <a:endParaRPr lang="en-GB" sz="2100" kern="1200" dirty="0"/>
        </a:p>
      </dsp:txBody>
      <dsp:txXfrm>
        <a:off x="411262" y="1058421"/>
        <a:ext cx="5273476" cy="559396"/>
      </dsp:txXfrm>
    </dsp:sp>
    <dsp:sp modelId="{46854411-9485-40FF-AA96-6C407C4304C3}">
      <dsp:nvSpPr>
        <dsp:cNvPr id="0" name=""/>
        <dsp:cNvSpPr/>
      </dsp:nvSpPr>
      <dsp:spPr>
        <a:xfrm>
          <a:off x="0" y="2290680"/>
          <a:ext cx="7620000" cy="529200"/>
        </a:xfrm>
        <a:prstGeom prst="rect">
          <a:avLst/>
        </a:prstGeom>
        <a:solidFill>
          <a:schemeClr val="lt1">
            <a:alpha val="90000"/>
            <a:hueOff val="0"/>
            <a:satOff val="0"/>
            <a:lumOff val="0"/>
            <a:alphaOff val="0"/>
          </a:schemeClr>
        </a:solidFill>
        <a:ln w="12700" cap="flat" cmpd="sng" algn="ctr">
          <a:solidFill>
            <a:schemeClr val="accent3">
              <a:hueOff val="2952094"/>
              <a:satOff val="-23027"/>
              <a:lumOff val="-588"/>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30EE6322-66A0-4A37-AFF8-8ECAC310E94A}">
      <dsp:nvSpPr>
        <dsp:cNvPr id="0" name=""/>
        <dsp:cNvSpPr/>
      </dsp:nvSpPr>
      <dsp:spPr>
        <a:xfrm>
          <a:off x="381000" y="1980719"/>
          <a:ext cx="5334000" cy="619920"/>
        </a:xfrm>
        <a:prstGeom prst="roundRect">
          <a:avLst/>
        </a:prstGeom>
        <a:solidFill>
          <a:schemeClr val="accent3">
            <a:hueOff val="2952094"/>
            <a:satOff val="-23027"/>
            <a:lumOff val="-58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Factor</a:t>
          </a:r>
          <a:endParaRPr lang="en-GB" sz="2100" kern="1200" dirty="0"/>
        </a:p>
      </dsp:txBody>
      <dsp:txXfrm>
        <a:off x="411262" y="2010981"/>
        <a:ext cx="5273476" cy="559396"/>
      </dsp:txXfrm>
    </dsp:sp>
    <dsp:sp modelId="{7E2D7331-2008-4CFF-BE05-5DB6F177B086}">
      <dsp:nvSpPr>
        <dsp:cNvPr id="0" name=""/>
        <dsp:cNvSpPr/>
      </dsp:nvSpPr>
      <dsp:spPr>
        <a:xfrm>
          <a:off x="0" y="3243240"/>
          <a:ext cx="7620000" cy="529200"/>
        </a:xfrm>
        <a:prstGeom prst="rect">
          <a:avLst/>
        </a:prstGeom>
        <a:solidFill>
          <a:schemeClr val="lt1">
            <a:alpha val="90000"/>
            <a:hueOff val="0"/>
            <a:satOff val="0"/>
            <a:lumOff val="0"/>
            <a:alphaOff val="0"/>
          </a:schemeClr>
        </a:solidFill>
        <a:ln w="12700" cap="flat" cmpd="sng" algn="ctr">
          <a:solidFill>
            <a:schemeClr val="accent3">
              <a:hueOff val="4428140"/>
              <a:satOff val="-34540"/>
              <a:lumOff val="-883"/>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89BD58FB-390D-4CDE-A282-0ECA0F33770C}">
      <dsp:nvSpPr>
        <dsp:cNvPr id="0" name=""/>
        <dsp:cNvSpPr/>
      </dsp:nvSpPr>
      <dsp:spPr>
        <a:xfrm>
          <a:off x="381000" y="2933280"/>
          <a:ext cx="5334000" cy="619920"/>
        </a:xfrm>
        <a:prstGeom prst="roundRect">
          <a:avLst/>
        </a:prstGeom>
        <a:solidFill>
          <a:schemeClr val="accent3">
            <a:hueOff val="4428140"/>
            <a:satOff val="-34540"/>
            <a:lumOff val="-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Vector</a:t>
          </a:r>
          <a:endParaRPr lang="en-GB" sz="2100" kern="1200" dirty="0"/>
        </a:p>
      </dsp:txBody>
      <dsp:txXfrm>
        <a:off x="411262" y="2963542"/>
        <a:ext cx="5273476" cy="559396"/>
      </dsp:txXfrm>
    </dsp:sp>
    <dsp:sp modelId="{A5DC5035-47E6-41A3-8C90-397CE8632653}">
      <dsp:nvSpPr>
        <dsp:cNvPr id="0" name=""/>
        <dsp:cNvSpPr/>
      </dsp:nvSpPr>
      <dsp:spPr>
        <a:xfrm>
          <a:off x="0" y="4195800"/>
          <a:ext cx="7620000" cy="529200"/>
        </a:xfrm>
        <a:prstGeom prst="rect">
          <a:avLst/>
        </a:prstGeom>
        <a:solidFill>
          <a:schemeClr val="lt1">
            <a:alpha val="90000"/>
            <a:hueOff val="0"/>
            <a:satOff val="0"/>
            <a:lumOff val="0"/>
            <a:alphaOff val="0"/>
          </a:schemeClr>
        </a:solidFill>
        <a:ln w="12700" cap="flat" cmpd="sng" algn="ctr">
          <a:solidFill>
            <a:schemeClr val="accent3">
              <a:hueOff val="5904187"/>
              <a:satOff val="-46054"/>
              <a:lumOff val="-1177"/>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D2A04B1C-ACA9-4935-B7B9-29446F0FC549}">
      <dsp:nvSpPr>
        <dsp:cNvPr id="0" name=""/>
        <dsp:cNvSpPr/>
      </dsp:nvSpPr>
      <dsp:spPr>
        <a:xfrm>
          <a:off x="381000" y="3885840"/>
          <a:ext cx="5334000" cy="619920"/>
        </a:xfrm>
        <a:prstGeom prst="roundRect">
          <a:avLst/>
        </a:prstGeom>
        <a:solidFill>
          <a:schemeClr val="accent3">
            <a:hueOff val="5904187"/>
            <a:satOff val="-46054"/>
            <a:lumOff val="-117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lvl="0" algn="l" defTabSz="933450">
            <a:lnSpc>
              <a:spcPct val="90000"/>
            </a:lnSpc>
            <a:spcBef>
              <a:spcPct val="0"/>
            </a:spcBef>
            <a:spcAft>
              <a:spcPct val="35000"/>
            </a:spcAft>
          </a:pPr>
          <a:r>
            <a:rPr lang="en-GB" sz="2100" kern="1200" dirty="0" smtClean="0"/>
            <a:t>Logical i.e.</a:t>
          </a:r>
          <a:r>
            <a:rPr lang="en-GB" sz="2100" kern="1200" dirty="0" smtClean="0"/>
            <a:t> True False</a:t>
          </a:r>
          <a:endParaRPr lang="en-GB" sz="2100" kern="1200" dirty="0"/>
        </a:p>
      </dsp:txBody>
      <dsp:txXfrm>
        <a:off x="411262" y="3916102"/>
        <a:ext cx="527347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D9551-6B67-49DB-9CB3-9D35DF2DDFA8}" type="datetimeFigureOut">
              <a:rPr lang="en-GB" smtClean="0"/>
              <a:t>09/02/2014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CC398-9A54-47C5-AA2E-A4C346B64DD8}" type="slidenum">
              <a:rPr lang="en-GB" smtClean="0"/>
              <a:t>‹#›</a:t>
            </a:fld>
            <a:endParaRPr lang="en-GB"/>
          </a:p>
        </p:txBody>
      </p:sp>
    </p:spTree>
    <p:extLst>
      <p:ext uri="{BB962C8B-B14F-4D97-AF65-F5344CB8AC3E}">
        <p14:creationId xmlns:p14="http://schemas.microsoft.com/office/powerpoint/2010/main" val="249666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Note on R</a:t>
            </a:r>
            <a:r>
              <a:rPr lang="en-GB" sz="1200" kern="1200" baseline="0" dirty="0" smtClean="0">
                <a:solidFill>
                  <a:schemeClr val="tx1"/>
                </a:solidFill>
                <a:effectLst/>
                <a:latin typeface="+mn-lt"/>
                <a:ea typeface="+mn-ea"/>
                <a:cs typeface="+mn-cs"/>
              </a:rPr>
              <a:t> Creation: </a:t>
            </a:r>
            <a:r>
              <a:rPr lang="en-GB" sz="1200" kern="1200" dirty="0" smtClean="0">
                <a:solidFill>
                  <a:schemeClr val="tx1"/>
                </a:solidFill>
                <a:effectLst/>
                <a:latin typeface="+mn-lt"/>
                <a:ea typeface="+mn-ea"/>
                <a:cs typeface="+mn-cs"/>
              </a:rPr>
              <a:t>Their experience developing R is documented in a 1996 </a:t>
            </a:r>
            <a:r>
              <a:rPr lang="en-GB" sz="1200" kern="1200" dirty="0" err="1" smtClean="0">
                <a:solidFill>
                  <a:schemeClr val="tx1"/>
                </a:solidFill>
                <a:effectLst/>
                <a:latin typeface="+mn-lt"/>
                <a:ea typeface="+mn-ea"/>
                <a:cs typeface="+mn-cs"/>
              </a:rPr>
              <a:t>JCGS</a:t>
            </a:r>
            <a:r>
              <a:rPr lang="en-GB" sz="1200" kern="1200" dirty="0" smtClean="0">
                <a:solidFill>
                  <a:schemeClr val="tx1"/>
                </a:solidFill>
                <a:effectLst/>
                <a:latin typeface="+mn-lt"/>
                <a:ea typeface="+mn-ea"/>
                <a:cs typeface="+mn-cs"/>
              </a:rPr>
              <a:t> paper. </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2</a:t>
            </a:fld>
            <a:endParaRPr lang="en-GB"/>
          </a:p>
        </p:txBody>
      </p:sp>
    </p:spTree>
    <p:extLst>
      <p:ext uri="{BB962C8B-B14F-4D97-AF65-F5344CB8AC3E}">
        <p14:creationId xmlns:p14="http://schemas.microsoft.com/office/powerpoint/2010/main" val="29835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Installing:</a:t>
            </a:r>
            <a:r>
              <a:rPr lang="en-GB" baseline="0" dirty="0" smtClean="0"/>
              <a:t> </a:t>
            </a:r>
            <a:r>
              <a:rPr lang="en-GB" dirty="0" smtClean="0"/>
              <a:t>The r system for statistical computing consists of two major parts: the base system and a collection of user contributed add on packages. A package is a collection of functions, examples and documentation.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 Studio: RStudio is the premier integrated development environment for R. It is available in open source and commercial editions and runs on the desktop (Windows, Mac, and Linux) or over the web with RStudio Server.</a:t>
            </a:r>
          </a:p>
          <a:p>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5</a:t>
            </a:fld>
            <a:endParaRPr lang="en-GB"/>
          </a:p>
        </p:txBody>
      </p:sp>
    </p:spTree>
    <p:extLst>
      <p:ext uri="{BB962C8B-B14F-4D97-AF65-F5344CB8AC3E}">
        <p14:creationId xmlns:p14="http://schemas.microsoft.com/office/powerpoint/2010/main" val="375773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5 of them</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7</a:t>
            </a:fld>
            <a:endParaRPr lang="en-GB"/>
          </a:p>
        </p:txBody>
      </p:sp>
    </p:spTree>
    <p:extLst>
      <p:ext uri="{BB962C8B-B14F-4D97-AF65-F5344CB8AC3E}">
        <p14:creationId xmlns:p14="http://schemas.microsoft.com/office/powerpoint/2010/main" val="408624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Comprehensive R Archive Network (</a:t>
            </a:r>
            <a:r>
              <a:rPr lang="en-GB" sz="1200" kern="1200" dirty="0" err="1" smtClean="0">
                <a:solidFill>
                  <a:schemeClr val="tx1"/>
                </a:solidFill>
                <a:effectLst/>
                <a:latin typeface="+mn-lt"/>
                <a:ea typeface="+mn-ea"/>
                <a:cs typeface="+mn-cs"/>
              </a:rPr>
              <a:t>CRAN</a:t>
            </a:r>
            <a:r>
              <a:rPr lang="en-GB" sz="1200" kern="120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8</a:t>
            </a:fld>
            <a:endParaRPr lang="en-GB"/>
          </a:p>
        </p:txBody>
      </p:sp>
    </p:spTree>
    <p:extLst>
      <p:ext uri="{BB962C8B-B14F-4D97-AF65-F5344CB8AC3E}">
        <p14:creationId xmlns:p14="http://schemas.microsoft.com/office/powerpoint/2010/main" val="164611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Classes</a:t>
            </a:r>
            <a:r>
              <a:rPr lang="en-GB" baseline="0" dirty="0" smtClean="0"/>
              <a:t> of r </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9</a:t>
            </a:fld>
            <a:endParaRPr lang="en-GB"/>
          </a:p>
        </p:txBody>
      </p:sp>
    </p:spTree>
    <p:extLst>
      <p:ext uri="{BB962C8B-B14F-4D97-AF65-F5344CB8AC3E}">
        <p14:creationId xmlns:p14="http://schemas.microsoft.com/office/powerpoint/2010/main" val="169824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list rows of data that have missing values </a:t>
            </a:r>
            <a:br>
              <a:rPr lang="en-GB" dirty="0" smtClean="0"/>
            </a:br>
            <a:r>
              <a:rPr lang="en-GB" dirty="0" err="1" smtClean="0"/>
              <a:t>mydata</a:t>
            </a:r>
            <a:r>
              <a:rPr lang="en-GB" dirty="0" smtClean="0"/>
              <a:t>[!</a:t>
            </a:r>
            <a:r>
              <a:rPr lang="en-GB" dirty="0" err="1" smtClean="0"/>
              <a:t>complete.cases</a:t>
            </a:r>
            <a:r>
              <a:rPr lang="en-GB" dirty="0" smtClean="0"/>
              <a:t>(</a:t>
            </a:r>
            <a:r>
              <a:rPr lang="en-GB" dirty="0" err="1" smtClean="0"/>
              <a:t>mydata</a:t>
            </a:r>
            <a:r>
              <a:rPr lang="en-GB" dirty="0" smtClean="0"/>
              <a:t>),]</a:t>
            </a:r>
            <a:endParaRPr lang="en-GB" dirty="0"/>
          </a:p>
        </p:txBody>
      </p:sp>
      <p:sp>
        <p:nvSpPr>
          <p:cNvPr id="4" name="Slide Number Placeholder 3"/>
          <p:cNvSpPr>
            <a:spLocks noGrp="1"/>
          </p:cNvSpPr>
          <p:nvPr>
            <p:ph type="sldNum" sz="quarter" idx="10"/>
          </p:nvPr>
        </p:nvSpPr>
        <p:spPr/>
        <p:txBody>
          <a:bodyPr/>
          <a:lstStyle/>
          <a:p>
            <a:fld id="{E41CC398-9A54-47C5-AA2E-A4C346B64DD8}" type="slidenum">
              <a:rPr lang="en-GB" smtClean="0"/>
              <a:t>14</a:t>
            </a:fld>
            <a:endParaRPr lang="en-GB"/>
          </a:p>
        </p:txBody>
      </p:sp>
    </p:spTree>
    <p:extLst>
      <p:ext uri="{BB962C8B-B14F-4D97-AF65-F5344CB8AC3E}">
        <p14:creationId xmlns:p14="http://schemas.microsoft.com/office/powerpoint/2010/main" val="305308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333900-FE21-4816-BC6F-099122D1A369}" type="datetimeFigureOut">
              <a:rPr lang="en-GB" smtClean="0"/>
              <a:t>09/02/2014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09/02/2014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09/02/2014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3900-FE21-4816-BC6F-099122D1A369}" type="datetimeFigureOut">
              <a:rPr lang="en-GB" smtClean="0"/>
              <a:t>09/02/2014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33900-FE21-4816-BC6F-099122D1A369}" type="datetimeFigureOut">
              <a:rPr lang="en-GB" smtClean="0"/>
              <a:t>09/02/2014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333900-FE21-4816-BC6F-099122D1A369}" type="datetimeFigureOut">
              <a:rPr lang="en-GB" smtClean="0"/>
              <a:t>09/02/2014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3900-FE21-4816-BC6F-099122D1A369}" type="datetimeFigureOut">
              <a:rPr lang="en-GB" smtClean="0"/>
              <a:t>09/02/2014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3900-FE21-4816-BC6F-099122D1A369}" type="datetimeFigureOut">
              <a:rPr lang="en-GB" smtClean="0"/>
              <a:t>09/02/2014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3900-FE21-4816-BC6F-099122D1A369}" type="datetimeFigureOut">
              <a:rPr lang="en-GB" smtClean="0"/>
              <a:t>09/02/2014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336303-750E-4B05-AB62-4D324D2C06EB}"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3900-FE21-4816-BC6F-099122D1A369}" type="datetimeFigureOut">
              <a:rPr lang="en-GB" smtClean="0"/>
              <a:t>09/02/2014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336303-750E-4B05-AB62-4D324D2C06EB}"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D333900-FE21-4816-BC6F-099122D1A369}" type="datetimeFigureOut">
              <a:rPr lang="en-GB" smtClean="0"/>
              <a:t>09/02/2014</a:t>
            </a:fld>
            <a:endParaRPr lang="en-GB"/>
          </a:p>
        </p:txBody>
      </p:sp>
      <p:sp>
        <p:nvSpPr>
          <p:cNvPr id="9" name="Slide Number Placeholder 8"/>
          <p:cNvSpPr>
            <a:spLocks noGrp="1"/>
          </p:cNvSpPr>
          <p:nvPr>
            <p:ph type="sldNum" sz="quarter" idx="11"/>
          </p:nvPr>
        </p:nvSpPr>
        <p:spPr/>
        <p:txBody>
          <a:bodyPr/>
          <a:lstStyle/>
          <a:p>
            <a:fld id="{60336303-750E-4B05-AB62-4D324D2C06EB}"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0336303-750E-4B05-AB62-4D324D2C06EB}"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D333900-FE21-4816-BC6F-099122D1A369}" type="datetimeFigureOut">
              <a:rPr lang="en-GB" smtClean="0"/>
              <a:t>09/02/2014</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t.bell-lab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stat.bell-labs.com/S/histor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dataserver\homedrive02\kmwai\Rjob\pwani_GitHub\pwani_tab_stats\docs\rInstall.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tryr.codeschool.com/" TargetMode="External"/><Relationship Id="rId3" Type="http://schemas.openxmlformats.org/officeDocument/2006/relationships/hyperlink" Target="http://socserv.mcmaster.ca/jfox/Misc/Rcmdr/" TargetMode="External"/><Relationship Id="rId7" Type="http://schemas.openxmlformats.org/officeDocument/2006/relationships/hyperlink" Target="http://www.inside-r.org/blogs" TargetMode="External"/><Relationship Id="rId12" Type="http://schemas.openxmlformats.org/officeDocument/2006/relationships/hyperlink" Target="https://groups.google.com/forum/#!forum/r-help-archive" TargetMode="External"/><Relationship Id="rId2" Type="http://schemas.openxmlformats.org/officeDocument/2006/relationships/hyperlink" Target="https://stat.ethz.ch/mailman/listinfo/r-help" TargetMode="External"/><Relationship Id="rId1" Type="http://schemas.openxmlformats.org/officeDocument/2006/relationships/slideLayout" Target="../slideLayouts/slideLayout2.xml"/><Relationship Id="rId6" Type="http://schemas.openxmlformats.org/officeDocument/2006/relationships/hyperlink" Target="http://www.r-bloggers.com/" TargetMode="External"/><Relationship Id="rId11" Type="http://schemas.openxmlformats.org/officeDocument/2006/relationships/hyperlink" Target="http://stackoverflow.com/tags/r" TargetMode="External"/><Relationship Id="rId5" Type="http://schemas.openxmlformats.org/officeDocument/2006/relationships/hyperlink" Target="http://www.cookbook-r.com/" TargetMode="External"/><Relationship Id="rId10" Type="http://schemas.openxmlformats.org/officeDocument/2006/relationships/hyperlink" Target="http://stackoverflow.com/tags/r/info" TargetMode="External"/><Relationship Id="rId4" Type="http://schemas.openxmlformats.org/officeDocument/2006/relationships/hyperlink" Target="http://www.statmethods.net/" TargetMode="External"/><Relationship Id="rId9" Type="http://schemas.openxmlformats.org/officeDocument/2006/relationships/hyperlink" Target="http://www.twotorial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8880"/>
            <a:ext cx="7772400" cy="1251570"/>
          </a:xfrm>
        </p:spPr>
        <p:txBody>
          <a:bodyPr/>
          <a:lstStyle/>
          <a:p>
            <a:r>
              <a:rPr lang="en-GB" dirty="0" smtClean="0"/>
              <a:t>Introduction to 'R'</a:t>
            </a:r>
            <a:endParaRPr lang="en-GB" dirty="0"/>
          </a:p>
        </p:txBody>
      </p:sp>
      <p:sp>
        <p:nvSpPr>
          <p:cNvPr id="3" name="Subtitle 2"/>
          <p:cNvSpPr>
            <a:spLocks noGrp="1"/>
          </p:cNvSpPr>
          <p:nvPr>
            <p:ph type="subTitle" idx="1"/>
          </p:nvPr>
        </p:nvSpPr>
        <p:spPr>
          <a:xfrm>
            <a:off x="683568" y="4005064"/>
            <a:ext cx="6400800" cy="1487016"/>
          </a:xfrm>
        </p:spPr>
        <p:txBody>
          <a:bodyPr>
            <a:noAutofit/>
          </a:bodyPr>
          <a:lstStyle/>
          <a:p>
            <a:pPr algn="ctr">
              <a:lnSpc>
                <a:spcPct val="90000"/>
              </a:lnSpc>
            </a:pPr>
            <a:r>
              <a:rPr lang="en-GB" dirty="0"/>
              <a:t>Introduction to Statistics Course Week </a:t>
            </a:r>
            <a:r>
              <a:rPr lang="en-GB" dirty="0" smtClean="0"/>
              <a:t>1</a:t>
            </a:r>
            <a:endParaRPr lang="en-GB" dirty="0"/>
          </a:p>
          <a:p>
            <a:pPr algn="ctr">
              <a:lnSpc>
                <a:spcPct val="90000"/>
              </a:lnSpc>
            </a:pPr>
            <a:r>
              <a:rPr lang="en-GB" dirty="0"/>
              <a:t>February 10</a:t>
            </a:r>
            <a:r>
              <a:rPr lang="en-GB" baseline="30000" dirty="0"/>
              <a:t>th</a:t>
            </a:r>
            <a:r>
              <a:rPr lang="en-GB" dirty="0"/>
              <a:t> – 21</a:t>
            </a:r>
            <a:r>
              <a:rPr lang="en-GB" baseline="30000" dirty="0"/>
              <a:t>st</a:t>
            </a:r>
            <a:r>
              <a:rPr lang="en-GB" dirty="0"/>
              <a:t> 2014 </a:t>
            </a:r>
          </a:p>
          <a:p>
            <a:pPr algn="ctr">
              <a:lnSpc>
                <a:spcPct val="90000"/>
              </a:lnSpc>
            </a:pPr>
            <a:r>
              <a:rPr lang="en-GB" dirty="0" smtClean="0"/>
              <a:t>Pwani </a:t>
            </a:r>
            <a:r>
              <a:rPr lang="en-GB" dirty="0"/>
              <a:t>University</a:t>
            </a:r>
            <a:endParaRPr lang="en-US" dirty="0"/>
          </a:p>
        </p:txBody>
      </p:sp>
    </p:spTree>
    <p:extLst>
      <p:ext uri="{BB962C8B-B14F-4D97-AF65-F5344CB8AC3E}">
        <p14:creationId xmlns:p14="http://schemas.microsoft.com/office/powerpoint/2010/main" val="3122925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285"/>
          <a:stretch/>
        </p:blipFill>
        <p:spPr bwMode="auto">
          <a:xfrm>
            <a:off x="467544" y="548680"/>
            <a:ext cx="7632848" cy="4311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37240" y="548680"/>
            <a:ext cx="7763152" cy="436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760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1000"/>
                                        <p:tgtEl>
                                          <p:spTgt spid="1027"/>
                                        </p:tgtEl>
                                      </p:cBhvr>
                                    </p:animEffect>
                                    <p:anim calcmode="lin" valueType="num">
                                      <p:cBhvr>
                                        <p:cTn id="15" dur="1000" fill="hold"/>
                                        <p:tgtEl>
                                          <p:spTgt spid="1027"/>
                                        </p:tgtEl>
                                        <p:attrNameLst>
                                          <p:attrName>ppt_x</p:attrName>
                                        </p:attrNameLst>
                                      </p:cBhvr>
                                      <p:tavLst>
                                        <p:tav tm="0">
                                          <p:val>
                                            <p:strVal val="#ppt_x"/>
                                          </p:val>
                                        </p:tav>
                                        <p:tav tm="100000">
                                          <p:val>
                                            <p:strVal val="#ppt_x"/>
                                          </p:val>
                                        </p:tav>
                                      </p:tavLst>
                                    </p:anim>
                                    <p:anim calcmode="lin" valueType="num">
                                      <p:cBhvr>
                                        <p:cTn id="16" dur="1000" fill="hold"/>
                                        <p:tgtEl>
                                          <p:spTgt spid="102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1000"/>
                                        <p:tgtEl>
                                          <p:spTgt spid="1026"/>
                                        </p:tgtEl>
                                      </p:cBhvr>
                                    </p:animEffect>
                                    <p:anim calcmode="lin" valueType="num">
                                      <p:cBhvr>
                                        <p:cTn id="21" dur="1000" fill="hold"/>
                                        <p:tgtEl>
                                          <p:spTgt spid="1026"/>
                                        </p:tgtEl>
                                        <p:attrNameLst>
                                          <p:attrName>ppt_x</p:attrName>
                                        </p:attrNameLst>
                                      </p:cBhvr>
                                      <p:tavLst>
                                        <p:tav tm="0">
                                          <p:val>
                                            <p:strVal val="#ppt_x"/>
                                          </p:val>
                                        </p:tav>
                                        <p:tav tm="100000">
                                          <p:val>
                                            <p:strVal val="#ppt_x"/>
                                          </p:val>
                                        </p:tav>
                                      </p:tavLst>
                                    </p:anim>
                                    <p:anim calcmode="lin" valueType="num">
                                      <p:cBhvr>
                                        <p:cTn id="22" dur="1000" fill="hold"/>
                                        <p:tgtEl>
                                          <p:spTgt spid="102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10" presetClass="exit" presetSubtype="0" fill="hold" nodeType="afterEffect">
                                  <p:stCondLst>
                                    <p:cond delay="0"/>
                                  </p:stCondLst>
                                  <p:childTnLst>
                                    <p:animEffect transition="out" filter="fade">
                                      <p:cBhvr>
                                        <p:cTn id="25" dur="500"/>
                                        <p:tgtEl>
                                          <p:spTgt spid="1026"/>
                                        </p:tgtEl>
                                      </p:cBhvr>
                                    </p:animEffect>
                                    <p:set>
                                      <p:cBhvr>
                                        <p:cTn id="26"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a:t>
            </a:r>
            <a:endParaRPr lang="en-GB" dirty="0"/>
          </a:p>
        </p:txBody>
      </p:sp>
      <p:sp>
        <p:nvSpPr>
          <p:cNvPr id="3" name="Content Placeholder 2"/>
          <p:cNvSpPr>
            <a:spLocks noGrp="1"/>
          </p:cNvSpPr>
          <p:nvPr>
            <p:ph idx="1"/>
          </p:nvPr>
        </p:nvSpPr>
        <p:spPr/>
        <p:txBody>
          <a:bodyPr/>
          <a:lstStyle/>
          <a:p>
            <a:r>
              <a:rPr lang="en-GB" dirty="0" smtClean="0"/>
              <a:t>A </a:t>
            </a:r>
            <a:r>
              <a:rPr lang="en-GB" b="1" dirty="0"/>
              <a:t>vector</a:t>
            </a:r>
            <a:r>
              <a:rPr lang="en-GB" dirty="0"/>
              <a:t> can only contain objects of the same class</a:t>
            </a:r>
          </a:p>
          <a:p>
            <a:pPr marL="0" indent="0">
              <a:buNone/>
            </a:pPr>
            <a:r>
              <a:rPr lang="en-GB" dirty="0" smtClean="0">
                <a:latin typeface="Adobe Arabic" pitchFamily="18" charset="-78"/>
                <a:cs typeface="Adobe Arabic" pitchFamily="18" charset="-78"/>
              </a:rPr>
              <a:t>a &lt;- c(1,2,5.3,6,-2,4) # numeric vector</a:t>
            </a:r>
          </a:p>
          <a:p>
            <a:pPr marL="0" indent="0">
              <a:buNone/>
            </a:pPr>
            <a:r>
              <a:rPr lang="en-GB" dirty="0" smtClean="0">
                <a:latin typeface="Adobe Arabic" pitchFamily="18" charset="-78"/>
                <a:cs typeface="Adobe Arabic" pitchFamily="18" charset="-78"/>
              </a:rPr>
              <a:t>b &lt;- c("</a:t>
            </a:r>
            <a:r>
              <a:rPr lang="en-GB" dirty="0" err="1" smtClean="0">
                <a:latin typeface="Adobe Arabic" pitchFamily="18" charset="-78"/>
                <a:cs typeface="Adobe Arabic" pitchFamily="18" charset="-78"/>
              </a:rPr>
              <a:t>one","two","three</a:t>
            </a:r>
            <a:r>
              <a:rPr lang="en-GB" dirty="0" smtClean="0">
                <a:latin typeface="Adobe Arabic" pitchFamily="18" charset="-78"/>
                <a:cs typeface="Adobe Arabic" pitchFamily="18" charset="-78"/>
              </a:rPr>
              <a:t>") # character vector</a:t>
            </a:r>
          </a:p>
          <a:p>
            <a:pPr marL="0" indent="0">
              <a:buNone/>
            </a:pPr>
            <a:r>
              <a:rPr lang="en-GB" dirty="0" smtClean="0">
                <a:latin typeface="Adobe Arabic" pitchFamily="18" charset="-78"/>
                <a:cs typeface="Adobe Arabic" pitchFamily="18" charset="-78"/>
              </a:rPr>
              <a:t>c &lt;- c(</a:t>
            </a:r>
            <a:r>
              <a:rPr lang="en-GB" dirty="0" err="1" smtClean="0">
                <a:latin typeface="Adobe Arabic" pitchFamily="18" charset="-78"/>
                <a:cs typeface="Adobe Arabic" pitchFamily="18" charset="-78"/>
              </a:rPr>
              <a:t>TRUE,TRUE,TRUE,FALSE,TRUE,FALSE</a:t>
            </a:r>
            <a:r>
              <a:rPr lang="en-GB" dirty="0" smtClean="0">
                <a:latin typeface="Adobe Arabic" pitchFamily="18" charset="-78"/>
                <a:cs typeface="Adobe Arabic" pitchFamily="18" charset="-78"/>
              </a:rPr>
              <a:t>) #logical vector</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20196275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Matrices</a:t>
            </a:r>
            <a:endParaRPr lang="en-GB" dirty="0"/>
          </a:p>
        </p:txBody>
      </p:sp>
      <p:sp>
        <p:nvSpPr>
          <p:cNvPr id="3" name="Content Placeholder 2"/>
          <p:cNvSpPr>
            <a:spLocks noGrp="1"/>
          </p:cNvSpPr>
          <p:nvPr>
            <p:ph idx="1"/>
          </p:nvPr>
        </p:nvSpPr>
        <p:spPr/>
        <p:txBody>
          <a:bodyPr/>
          <a:lstStyle/>
          <a:p>
            <a:r>
              <a:rPr lang="en-GB" dirty="0" smtClean="0"/>
              <a:t>All </a:t>
            </a:r>
            <a:r>
              <a:rPr lang="en-GB" dirty="0"/>
              <a:t>columns in a matrix must have the same </a:t>
            </a:r>
            <a:r>
              <a:rPr lang="en-GB" dirty="0" smtClean="0"/>
              <a:t>class(numeric</a:t>
            </a:r>
            <a:r>
              <a:rPr lang="en-GB" dirty="0"/>
              <a:t>, character, etc.) and the same length. The general format is</a:t>
            </a:r>
          </a:p>
          <a:p>
            <a:pPr lvl="1"/>
            <a:r>
              <a:rPr lang="en-GB" dirty="0" err="1"/>
              <a:t>mymatrix</a:t>
            </a:r>
            <a:r>
              <a:rPr lang="en-GB" dirty="0"/>
              <a:t> &lt;- </a:t>
            </a:r>
            <a:r>
              <a:rPr lang="en-GB" b="1" dirty="0"/>
              <a:t>matrix(</a:t>
            </a:r>
            <a:r>
              <a:rPr lang="en-GB" i="1" dirty="0"/>
              <a:t>vector</a:t>
            </a:r>
            <a:r>
              <a:rPr lang="en-GB" dirty="0"/>
              <a:t>, </a:t>
            </a:r>
            <a:r>
              <a:rPr lang="en-GB" b="1" dirty="0" err="1"/>
              <a:t>nrow</a:t>
            </a:r>
            <a:r>
              <a:rPr lang="en-GB" b="1" dirty="0"/>
              <a:t>=</a:t>
            </a:r>
            <a:r>
              <a:rPr lang="en-GB" i="1" dirty="0"/>
              <a:t>r</a:t>
            </a:r>
            <a:r>
              <a:rPr lang="en-GB" dirty="0"/>
              <a:t>, </a:t>
            </a:r>
            <a:r>
              <a:rPr lang="en-GB" b="1" dirty="0" err="1"/>
              <a:t>ncol</a:t>
            </a:r>
            <a:r>
              <a:rPr lang="en-GB" b="1" dirty="0"/>
              <a:t>=</a:t>
            </a:r>
            <a:r>
              <a:rPr lang="en-GB" i="1" dirty="0"/>
              <a:t>c</a:t>
            </a:r>
            <a:r>
              <a:rPr lang="en-GB" dirty="0"/>
              <a:t>, </a:t>
            </a:r>
            <a:r>
              <a:rPr lang="en-GB" b="1" dirty="0" err="1"/>
              <a:t>byrow</a:t>
            </a:r>
            <a:r>
              <a:rPr lang="en-GB" b="1" dirty="0"/>
              <a:t>=</a:t>
            </a:r>
            <a:r>
              <a:rPr lang="en-GB" i="1" dirty="0"/>
              <a:t>FALSE</a:t>
            </a:r>
            <a:r>
              <a:rPr lang="en-GB" dirty="0"/>
              <a:t>, </a:t>
            </a:r>
            <a:r>
              <a:rPr lang="en-GB" b="1" dirty="0"/>
              <a:t/>
            </a:r>
            <a:br>
              <a:rPr lang="en-GB" b="1" dirty="0"/>
            </a:br>
            <a:r>
              <a:rPr lang="en-GB" b="1" dirty="0"/>
              <a:t>   </a:t>
            </a:r>
            <a:r>
              <a:rPr lang="en-GB" b="1" dirty="0" err="1"/>
              <a:t>dimnames</a:t>
            </a:r>
            <a:r>
              <a:rPr lang="en-GB" b="1" dirty="0"/>
              <a:t>=list(</a:t>
            </a:r>
            <a:r>
              <a:rPr lang="en-GB" i="1" dirty="0" err="1"/>
              <a:t>char_vector_rownames</a:t>
            </a:r>
            <a:r>
              <a:rPr lang="en-GB" dirty="0"/>
              <a:t>, </a:t>
            </a:r>
            <a:r>
              <a:rPr lang="en-GB" i="1" dirty="0" err="1"/>
              <a:t>char_vector_colnames</a:t>
            </a:r>
            <a:r>
              <a:rPr lang="en-GB" b="1" dirty="0"/>
              <a:t>)) </a:t>
            </a:r>
            <a:endParaRPr lang="en-GB" b="1" dirty="0" smtClean="0"/>
          </a:p>
          <a:p>
            <a:pPr lvl="1"/>
            <a:r>
              <a:rPr lang="en-GB" b="1" dirty="0" err="1"/>
              <a:t>byrow</a:t>
            </a:r>
            <a:r>
              <a:rPr lang="en-GB" b="1" dirty="0"/>
              <a:t>=TRUE</a:t>
            </a:r>
            <a:r>
              <a:rPr lang="en-GB" dirty="0"/>
              <a:t> indicates that the matrix should be filled by rows</a:t>
            </a:r>
          </a:p>
          <a:p>
            <a:endParaRPr lang="en-GB" dirty="0"/>
          </a:p>
        </p:txBody>
      </p:sp>
    </p:spTree>
    <p:extLst>
      <p:ext uri="{BB962C8B-B14F-4D97-AF65-F5344CB8AC3E}">
        <p14:creationId xmlns:p14="http://schemas.microsoft.com/office/powerpoint/2010/main" val="908625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Factors</a:t>
            </a:r>
            <a:endParaRPr lang="en-GB" dirty="0"/>
          </a:p>
        </p:txBody>
      </p:sp>
      <p:sp>
        <p:nvSpPr>
          <p:cNvPr id="3" name="Content Placeholder 2"/>
          <p:cNvSpPr>
            <a:spLocks noGrp="1"/>
          </p:cNvSpPr>
          <p:nvPr>
            <p:ph idx="1"/>
          </p:nvPr>
        </p:nvSpPr>
        <p:spPr/>
        <p:txBody>
          <a:bodyPr/>
          <a:lstStyle/>
          <a:p>
            <a:r>
              <a:rPr lang="en-GB" dirty="0" smtClean="0"/>
              <a:t>Used to </a:t>
            </a:r>
            <a:r>
              <a:rPr lang="en-GB" dirty="0"/>
              <a:t>represent categorical data. </a:t>
            </a:r>
            <a:endParaRPr lang="en-GB" dirty="0" smtClean="0"/>
          </a:p>
          <a:p>
            <a:r>
              <a:rPr lang="en-GB" dirty="0" smtClean="0"/>
              <a:t>Can be </a:t>
            </a:r>
            <a:r>
              <a:rPr lang="en-GB" dirty="0"/>
              <a:t>unordered or </a:t>
            </a:r>
            <a:r>
              <a:rPr lang="en-GB" dirty="0" smtClean="0"/>
              <a:t>ordered.</a:t>
            </a:r>
          </a:p>
          <a:p>
            <a:pPr lvl="1"/>
            <a:r>
              <a:rPr lang="en-GB" dirty="0" smtClean="0"/>
              <a:t>A factor is like an </a:t>
            </a:r>
            <a:r>
              <a:rPr lang="en-GB" dirty="0"/>
              <a:t>integer vector where each integer has a label.</a:t>
            </a:r>
          </a:p>
          <a:p>
            <a:pPr lvl="1"/>
            <a:r>
              <a:rPr lang="en-GB" dirty="0"/>
              <a:t>x &lt;- factor(c("yes", "yes", "no", "yes", "no"))</a:t>
            </a:r>
          </a:p>
        </p:txBody>
      </p:sp>
    </p:spTree>
    <p:extLst>
      <p:ext uri="{BB962C8B-B14F-4D97-AF65-F5344CB8AC3E}">
        <p14:creationId xmlns:p14="http://schemas.microsoft.com/office/powerpoint/2010/main" val="919246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Missing </a:t>
            </a:r>
            <a:r>
              <a:rPr lang="en-GB" b="1" dirty="0" smtClean="0"/>
              <a:t>values</a:t>
            </a:r>
            <a:endParaRPr lang="en-GB" dirty="0"/>
          </a:p>
        </p:txBody>
      </p:sp>
      <p:sp>
        <p:nvSpPr>
          <p:cNvPr id="3" name="Content Placeholder 2"/>
          <p:cNvSpPr>
            <a:spLocks noGrp="1"/>
          </p:cNvSpPr>
          <p:nvPr>
            <p:ph idx="1"/>
          </p:nvPr>
        </p:nvSpPr>
        <p:spPr/>
        <p:txBody>
          <a:bodyPr>
            <a:normAutofit/>
          </a:bodyPr>
          <a:lstStyle/>
          <a:p>
            <a:r>
              <a:rPr lang="en-GB" dirty="0" smtClean="0"/>
              <a:t>Missing </a:t>
            </a:r>
            <a:r>
              <a:rPr lang="en-GB" dirty="0"/>
              <a:t>values are represented by the symbol </a:t>
            </a:r>
            <a:r>
              <a:rPr lang="en-GB" b="1" dirty="0"/>
              <a:t>NA</a:t>
            </a:r>
            <a:r>
              <a:rPr lang="en-GB" dirty="0"/>
              <a:t> (not available</a:t>
            </a:r>
            <a:r>
              <a:rPr lang="en-GB" dirty="0" smtClean="0"/>
              <a:t>)</a:t>
            </a:r>
          </a:p>
          <a:p>
            <a:r>
              <a:rPr lang="en-GB" dirty="0"/>
              <a:t>Impossible values (e.g., dividing by zero) are represented by the symbol </a:t>
            </a:r>
            <a:r>
              <a:rPr lang="en-GB" b="1" dirty="0" err="1"/>
              <a:t>NaN</a:t>
            </a:r>
            <a:r>
              <a:rPr lang="en-GB" dirty="0"/>
              <a:t> (not a number</a:t>
            </a:r>
            <a:r>
              <a:rPr lang="en-GB" dirty="0" smtClean="0"/>
              <a:t>)</a:t>
            </a:r>
          </a:p>
          <a:p>
            <a:pPr lvl="1"/>
            <a:r>
              <a:rPr lang="en-GB" sz="1500" dirty="0"/>
              <a:t>is.na(x) # returns TRUE of x is </a:t>
            </a:r>
            <a:r>
              <a:rPr lang="en-GB" sz="1500" dirty="0" smtClean="0"/>
              <a:t>missing</a:t>
            </a:r>
          </a:p>
          <a:p>
            <a:pPr lvl="1"/>
            <a:r>
              <a:rPr lang="en-GB" sz="1500" dirty="0"/>
              <a:t>mean(x, na.rm=TRUE) # </a:t>
            </a:r>
            <a:r>
              <a:rPr lang="en-GB" sz="1500" dirty="0" smtClean="0"/>
              <a:t>exclude missing in functions</a:t>
            </a:r>
          </a:p>
          <a:p>
            <a:pPr lvl="1"/>
            <a:r>
              <a:rPr lang="en-GB" sz="1500" dirty="0" err="1"/>
              <a:t>complete.cases</a:t>
            </a:r>
            <a:r>
              <a:rPr lang="en-GB" sz="1500" dirty="0"/>
              <a:t>() </a:t>
            </a:r>
            <a:r>
              <a:rPr lang="en-GB" sz="1500" dirty="0" smtClean="0"/>
              <a:t>#returns the number of complete cases</a:t>
            </a:r>
            <a:endParaRPr lang="en-GB" sz="1500" dirty="0"/>
          </a:p>
        </p:txBody>
      </p:sp>
    </p:spTree>
    <p:extLst>
      <p:ext uri="{BB962C8B-B14F-4D97-AF65-F5344CB8AC3E}">
        <p14:creationId xmlns:p14="http://schemas.microsoft.com/office/powerpoint/2010/main" val="4163743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Data Frames</a:t>
            </a:r>
            <a:endParaRPr lang="en-GB" dirty="0"/>
          </a:p>
        </p:txBody>
      </p:sp>
      <p:sp>
        <p:nvSpPr>
          <p:cNvPr id="3" name="Content Placeholder 2"/>
          <p:cNvSpPr>
            <a:spLocks noGrp="1"/>
          </p:cNvSpPr>
          <p:nvPr>
            <p:ph idx="1"/>
          </p:nvPr>
        </p:nvSpPr>
        <p:spPr/>
        <p:txBody>
          <a:bodyPr/>
          <a:lstStyle/>
          <a:p>
            <a:r>
              <a:rPr lang="en-GB" dirty="0" smtClean="0"/>
              <a:t>More </a:t>
            </a:r>
            <a:r>
              <a:rPr lang="en-GB" dirty="0"/>
              <a:t>general than a matrix</a:t>
            </a:r>
            <a:r>
              <a:rPr lang="en-GB" dirty="0" smtClean="0"/>
              <a:t>,</a:t>
            </a:r>
          </a:p>
          <a:p>
            <a:pPr lvl="1"/>
            <a:r>
              <a:rPr lang="en-GB" dirty="0" smtClean="0"/>
              <a:t> has </a:t>
            </a:r>
            <a:r>
              <a:rPr lang="en-GB" dirty="0"/>
              <a:t>different </a:t>
            </a:r>
            <a:r>
              <a:rPr lang="en-GB" dirty="0" smtClean="0"/>
              <a:t>columns and </a:t>
            </a:r>
            <a:r>
              <a:rPr lang="en-GB" dirty="0"/>
              <a:t>can have different modes (numeric, character, factor, etc</a:t>
            </a:r>
            <a:r>
              <a:rPr lang="en-GB" dirty="0" smtClean="0"/>
              <a:t>.)</a:t>
            </a:r>
          </a:p>
          <a:p>
            <a:r>
              <a:rPr lang="en-GB" dirty="0" smtClean="0"/>
              <a:t>Used </a:t>
            </a:r>
            <a:r>
              <a:rPr lang="en-GB" dirty="0"/>
              <a:t>to store tabular </a:t>
            </a:r>
            <a:r>
              <a:rPr lang="en-GB" dirty="0" smtClean="0"/>
              <a:t>data</a:t>
            </a:r>
          </a:p>
          <a:p>
            <a:r>
              <a:rPr lang="en-GB" dirty="0" smtClean="0"/>
              <a:t>Can store data of different classes</a:t>
            </a:r>
          </a:p>
          <a:p>
            <a:r>
              <a:rPr lang="en-GB" dirty="0" err="1"/>
              <a:t>read.table</a:t>
            </a:r>
            <a:r>
              <a:rPr lang="en-GB" dirty="0"/>
              <a:t>() or read.csv() </a:t>
            </a:r>
            <a:r>
              <a:rPr lang="en-GB" dirty="0" smtClean="0"/>
              <a:t>– used to load </a:t>
            </a:r>
            <a:r>
              <a:rPr lang="en-GB" dirty="0" err="1" smtClean="0"/>
              <a:t>dataframes</a:t>
            </a:r>
            <a:endParaRPr lang="en-GB" dirty="0"/>
          </a:p>
        </p:txBody>
      </p:sp>
    </p:spTree>
    <p:extLst>
      <p:ext uri="{BB962C8B-B14F-4D97-AF65-F5344CB8AC3E}">
        <p14:creationId xmlns:p14="http://schemas.microsoft.com/office/powerpoint/2010/main" val="3206557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Data Frames</a:t>
            </a:r>
            <a:endParaRPr lang="en-GB" dirty="0"/>
          </a:p>
        </p:txBody>
      </p:sp>
      <p:sp>
        <p:nvSpPr>
          <p:cNvPr id="3" name="Content Placeholder 2"/>
          <p:cNvSpPr>
            <a:spLocks noGrp="1"/>
          </p:cNvSpPr>
          <p:nvPr>
            <p:ph idx="1"/>
          </p:nvPr>
        </p:nvSpPr>
        <p:spPr/>
        <p:txBody>
          <a:bodyPr/>
          <a:lstStyle/>
          <a:p>
            <a:r>
              <a:rPr lang="en-GB" dirty="0" err="1">
                <a:latin typeface="CourierPS" pitchFamily="49" charset="0"/>
              </a:rPr>
              <a:t>data.frame</a:t>
            </a:r>
            <a:r>
              <a:rPr lang="en-GB" dirty="0">
                <a:latin typeface="CourierPS" pitchFamily="49" charset="0"/>
              </a:rPr>
              <a:t>(foo = 1:4, bar = c(T, T, F, F))</a:t>
            </a:r>
          </a:p>
          <a:p>
            <a:r>
              <a:rPr lang="en-GB" dirty="0">
                <a:latin typeface="CourierPS" pitchFamily="49" charset="0"/>
              </a:rPr>
              <a:t>x &lt;- (1,2,3,4,5,6,7,8,9</a:t>
            </a:r>
            <a:r>
              <a:rPr lang="en-GB" dirty="0" smtClean="0">
                <a:latin typeface="CourierPS" pitchFamily="49" charset="0"/>
              </a:rPr>
              <a:t>)</a:t>
            </a:r>
          </a:p>
          <a:p>
            <a:r>
              <a:rPr lang="en-GB" dirty="0">
                <a:latin typeface="CourierPS" pitchFamily="49" charset="0"/>
              </a:rPr>
              <a:t>y &lt;- c(</a:t>
            </a:r>
            <a:r>
              <a:rPr lang="en-GB" dirty="0" err="1">
                <a:latin typeface="CourierPS" pitchFamily="49" charset="0"/>
              </a:rPr>
              <a:t>a,b,c,d,e,f,g,h,i</a:t>
            </a:r>
            <a:r>
              <a:rPr lang="en-GB" dirty="0" smtClean="0">
                <a:latin typeface="CourierPS" pitchFamily="49" charset="0"/>
              </a:rPr>
              <a:t>)</a:t>
            </a:r>
          </a:p>
          <a:p>
            <a:r>
              <a:rPr lang="en-GB" dirty="0" err="1">
                <a:latin typeface="CourierPS" pitchFamily="49" charset="0"/>
              </a:rPr>
              <a:t>df</a:t>
            </a:r>
            <a:r>
              <a:rPr lang="en-GB" dirty="0">
                <a:latin typeface="CourierPS" pitchFamily="49" charset="0"/>
              </a:rPr>
              <a:t> &lt;- </a:t>
            </a:r>
            <a:r>
              <a:rPr lang="en-GB" dirty="0" err="1">
                <a:latin typeface="CourierPS" pitchFamily="49" charset="0"/>
              </a:rPr>
              <a:t>data.frame</a:t>
            </a:r>
            <a:r>
              <a:rPr lang="en-GB" dirty="0">
                <a:latin typeface="CourierPS" pitchFamily="49" charset="0"/>
              </a:rPr>
              <a:t>(x=x, y=y</a:t>
            </a:r>
            <a:r>
              <a:rPr lang="en-GB" dirty="0" smtClean="0">
                <a:latin typeface="CourierPS" pitchFamily="49" charset="0"/>
              </a:rPr>
              <a:t>)</a:t>
            </a:r>
          </a:p>
          <a:p>
            <a:r>
              <a:rPr lang="en-GB" dirty="0" smtClean="0">
                <a:latin typeface="CourierPS" pitchFamily="49" charset="0"/>
              </a:rPr>
              <a:t>print(</a:t>
            </a:r>
            <a:r>
              <a:rPr lang="en-GB" dirty="0" err="1" smtClean="0">
                <a:latin typeface="CourierPS" pitchFamily="49" charset="0"/>
              </a:rPr>
              <a:t>df</a:t>
            </a:r>
            <a:r>
              <a:rPr lang="en-GB" dirty="0" smtClean="0">
                <a:latin typeface="CourierPS" pitchFamily="49" charset="0"/>
              </a:rPr>
              <a:t>)</a:t>
            </a:r>
            <a:endParaRPr lang="en-GB" dirty="0">
              <a:latin typeface="CourierPS" pitchFamily="49" charset="0"/>
            </a:endParaRPr>
          </a:p>
        </p:txBody>
      </p:sp>
    </p:spTree>
    <p:extLst>
      <p:ext uri="{BB962C8B-B14F-4D97-AF65-F5344CB8AC3E}">
        <p14:creationId xmlns:p14="http://schemas.microsoft.com/office/powerpoint/2010/main" val="9965817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Datasets</a:t>
            </a:r>
          </a:p>
        </p:txBody>
      </p:sp>
      <p:sp>
        <p:nvSpPr>
          <p:cNvPr id="3" name="Content Placeholder 2"/>
          <p:cNvSpPr>
            <a:spLocks noGrp="1"/>
          </p:cNvSpPr>
          <p:nvPr>
            <p:ph idx="1"/>
          </p:nvPr>
        </p:nvSpPr>
        <p:spPr/>
        <p:txBody>
          <a:bodyPr>
            <a:normAutofit/>
          </a:bodyPr>
          <a:lstStyle/>
          <a:p>
            <a:r>
              <a:rPr lang="en-GB" dirty="0" smtClean="0"/>
              <a:t>R works with datasets as </a:t>
            </a:r>
            <a:r>
              <a:rPr lang="en-GB" dirty="0" err="1" smtClean="0"/>
              <a:t>textfiles</a:t>
            </a:r>
            <a:endParaRPr lang="en-GB" dirty="0" smtClean="0"/>
          </a:p>
          <a:p>
            <a:r>
              <a:rPr lang="en-GB" dirty="0"/>
              <a:t>Base R functions </a:t>
            </a:r>
            <a:r>
              <a:rPr lang="en-GB" dirty="0" err="1">
                <a:latin typeface="CourierPS" pitchFamily="49" charset="0"/>
              </a:rPr>
              <a:t>read.table</a:t>
            </a:r>
            <a:r>
              <a:rPr lang="en-GB" dirty="0"/>
              <a:t> and </a:t>
            </a:r>
            <a:r>
              <a:rPr lang="en-GB" dirty="0">
                <a:latin typeface="CourierPS" pitchFamily="49" charset="0"/>
              </a:rPr>
              <a:t>read.csv</a:t>
            </a:r>
            <a:r>
              <a:rPr lang="en-GB" dirty="0"/>
              <a:t> can read in data stored as text files, delimited by almost anything </a:t>
            </a:r>
            <a:endParaRPr lang="en-GB" dirty="0" smtClean="0"/>
          </a:p>
          <a:p>
            <a:r>
              <a:rPr lang="en-GB" dirty="0" smtClean="0"/>
              <a:t>Data from other stat packages can be read using </a:t>
            </a:r>
          </a:p>
          <a:p>
            <a:pPr lvl="1"/>
            <a:r>
              <a:rPr lang="en-GB" dirty="0">
                <a:latin typeface="CourierPS" pitchFamily="49" charset="0"/>
              </a:rPr>
              <a:t>read.xlsx(file, </a:t>
            </a:r>
            <a:r>
              <a:rPr lang="en-GB" dirty="0" err="1">
                <a:latin typeface="CourierPS" pitchFamily="49" charset="0"/>
              </a:rPr>
              <a:t>sheetIndex</a:t>
            </a:r>
            <a:r>
              <a:rPr lang="en-GB" dirty="0">
                <a:latin typeface="CourierPS" pitchFamily="49" charset="0"/>
              </a:rPr>
              <a:t>=1</a:t>
            </a:r>
            <a:r>
              <a:rPr lang="en-GB" dirty="0" smtClean="0">
                <a:latin typeface="CourierPS" pitchFamily="49" charset="0"/>
              </a:rPr>
              <a:t>) #excel files</a:t>
            </a:r>
          </a:p>
          <a:p>
            <a:pPr lvl="1"/>
            <a:r>
              <a:rPr lang="en-GB" dirty="0" err="1" smtClean="0">
                <a:latin typeface="CourierPS" pitchFamily="49" charset="0"/>
              </a:rPr>
              <a:t>read.dta</a:t>
            </a:r>
            <a:r>
              <a:rPr lang="en-GB" dirty="0" smtClean="0">
                <a:latin typeface="CourierPS" pitchFamily="49" charset="0"/>
              </a:rPr>
              <a:t>(file)# </a:t>
            </a:r>
            <a:r>
              <a:rPr lang="en-GB" dirty="0" err="1" smtClean="0">
                <a:latin typeface="CourierPS" pitchFamily="49" charset="0"/>
              </a:rPr>
              <a:t>stata</a:t>
            </a:r>
            <a:r>
              <a:rPr lang="en-GB" dirty="0" smtClean="0">
                <a:latin typeface="CourierPS" pitchFamily="49" charset="0"/>
              </a:rPr>
              <a:t> files</a:t>
            </a:r>
            <a:endParaRPr lang="en-GB" dirty="0">
              <a:latin typeface="CourierPS" pitchFamily="49" charset="0"/>
            </a:endParaRPr>
          </a:p>
        </p:txBody>
      </p:sp>
    </p:spTree>
    <p:extLst>
      <p:ext uri="{BB962C8B-B14F-4D97-AF65-F5344CB8AC3E}">
        <p14:creationId xmlns:p14="http://schemas.microsoft.com/office/powerpoint/2010/main" val="35069095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RDA</a:t>
            </a:r>
            <a:r>
              <a:rPr lang="en-GB" dirty="0" smtClean="0"/>
              <a:t> Data</a:t>
            </a:r>
            <a:endParaRPr lang="en-GB" dirty="0"/>
          </a:p>
        </p:txBody>
      </p:sp>
      <p:sp>
        <p:nvSpPr>
          <p:cNvPr id="3" name="Content Placeholder 2"/>
          <p:cNvSpPr>
            <a:spLocks noGrp="1"/>
          </p:cNvSpPr>
          <p:nvPr>
            <p:ph idx="1"/>
          </p:nvPr>
        </p:nvSpPr>
        <p:spPr/>
        <p:txBody>
          <a:bodyPr/>
          <a:lstStyle/>
          <a:p>
            <a:r>
              <a:rPr lang="en-GB" dirty="0" smtClean="0"/>
              <a:t>R Data type</a:t>
            </a:r>
          </a:p>
          <a:p>
            <a:r>
              <a:rPr lang="en-GB" dirty="0" smtClean="0"/>
              <a:t>Can be created from other data sets</a:t>
            </a:r>
          </a:p>
          <a:p>
            <a:r>
              <a:rPr lang="en-GB" i="1" dirty="0"/>
              <a:t>data &lt;- load("</a:t>
            </a:r>
            <a:r>
              <a:rPr lang="en-GB" i="1" dirty="0" err="1"/>
              <a:t>profit.rda</a:t>
            </a:r>
            <a:r>
              <a:rPr lang="en-GB" i="1" dirty="0"/>
              <a:t>") </a:t>
            </a:r>
            <a:endParaRPr lang="en-GB" i="1" dirty="0" smtClean="0"/>
          </a:p>
          <a:p>
            <a:r>
              <a:rPr lang="en-GB" i="1" dirty="0" smtClean="0"/>
              <a:t>Saving a data frame as an </a:t>
            </a:r>
            <a:r>
              <a:rPr lang="en-GB" i="1" dirty="0" err="1" smtClean="0"/>
              <a:t>rda</a:t>
            </a:r>
            <a:endParaRPr lang="en-GB" i="1" dirty="0" smtClean="0"/>
          </a:p>
          <a:p>
            <a:pPr lvl="1"/>
            <a:r>
              <a:rPr lang="en-GB" i="1" dirty="0" smtClean="0"/>
              <a:t>Save(</a:t>
            </a:r>
            <a:r>
              <a:rPr lang="en-GB" i="1" dirty="0" err="1" smtClean="0"/>
              <a:t>data.frame</a:t>
            </a:r>
            <a:r>
              <a:rPr lang="en-GB" i="1" dirty="0" smtClean="0"/>
              <a:t>, “</a:t>
            </a:r>
            <a:r>
              <a:rPr lang="en-GB" i="1" dirty="0" err="1" smtClean="0"/>
              <a:t>dataset.rda</a:t>
            </a:r>
            <a:r>
              <a:rPr lang="en-GB" i="1" dirty="0" smtClean="0"/>
              <a:t>”)</a:t>
            </a:r>
            <a:endParaRPr lang="en-GB" i="1" dirty="0" smtClean="0"/>
          </a:p>
          <a:p>
            <a:endParaRPr lang="en-GB" dirty="0"/>
          </a:p>
        </p:txBody>
      </p:sp>
    </p:spTree>
    <p:extLst>
      <p:ext uri="{BB962C8B-B14F-4D97-AF65-F5344CB8AC3E}">
        <p14:creationId xmlns:p14="http://schemas.microsoft.com/office/powerpoint/2010/main" val="22722151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Data Sets </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0769"/>
            <a:ext cx="8341074" cy="365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5220735"/>
            <a:ext cx="3588546" cy="646331"/>
          </a:xfrm>
          <a:prstGeom prst="rect">
            <a:avLst/>
          </a:prstGeom>
          <a:noFill/>
        </p:spPr>
        <p:txBody>
          <a:bodyPr wrap="none" rtlCol="0">
            <a:spAutoFit/>
          </a:bodyPr>
          <a:lstStyle/>
          <a:p>
            <a:pPr algn="ctr"/>
            <a:r>
              <a:rPr lang="en-GB" dirty="0" smtClean="0"/>
              <a:t>Source: Computing for Data Analysis</a:t>
            </a:r>
          </a:p>
          <a:p>
            <a:pPr algn="ctr"/>
            <a:r>
              <a:rPr lang="en-GB" dirty="0" smtClean="0"/>
              <a:t>Roger Peng</a:t>
            </a:r>
            <a:endParaRPr lang="en-GB" dirty="0"/>
          </a:p>
        </p:txBody>
      </p:sp>
    </p:spTree>
    <p:extLst>
      <p:ext uri="{BB962C8B-B14F-4D97-AF65-F5344CB8AC3E}">
        <p14:creationId xmlns:p14="http://schemas.microsoft.com/office/powerpoint/2010/main" val="3412097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and History of R</a:t>
            </a:r>
            <a:endParaRPr lang="en-GB" dirty="0"/>
          </a:p>
        </p:txBody>
      </p:sp>
      <p:sp>
        <p:nvSpPr>
          <p:cNvPr id="3" name="Content Placeholder 2"/>
          <p:cNvSpPr>
            <a:spLocks noGrp="1"/>
          </p:cNvSpPr>
          <p:nvPr>
            <p:ph idx="1"/>
          </p:nvPr>
        </p:nvSpPr>
        <p:spPr/>
        <p:txBody>
          <a:bodyPr>
            <a:normAutofit/>
          </a:bodyPr>
          <a:lstStyle/>
          <a:p>
            <a:r>
              <a:rPr lang="en-GB" dirty="0"/>
              <a:t>R is a dialect of the S language</a:t>
            </a:r>
            <a:r>
              <a:rPr lang="en-GB" dirty="0" smtClean="0"/>
              <a:t>.</a:t>
            </a:r>
          </a:p>
          <a:p>
            <a:r>
              <a:rPr lang="en-GB" dirty="0"/>
              <a:t>S is a language that was developed by John Chambers and others at Bell Labs. S was </a:t>
            </a:r>
            <a:r>
              <a:rPr lang="en-GB" dirty="0" smtClean="0"/>
              <a:t>initiated </a:t>
            </a:r>
            <a:r>
              <a:rPr lang="en-GB" dirty="0"/>
              <a:t>in </a:t>
            </a:r>
            <a:r>
              <a:rPr lang="en-GB" b="1" dirty="0"/>
              <a:t>1976</a:t>
            </a:r>
            <a:r>
              <a:rPr lang="en-GB" dirty="0"/>
              <a:t>. </a:t>
            </a:r>
            <a:r>
              <a:rPr lang="en-GB" sz="900" dirty="0" smtClean="0"/>
              <a:t>(visit</a:t>
            </a:r>
            <a:r>
              <a:rPr lang="en-GB" sz="900" dirty="0"/>
              <a:t>: </a:t>
            </a:r>
            <a:r>
              <a:rPr lang="en-GB" sz="900" u="sng" dirty="0">
                <a:hlinkClick r:id="rId3"/>
              </a:rPr>
              <a:t>http://stat.bell-labs.com/</a:t>
            </a:r>
            <a:r>
              <a:rPr lang="en-GB" sz="900" dirty="0"/>
              <a:t> or </a:t>
            </a:r>
            <a:r>
              <a:rPr lang="en-GB" sz="900" u="sng" dirty="0">
                <a:hlinkClick r:id="rId4"/>
              </a:rPr>
              <a:t>http://</a:t>
            </a:r>
            <a:r>
              <a:rPr lang="en-GB" sz="900" u="sng" dirty="0" smtClean="0">
                <a:hlinkClick r:id="rId4"/>
              </a:rPr>
              <a:t>www.stat.bell-labs.com/S/history.html</a:t>
            </a:r>
            <a:r>
              <a:rPr lang="en-GB" sz="900" u="sng" dirty="0" smtClean="0"/>
              <a:t>)</a:t>
            </a:r>
          </a:p>
          <a:p>
            <a:r>
              <a:rPr lang="en-GB" dirty="0"/>
              <a:t>R was created in </a:t>
            </a:r>
            <a:r>
              <a:rPr lang="en-GB" b="1" dirty="0"/>
              <a:t>1991</a:t>
            </a:r>
            <a:r>
              <a:rPr lang="en-GB" dirty="0"/>
              <a:t> </a:t>
            </a:r>
            <a:r>
              <a:rPr lang="en-GB" dirty="0" smtClean="0"/>
              <a:t>– by Rose </a:t>
            </a:r>
            <a:r>
              <a:rPr lang="en-GB" dirty="0" err="1" smtClean="0"/>
              <a:t>Ihaka</a:t>
            </a:r>
            <a:r>
              <a:rPr lang="en-GB" dirty="0" smtClean="0"/>
              <a:t> </a:t>
            </a:r>
            <a:r>
              <a:rPr lang="en-GB" dirty="0"/>
              <a:t>and Robert </a:t>
            </a:r>
            <a:r>
              <a:rPr lang="en-GB" dirty="0" smtClean="0"/>
              <a:t>Gentleman</a:t>
            </a:r>
          </a:p>
          <a:p>
            <a:r>
              <a:rPr lang="en-GB" dirty="0"/>
              <a:t>In </a:t>
            </a:r>
            <a:r>
              <a:rPr lang="en-GB" b="1" dirty="0"/>
              <a:t>1993</a:t>
            </a:r>
            <a:r>
              <a:rPr lang="en-GB" dirty="0"/>
              <a:t> R was released to the </a:t>
            </a:r>
            <a:r>
              <a:rPr lang="en-GB" dirty="0" smtClean="0"/>
              <a:t>public. </a:t>
            </a:r>
            <a:r>
              <a:rPr lang="en-GB" dirty="0"/>
              <a:t>1997: R core group was </a:t>
            </a:r>
            <a:r>
              <a:rPr lang="en-GB" dirty="0" smtClean="0"/>
              <a:t>formed.</a:t>
            </a:r>
            <a:r>
              <a:rPr lang="en-GB" dirty="0"/>
              <a:t> </a:t>
            </a:r>
            <a:r>
              <a:rPr lang="en-GB" b="1" dirty="0" smtClean="0"/>
              <a:t>2000</a:t>
            </a:r>
            <a:r>
              <a:rPr lang="en-GB" b="1" dirty="0"/>
              <a:t>:</a:t>
            </a:r>
            <a:r>
              <a:rPr lang="en-GB" dirty="0"/>
              <a:t> R 1.0.0 was </a:t>
            </a:r>
            <a:r>
              <a:rPr lang="en-GB" dirty="0" smtClean="0"/>
              <a:t>released</a:t>
            </a:r>
            <a:r>
              <a:rPr lang="en-GB" dirty="0"/>
              <a:t> </a:t>
            </a:r>
          </a:p>
          <a:p>
            <a:r>
              <a:rPr lang="en-GB" dirty="0"/>
              <a:t>Currently we use R 3.0.2 : </a:t>
            </a:r>
            <a:r>
              <a:rPr lang="en-GB" i="1" dirty="0"/>
              <a:t>R version</a:t>
            </a:r>
            <a:r>
              <a:rPr lang="en-GB" dirty="0"/>
              <a:t> 3.0.2 (Frisbee Sailing) has been released on </a:t>
            </a:r>
            <a:r>
              <a:rPr lang="en-GB" b="1" dirty="0"/>
              <a:t>2013-09-25</a:t>
            </a:r>
          </a:p>
          <a:p>
            <a:endParaRPr lang="en-GB" dirty="0"/>
          </a:p>
        </p:txBody>
      </p:sp>
    </p:spTree>
    <p:extLst>
      <p:ext uri="{BB962C8B-B14F-4D97-AF65-F5344CB8AC3E}">
        <p14:creationId xmlns:p14="http://schemas.microsoft.com/office/powerpoint/2010/main" val="4106867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Features </a:t>
            </a:r>
            <a:r>
              <a:rPr lang="en-GB" dirty="0"/>
              <a:t>of </a:t>
            </a:r>
            <a:r>
              <a:rPr lang="en-GB" dirty="0" smtClean="0"/>
              <a:t>R</a:t>
            </a:r>
            <a:endParaRPr lang="en-GB" dirty="0"/>
          </a:p>
        </p:txBody>
      </p:sp>
      <p:sp>
        <p:nvSpPr>
          <p:cNvPr id="3" name="Content Placeholder 2"/>
          <p:cNvSpPr>
            <a:spLocks noGrp="1"/>
          </p:cNvSpPr>
          <p:nvPr>
            <p:ph idx="1"/>
          </p:nvPr>
        </p:nvSpPr>
        <p:spPr/>
        <p:txBody>
          <a:bodyPr/>
          <a:lstStyle/>
          <a:p>
            <a:pPr lvl="0"/>
            <a:r>
              <a:rPr lang="en-GB" dirty="0"/>
              <a:t>Runs on almost any standard computing platform/OS (even on the PlayStation 3)</a:t>
            </a:r>
          </a:p>
          <a:p>
            <a:pPr lvl="0"/>
            <a:r>
              <a:rPr lang="en-GB" dirty="0"/>
              <a:t>Frequent releases (annual + </a:t>
            </a:r>
            <a:r>
              <a:rPr lang="en-GB" dirty="0" err="1"/>
              <a:t>bug_x</a:t>
            </a:r>
            <a:r>
              <a:rPr lang="en-GB" dirty="0"/>
              <a:t> releases); active development.</a:t>
            </a:r>
          </a:p>
          <a:p>
            <a:pPr lvl="0"/>
            <a:r>
              <a:rPr lang="en-GB" dirty="0"/>
              <a:t>Useful for interactive work, but contains a powerful programming language for developing new tools (user </a:t>
            </a:r>
            <a:r>
              <a:rPr lang="en-GB" dirty="0" smtClean="0">
                <a:sym typeface="Wingdings"/>
              </a:rPr>
              <a:t>--&gt;</a:t>
            </a:r>
            <a:r>
              <a:rPr lang="en-GB" dirty="0" smtClean="0"/>
              <a:t> </a:t>
            </a:r>
            <a:r>
              <a:rPr lang="en-GB" dirty="0"/>
              <a:t>programmer</a:t>
            </a:r>
            <a:r>
              <a:rPr lang="en-GB" dirty="0" smtClean="0"/>
              <a:t>)</a:t>
            </a:r>
            <a:endParaRPr lang="en-GB" dirty="0"/>
          </a:p>
        </p:txBody>
      </p:sp>
    </p:spTree>
    <p:extLst>
      <p:ext uri="{BB962C8B-B14F-4D97-AF65-F5344CB8AC3E}">
        <p14:creationId xmlns:p14="http://schemas.microsoft.com/office/powerpoint/2010/main" val="1076351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R cont.</a:t>
            </a:r>
            <a:endParaRPr lang="en-GB" dirty="0"/>
          </a:p>
        </p:txBody>
      </p:sp>
      <p:sp>
        <p:nvSpPr>
          <p:cNvPr id="3" name="Content Placeholder 2"/>
          <p:cNvSpPr>
            <a:spLocks noGrp="1"/>
          </p:cNvSpPr>
          <p:nvPr>
            <p:ph idx="1"/>
          </p:nvPr>
        </p:nvSpPr>
        <p:spPr/>
        <p:txBody>
          <a:bodyPr/>
          <a:lstStyle/>
          <a:p>
            <a:pPr lvl="0"/>
            <a:r>
              <a:rPr lang="en-GB" dirty="0"/>
              <a:t>Very active and vibrant user community; R-help and R-</a:t>
            </a:r>
            <a:r>
              <a:rPr lang="en-GB" dirty="0" err="1"/>
              <a:t>devel</a:t>
            </a:r>
            <a:r>
              <a:rPr lang="en-GB" dirty="0"/>
              <a:t> mailing lists and Stack Overflow – look at them on when at R </a:t>
            </a:r>
            <a:r>
              <a:rPr lang="en-GB" dirty="0" smtClean="0"/>
              <a:t>help</a:t>
            </a:r>
            <a:endParaRPr lang="en-GB" dirty="0"/>
          </a:p>
          <a:p>
            <a:pPr lvl="0"/>
            <a:r>
              <a:rPr lang="en-GB" dirty="0"/>
              <a:t>It's free</a:t>
            </a:r>
            <a:r>
              <a:rPr lang="en-GB" b="1" dirty="0"/>
              <a:t>!</a:t>
            </a:r>
            <a:r>
              <a:rPr lang="en-GB" dirty="0"/>
              <a:t> (Both in the sense of beer and in the sense of speech.)</a:t>
            </a:r>
          </a:p>
          <a:p>
            <a:endParaRPr lang="en-GB" dirty="0"/>
          </a:p>
        </p:txBody>
      </p:sp>
    </p:spTree>
    <p:extLst>
      <p:ext uri="{BB962C8B-B14F-4D97-AF65-F5344CB8AC3E}">
        <p14:creationId xmlns:p14="http://schemas.microsoft.com/office/powerpoint/2010/main" val="9708790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 Environment</a:t>
            </a:r>
            <a:endParaRPr lang="en-GB" dirty="0"/>
          </a:p>
        </p:txBody>
      </p:sp>
      <p:sp>
        <p:nvSpPr>
          <p:cNvPr id="3" name="Content Placeholder 2"/>
          <p:cNvSpPr>
            <a:spLocks noGrp="1"/>
          </p:cNvSpPr>
          <p:nvPr>
            <p:ph idx="1"/>
          </p:nvPr>
        </p:nvSpPr>
        <p:spPr/>
        <p:txBody>
          <a:bodyPr>
            <a:normAutofit/>
          </a:bodyPr>
          <a:lstStyle/>
          <a:p>
            <a:r>
              <a:rPr lang="en-GB" b="1" u="sng" dirty="0"/>
              <a:t>Installing </a:t>
            </a:r>
            <a:r>
              <a:rPr lang="en-GB" b="1" u="sng" dirty="0" smtClean="0"/>
              <a:t>R and R Studio</a:t>
            </a:r>
          </a:p>
          <a:p>
            <a:pPr lvl="1"/>
            <a:r>
              <a:rPr lang="en-GB" dirty="0" smtClean="0"/>
              <a:t>We use this </a:t>
            </a:r>
            <a:r>
              <a:rPr lang="en-GB" dirty="0" smtClean="0">
                <a:hlinkClick r:id="rId3" action="ppaction://hlinkfile"/>
              </a:rPr>
              <a:t>document</a:t>
            </a:r>
            <a:endParaRPr lang="en-GB" dirty="0"/>
          </a:p>
          <a:p>
            <a:r>
              <a:rPr lang="en-GB" b="1" u="sng" dirty="0" smtClean="0"/>
              <a:t>R-studio?</a:t>
            </a:r>
          </a:p>
          <a:p>
            <a:pPr lvl="1"/>
            <a:r>
              <a:rPr lang="en-GB" dirty="0" smtClean="0"/>
              <a:t>RStudio is the premier integrated development environment for R.</a:t>
            </a:r>
            <a:endParaRPr lang="en-GB" dirty="0"/>
          </a:p>
          <a:p>
            <a:r>
              <a:rPr lang="en-GB" b="1" u="sng" dirty="0" smtClean="0"/>
              <a:t>Why R-studio?</a:t>
            </a:r>
          </a:p>
          <a:p>
            <a:pPr lvl="1"/>
            <a:r>
              <a:rPr lang="en-GB" dirty="0" smtClean="0"/>
              <a:t>RStudio's </a:t>
            </a:r>
            <a:r>
              <a:rPr lang="en-GB" dirty="0"/>
              <a:t>source editor includes a variety of productivity enhancing features including syntax highlighting, code completion, multiple-file editing, and </a:t>
            </a:r>
            <a:r>
              <a:rPr lang="en-GB" dirty="0" smtClean="0"/>
              <a:t>find/replace, retrieving </a:t>
            </a:r>
            <a:r>
              <a:rPr lang="en-GB" dirty="0" err="1" smtClean="0"/>
              <a:t>prev</a:t>
            </a:r>
            <a:r>
              <a:rPr lang="en-GB" dirty="0" smtClean="0"/>
              <a:t> commands</a:t>
            </a:r>
            <a:endParaRPr lang="en-GB" dirty="0"/>
          </a:p>
        </p:txBody>
      </p:sp>
    </p:spTree>
    <p:extLst>
      <p:ext uri="{BB962C8B-B14F-4D97-AF65-F5344CB8AC3E}">
        <p14:creationId xmlns:p14="http://schemas.microsoft.com/office/powerpoint/2010/main" val="29031056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Help Areas</a:t>
            </a:r>
            <a:endParaRPr lang="en-GB" dirty="0"/>
          </a:p>
        </p:txBody>
      </p:sp>
      <p:sp>
        <p:nvSpPr>
          <p:cNvPr id="3" name="Content Placeholder 2"/>
          <p:cNvSpPr>
            <a:spLocks noGrp="1"/>
          </p:cNvSpPr>
          <p:nvPr>
            <p:ph idx="1"/>
          </p:nvPr>
        </p:nvSpPr>
        <p:spPr/>
        <p:txBody>
          <a:bodyPr>
            <a:normAutofit lnSpcReduction="10000"/>
          </a:bodyPr>
          <a:lstStyle/>
          <a:p>
            <a:r>
              <a:rPr lang="en-GB" dirty="0" smtClean="0"/>
              <a:t>R </a:t>
            </a:r>
            <a:r>
              <a:rPr lang="en-GB" dirty="0"/>
              <a:t>Help Mailing List - </a:t>
            </a:r>
            <a:r>
              <a:rPr lang="en-GB" u="sng" dirty="0">
                <a:hlinkClick r:id="rId2"/>
              </a:rPr>
              <a:t>https://stat.ethz.ch/mailman/listinfo/r-help</a:t>
            </a:r>
            <a:endParaRPr lang="en-GB" dirty="0"/>
          </a:p>
          <a:p>
            <a:r>
              <a:rPr lang="en-GB" dirty="0"/>
              <a:t>R Commander - </a:t>
            </a:r>
            <a:r>
              <a:rPr lang="en-GB" u="sng" dirty="0">
                <a:hlinkClick r:id="rId3"/>
              </a:rPr>
              <a:t>http://socserv.mcmaster.ca/jfox/Misc/Rcmdr/</a:t>
            </a:r>
            <a:endParaRPr lang="en-GB" dirty="0"/>
          </a:p>
          <a:p>
            <a:r>
              <a:rPr lang="en-GB" dirty="0"/>
              <a:t>Quick R - </a:t>
            </a:r>
            <a:r>
              <a:rPr lang="en-GB" u="sng" dirty="0">
                <a:hlinkClick r:id="rId4"/>
              </a:rPr>
              <a:t>http://www.statmethods.net/</a:t>
            </a:r>
            <a:endParaRPr lang="en-GB" dirty="0"/>
          </a:p>
          <a:p>
            <a:r>
              <a:rPr lang="en-GB" dirty="0"/>
              <a:t>R </a:t>
            </a:r>
            <a:r>
              <a:rPr lang="en-GB" dirty="0" err="1"/>
              <a:t>CookBook</a:t>
            </a:r>
            <a:r>
              <a:rPr lang="en-GB" dirty="0"/>
              <a:t> - </a:t>
            </a:r>
            <a:r>
              <a:rPr lang="en-GB" u="sng" dirty="0">
                <a:hlinkClick r:id="rId5"/>
              </a:rPr>
              <a:t>http://www.cookbook-r.com/</a:t>
            </a:r>
            <a:endParaRPr lang="en-GB" dirty="0"/>
          </a:p>
          <a:p>
            <a:r>
              <a:rPr lang="en-GB" dirty="0"/>
              <a:t>R-Bloggers - </a:t>
            </a:r>
            <a:r>
              <a:rPr lang="en-GB" u="sng" dirty="0">
                <a:hlinkClick r:id="rId6"/>
              </a:rPr>
              <a:t>http://www.r-bloggers.com/</a:t>
            </a:r>
            <a:endParaRPr lang="en-GB" dirty="0"/>
          </a:p>
          <a:p>
            <a:r>
              <a:rPr lang="en-GB" dirty="0"/>
              <a:t>Inside R- </a:t>
            </a:r>
            <a:r>
              <a:rPr lang="en-GB" u="sng" dirty="0">
                <a:hlinkClick r:id="rId7"/>
              </a:rPr>
              <a:t>http://www.inside-r.org/blogs</a:t>
            </a:r>
            <a:endParaRPr lang="en-GB" dirty="0"/>
          </a:p>
          <a:p>
            <a:r>
              <a:rPr lang="en-GB" dirty="0"/>
              <a:t>Try R - </a:t>
            </a:r>
            <a:r>
              <a:rPr lang="en-GB" u="sng" dirty="0">
                <a:hlinkClick r:id="rId8"/>
              </a:rPr>
              <a:t>http://tryr.codeschool.com/</a:t>
            </a:r>
            <a:endParaRPr lang="en-GB" dirty="0"/>
          </a:p>
          <a:p>
            <a:r>
              <a:rPr lang="en-GB" dirty="0"/>
              <a:t>Video Tutorials - </a:t>
            </a:r>
            <a:r>
              <a:rPr lang="en-GB" u="sng" dirty="0">
                <a:hlinkClick r:id="rId9"/>
              </a:rPr>
              <a:t>http://www.twotorials.com/</a:t>
            </a:r>
            <a:endParaRPr lang="en-GB" dirty="0"/>
          </a:p>
          <a:p>
            <a:r>
              <a:rPr lang="en-GB" dirty="0"/>
              <a:t>Stack overflow About R - </a:t>
            </a:r>
            <a:r>
              <a:rPr lang="en-GB" u="sng" dirty="0">
                <a:hlinkClick r:id="rId10"/>
              </a:rPr>
              <a:t>http://stackoverflow.com/tags/r/info</a:t>
            </a:r>
            <a:endParaRPr lang="en-GB" dirty="0"/>
          </a:p>
          <a:p>
            <a:r>
              <a:rPr lang="en-GB" dirty="0"/>
              <a:t>Stack overflow R FAQ - </a:t>
            </a:r>
            <a:r>
              <a:rPr lang="en-GB" u="sng" dirty="0">
                <a:hlinkClick r:id="rId11"/>
              </a:rPr>
              <a:t>http://stackoverflow.com/tags/r</a:t>
            </a:r>
            <a:endParaRPr lang="en-GB" dirty="0"/>
          </a:p>
          <a:p>
            <a:r>
              <a:rPr lang="en-GB" dirty="0"/>
              <a:t>R google group - </a:t>
            </a:r>
            <a:r>
              <a:rPr lang="en-GB" u="sng" dirty="0">
                <a:hlinkClick r:id="rId12"/>
              </a:rPr>
              <a:t>https://groups.google.com/forum/#!forum/r-help-archive</a:t>
            </a:r>
            <a:endParaRPr lang="en-GB" dirty="0"/>
          </a:p>
          <a:p>
            <a:endParaRPr lang="en-GB" dirty="0"/>
          </a:p>
        </p:txBody>
      </p:sp>
    </p:spTree>
    <p:extLst>
      <p:ext uri="{BB962C8B-B14F-4D97-AF65-F5344CB8AC3E}">
        <p14:creationId xmlns:p14="http://schemas.microsoft.com/office/powerpoint/2010/main" val="13554648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Terms</a:t>
            </a:r>
            <a:endParaRPr lang="en-GB" dirty="0"/>
          </a:p>
        </p:txBody>
      </p:sp>
      <p:sp>
        <p:nvSpPr>
          <p:cNvPr id="3" name="Content Placeholder 2"/>
          <p:cNvSpPr>
            <a:spLocks noGrp="1"/>
          </p:cNvSpPr>
          <p:nvPr>
            <p:ph idx="1"/>
          </p:nvPr>
        </p:nvSpPr>
        <p:spPr/>
        <p:txBody>
          <a:bodyPr>
            <a:normAutofit/>
          </a:bodyPr>
          <a:lstStyle/>
          <a:p>
            <a:r>
              <a:rPr lang="en-GB" b="1" dirty="0"/>
              <a:t>Object </a:t>
            </a:r>
            <a:r>
              <a:rPr lang="en-GB" dirty="0"/>
              <a:t>R is an object oriented language and everything in R is an object. </a:t>
            </a:r>
            <a:endParaRPr lang="en-GB" dirty="0" smtClean="0"/>
          </a:p>
          <a:p>
            <a:pPr lvl="1"/>
            <a:r>
              <a:rPr lang="en-GB" dirty="0" smtClean="0"/>
              <a:t>We store using </a:t>
            </a:r>
            <a:r>
              <a:rPr lang="en-GB" b="1" dirty="0" smtClean="0"/>
              <a:t>&lt;-</a:t>
            </a:r>
            <a:r>
              <a:rPr lang="en-GB" dirty="0" smtClean="0"/>
              <a:t> or </a:t>
            </a:r>
            <a:r>
              <a:rPr lang="en-GB" b="1" dirty="0" smtClean="0"/>
              <a:t>=</a:t>
            </a:r>
            <a:r>
              <a:rPr lang="en-GB" dirty="0" smtClean="0"/>
              <a:t> operator </a:t>
            </a:r>
            <a:r>
              <a:rPr lang="en-GB" dirty="0" err="1" smtClean="0"/>
              <a:t>ie</a:t>
            </a:r>
            <a:r>
              <a:rPr lang="en-GB" dirty="0" smtClean="0"/>
              <a:t> x &lt;- 3 | x=3</a:t>
            </a:r>
          </a:p>
          <a:p>
            <a:r>
              <a:rPr lang="en-GB" b="1" dirty="0"/>
              <a:t>Vector </a:t>
            </a:r>
            <a:r>
              <a:rPr lang="en-GB" dirty="0"/>
              <a:t>A collection of one or more </a:t>
            </a:r>
            <a:r>
              <a:rPr lang="en-GB" i="1" dirty="0"/>
              <a:t>objects </a:t>
            </a:r>
            <a:r>
              <a:rPr lang="en-GB" dirty="0"/>
              <a:t>of the same type </a:t>
            </a:r>
            <a:r>
              <a:rPr lang="en-GB" dirty="0" smtClean="0"/>
              <a:t>. We use c() or vector()</a:t>
            </a:r>
          </a:p>
          <a:p>
            <a:r>
              <a:rPr lang="en-GB" b="1" dirty="0" smtClean="0"/>
              <a:t>Function </a:t>
            </a:r>
            <a:r>
              <a:rPr lang="en-GB" dirty="0" smtClean="0"/>
              <a:t>A set of instructions carried out on one or more objects.</a:t>
            </a:r>
          </a:p>
          <a:p>
            <a:pPr lvl="1"/>
            <a:r>
              <a:rPr lang="en-GB" i="1" dirty="0" smtClean="0"/>
              <a:t>function </a:t>
            </a:r>
            <a:r>
              <a:rPr lang="en-GB" dirty="0" smtClean="0"/>
              <a:t>mean() is used to calculate the arithmetic mean</a:t>
            </a:r>
          </a:p>
          <a:p>
            <a:r>
              <a:rPr lang="en-GB" b="1" dirty="0"/>
              <a:t>Operator </a:t>
            </a:r>
            <a:r>
              <a:rPr lang="en-GB" dirty="0"/>
              <a:t>Is a symbol that has a pre-defined meaning. </a:t>
            </a:r>
            <a:r>
              <a:rPr lang="en-GB" dirty="0" smtClean="0"/>
              <a:t>+*-/</a:t>
            </a:r>
          </a:p>
          <a:p>
            <a:r>
              <a:rPr lang="en-GB" b="1" dirty="0"/>
              <a:t>Parameter </a:t>
            </a:r>
            <a:r>
              <a:rPr lang="en-GB" dirty="0"/>
              <a:t>The kind of information that can be passed to a </a:t>
            </a:r>
            <a:r>
              <a:rPr lang="en-GB" dirty="0" smtClean="0"/>
              <a:t>function – mean(age)</a:t>
            </a:r>
            <a:endParaRPr lang="en-GB" dirty="0"/>
          </a:p>
        </p:txBody>
      </p:sp>
    </p:spTree>
    <p:extLst>
      <p:ext uri="{BB962C8B-B14F-4D97-AF65-F5344CB8AC3E}">
        <p14:creationId xmlns:p14="http://schemas.microsoft.com/office/powerpoint/2010/main" val="272485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Packages</a:t>
            </a:r>
            <a:endParaRPr lang="en-GB" dirty="0"/>
          </a:p>
        </p:txBody>
      </p:sp>
      <p:sp>
        <p:nvSpPr>
          <p:cNvPr id="3" name="Content Placeholder 2"/>
          <p:cNvSpPr>
            <a:spLocks noGrp="1"/>
          </p:cNvSpPr>
          <p:nvPr>
            <p:ph idx="1"/>
          </p:nvPr>
        </p:nvSpPr>
        <p:spPr/>
        <p:txBody>
          <a:bodyPr/>
          <a:lstStyle/>
          <a:p>
            <a:r>
              <a:rPr lang="en-GB" dirty="0" smtClean="0"/>
              <a:t>A </a:t>
            </a:r>
            <a:r>
              <a:rPr lang="en-GB" dirty="0"/>
              <a:t>set of functions designed to perform more specific statistical or graphical </a:t>
            </a:r>
            <a:r>
              <a:rPr lang="en-GB" dirty="0" smtClean="0"/>
              <a:t>tasks examples </a:t>
            </a:r>
            <a:r>
              <a:rPr lang="en-GB" dirty="0"/>
              <a:t>and documentation</a:t>
            </a:r>
            <a:r>
              <a:rPr lang="en-GB" dirty="0" smtClean="0"/>
              <a:t>.</a:t>
            </a:r>
          </a:p>
          <a:p>
            <a:r>
              <a:rPr lang="en-GB" dirty="0" smtClean="0"/>
              <a:t>4000+ packages found on the </a:t>
            </a:r>
            <a:r>
              <a:rPr lang="en-GB" dirty="0" err="1" smtClean="0"/>
              <a:t>CRAN</a:t>
            </a:r>
            <a:endParaRPr lang="en-GB" dirty="0" smtClean="0"/>
          </a:p>
          <a:p>
            <a:r>
              <a:rPr lang="en-GB" dirty="0"/>
              <a:t>To use packages in R, we must first install them using the </a:t>
            </a:r>
            <a:r>
              <a:rPr lang="en-GB" dirty="0" err="1" smtClean="0">
                <a:latin typeface="Adobe Arabic" pitchFamily="18" charset="-78"/>
                <a:cs typeface="Adobe Arabic" pitchFamily="18" charset="-78"/>
              </a:rPr>
              <a:t>install.packages</a:t>
            </a:r>
            <a:r>
              <a:rPr lang="en-GB" dirty="0" smtClean="0">
                <a:latin typeface="Adobe Arabic" pitchFamily="18" charset="-78"/>
                <a:cs typeface="Adobe Arabic" pitchFamily="18" charset="-78"/>
              </a:rPr>
              <a:t>()</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40670531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GB" b="1" u="sng" dirty="0"/>
              <a:t>Data Types </a:t>
            </a:r>
            <a:r>
              <a:rPr lang="en-GB" b="1" u="sng" dirty="0" smtClean="0"/>
              <a:t>(Class)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7131964"/>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0657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861</TotalTime>
  <Words>961</Words>
  <Application>Microsoft Office PowerPoint</Application>
  <PresentationFormat>On-screen Show (4:3)</PresentationFormat>
  <Paragraphs>114</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Introduction to 'R'</vt:lpstr>
      <vt:lpstr>Overview and History of R</vt:lpstr>
      <vt:lpstr>Features of R</vt:lpstr>
      <vt:lpstr>Features of R cont.</vt:lpstr>
      <vt:lpstr>Setup Environment</vt:lpstr>
      <vt:lpstr>Help Areas</vt:lpstr>
      <vt:lpstr>The Terms</vt:lpstr>
      <vt:lpstr>Packages</vt:lpstr>
      <vt:lpstr>Data Types (Class)</vt:lpstr>
      <vt:lpstr>PowerPoint Presentation</vt:lpstr>
      <vt:lpstr>Vector</vt:lpstr>
      <vt:lpstr>Matrices</vt:lpstr>
      <vt:lpstr>Factors</vt:lpstr>
      <vt:lpstr>Missing values</vt:lpstr>
      <vt:lpstr>Data Frames</vt:lpstr>
      <vt:lpstr>Create Data Frames</vt:lpstr>
      <vt:lpstr>Datasets</vt:lpstr>
      <vt:lpstr>.RDA Data</vt:lpstr>
      <vt:lpstr>Reading Data Sets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Kennedy Mwai</dc:creator>
  <cp:lastModifiedBy>Kennedy Mwai</cp:lastModifiedBy>
  <cp:revision>30</cp:revision>
  <dcterms:created xsi:type="dcterms:W3CDTF">2014-01-23T07:18:44Z</dcterms:created>
  <dcterms:modified xsi:type="dcterms:W3CDTF">2014-02-09T16:17:10Z</dcterms:modified>
</cp:coreProperties>
</file>