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F98C-60FE-D24F-BEED-AE8F4993C7F6}" type="datetimeFigureOut">
              <a:rPr lang="en-US" smtClean="0"/>
              <a:t>02/02/2014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E40E-4B1D-D840-8521-C68D5055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9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F98C-60FE-D24F-BEED-AE8F4993C7F6}" type="datetimeFigureOut">
              <a:rPr lang="en-US" smtClean="0"/>
              <a:t>02/02/2014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E40E-4B1D-D840-8521-C68D5055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F98C-60FE-D24F-BEED-AE8F4993C7F6}" type="datetimeFigureOut">
              <a:rPr lang="en-US" smtClean="0"/>
              <a:t>02/02/2014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E40E-4B1D-D840-8521-C68D5055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9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F98C-60FE-D24F-BEED-AE8F4993C7F6}" type="datetimeFigureOut">
              <a:rPr lang="en-US" smtClean="0"/>
              <a:t>02/02/2014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E40E-4B1D-D840-8521-C68D5055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F98C-60FE-D24F-BEED-AE8F4993C7F6}" type="datetimeFigureOut">
              <a:rPr lang="en-US" smtClean="0"/>
              <a:t>02/02/2014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E40E-4B1D-D840-8521-C68D5055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F98C-60FE-D24F-BEED-AE8F4993C7F6}" type="datetimeFigureOut">
              <a:rPr lang="en-US" smtClean="0"/>
              <a:t>02/02/2014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E40E-4B1D-D840-8521-C68D5055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1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F98C-60FE-D24F-BEED-AE8F4993C7F6}" type="datetimeFigureOut">
              <a:rPr lang="en-US" smtClean="0"/>
              <a:t>02/02/2014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E40E-4B1D-D840-8521-C68D5055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F98C-60FE-D24F-BEED-AE8F4993C7F6}" type="datetimeFigureOut">
              <a:rPr lang="en-US" smtClean="0"/>
              <a:t>02/02/2014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E40E-4B1D-D840-8521-C68D5055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4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F98C-60FE-D24F-BEED-AE8F4993C7F6}" type="datetimeFigureOut">
              <a:rPr lang="en-US" smtClean="0"/>
              <a:t>02/02/2014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E40E-4B1D-D840-8521-C68D5055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F98C-60FE-D24F-BEED-AE8F4993C7F6}" type="datetimeFigureOut">
              <a:rPr lang="en-US" smtClean="0"/>
              <a:t>02/02/2014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E40E-4B1D-D840-8521-C68D5055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9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F98C-60FE-D24F-BEED-AE8F4993C7F6}" type="datetimeFigureOut">
              <a:rPr lang="en-US" smtClean="0"/>
              <a:t>02/02/2014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E40E-4B1D-D840-8521-C68D5055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3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F98C-60FE-D24F-BEED-AE8F4993C7F6}" type="datetimeFigureOut">
              <a:rPr lang="en-US" smtClean="0"/>
              <a:t>02/02/2014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4E40E-4B1D-D840-8521-C68D5055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8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Behind the data: population and sampling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4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1547813" y="1196975"/>
            <a:ext cx="4130675" cy="2749550"/>
          </a:xfrm>
          <a:custGeom>
            <a:avLst/>
            <a:gdLst>
              <a:gd name="T0" fmla="*/ 2147483647 w 2602"/>
              <a:gd name="T1" fmla="*/ 2147483647 h 1732"/>
              <a:gd name="T2" fmla="*/ 2147483647 w 2602"/>
              <a:gd name="T3" fmla="*/ 2147483647 h 1732"/>
              <a:gd name="T4" fmla="*/ 2147483647 w 2602"/>
              <a:gd name="T5" fmla="*/ 2147483647 h 1732"/>
              <a:gd name="T6" fmla="*/ 2147483647 w 2602"/>
              <a:gd name="T7" fmla="*/ 2147483647 h 1732"/>
              <a:gd name="T8" fmla="*/ 2147483647 w 2602"/>
              <a:gd name="T9" fmla="*/ 2147483647 h 1732"/>
              <a:gd name="T10" fmla="*/ 2147483647 w 2602"/>
              <a:gd name="T11" fmla="*/ 2147483647 h 1732"/>
              <a:gd name="T12" fmla="*/ 2147483647 w 2602"/>
              <a:gd name="T13" fmla="*/ 2147483647 h 1732"/>
              <a:gd name="T14" fmla="*/ 2147483647 w 2602"/>
              <a:gd name="T15" fmla="*/ 2147483647 h 1732"/>
              <a:gd name="T16" fmla="*/ 2147483647 w 2602"/>
              <a:gd name="T17" fmla="*/ 2147483647 h 1732"/>
              <a:gd name="T18" fmla="*/ 0 w 2602"/>
              <a:gd name="T19" fmla="*/ 2147483647 h 1732"/>
              <a:gd name="T20" fmla="*/ 2147483647 w 2602"/>
              <a:gd name="T21" fmla="*/ 2147483647 h 1732"/>
              <a:gd name="T22" fmla="*/ 2147483647 w 2602"/>
              <a:gd name="T23" fmla="*/ 2147483647 h 1732"/>
              <a:gd name="T24" fmla="*/ 2147483647 w 2602"/>
              <a:gd name="T25" fmla="*/ 2147483647 h 1732"/>
              <a:gd name="T26" fmla="*/ 2147483647 w 2602"/>
              <a:gd name="T27" fmla="*/ 2147483647 h 1732"/>
              <a:gd name="T28" fmla="*/ 2147483647 w 2602"/>
              <a:gd name="T29" fmla="*/ 2147483647 h 1732"/>
              <a:gd name="T30" fmla="*/ 2147483647 w 2602"/>
              <a:gd name="T31" fmla="*/ 2147483647 h 1732"/>
              <a:gd name="T32" fmla="*/ 2147483647 w 2602"/>
              <a:gd name="T33" fmla="*/ 2147483647 h 1732"/>
              <a:gd name="T34" fmla="*/ 2147483647 w 2602"/>
              <a:gd name="T35" fmla="*/ 2147483647 h 1732"/>
              <a:gd name="T36" fmla="*/ 2147483647 w 2602"/>
              <a:gd name="T37" fmla="*/ 2147483647 h 1732"/>
              <a:gd name="T38" fmla="*/ 2147483647 w 2602"/>
              <a:gd name="T39" fmla="*/ 2147483647 h 1732"/>
              <a:gd name="T40" fmla="*/ 2147483647 w 2602"/>
              <a:gd name="T41" fmla="*/ 2147483647 h 1732"/>
              <a:gd name="T42" fmla="*/ 2147483647 w 2602"/>
              <a:gd name="T43" fmla="*/ 2147483647 h 1732"/>
              <a:gd name="T44" fmla="*/ 2147483647 w 2602"/>
              <a:gd name="T45" fmla="*/ 2147483647 h 1732"/>
              <a:gd name="T46" fmla="*/ 2147483647 w 2602"/>
              <a:gd name="T47" fmla="*/ 2147483647 h 1732"/>
              <a:gd name="T48" fmla="*/ 2147483647 w 2602"/>
              <a:gd name="T49" fmla="*/ 2147483647 h 1732"/>
              <a:gd name="T50" fmla="*/ 2147483647 w 2602"/>
              <a:gd name="T51" fmla="*/ 2147483647 h 1732"/>
              <a:gd name="T52" fmla="*/ 2147483647 w 2602"/>
              <a:gd name="T53" fmla="*/ 2147483647 h 1732"/>
              <a:gd name="T54" fmla="*/ 2147483647 w 2602"/>
              <a:gd name="T55" fmla="*/ 2147483647 h 1732"/>
              <a:gd name="T56" fmla="*/ 2147483647 w 2602"/>
              <a:gd name="T57" fmla="*/ 2147483647 h 1732"/>
              <a:gd name="T58" fmla="*/ 2147483647 w 2602"/>
              <a:gd name="T59" fmla="*/ 2147483647 h 1732"/>
              <a:gd name="T60" fmla="*/ 2147483647 w 2602"/>
              <a:gd name="T61" fmla="*/ 2147483647 h 1732"/>
              <a:gd name="T62" fmla="*/ 2147483647 w 2602"/>
              <a:gd name="T63" fmla="*/ 2147483647 h 1732"/>
              <a:gd name="T64" fmla="*/ 2147483647 w 2602"/>
              <a:gd name="T65" fmla="*/ 2147483647 h 1732"/>
              <a:gd name="T66" fmla="*/ 2147483647 w 2602"/>
              <a:gd name="T67" fmla="*/ 2147483647 h 1732"/>
              <a:gd name="T68" fmla="*/ 2147483647 w 2602"/>
              <a:gd name="T69" fmla="*/ 2147483647 h 1732"/>
              <a:gd name="T70" fmla="*/ 2147483647 w 2602"/>
              <a:gd name="T71" fmla="*/ 0 h 1732"/>
              <a:gd name="T72" fmla="*/ 2147483647 w 2602"/>
              <a:gd name="T73" fmla="*/ 0 h 1732"/>
              <a:gd name="T74" fmla="*/ 2147483647 w 2602"/>
              <a:gd name="T75" fmla="*/ 2147483647 h 1732"/>
              <a:gd name="T76" fmla="*/ 2147483647 w 2602"/>
              <a:gd name="T77" fmla="*/ 2147483647 h 1732"/>
              <a:gd name="T78" fmla="*/ 2147483647 w 2602"/>
              <a:gd name="T79" fmla="*/ 2147483647 h 1732"/>
              <a:gd name="T80" fmla="*/ 2147483647 w 2602"/>
              <a:gd name="T81" fmla="*/ 2147483647 h 173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602"/>
              <a:gd name="T124" fmla="*/ 0 h 1732"/>
              <a:gd name="T125" fmla="*/ 2602 w 2602"/>
              <a:gd name="T126" fmla="*/ 1732 h 1732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602" h="1732">
                <a:moveTo>
                  <a:pt x="1540" y="92"/>
                </a:moveTo>
                <a:lnTo>
                  <a:pt x="1390" y="210"/>
                </a:lnTo>
                <a:lnTo>
                  <a:pt x="1121" y="367"/>
                </a:lnTo>
                <a:lnTo>
                  <a:pt x="792" y="525"/>
                </a:lnTo>
                <a:lnTo>
                  <a:pt x="463" y="656"/>
                </a:lnTo>
                <a:lnTo>
                  <a:pt x="194" y="761"/>
                </a:lnTo>
                <a:lnTo>
                  <a:pt x="45" y="892"/>
                </a:lnTo>
                <a:lnTo>
                  <a:pt x="30" y="997"/>
                </a:lnTo>
                <a:lnTo>
                  <a:pt x="15" y="1128"/>
                </a:lnTo>
                <a:lnTo>
                  <a:pt x="0" y="1285"/>
                </a:lnTo>
                <a:lnTo>
                  <a:pt x="30" y="1416"/>
                </a:lnTo>
                <a:lnTo>
                  <a:pt x="269" y="1600"/>
                </a:lnTo>
                <a:lnTo>
                  <a:pt x="538" y="1705"/>
                </a:lnTo>
                <a:lnTo>
                  <a:pt x="837" y="1731"/>
                </a:lnTo>
                <a:lnTo>
                  <a:pt x="1226" y="1731"/>
                </a:lnTo>
                <a:lnTo>
                  <a:pt x="1644" y="1731"/>
                </a:lnTo>
                <a:lnTo>
                  <a:pt x="2033" y="1705"/>
                </a:lnTo>
                <a:lnTo>
                  <a:pt x="2272" y="1626"/>
                </a:lnTo>
                <a:lnTo>
                  <a:pt x="2452" y="1547"/>
                </a:lnTo>
                <a:lnTo>
                  <a:pt x="2571" y="1443"/>
                </a:lnTo>
                <a:lnTo>
                  <a:pt x="2601" y="1364"/>
                </a:lnTo>
                <a:lnTo>
                  <a:pt x="2586" y="1259"/>
                </a:lnTo>
                <a:lnTo>
                  <a:pt x="2571" y="1154"/>
                </a:lnTo>
                <a:lnTo>
                  <a:pt x="2541" y="1023"/>
                </a:lnTo>
                <a:lnTo>
                  <a:pt x="2511" y="892"/>
                </a:lnTo>
                <a:lnTo>
                  <a:pt x="2481" y="787"/>
                </a:lnTo>
                <a:lnTo>
                  <a:pt x="2466" y="682"/>
                </a:lnTo>
                <a:lnTo>
                  <a:pt x="2452" y="577"/>
                </a:lnTo>
                <a:lnTo>
                  <a:pt x="2362" y="472"/>
                </a:lnTo>
                <a:lnTo>
                  <a:pt x="2347" y="367"/>
                </a:lnTo>
                <a:lnTo>
                  <a:pt x="2257" y="236"/>
                </a:lnTo>
                <a:lnTo>
                  <a:pt x="2168" y="131"/>
                </a:lnTo>
                <a:lnTo>
                  <a:pt x="2018" y="52"/>
                </a:lnTo>
                <a:lnTo>
                  <a:pt x="1898" y="26"/>
                </a:lnTo>
                <a:lnTo>
                  <a:pt x="1839" y="13"/>
                </a:lnTo>
                <a:lnTo>
                  <a:pt x="1794" y="0"/>
                </a:lnTo>
                <a:lnTo>
                  <a:pt x="1659" y="0"/>
                </a:lnTo>
                <a:lnTo>
                  <a:pt x="1614" y="13"/>
                </a:lnTo>
                <a:lnTo>
                  <a:pt x="1570" y="39"/>
                </a:lnTo>
                <a:lnTo>
                  <a:pt x="1555" y="79"/>
                </a:lnTo>
                <a:lnTo>
                  <a:pt x="1540" y="92"/>
                </a:lnTo>
              </a:path>
            </a:pathLst>
          </a:custGeom>
          <a:solidFill>
            <a:srgbClr val="618FFD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051050" y="2492375"/>
            <a:ext cx="3455988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/>
          <a:p>
            <a:pPr algn="ctr"/>
            <a:r>
              <a:rPr lang="en-GB" b="1" dirty="0">
                <a:latin typeface="Times New Roman" charset="0"/>
                <a:cs typeface="Times New Roman" charset="0"/>
              </a:rPr>
              <a:t>Unknown: we would like to </a:t>
            </a:r>
          </a:p>
          <a:p>
            <a:pPr algn="ctr"/>
            <a:r>
              <a:rPr lang="en-GB" b="1" dirty="0">
                <a:latin typeface="Times New Roman" charset="0"/>
                <a:cs typeface="Times New Roman" charset="0"/>
              </a:rPr>
              <a:t>make inferences (statement) about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16013" y="1341438"/>
            <a:ext cx="2592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3200" b="1" dirty="0">
                <a:latin typeface="Times New Roman" charset="0"/>
                <a:cs typeface="Times New Roman" charset="0"/>
              </a:rPr>
              <a:t>Population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372225" y="2979738"/>
            <a:ext cx="10080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GB" b="1" dirty="0">
                <a:latin typeface="Times New Roman" charset="0"/>
                <a:cs typeface="Times New Roman" charset="0"/>
              </a:rPr>
              <a:t>Take a</a:t>
            </a:r>
          </a:p>
          <a:p>
            <a:r>
              <a:rPr lang="en-GB" b="1" dirty="0">
                <a:latin typeface="Times New Roman" charset="0"/>
                <a:cs typeface="Times New Roman" charset="0"/>
              </a:rPr>
              <a:t>Sample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1440241">
            <a:off x="5724525" y="3716338"/>
            <a:ext cx="1358900" cy="444500"/>
          </a:xfrm>
          <a:prstGeom prst="rightArrow">
            <a:avLst>
              <a:gd name="adj1" fmla="val 50000"/>
              <a:gd name="adj2" fmla="val 152871"/>
            </a:avLst>
          </a:prstGeom>
          <a:solidFill>
            <a:srgbClr val="618FF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5940425" y="4149725"/>
            <a:ext cx="2835275" cy="1477963"/>
          </a:xfrm>
          <a:custGeom>
            <a:avLst/>
            <a:gdLst>
              <a:gd name="T0" fmla="*/ 2147483647 w 1786"/>
              <a:gd name="T1" fmla="*/ 2147483647 h 1204"/>
              <a:gd name="T2" fmla="*/ 2147483647 w 1786"/>
              <a:gd name="T3" fmla="*/ 2147483647 h 1204"/>
              <a:gd name="T4" fmla="*/ 2147483647 w 1786"/>
              <a:gd name="T5" fmla="*/ 2147483647 h 1204"/>
              <a:gd name="T6" fmla="*/ 2147483647 w 1786"/>
              <a:gd name="T7" fmla="*/ 2147483647 h 1204"/>
              <a:gd name="T8" fmla="*/ 2147483647 w 1786"/>
              <a:gd name="T9" fmla="*/ 2147483647 h 1204"/>
              <a:gd name="T10" fmla="*/ 2147483647 w 1786"/>
              <a:gd name="T11" fmla="*/ 2147483647 h 1204"/>
              <a:gd name="T12" fmla="*/ 2147483647 w 1786"/>
              <a:gd name="T13" fmla="*/ 2147483647 h 1204"/>
              <a:gd name="T14" fmla="*/ 2147483647 w 1786"/>
              <a:gd name="T15" fmla="*/ 2147483647 h 1204"/>
              <a:gd name="T16" fmla="*/ 2147483647 w 1786"/>
              <a:gd name="T17" fmla="*/ 2147483647 h 1204"/>
              <a:gd name="T18" fmla="*/ 0 w 1786"/>
              <a:gd name="T19" fmla="*/ 2147483647 h 1204"/>
              <a:gd name="T20" fmla="*/ 2147483647 w 1786"/>
              <a:gd name="T21" fmla="*/ 2147483647 h 1204"/>
              <a:gd name="T22" fmla="*/ 2147483647 w 1786"/>
              <a:gd name="T23" fmla="*/ 2147483647 h 1204"/>
              <a:gd name="T24" fmla="*/ 2147483647 w 1786"/>
              <a:gd name="T25" fmla="*/ 2147483647 h 1204"/>
              <a:gd name="T26" fmla="*/ 2147483647 w 1786"/>
              <a:gd name="T27" fmla="*/ 2147483647 h 1204"/>
              <a:gd name="T28" fmla="*/ 2147483647 w 1786"/>
              <a:gd name="T29" fmla="*/ 2147483647 h 1204"/>
              <a:gd name="T30" fmla="*/ 2147483647 w 1786"/>
              <a:gd name="T31" fmla="*/ 2147483647 h 1204"/>
              <a:gd name="T32" fmla="*/ 2147483647 w 1786"/>
              <a:gd name="T33" fmla="*/ 2147483647 h 1204"/>
              <a:gd name="T34" fmla="*/ 2147483647 w 1786"/>
              <a:gd name="T35" fmla="*/ 2147483647 h 1204"/>
              <a:gd name="T36" fmla="*/ 2147483647 w 1786"/>
              <a:gd name="T37" fmla="*/ 2147483647 h 1204"/>
              <a:gd name="T38" fmla="*/ 2147483647 w 1786"/>
              <a:gd name="T39" fmla="*/ 2147483647 h 1204"/>
              <a:gd name="T40" fmla="*/ 2147483647 w 1786"/>
              <a:gd name="T41" fmla="*/ 2147483647 h 1204"/>
              <a:gd name="T42" fmla="*/ 2147483647 w 1786"/>
              <a:gd name="T43" fmla="*/ 2147483647 h 1204"/>
              <a:gd name="T44" fmla="*/ 2147483647 w 1786"/>
              <a:gd name="T45" fmla="*/ 2147483647 h 1204"/>
              <a:gd name="T46" fmla="*/ 2147483647 w 1786"/>
              <a:gd name="T47" fmla="*/ 2147483647 h 1204"/>
              <a:gd name="T48" fmla="*/ 2147483647 w 1786"/>
              <a:gd name="T49" fmla="*/ 2147483647 h 1204"/>
              <a:gd name="T50" fmla="*/ 2147483647 w 1786"/>
              <a:gd name="T51" fmla="*/ 2147483647 h 1204"/>
              <a:gd name="T52" fmla="*/ 2147483647 w 1786"/>
              <a:gd name="T53" fmla="*/ 2147483647 h 1204"/>
              <a:gd name="T54" fmla="*/ 2147483647 w 1786"/>
              <a:gd name="T55" fmla="*/ 2147483647 h 1204"/>
              <a:gd name="T56" fmla="*/ 2147483647 w 1786"/>
              <a:gd name="T57" fmla="*/ 2147483647 h 1204"/>
              <a:gd name="T58" fmla="*/ 2147483647 w 1786"/>
              <a:gd name="T59" fmla="*/ 2147483647 h 1204"/>
              <a:gd name="T60" fmla="*/ 2147483647 w 1786"/>
              <a:gd name="T61" fmla="*/ 2147483647 h 1204"/>
              <a:gd name="T62" fmla="*/ 2147483647 w 1786"/>
              <a:gd name="T63" fmla="*/ 2147483647 h 1204"/>
              <a:gd name="T64" fmla="*/ 2147483647 w 1786"/>
              <a:gd name="T65" fmla="*/ 2147483647 h 1204"/>
              <a:gd name="T66" fmla="*/ 2147483647 w 1786"/>
              <a:gd name="T67" fmla="*/ 2147483647 h 1204"/>
              <a:gd name="T68" fmla="*/ 2147483647 w 1786"/>
              <a:gd name="T69" fmla="*/ 2147483647 h 1204"/>
              <a:gd name="T70" fmla="*/ 2147483647 w 1786"/>
              <a:gd name="T71" fmla="*/ 0 h 1204"/>
              <a:gd name="T72" fmla="*/ 2147483647 w 1786"/>
              <a:gd name="T73" fmla="*/ 0 h 1204"/>
              <a:gd name="T74" fmla="*/ 2147483647 w 1786"/>
              <a:gd name="T75" fmla="*/ 2147483647 h 1204"/>
              <a:gd name="T76" fmla="*/ 2147483647 w 1786"/>
              <a:gd name="T77" fmla="*/ 2147483647 h 1204"/>
              <a:gd name="T78" fmla="*/ 2147483647 w 1786"/>
              <a:gd name="T79" fmla="*/ 2147483647 h 1204"/>
              <a:gd name="T80" fmla="*/ 2147483647 w 1786"/>
              <a:gd name="T81" fmla="*/ 2147483647 h 120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86"/>
              <a:gd name="T124" fmla="*/ 0 h 1204"/>
              <a:gd name="T125" fmla="*/ 1786 w 1786"/>
              <a:gd name="T126" fmla="*/ 1204 h 120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86" h="1204">
                <a:moveTo>
                  <a:pt x="1057" y="64"/>
                </a:moveTo>
                <a:lnTo>
                  <a:pt x="954" y="146"/>
                </a:lnTo>
                <a:lnTo>
                  <a:pt x="769" y="255"/>
                </a:lnTo>
                <a:lnTo>
                  <a:pt x="544" y="365"/>
                </a:lnTo>
                <a:lnTo>
                  <a:pt x="318" y="456"/>
                </a:lnTo>
                <a:lnTo>
                  <a:pt x="133" y="529"/>
                </a:lnTo>
                <a:lnTo>
                  <a:pt x="31" y="620"/>
                </a:lnTo>
                <a:lnTo>
                  <a:pt x="21" y="693"/>
                </a:lnTo>
                <a:lnTo>
                  <a:pt x="10" y="784"/>
                </a:lnTo>
                <a:lnTo>
                  <a:pt x="0" y="893"/>
                </a:lnTo>
                <a:lnTo>
                  <a:pt x="21" y="984"/>
                </a:lnTo>
                <a:lnTo>
                  <a:pt x="185" y="1112"/>
                </a:lnTo>
                <a:lnTo>
                  <a:pt x="369" y="1185"/>
                </a:lnTo>
                <a:lnTo>
                  <a:pt x="574" y="1203"/>
                </a:lnTo>
                <a:lnTo>
                  <a:pt x="841" y="1203"/>
                </a:lnTo>
                <a:lnTo>
                  <a:pt x="1128" y="1203"/>
                </a:lnTo>
                <a:lnTo>
                  <a:pt x="1395" y="1185"/>
                </a:lnTo>
                <a:lnTo>
                  <a:pt x="1559" y="1130"/>
                </a:lnTo>
                <a:lnTo>
                  <a:pt x="1682" y="1075"/>
                </a:lnTo>
                <a:lnTo>
                  <a:pt x="1764" y="1003"/>
                </a:lnTo>
                <a:lnTo>
                  <a:pt x="1785" y="948"/>
                </a:lnTo>
                <a:lnTo>
                  <a:pt x="1775" y="875"/>
                </a:lnTo>
                <a:lnTo>
                  <a:pt x="1764" y="802"/>
                </a:lnTo>
                <a:lnTo>
                  <a:pt x="1744" y="711"/>
                </a:lnTo>
                <a:lnTo>
                  <a:pt x="1723" y="620"/>
                </a:lnTo>
                <a:lnTo>
                  <a:pt x="1703" y="547"/>
                </a:lnTo>
                <a:lnTo>
                  <a:pt x="1693" y="474"/>
                </a:lnTo>
                <a:lnTo>
                  <a:pt x="1682" y="401"/>
                </a:lnTo>
                <a:lnTo>
                  <a:pt x="1621" y="328"/>
                </a:lnTo>
                <a:lnTo>
                  <a:pt x="1611" y="255"/>
                </a:lnTo>
                <a:lnTo>
                  <a:pt x="1549" y="164"/>
                </a:lnTo>
                <a:lnTo>
                  <a:pt x="1488" y="91"/>
                </a:lnTo>
                <a:lnTo>
                  <a:pt x="1385" y="36"/>
                </a:lnTo>
                <a:lnTo>
                  <a:pt x="1303" y="18"/>
                </a:lnTo>
                <a:lnTo>
                  <a:pt x="1262" y="9"/>
                </a:lnTo>
                <a:lnTo>
                  <a:pt x="1231" y="0"/>
                </a:lnTo>
                <a:lnTo>
                  <a:pt x="1139" y="0"/>
                </a:lnTo>
                <a:lnTo>
                  <a:pt x="1108" y="9"/>
                </a:lnTo>
                <a:lnTo>
                  <a:pt x="1077" y="27"/>
                </a:lnTo>
                <a:lnTo>
                  <a:pt x="1067" y="55"/>
                </a:lnTo>
                <a:lnTo>
                  <a:pt x="1057" y="64"/>
                </a:lnTo>
              </a:path>
            </a:pathLst>
          </a:custGeom>
          <a:solidFill>
            <a:srgbClr val="618FFD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03350" y="4797425"/>
            <a:ext cx="25923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b="1" dirty="0">
                <a:latin typeface="Times New Roman" charset="0"/>
                <a:cs typeface="Times New Roman" charset="0"/>
              </a:rPr>
              <a:t>Use the sample to </a:t>
            </a:r>
            <a:r>
              <a:rPr lang="en-GB" b="1" dirty="0" smtClean="0">
                <a:latin typeface="Times New Roman" charset="0"/>
                <a:cs typeface="Times New Roman" charset="0"/>
              </a:rPr>
              <a:t>make inferences </a:t>
            </a:r>
            <a:r>
              <a:rPr lang="en-GB" b="1" dirty="0">
                <a:latin typeface="Times New Roman" charset="0"/>
                <a:cs typeface="Times New Roman" charset="0"/>
              </a:rPr>
              <a:t>about the population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 flipH="1">
            <a:off x="4284663" y="5013325"/>
            <a:ext cx="1282700" cy="444500"/>
          </a:xfrm>
          <a:prstGeom prst="rightArrow">
            <a:avLst>
              <a:gd name="adj1" fmla="val 50000"/>
              <a:gd name="adj2" fmla="val 144299"/>
            </a:avLst>
          </a:prstGeom>
          <a:solidFill>
            <a:srgbClr val="618FF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7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 charset="0"/>
              </a:rPr>
              <a:t>Sampling types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34400" cy="43434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</a:rPr>
              <a:t>Two basic categories of sampling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Probability sampling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Also called formal sampling or random sampling</a:t>
            </a:r>
          </a:p>
          <a:p>
            <a:pPr eaLnBrk="1" hangingPunct="1"/>
            <a:r>
              <a:rPr lang="en-US" dirty="0">
                <a:latin typeface="Calibri" charset="0"/>
              </a:rPr>
              <a:t>Non-probability sampling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Also called informal sampling</a:t>
            </a:r>
          </a:p>
        </p:txBody>
      </p:sp>
    </p:spTree>
    <p:extLst>
      <p:ext uri="{BB962C8B-B14F-4D97-AF65-F5344CB8AC3E}">
        <p14:creationId xmlns:p14="http://schemas.microsoft.com/office/powerpoint/2010/main" val="360446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Probability sampling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1700" y="1600200"/>
            <a:ext cx="7594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defRPr kumimoji="1"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defRPr kumimoji="1"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defRPr kumimoji="1"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defRPr kumimoji="1"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3600" dirty="0" smtClean="0">
                <a:latin typeface="+mn-lt"/>
                <a:ea typeface="+mn-ea"/>
              </a:rPr>
              <a:t>A selection of elements in a population, such that every element has a </a:t>
            </a:r>
            <a:r>
              <a:rPr lang="en-US" sz="3600" u="sng" dirty="0" smtClean="0">
                <a:latin typeface="+mn-lt"/>
                <a:ea typeface="+mn-ea"/>
              </a:rPr>
              <a:t>known</a:t>
            </a:r>
            <a:r>
              <a:rPr lang="en-US" sz="3600" dirty="0" smtClean="0">
                <a:latin typeface="+mn-lt"/>
                <a:ea typeface="+mn-ea"/>
              </a:rPr>
              <a:t>, </a:t>
            </a:r>
            <a:r>
              <a:rPr lang="en-US" sz="3600" u="sng" dirty="0" smtClean="0">
                <a:latin typeface="+mn-lt"/>
                <a:ea typeface="+mn-ea"/>
              </a:rPr>
              <a:t>non-zero</a:t>
            </a:r>
            <a:r>
              <a:rPr lang="en-US" sz="3600" dirty="0" smtClean="0">
                <a:latin typeface="+mn-lt"/>
                <a:ea typeface="+mn-ea"/>
              </a:rPr>
              <a:t> probability of being selected.</a:t>
            </a:r>
          </a:p>
        </p:txBody>
      </p:sp>
    </p:spTree>
    <p:extLst>
      <p:ext uri="{BB962C8B-B14F-4D97-AF65-F5344CB8AC3E}">
        <p14:creationId xmlns:p14="http://schemas.microsoft.com/office/powerpoint/2010/main" val="6448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Types of probability sampling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Simple random sampling (SRS)</a:t>
            </a:r>
          </a:p>
          <a:p>
            <a:pPr eaLnBrk="1" hangingPunct="1"/>
            <a:r>
              <a:rPr lang="en-US" dirty="0">
                <a:latin typeface="Calibri" charset="0"/>
              </a:rPr>
              <a:t>Systematic random sampling</a:t>
            </a:r>
          </a:p>
          <a:p>
            <a:pPr eaLnBrk="1" hangingPunct="1"/>
            <a:r>
              <a:rPr lang="en-US" dirty="0">
                <a:latin typeface="Calibri" charset="0"/>
              </a:rPr>
              <a:t>Stratified sampling</a:t>
            </a:r>
          </a:p>
          <a:p>
            <a:pPr eaLnBrk="1" hangingPunct="1"/>
            <a:r>
              <a:rPr lang="en-US" dirty="0">
                <a:latin typeface="Calibri" charset="0"/>
              </a:rPr>
              <a:t>Cluster sampling</a:t>
            </a:r>
          </a:p>
          <a:p>
            <a:pPr eaLnBrk="1" hangingPunct="1"/>
            <a:r>
              <a:rPr lang="en-US" dirty="0">
                <a:latin typeface="Calibri" charset="0"/>
              </a:rPr>
              <a:t>Multi-stage sampling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03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size determination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5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106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Behind the data: population and sampling  </vt:lpstr>
      <vt:lpstr>PowerPoint Presentation</vt:lpstr>
      <vt:lpstr>Sampling types</vt:lpstr>
      <vt:lpstr>Probability sampling</vt:lpstr>
      <vt:lpstr>Types of probability sampling</vt:lpstr>
      <vt:lpstr>Sample size determination</vt:lpstr>
    </vt:vector>
  </TitlesOfParts>
  <Company>KEMRI-Wellcome Trust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Behind the data: population and sampling  </dc:title>
  <dc:creator>Michael Ooko</dc:creator>
  <cp:lastModifiedBy>Michael Ooko</cp:lastModifiedBy>
  <cp:revision>4</cp:revision>
  <dcterms:created xsi:type="dcterms:W3CDTF">2014-02-02T04:51:19Z</dcterms:created>
  <dcterms:modified xsi:type="dcterms:W3CDTF">2014-02-02T05:17:43Z</dcterms:modified>
</cp:coreProperties>
</file>