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9" r:id="rId11"/>
    <p:sldId id="267" r:id="rId12"/>
    <p:sldId id="272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9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1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4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9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F98C-60FE-D24F-BEED-AE8F4993C7F6}" type="datetimeFigureOut">
              <a:rPr lang="en-US" smtClean="0"/>
              <a:t>02/02/2014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E40E-4B1D-D840-8521-C68D50550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Behind the data: population and sampling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4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Reporting the results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lvl="1" indent="0">
              <a:buNone/>
            </a:pPr>
            <a:r>
              <a:rPr lang="en-US" dirty="0" smtClean="0">
                <a:ea typeface="ＭＳ Ｐゴシック" pitchFamily="-16" charset="-128"/>
              </a:rPr>
              <a:t>"</a:t>
            </a:r>
            <a:r>
              <a:rPr lang="en-US" i="1" dirty="0" smtClean="0">
                <a:ea typeface="ＭＳ Ｐゴシック" pitchFamily="-16" charset="-128"/>
              </a:rPr>
              <a:t>A sample size of 38 in each group will be sufficient to detect a difference of 5 points on the Beck scale of suicidal ideation, assuming a standard deviation of 7.7 points, a power of 80%, and a significance level of 5%. This number has been increased to 60 per group (total of 120), to allow for a predicted drop-out from treatment of around one third</a:t>
            </a:r>
            <a:r>
              <a:rPr lang="en-US" dirty="0" smtClean="0">
                <a:ea typeface="ＭＳ Ｐゴシック" pitchFamily="-16" charset="-128"/>
              </a:rPr>
              <a:t>"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7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Simple formula for difference in proportions</a:t>
            </a:r>
            <a:endParaRPr 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580149"/>
              </p:ext>
            </p:extLst>
          </p:nvPr>
        </p:nvGraphicFramePr>
        <p:xfrm>
          <a:off x="1620838" y="3276600"/>
          <a:ext cx="5894387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Equation" r:id="rId3" imgW="1701800" imgH="469900" progId="Equation.3">
                  <p:embed/>
                </p:oleObj>
              </mc:Choice>
              <mc:Fallback>
                <p:oleObj name="Equation" r:id="rId3" imgW="1701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276600"/>
                        <a:ext cx="5894387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04800" y="1981200"/>
            <a:ext cx="3200400" cy="2514600"/>
            <a:chOff x="192" y="1248"/>
            <a:chExt cx="2016" cy="1584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60" y="240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 flipV="1">
              <a:off x="768" y="1968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92" y="1248"/>
              <a:ext cx="20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/>
                <a:t>Sample size</a:t>
              </a:r>
              <a:r>
                <a:rPr lang="en-US" sz="2400" b="0" dirty="0"/>
                <a:t> in each group (assumes equal sized groups)</a:t>
              </a: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4876800" y="1371600"/>
            <a:ext cx="3733800" cy="2667000"/>
            <a:chOff x="2976" y="864"/>
            <a:chExt cx="2352" cy="1680"/>
          </a:xfrm>
        </p:grpSpPr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6" y="2112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312" y="172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552" y="864"/>
              <a:ext cx="177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 dirty="0"/>
                <a:t>Represents the </a:t>
              </a:r>
              <a:r>
                <a:rPr lang="en-US" sz="2400" dirty="0"/>
                <a:t>desired power</a:t>
              </a:r>
              <a:r>
                <a:rPr lang="en-US" sz="2400" b="0" dirty="0"/>
                <a:t> (typically .84 for 80% power).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6019800" y="3429000"/>
            <a:ext cx="3124200" cy="3336925"/>
            <a:chOff x="3792" y="2160"/>
            <a:chExt cx="1968" cy="2102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792" y="216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032" y="254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272" y="3112"/>
              <a:ext cx="1488" cy="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 dirty="0"/>
                <a:t>Represents the desired </a:t>
              </a:r>
              <a:r>
                <a:rPr lang="en-US" sz="2400" dirty="0"/>
                <a:t>level of statistical significance</a:t>
              </a:r>
              <a:r>
                <a:rPr lang="en-US" sz="2400" b="0" dirty="0"/>
                <a:t> (typically 1.96).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533400" y="3276600"/>
            <a:ext cx="4267200" cy="3517900"/>
            <a:chOff x="0" y="2064"/>
            <a:chExt cx="2928" cy="2216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584" y="2064"/>
              <a:ext cx="1344" cy="5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296" y="2584"/>
              <a:ext cx="6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0" y="3360"/>
              <a:ext cx="1920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 dirty="0"/>
                <a:t>A measure of </a:t>
              </a:r>
              <a:r>
                <a:rPr lang="en-US" sz="2400" dirty="0"/>
                <a:t>variability</a:t>
              </a:r>
              <a:r>
                <a:rPr lang="en-US" sz="2400" b="0" dirty="0"/>
                <a:t> (similar to standard deviation)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3733800" y="4191000"/>
            <a:ext cx="2286000" cy="2314575"/>
            <a:chOff x="2352" y="2640"/>
            <a:chExt cx="1440" cy="1458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448" y="2640"/>
              <a:ext cx="134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688" y="3024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352" y="3408"/>
              <a:ext cx="1248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Effect Size</a:t>
              </a:r>
              <a:r>
                <a:rPr lang="en-US" sz="2400" b="0"/>
                <a:t> (the difference in proportions)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53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3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General sample size needs when outcome is binary: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286000" y="4648200"/>
          <a:ext cx="398621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Document" r:id="rId3" imgW="1472184" imgH="457200" progId="Word.Document.8">
                  <p:embed/>
                </p:oleObj>
              </mc:Choice>
              <mc:Fallback>
                <p:oleObj name="Document" r:id="rId3" imgW="1472184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986213" cy="123825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3505200"/>
            <a:ext cx="8534400" cy="3124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 anchor="ctr"/>
          <a:lstStyle/>
          <a:p>
            <a:endParaRPr lang="en-US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1066800" y="3860800"/>
          <a:ext cx="7593013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5" imgW="4025900" imgH="1270000" progId="Equation.3">
                  <p:embed/>
                </p:oleObj>
              </mc:Choice>
              <mc:Fallback>
                <p:oleObj name="Equation" r:id="rId5" imgW="40259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60800"/>
                        <a:ext cx="7593013" cy="239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676400" y="2057400"/>
          <a:ext cx="52578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7" imgW="1739900" imgH="444500" progId="Equation.3">
                  <p:embed/>
                </p:oleObj>
              </mc:Choice>
              <mc:Fallback>
                <p:oleObj name="Equation" r:id="rId7" imgW="17399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57400"/>
                        <a:ext cx="5257800" cy="13430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03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0"/>
            <a:ext cx="7793037" cy="1462088"/>
          </a:xfrm>
        </p:spPr>
        <p:txBody>
          <a:bodyPr/>
          <a:lstStyle/>
          <a:p>
            <a:pPr eaLnBrk="1" hangingPunct="1"/>
            <a:r>
              <a:rPr lang="en-US" dirty="0" smtClean="0"/>
              <a:t>Compare with when outcome is continuous: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447800" y="1852613"/>
          <a:ext cx="617220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3" imgW="1562100" imgH="419100" progId="Equation.3">
                  <p:embed/>
                </p:oleObj>
              </mc:Choice>
              <mc:Fallback>
                <p:oleObj name="Equation" r:id="rId3" imgW="1562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52613"/>
                        <a:ext cx="6172200" cy="16557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28600" y="3733800"/>
            <a:ext cx="8686800" cy="3261478"/>
            <a:chOff x="144" y="2352"/>
            <a:chExt cx="5616" cy="2162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44" y="2352"/>
              <a:ext cx="5616" cy="19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5719656"/>
                </p:ext>
              </p:extLst>
            </p:nvPr>
          </p:nvGraphicFramePr>
          <p:xfrm>
            <a:off x="535" y="2372"/>
            <a:ext cx="5101" cy="2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6" name="Equation" r:id="rId5" imgW="4292280" imgH="1803240" progId="Equation.3">
                    <p:embed/>
                  </p:oleObj>
                </mc:Choice>
                <mc:Fallback>
                  <p:oleObj name="Equation" r:id="rId5" imgW="4292280" imgH="1803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2372"/>
                          <a:ext cx="5101" cy="2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4855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Software for calculation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STATA       -  commercial, limited  </a:t>
            </a:r>
          </a:p>
          <a:p>
            <a:r>
              <a:rPr lang="en-US" dirty="0" smtClean="0"/>
              <a:t>G*power -  free</a:t>
            </a:r>
          </a:p>
          <a:p>
            <a:r>
              <a:rPr lang="en-US" dirty="0" smtClean="0"/>
              <a:t>R		  - free and open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Others useful commercial tools</a:t>
            </a:r>
          </a:p>
          <a:p>
            <a:r>
              <a:rPr lang="en-US" dirty="0" err="1" smtClean="0"/>
              <a:t>n</a:t>
            </a:r>
            <a:r>
              <a:rPr lang="en-US" dirty="0" err="1"/>
              <a:t>Q</a:t>
            </a:r>
            <a:r>
              <a:rPr lang="en-US" dirty="0" err="1" smtClean="0"/>
              <a:t>uery</a:t>
            </a:r>
            <a:r>
              <a:rPr lang="en-US" dirty="0" smtClean="0"/>
              <a:t> Advisor </a:t>
            </a:r>
          </a:p>
          <a:p>
            <a:r>
              <a:rPr lang="en-US" dirty="0" smtClean="0"/>
              <a:t>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1547813" y="1196975"/>
            <a:ext cx="4130675" cy="2749550"/>
          </a:xfrm>
          <a:custGeom>
            <a:avLst/>
            <a:gdLst>
              <a:gd name="T0" fmla="*/ 2147483647 w 2602"/>
              <a:gd name="T1" fmla="*/ 2147483647 h 1732"/>
              <a:gd name="T2" fmla="*/ 2147483647 w 2602"/>
              <a:gd name="T3" fmla="*/ 2147483647 h 1732"/>
              <a:gd name="T4" fmla="*/ 2147483647 w 2602"/>
              <a:gd name="T5" fmla="*/ 2147483647 h 1732"/>
              <a:gd name="T6" fmla="*/ 2147483647 w 2602"/>
              <a:gd name="T7" fmla="*/ 2147483647 h 1732"/>
              <a:gd name="T8" fmla="*/ 2147483647 w 2602"/>
              <a:gd name="T9" fmla="*/ 2147483647 h 1732"/>
              <a:gd name="T10" fmla="*/ 2147483647 w 2602"/>
              <a:gd name="T11" fmla="*/ 2147483647 h 1732"/>
              <a:gd name="T12" fmla="*/ 2147483647 w 2602"/>
              <a:gd name="T13" fmla="*/ 2147483647 h 1732"/>
              <a:gd name="T14" fmla="*/ 2147483647 w 2602"/>
              <a:gd name="T15" fmla="*/ 2147483647 h 1732"/>
              <a:gd name="T16" fmla="*/ 2147483647 w 2602"/>
              <a:gd name="T17" fmla="*/ 2147483647 h 1732"/>
              <a:gd name="T18" fmla="*/ 0 w 2602"/>
              <a:gd name="T19" fmla="*/ 2147483647 h 1732"/>
              <a:gd name="T20" fmla="*/ 2147483647 w 2602"/>
              <a:gd name="T21" fmla="*/ 2147483647 h 1732"/>
              <a:gd name="T22" fmla="*/ 2147483647 w 2602"/>
              <a:gd name="T23" fmla="*/ 2147483647 h 1732"/>
              <a:gd name="T24" fmla="*/ 2147483647 w 2602"/>
              <a:gd name="T25" fmla="*/ 2147483647 h 1732"/>
              <a:gd name="T26" fmla="*/ 2147483647 w 2602"/>
              <a:gd name="T27" fmla="*/ 2147483647 h 1732"/>
              <a:gd name="T28" fmla="*/ 2147483647 w 2602"/>
              <a:gd name="T29" fmla="*/ 2147483647 h 1732"/>
              <a:gd name="T30" fmla="*/ 2147483647 w 2602"/>
              <a:gd name="T31" fmla="*/ 2147483647 h 1732"/>
              <a:gd name="T32" fmla="*/ 2147483647 w 2602"/>
              <a:gd name="T33" fmla="*/ 2147483647 h 1732"/>
              <a:gd name="T34" fmla="*/ 2147483647 w 2602"/>
              <a:gd name="T35" fmla="*/ 2147483647 h 1732"/>
              <a:gd name="T36" fmla="*/ 2147483647 w 2602"/>
              <a:gd name="T37" fmla="*/ 2147483647 h 1732"/>
              <a:gd name="T38" fmla="*/ 2147483647 w 2602"/>
              <a:gd name="T39" fmla="*/ 2147483647 h 1732"/>
              <a:gd name="T40" fmla="*/ 2147483647 w 2602"/>
              <a:gd name="T41" fmla="*/ 2147483647 h 1732"/>
              <a:gd name="T42" fmla="*/ 2147483647 w 2602"/>
              <a:gd name="T43" fmla="*/ 2147483647 h 1732"/>
              <a:gd name="T44" fmla="*/ 2147483647 w 2602"/>
              <a:gd name="T45" fmla="*/ 2147483647 h 1732"/>
              <a:gd name="T46" fmla="*/ 2147483647 w 2602"/>
              <a:gd name="T47" fmla="*/ 2147483647 h 1732"/>
              <a:gd name="T48" fmla="*/ 2147483647 w 2602"/>
              <a:gd name="T49" fmla="*/ 2147483647 h 1732"/>
              <a:gd name="T50" fmla="*/ 2147483647 w 2602"/>
              <a:gd name="T51" fmla="*/ 2147483647 h 1732"/>
              <a:gd name="T52" fmla="*/ 2147483647 w 2602"/>
              <a:gd name="T53" fmla="*/ 2147483647 h 1732"/>
              <a:gd name="T54" fmla="*/ 2147483647 w 2602"/>
              <a:gd name="T55" fmla="*/ 2147483647 h 1732"/>
              <a:gd name="T56" fmla="*/ 2147483647 w 2602"/>
              <a:gd name="T57" fmla="*/ 2147483647 h 1732"/>
              <a:gd name="T58" fmla="*/ 2147483647 w 2602"/>
              <a:gd name="T59" fmla="*/ 2147483647 h 1732"/>
              <a:gd name="T60" fmla="*/ 2147483647 w 2602"/>
              <a:gd name="T61" fmla="*/ 2147483647 h 1732"/>
              <a:gd name="T62" fmla="*/ 2147483647 w 2602"/>
              <a:gd name="T63" fmla="*/ 2147483647 h 1732"/>
              <a:gd name="T64" fmla="*/ 2147483647 w 2602"/>
              <a:gd name="T65" fmla="*/ 2147483647 h 1732"/>
              <a:gd name="T66" fmla="*/ 2147483647 w 2602"/>
              <a:gd name="T67" fmla="*/ 2147483647 h 1732"/>
              <a:gd name="T68" fmla="*/ 2147483647 w 2602"/>
              <a:gd name="T69" fmla="*/ 2147483647 h 1732"/>
              <a:gd name="T70" fmla="*/ 2147483647 w 2602"/>
              <a:gd name="T71" fmla="*/ 0 h 1732"/>
              <a:gd name="T72" fmla="*/ 2147483647 w 2602"/>
              <a:gd name="T73" fmla="*/ 0 h 1732"/>
              <a:gd name="T74" fmla="*/ 2147483647 w 2602"/>
              <a:gd name="T75" fmla="*/ 2147483647 h 1732"/>
              <a:gd name="T76" fmla="*/ 2147483647 w 2602"/>
              <a:gd name="T77" fmla="*/ 2147483647 h 1732"/>
              <a:gd name="T78" fmla="*/ 2147483647 w 2602"/>
              <a:gd name="T79" fmla="*/ 2147483647 h 1732"/>
              <a:gd name="T80" fmla="*/ 2147483647 w 2602"/>
              <a:gd name="T81" fmla="*/ 2147483647 h 173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602"/>
              <a:gd name="T124" fmla="*/ 0 h 1732"/>
              <a:gd name="T125" fmla="*/ 2602 w 2602"/>
              <a:gd name="T126" fmla="*/ 1732 h 1732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602" h="1732">
                <a:moveTo>
                  <a:pt x="1540" y="92"/>
                </a:moveTo>
                <a:lnTo>
                  <a:pt x="1390" y="210"/>
                </a:lnTo>
                <a:lnTo>
                  <a:pt x="1121" y="367"/>
                </a:lnTo>
                <a:lnTo>
                  <a:pt x="792" y="525"/>
                </a:lnTo>
                <a:lnTo>
                  <a:pt x="463" y="656"/>
                </a:lnTo>
                <a:lnTo>
                  <a:pt x="194" y="761"/>
                </a:lnTo>
                <a:lnTo>
                  <a:pt x="45" y="892"/>
                </a:lnTo>
                <a:lnTo>
                  <a:pt x="30" y="997"/>
                </a:lnTo>
                <a:lnTo>
                  <a:pt x="15" y="1128"/>
                </a:lnTo>
                <a:lnTo>
                  <a:pt x="0" y="1285"/>
                </a:lnTo>
                <a:lnTo>
                  <a:pt x="30" y="1416"/>
                </a:lnTo>
                <a:lnTo>
                  <a:pt x="269" y="1600"/>
                </a:lnTo>
                <a:lnTo>
                  <a:pt x="538" y="1705"/>
                </a:lnTo>
                <a:lnTo>
                  <a:pt x="837" y="1731"/>
                </a:lnTo>
                <a:lnTo>
                  <a:pt x="1226" y="1731"/>
                </a:lnTo>
                <a:lnTo>
                  <a:pt x="1644" y="1731"/>
                </a:lnTo>
                <a:lnTo>
                  <a:pt x="2033" y="1705"/>
                </a:lnTo>
                <a:lnTo>
                  <a:pt x="2272" y="1626"/>
                </a:lnTo>
                <a:lnTo>
                  <a:pt x="2452" y="1547"/>
                </a:lnTo>
                <a:lnTo>
                  <a:pt x="2571" y="1443"/>
                </a:lnTo>
                <a:lnTo>
                  <a:pt x="2601" y="1364"/>
                </a:lnTo>
                <a:lnTo>
                  <a:pt x="2586" y="1259"/>
                </a:lnTo>
                <a:lnTo>
                  <a:pt x="2571" y="1154"/>
                </a:lnTo>
                <a:lnTo>
                  <a:pt x="2541" y="1023"/>
                </a:lnTo>
                <a:lnTo>
                  <a:pt x="2511" y="892"/>
                </a:lnTo>
                <a:lnTo>
                  <a:pt x="2481" y="787"/>
                </a:lnTo>
                <a:lnTo>
                  <a:pt x="2466" y="682"/>
                </a:lnTo>
                <a:lnTo>
                  <a:pt x="2452" y="577"/>
                </a:lnTo>
                <a:lnTo>
                  <a:pt x="2362" y="472"/>
                </a:lnTo>
                <a:lnTo>
                  <a:pt x="2347" y="367"/>
                </a:lnTo>
                <a:lnTo>
                  <a:pt x="2257" y="236"/>
                </a:lnTo>
                <a:lnTo>
                  <a:pt x="2168" y="131"/>
                </a:lnTo>
                <a:lnTo>
                  <a:pt x="2018" y="52"/>
                </a:lnTo>
                <a:lnTo>
                  <a:pt x="1898" y="26"/>
                </a:lnTo>
                <a:lnTo>
                  <a:pt x="1839" y="13"/>
                </a:lnTo>
                <a:lnTo>
                  <a:pt x="1794" y="0"/>
                </a:lnTo>
                <a:lnTo>
                  <a:pt x="1659" y="0"/>
                </a:lnTo>
                <a:lnTo>
                  <a:pt x="1614" y="13"/>
                </a:lnTo>
                <a:lnTo>
                  <a:pt x="1570" y="39"/>
                </a:lnTo>
                <a:lnTo>
                  <a:pt x="1555" y="79"/>
                </a:lnTo>
                <a:lnTo>
                  <a:pt x="1540" y="92"/>
                </a:lnTo>
              </a:path>
            </a:pathLst>
          </a:custGeom>
          <a:solidFill>
            <a:srgbClr val="618FFD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charset="0"/>
              <a:cs typeface="Times New Roman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51050" y="2492375"/>
            <a:ext cx="3455988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ctr">
            <a:spAutoFit/>
          </a:bodyPr>
          <a:lstStyle/>
          <a:p>
            <a:pPr algn="ctr"/>
            <a:r>
              <a:rPr lang="en-GB" b="1" dirty="0">
                <a:latin typeface="Times New Roman" charset="0"/>
                <a:cs typeface="Times New Roman" charset="0"/>
              </a:rPr>
              <a:t>Unknown: we would like to </a:t>
            </a:r>
          </a:p>
          <a:p>
            <a:pPr algn="ctr"/>
            <a:r>
              <a:rPr lang="en-GB" b="1" dirty="0">
                <a:latin typeface="Times New Roman" charset="0"/>
                <a:cs typeface="Times New Roman" charset="0"/>
              </a:rPr>
              <a:t>make inferences (statement) about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16013" y="1341438"/>
            <a:ext cx="2592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3200" b="1" dirty="0">
                <a:latin typeface="Times New Roman" charset="0"/>
                <a:cs typeface="Times New Roman" charset="0"/>
              </a:rPr>
              <a:t>Population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72225" y="2979738"/>
            <a:ext cx="1008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GB" b="1" dirty="0">
                <a:latin typeface="Times New Roman" charset="0"/>
                <a:cs typeface="Times New Roman" charset="0"/>
              </a:rPr>
              <a:t>Take a</a:t>
            </a:r>
          </a:p>
          <a:p>
            <a:r>
              <a:rPr lang="en-GB" b="1" dirty="0">
                <a:latin typeface="Times New Roman" charset="0"/>
                <a:cs typeface="Times New Roman" charset="0"/>
              </a:rPr>
              <a:t>Sample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1440241">
            <a:off x="5724525" y="3716338"/>
            <a:ext cx="1358900" cy="444500"/>
          </a:xfrm>
          <a:prstGeom prst="rightArrow">
            <a:avLst>
              <a:gd name="adj1" fmla="val 50000"/>
              <a:gd name="adj2" fmla="val 152871"/>
            </a:avLst>
          </a:prstGeom>
          <a:solidFill>
            <a:srgbClr val="618FF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5940425" y="4149725"/>
            <a:ext cx="2835275" cy="1477963"/>
          </a:xfrm>
          <a:custGeom>
            <a:avLst/>
            <a:gdLst>
              <a:gd name="T0" fmla="*/ 2147483647 w 1786"/>
              <a:gd name="T1" fmla="*/ 2147483647 h 1204"/>
              <a:gd name="T2" fmla="*/ 2147483647 w 1786"/>
              <a:gd name="T3" fmla="*/ 2147483647 h 1204"/>
              <a:gd name="T4" fmla="*/ 2147483647 w 1786"/>
              <a:gd name="T5" fmla="*/ 2147483647 h 1204"/>
              <a:gd name="T6" fmla="*/ 2147483647 w 1786"/>
              <a:gd name="T7" fmla="*/ 2147483647 h 1204"/>
              <a:gd name="T8" fmla="*/ 2147483647 w 1786"/>
              <a:gd name="T9" fmla="*/ 2147483647 h 1204"/>
              <a:gd name="T10" fmla="*/ 2147483647 w 1786"/>
              <a:gd name="T11" fmla="*/ 2147483647 h 1204"/>
              <a:gd name="T12" fmla="*/ 2147483647 w 1786"/>
              <a:gd name="T13" fmla="*/ 2147483647 h 1204"/>
              <a:gd name="T14" fmla="*/ 2147483647 w 1786"/>
              <a:gd name="T15" fmla="*/ 2147483647 h 1204"/>
              <a:gd name="T16" fmla="*/ 2147483647 w 1786"/>
              <a:gd name="T17" fmla="*/ 2147483647 h 1204"/>
              <a:gd name="T18" fmla="*/ 0 w 1786"/>
              <a:gd name="T19" fmla="*/ 2147483647 h 1204"/>
              <a:gd name="T20" fmla="*/ 2147483647 w 1786"/>
              <a:gd name="T21" fmla="*/ 2147483647 h 1204"/>
              <a:gd name="T22" fmla="*/ 2147483647 w 1786"/>
              <a:gd name="T23" fmla="*/ 2147483647 h 1204"/>
              <a:gd name="T24" fmla="*/ 2147483647 w 1786"/>
              <a:gd name="T25" fmla="*/ 2147483647 h 1204"/>
              <a:gd name="T26" fmla="*/ 2147483647 w 1786"/>
              <a:gd name="T27" fmla="*/ 2147483647 h 1204"/>
              <a:gd name="T28" fmla="*/ 2147483647 w 1786"/>
              <a:gd name="T29" fmla="*/ 2147483647 h 1204"/>
              <a:gd name="T30" fmla="*/ 2147483647 w 1786"/>
              <a:gd name="T31" fmla="*/ 2147483647 h 1204"/>
              <a:gd name="T32" fmla="*/ 2147483647 w 1786"/>
              <a:gd name="T33" fmla="*/ 2147483647 h 1204"/>
              <a:gd name="T34" fmla="*/ 2147483647 w 1786"/>
              <a:gd name="T35" fmla="*/ 2147483647 h 1204"/>
              <a:gd name="T36" fmla="*/ 2147483647 w 1786"/>
              <a:gd name="T37" fmla="*/ 2147483647 h 1204"/>
              <a:gd name="T38" fmla="*/ 2147483647 w 1786"/>
              <a:gd name="T39" fmla="*/ 2147483647 h 1204"/>
              <a:gd name="T40" fmla="*/ 2147483647 w 1786"/>
              <a:gd name="T41" fmla="*/ 2147483647 h 1204"/>
              <a:gd name="T42" fmla="*/ 2147483647 w 1786"/>
              <a:gd name="T43" fmla="*/ 2147483647 h 1204"/>
              <a:gd name="T44" fmla="*/ 2147483647 w 1786"/>
              <a:gd name="T45" fmla="*/ 2147483647 h 1204"/>
              <a:gd name="T46" fmla="*/ 2147483647 w 1786"/>
              <a:gd name="T47" fmla="*/ 2147483647 h 1204"/>
              <a:gd name="T48" fmla="*/ 2147483647 w 1786"/>
              <a:gd name="T49" fmla="*/ 2147483647 h 1204"/>
              <a:gd name="T50" fmla="*/ 2147483647 w 1786"/>
              <a:gd name="T51" fmla="*/ 2147483647 h 1204"/>
              <a:gd name="T52" fmla="*/ 2147483647 w 1786"/>
              <a:gd name="T53" fmla="*/ 2147483647 h 1204"/>
              <a:gd name="T54" fmla="*/ 2147483647 w 1786"/>
              <a:gd name="T55" fmla="*/ 2147483647 h 1204"/>
              <a:gd name="T56" fmla="*/ 2147483647 w 1786"/>
              <a:gd name="T57" fmla="*/ 2147483647 h 1204"/>
              <a:gd name="T58" fmla="*/ 2147483647 w 1786"/>
              <a:gd name="T59" fmla="*/ 2147483647 h 1204"/>
              <a:gd name="T60" fmla="*/ 2147483647 w 1786"/>
              <a:gd name="T61" fmla="*/ 2147483647 h 1204"/>
              <a:gd name="T62" fmla="*/ 2147483647 w 1786"/>
              <a:gd name="T63" fmla="*/ 2147483647 h 1204"/>
              <a:gd name="T64" fmla="*/ 2147483647 w 1786"/>
              <a:gd name="T65" fmla="*/ 2147483647 h 1204"/>
              <a:gd name="T66" fmla="*/ 2147483647 w 1786"/>
              <a:gd name="T67" fmla="*/ 2147483647 h 1204"/>
              <a:gd name="T68" fmla="*/ 2147483647 w 1786"/>
              <a:gd name="T69" fmla="*/ 2147483647 h 1204"/>
              <a:gd name="T70" fmla="*/ 2147483647 w 1786"/>
              <a:gd name="T71" fmla="*/ 0 h 1204"/>
              <a:gd name="T72" fmla="*/ 2147483647 w 1786"/>
              <a:gd name="T73" fmla="*/ 0 h 1204"/>
              <a:gd name="T74" fmla="*/ 2147483647 w 1786"/>
              <a:gd name="T75" fmla="*/ 2147483647 h 1204"/>
              <a:gd name="T76" fmla="*/ 2147483647 w 1786"/>
              <a:gd name="T77" fmla="*/ 2147483647 h 1204"/>
              <a:gd name="T78" fmla="*/ 2147483647 w 1786"/>
              <a:gd name="T79" fmla="*/ 2147483647 h 1204"/>
              <a:gd name="T80" fmla="*/ 2147483647 w 1786"/>
              <a:gd name="T81" fmla="*/ 2147483647 h 120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86"/>
              <a:gd name="T124" fmla="*/ 0 h 1204"/>
              <a:gd name="T125" fmla="*/ 1786 w 1786"/>
              <a:gd name="T126" fmla="*/ 1204 h 120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86" h="1204">
                <a:moveTo>
                  <a:pt x="1057" y="64"/>
                </a:moveTo>
                <a:lnTo>
                  <a:pt x="954" y="146"/>
                </a:lnTo>
                <a:lnTo>
                  <a:pt x="769" y="255"/>
                </a:lnTo>
                <a:lnTo>
                  <a:pt x="544" y="365"/>
                </a:lnTo>
                <a:lnTo>
                  <a:pt x="318" y="456"/>
                </a:lnTo>
                <a:lnTo>
                  <a:pt x="133" y="529"/>
                </a:lnTo>
                <a:lnTo>
                  <a:pt x="31" y="620"/>
                </a:lnTo>
                <a:lnTo>
                  <a:pt x="21" y="693"/>
                </a:lnTo>
                <a:lnTo>
                  <a:pt x="10" y="784"/>
                </a:lnTo>
                <a:lnTo>
                  <a:pt x="0" y="893"/>
                </a:lnTo>
                <a:lnTo>
                  <a:pt x="21" y="984"/>
                </a:lnTo>
                <a:lnTo>
                  <a:pt x="185" y="1112"/>
                </a:lnTo>
                <a:lnTo>
                  <a:pt x="369" y="1185"/>
                </a:lnTo>
                <a:lnTo>
                  <a:pt x="574" y="1203"/>
                </a:lnTo>
                <a:lnTo>
                  <a:pt x="841" y="1203"/>
                </a:lnTo>
                <a:lnTo>
                  <a:pt x="1128" y="1203"/>
                </a:lnTo>
                <a:lnTo>
                  <a:pt x="1395" y="1185"/>
                </a:lnTo>
                <a:lnTo>
                  <a:pt x="1559" y="1130"/>
                </a:lnTo>
                <a:lnTo>
                  <a:pt x="1682" y="1075"/>
                </a:lnTo>
                <a:lnTo>
                  <a:pt x="1764" y="1003"/>
                </a:lnTo>
                <a:lnTo>
                  <a:pt x="1785" y="948"/>
                </a:lnTo>
                <a:lnTo>
                  <a:pt x="1775" y="875"/>
                </a:lnTo>
                <a:lnTo>
                  <a:pt x="1764" y="802"/>
                </a:lnTo>
                <a:lnTo>
                  <a:pt x="1744" y="711"/>
                </a:lnTo>
                <a:lnTo>
                  <a:pt x="1723" y="620"/>
                </a:lnTo>
                <a:lnTo>
                  <a:pt x="1703" y="547"/>
                </a:lnTo>
                <a:lnTo>
                  <a:pt x="1693" y="474"/>
                </a:lnTo>
                <a:lnTo>
                  <a:pt x="1682" y="401"/>
                </a:lnTo>
                <a:lnTo>
                  <a:pt x="1621" y="328"/>
                </a:lnTo>
                <a:lnTo>
                  <a:pt x="1611" y="255"/>
                </a:lnTo>
                <a:lnTo>
                  <a:pt x="1549" y="164"/>
                </a:lnTo>
                <a:lnTo>
                  <a:pt x="1488" y="91"/>
                </a:lnTo>
                <a:lnTo>
                  <a:pt x="1385" y="36"/>
                </a:lnTo>
                <a:lnTo>
                  <a:pt x="1303" y="18"/>
                </a:lnTo>
                <a:lnTo>
                  <a:pt x="1262" y="9"/>
                </a:lnTo>
                <a:lnTo>
                  <a:pt x="1231" y="0"/>
                </a:lnTo>
                <a:lnTo>
                  <a:pt x="1139" y="0"/>
                </a:lnTo>
                <a:lnTo>
                  <a:pt x="1108" y="9"/>
                </a:lnTo>
                <a:lnTo>
                  <a:pt x="1077" y="27"/>
                </a:lnTo>
                <a:lnTo>
                  <a:pt x="1067" y="55"/>
                </a:lnTo>
                <a:lnTo>
                  <a:pt x="1057" y="64"/>
                </a:lnTo>
              </a:path>
            </a:pathLst>
          </a:custGeom>
          <a:solidFill>
            <a:srgbClr val="618FFD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03350" y="4797425"/>
            <a:ext cx="25923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b="1" dirty="0">
                <a:latin typeface="Times New Roman" charset="0"/>
                <a:cs typeface="Times New Roman" charset="0"/>
              </a:rPr>
              <a:t>Use the sample to </a:t>
            </a:r>
            <a:r>
              <a:rPr lang="en-GB" b="1" dirty="0" smtClean="0">
                <a:latin typeface="Times New Roman" charset="0"/>
                <a:cs typeface="Times New Roman" charset="0"/>
              </a:rPr>
              <a:t>make inferences </a:t>
            </a:r>
            <a:r>
              <a:rPr lang="en-GB" b="1" dirty="0">
                <a:latin typeface="Times New Roman" charset="0"/>
                <a:cs typeface="Times New Roman" charset="0"/>
              </a:rPr>
              <a:t>about the population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 flipH="1">
            <a:off x="4284663" y="5013325"/>
            <a:ext cx="1282700" cy="444500"/>
          </a:xfrm>
          <a:prstGeom prst="rightArrow">
            <a:avLst>
              <a:gd name="adj1" fmla="val 50000"/>
              <a:gd name="adj2" fmla="val 144299"/>
            </a:avLst>
          </a:prstGeom>
          <a:solidFill>
            <a:srgbClr val="618FF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7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</a:rPr>
              <a:t>Sampling types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3434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</a:rPr>
              <a:t>Two basic categories of sampling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Probability sampling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Also called formal sampling or random sampling</a:t>
            </a:r>
          </a:p>
          <a:p>
            <a:pPr eaLnBrk="1" hangingPunct="1"/>
            <a:r>
              <a:rPr lang="en-US" dirty="0">
                <a:latin typeface="Calibri" charset="0"/>
              </a:rPr>
              <a:t>Non-probability sampling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Also called informal sampling</a:t>
            </a:r>
          </a:p>
        </p:txBody>
      </p:sp>
    </p:spTree>
    <p:extLst>
      <p:ext uri="{BB962C8B-B14F-4D97-AF65-F5344CB8AC3E}">
        <p14:creationId xmlns:p14="http://schemas.microsoft.com/office/powerpoint/2010/main" val="360446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Probability sampling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01700" y="1600200"/>
            <a:ext cx="7594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defRPr kumimoji="1"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3600" dirty="0" smtClean="0">
                <a:latin typeface="+mn-lt"/>
                <a:ea typeface="+mn-ea"/>
              </a:rPr>
              <a:t>A selection of elements in a population, such that every element has a </a:t>
            </a:r>
            <a:r>
              <a:rPr lang="en-US" sz="3600" u="sng" dirty="0" smtClean="0">
                <a:latin typeface="+mn-lt"/>
                <a:ea typeface="+mn-ea"/>
              </a:rPr>
              <a:t>known</a:t>
            </a:r>
            <a:r>
              <a:rPr lang="en-US" sz="3600" dirty="0" smtClean="0">
                <a:latin typeface="+mn-lt"/>
                <a:ea typeface="+mn-ea"/>
              </a:rPr>
              <a:t>, </a:t>
            </a:r>
            <a:r>
              <a:rPr lang="en-US" sz="3600" u="sng" dirty="0" smtClean="0">
                <a:latin typeface="+mn-lt"/>
                <a:ea typeface="+mn-ea"/>
              </a:rPr>
              <a:t>non-zero</a:t>
            </a:r>
            <a:r>
              <a:rPr lang="en-US" sz="3600" dirty="0" smtClean="0">
                <a:latin typeface="+mn-lt"/>
                <a:ea typeface="+mn-ea"/>
              </a:rPr>
              <a:t> probability of being selected.</a:t>
            </a:r>
          </a:p>
        </p:txBody>
      </p:sp>
    </p:spTree>
    <p:extLst>
      <p:ext uri="{BB962C8B-B14F-4D97-AF65-F5344CB8AC3E}">
        <p14:creationId xmlns:p14="http://schemas.microsoft.com/office/powerpoint/2010/main" val="6448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Types of probability sampling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Simple random sampling (SRS)</a:t>
            </a:r>
          </a:p>
          <a:p>
            <a:pPr eaLnBrk="1" hangingPunct="1"/>
            <a:r>
              <a:rPr lang="en-US" dirty="0">
                <a:latin typeface="Calibri" charset="0"/>
              </a:rPr>
              <a:t>Systematic random sampling</a:t>
            </a:r>
          </a:p>
          <a:p>
            <a:pPr eaLnBrk="1" hangingPunct="1"/>
            <a:r>
              <a:rPr lang="en-US" dirty="0">
                <a:latin typeface="Calibri" charset="0"/>
              </a:rPr>
              <a:t>Stratified sampling</a:t>
            </a:r>
          </a:p>
          <a:p>
            <a:pPr eaLnBrk="1" hangingPunct="1"/>
            <a:r>
              <a:rPr lang="en-US" dirty="0">
                <a:latin typeface="Calibri" charset="0"/>
              </a:rPr>
              <a:t>Cluster sampling</a:t>
            </a:r>
          </a:p>
          <a:p>
            <a:pPr eaLnBrk="1" hangingPunct="1"/>
            <a:r>
              <a:rPr lang="en-US" dirty="0">
                <a:latin typeface="Calibri" charset="0"/>
              </a:rPr>
              <a:t>Multi-stage sampling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3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clinically meaningful difference?</a:t>
            </a:r>
          </a:p>
          <a:p>
            <a:pPr lvl="3"/>
            <a:r>
              <a:rPr lang="en-US" dirty="0" smtClean="0"/>
              <a:t>-clinical difference</a:t>
            </a:r>
          </a:p>
          <a:p>
            <a:pPr marL="1371600" lvl="3" indent="0">
              <a:buNone/>
            </a:pPr>
            <a:r>
              <a:rPr lang="en-US" dirty="0" smtClean="0"/>
              <a:t>		</a:t>
            </a:r>
          </a:p>
          <a:p>
            <a:r>
              <a:rPr lang="en-US" dirty="0" smtClean="0"/>
              <a:t>How many observations do we need in order for that difference to be statistically significant?</a:t>
            </a:r>
          </a:p>
          <a:p>
            <a:pPr marL="1714500" lvl="6" indent="-342900"/>
            <a:r>
              <a:rPr lang="en-US" dirty="0" smtClean="0"/>
              <a:t>Statistical significance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54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to consider when calculating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Effect size: </a:t>
            </a:r>
            <a:r>
              <a:rPr lang="en-US" dirty="0" smtClean="0"/>
              <a:t>difference in parameter of interest under H</a:t>
            </a:r>
            <a:r>
              <a:rPr lang="en-US" baseline="-25000" dirty="0" smtClean="0"/>
              <a:t>0.</a:t>
            </a:r>
          </a:p>
          <a:p>
            <a:pPr marL="0" indent="0">
              <a:buNone/>
            </a:pPr>
            <a:endParaRPr lang="en-US" baseline="-25000" dirty="0" smtClean="0"/>
          </a:p>
          <a:p>
            <a:r>
              <a:rPr lang="en-US" b="1" dirty="0" smtClean="0"/>
              <a:t>Level of significance(α):</a:t>
            </a:r>
            <a:r>
              <a:rPr lang="en-US" dirty="0" smtClean="0"/>
              <a:t>Probability of rejecting the null hypothesis when it is true.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β</a:t>
            </a:r>
            <a:r>
              <a:rPr lang="en-US" dirty="0" smtClean="0"/>
              <a:t> probability of accepting the null hypothesis when it is false.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Power:</a:t>
            </a:r>
            <a:r>
              <a:rPr lang="en-US" dirty="0"/>
              <a:t> </a:t>
            </a:r>
            <a:r>
              <a:rPr lang="en-US" dirty="0" smtClean="0"/>
              <a:t>probability </a:t>
            </a:r>
            <a:r>
              <a:rPr lang="en-US" dirty="0"/>
              <a:t>of rejecting the null hypothesis when it </a:t>
            </a:r>
            <a:r>
              <a:rPr lang="en-US" dirty="0" smtClean="0"/>
              <a:t>is false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dirty="0" smtClean="0"/>
              <a:t>Determine n to ensure small margin of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7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Simple formula for difference in means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04800" y="2209800"/>
            <a:ext cx="320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Sample size</a:t>
            </a:r>
            <a:r>
              <a:rPr lang="en-US" sz="2400" b="0" dirty="0"/>
              <a:t> in each group (assumes equal sized groups)</a:t>
            </a:r>
          </a:p>
        </p:txBody>
      </p:sp>
      <p:graphicFrame>
        <p:nvGraphicFramePr>
          <p:cNvPr id="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9544"/>
              </p:ext>
            </p:extLst>
          </p:nvPr>
        </p:nvGraphicFramePr>
        <p:xfrm>
          <a:off x="1447800" y="3276600"/>
          <a:ext cx="558323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3" imgW="1282700" imgH="431800" progId="Equation.3">
                  <p:embed/>
                </p:oleObj>
              </mc:Choice>
              <mc:Fallback>
                <p:oleObj name="Equation" r:id="rId3" imgW="128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5583238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724400" y="1524000"/>
            <a:ext cx="28194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/>
              <a:t>Represents the </a:t>
            </a:r>
            <a:r>
              <a:rPr lang="en-US" sz="2400" dirty="0"/>
              <a:t>desired power</a:t>
            </a:r>
            <a:r>
              <a:rPr lang="en-US" sz="2400" b="0" dirty="0"/>
              <a:t> (typically .84 for 80% power).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3810000" y="5534025"/>
            <a:ext cx="198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Effect Size</a:t>
            </a:r>
            <a:r>
              <a:rPr lang="en-US" sz="2400" b="0" dirty="0"/>
              <a:t> (the difference in means)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090424" y="5032375"/>
            <a:ext cx="3053576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0" dirty="0"/>
              <a:t>Represents the desired </a:t>
            </a:r>
            <a:r>
              <a:rPr lang="en-US" sz="2400" dirty="0"/>
              <a:t>level of statistical significance</a:t>
            </a:r>
            <a:r>
              <a:rPr lang="en-US" sz="2400" b="0" dirty="0"/>
              <a:t> (typically 1.96).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09600" y="5257800"/>
            <a:ext cx="2750634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/>
              <a:t>Standard deviation </a:t>
            </a:r>
            <a:r>
              <a:rPr lang="en-US" sz="2400" b="0" dirty="0"/>
              <a:t>of the outcome variable</a:t>
            </a:r>
            <a:endParaRPr lang="en-US" sz="2400" dirty="0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105400" y="3521075"/>
            <a:ext cx="4038600" cy="3336925"/>
            <a:chOff x="3792" y="2160"/>
            <a:chExt cx="1968" cy="2102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92" y="2160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032" y="2544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272" y="3112"/>
              <a:ext cx="1488" cy="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 dirty="0"/>
                <a:t>Represents the desired </a:t>
              </a:r>
              <a:r>
                <a:rPr lang="en-US" sz="2400" dirty="0"/>
                <a:t>level of statistical significance</a:t>
              </a:r>
              <a:r>
                <a:rPr lang="en-US" sz="2400" b="0" dirty="0"/>
                <a:t> (typically 1.96).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2895600" y="4572000"/>
            <a:ext cx="2895600" cy="2057400"/>
            <a:chOff x="2544" y="0"/>
            <a:chExt cx="1824" cy="1296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2544" y="0"/>
              <a:ext cx="18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3456" y="3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120" y="606"/>
              <a:ext cx="1248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/>
                <a:t>Effect Size</a:t>
              </a:r>
              <a:r>
                <a:rPr lang="en-US" sz="2400" b="0" dirty="0"/>
                <a:t> (the difference in means)</a:t>
              </a: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609600" y="3505200"/>
            <a:ext cx="2819400" cy="2847975"/>
            <a:chOff x="0" y="2256"/>
            <a:chExt cx="1968" cy="1794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584" y="2256"/>
              <a:ext cx="384" cy="3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1296" y="2640"/>
              <a:ext cx="384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0" y="3360"/>
              <a:ext cx="1920" cy="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/>
                <a:t>Standard deviation </a:t>
              </a:r>
              <a:r>
                <a:rPr lang="en-US" sz="2400" b="0" dirty="0"/>
                <a:t>of the outcome variable</a:t>
              </a:r>
              <a:endParaRPr lang="en-US" sz="2400" dirty="0"/>
            </a:p>
          </p:txBody>
        </p:sp>
      </p:grp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3810000" y="1524000"/>
            <a:ext cx="3733800" cy="2667000"/>
            <a:chOff x="2976" y="864"/>
            <a:chExt cx="2352" cy="1680"/>
          </a:xfrm>
        </p:grpSpPr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2976" y="2112"/>
              <a:ext cx="4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 flipV="1">
              <a:off x="3312" y="172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3552" y="864"/>
              <a:ext cx="1776" cy="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="0" dirty="0"/>
                <a:t>Represents the </a:t>
              </a:r>
              <a:r>
                <a:rPr lang="en-US" sz="2400" dirty="0"/>
                <a:t>desired power</a:t>
              </a:r>
              <a:r>
                <a:rPr lang="en-US" sz="2400" b="0" dirty="0"/>
                <a:t> (typically .84 for 80% power).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45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Scenario: A randomized controlled trial has been planned to evaluate a brief psychological intervention in comparison to usual treatment in the reduction of suicidal ideation amongst patients presenting at hospital with deliberate self-poisoning. Suicidal ideation will be measured on the Beck scale; the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standard deviation of this scale in a previous study was 7.7, and a difference of 5 points is considered to be of clinical importance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 It is anticipated that around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third of patients may drop out of treatment. What is the minimum sample size required at 5% significance and 80% power?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561</Words>
  <Application>Microsoft Macintosh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Document</vt:lpstr>
      <vt:lpstr>Behind the data: population and sampling  </vt:lpstr>
      <vt:lpstr>PowerPoint Presentation</vt:lpstr>
      <vt:lpstr>Sampling types</vt:lpstr>
      <vt:lpstr>Probability sampling</vt:lpstr>
      <vt:lpstr>Types of probability sampling</vt:lpstr>
      <vt:lpstr>Sample size determination</vt:lpstr>
      <vt:lpstr>Factors to consider when calculating Sample size</vt:lpstr>
      <vt:lpstr>Simple formula for difference in means</vt:lpstr>
      <vt:lpstr>Example</vt:lpstr>
      <vt:lpstr>Reporting the results</vt:lpstr>
      <vt:lpstr>PowerPoint Presentation</vt:lpstr>
      <vt:lpstr>PowerPoint Presentation</vt:lpstr>
      <vt:lpstr>General sample size needs when outcome is binary:</vt:lpstr>
      <vt:lpstr>Compare with when outcome is continuous:</vt:lpstr>
      <vt:lpstr>Software for calculation</vt:lpstr>
    </vt:vector>
  </TitlesOfParts>
  <Company>KEMRI-Wellcome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Behind the data: population and sampling  </dc:title>
  <dc:creator>Michael Ooko</dc:creator>
  <cp:lastModifiedBy>Michael Ooko</cp:lastModifiedBy>
  <cp:revision>22</cp:revision>
  <dcterms:created xsi:type="dcterms:W3CDTF">2014-02-02T04:51:19Z</dcterms:created>
  <dcterms:modified xsi:type="dcterms:W3CDTF">2014-02-03T05:38:21Z</dcterms:modified>
</cp:coreProperties>
</file>