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oleObject5.bin" ContentType="application/vnd.openxmlformats-officedocument.oleObject"/>
  <Override PartName="/ppt/embeddings/Microsoft_Equation4.bin" ContentType="application/vnd.openxmlformats-officedocument.oleObject"/>
  <Override PartName="/ppt/embeddings/oleObject6.bin" ContentType="application/vnd.openxmlformats-officedocument.oleObject"/>
  <Override PartName="/ppt/embeddings/Microsoft_Equation5.bin" ContentType="application/vnd.openxmlformats-officedocument.oleObject"/>
  <Override PartName="/ppt/embeddings/oleObject7.bin" ContentType="application/vnd.openxmlformats-officedocument.oleObject"/>
  <Override PartName="/ppt/embeddings/Microsoft_Equation6.bin" ContentType="application/vnd.openxmlformats-officedocument.oleObject"/>
  <Override PartName="/ppt/embeddings/oleObject8.bin" ContentType="application/vnd.openxmlformats-officedocument.oleObject"/>
  <Override PartName="/ppt/embeddings/Microsoft_Equation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43"/>
  </p:notesMasterIdLst>
  <p:handoutMasterIdLst>
    <p:handoutMasterId r:id="rId44"/>
  </p:handoutMasterIdLst>
  <p:sldIdLst>
    <p:sldId id="257" r:id="rId6"/>
    <p:sldId id="258" r:id="rId7"/>
    <p:sldId id="260" r:id="rId8"/>
    <p:sldId id="259" r:id="rId9"/>
    <p:sldId id="263" r:id="rId10"/>
    <p:sldId id="404" r:id="rId11"/>
    <p:sldId id="368" r:id="rId12"/>
    <p:sldId id="381" r:id="rId13"/>
    <p:sldId id="269" r:id="rId14"/>
    <p:sldId id="336" r:id="rId15"/>
    <p:sldId id="405" r:id="rId16"/>
    <p:sldId id="407" r:id="rId17"/>
    <p:sldId id="408" r:id="rId18"/>
    <p:sldId id="409" r:id="rId19"/>
    <p:sldId id="387" r:id="rId20"/>
    <p:sldId id="414" r:id="rId21"/>
    <p:sldId id="415" r:id="rId22"/>
    <p:sldId id="416" r:id="rId23"/>
    <p:sldId id="391" r:id="rId24"/>
    <p:sldId id="402" r:id="rId25"/>
    <p:sldId id="400" r:id="rId26"/>
    <p:sldId id="401" r:id="rId27"/>
    <p:sldId id="337" r:id="rId28"/>
    <p:sldId id="379" r:id="rId29"/>
    <p:sldId id="338" r:id="rId30"/>
    <p:sldId id="341" r:id="rId31"/>
    <p:sldId id="425" r:id="rId32"/>
    <p:sldId id="426" r:id="rId33"/>
    <p:sldId id="427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66"/>
    <a:srgbClr val="FF9933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4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0F4E9F-D521-401C-8979-534D7BA29E2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04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Fare clic per modificare gli stili del testo dello schema</a:t>
            </a:r>
          </a:p>
          <a:p>
            <a:pPr lvl="1"/>
            <a:r>
              <a:rPr lang="fr-FR" noProof="0" smtClean="0"/>
              <a:t>Secondo livello</a:t>
            </a:r>
          </a:p>
          <a:p>
            <a:pPr lvl="2"/>
            <a:r>
              <a:rPr lang="fr-FR" noProof="0" smtClean="0"/>
              <a:t>Terzo livello</a:t>
            </a:r>
          </a:p>
          <a:p>
            <a:pPr lvl="3"/>
            <a:r>
              <a:rPr lang="fr-FR" noProof="0" smtClean="0"/>
              <a:t>Quarto livello</a:t>
            </a:r>
          </a:p>
          <a:p>
            <a:pPr lvl="4"/>
            <a:r>
              <a:rPr lang="fr-FR" noProof="0" smtClean="0"/>
              <a:t>Quinto livello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A5438D-F805-4B70-818B-DE7980194D0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950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ampling_(statistics)" TargetMode="External"/><Relationship Id="rId4" Type="http://schemas.openxmlformats.org/officeDocument/2006/relationships/hyperlink" Target="http://en.wikipedia.org/wiki/Population_(statistics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DF60AE12-C8D1-4B5D-A35F-3658110E4B1D}" type="slidenum">
              <a:rPr lang="fr-FR"/>
              <a:pPr/>
              <a:t>1</a:t>
            </a:fld>
            <a:endParaRPr lang="fr-FR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8ACE6885-D728-43CB-BC3A-05BE49C2D5C1}" type="slidenum">
              <a:rPr lang="fr-FR"/>
              <a:pPr/>
              <a:t>11</a:t>
            </a:fld>
            <a:endParaRPr lang="fr-FR"/>
          </a:p>
        </p:txBody>
      </p:sp>
      <p:sp>
        <p:nvSpPr>
          <p:cNvPr id="248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7DD0C2EA-94F2-4C64-BA73-94D0E30E7BD8}" type="slidenum">
              <a:rPr lang="fr-FR"/>
              <a:pPr/>
              <a:t>12</a:t>
            </a:fld>
            <a:endParaRPr lang="fr-FR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06E27613-8A2E-41DF-9D75-86249DFF9447}" type="slidenum">
              <a:rPr lang="fr-FR"/>
              <a:pPr/>
              <a:t>13</a:t>
            </a:fld>
            <a:endParaRPr lang="fr-FR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defRPr/>
            </a:pPr>
            <a:r>
              <a:rPr lang="es-ES" smtClean="0">
                <a:ea typeface="ＭＳ Ｐゴシック" charset="0"/>
              </a:rPr>
              <a:t>an </a:t>
            </a:r>
            <a:r>
              <a:rPr lang="es-ES" b="1" smtClean="0">
                <a:ea typeface="ＭＳ Ｐゴシック" charset="0"/>
              </a:rPr>
              <a:t>error</a:t>
            </a:r>
            <a:r>
              <a:rPr lang="es-ES" smtClean="0">
                <a:ea typeface="ＭＳ Ｐゴシック" charset="0"/>
              </a:rPr>
              <a:t> is the amount by which an observation differs from its expected value.</a:t>
            </a:r>
          </a:p>
          <a:p>
            <a:pPr marL="228600" indent="-228600"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1A1E192A-5A45-4345-96E6-382F97BDA542}" type="slidenum">
              <a:rPr lang="fr-FR"/>
              <a:pPr/>
              <a:t>14</a:t>
            </a:fld>
            <a:endParaRPr lang="fr-FR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defRPr/>
            </a:pPr>
            <a:r>
              <a:rPr lang="es-ES" smtClean="0">
                <a:ea typeface="ＭＳ Ｐゴシック" charset="0"/>
              </a:rPr>
              <a:t>an </a:t>
            </a:r>
            <a:r>
              <a:rPr lang="es-ES" b="1" smtClean="0">
                <a:ea typeface="ＭＳ Ｐゴシック" charset="0"/>
              </a:rPr>
              <a:t>error</a:t>
            </a:r>
            <a:r>
              <a:rPr lang="es-ES" smtClean="0">
                <a:ea typeface="ＭＳ Ｐゴシック" charset="0"/>
              </a:rPr>
              <a:t> is the amount by which an observation differs from its expected value.</a:t>
            </a:r>
          </a:p>
          <a:p>
            <a:pPr marL="228600" indent="-228600"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D89679E2-CD5D-4766-BD53-5EDEC0FA408A}" type="slidenum">
              <a:rPr lang="fr-FR"/>
              <a:pPr/>
              <a:t>15</a:t>
            </a:fld>
            <a:endParaRPr lang="fr-FR"/>
          </a:p>
        </p:txBody>
      </p:sp>
      <p:sp>
        <p:nvSpPr>
          <p:cNvPr id="2365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D89679E2-CD5D-4766-BD53-5EDEC0FA408A}" type="slidenum">
              <a:rPr lang="fr-FR"/>
              <a:pPr/>
              <a:t>16</a:t>
            </a:fld>
            <a:endParaRPr lang="fr-FR"/>
          </a:p>
        </p:txBody>
      </p:sp>
      <p:sp>
        <p:nvSpPr>
          <p:cNvPr id="2365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D89679E2-CD5D-4766-BD53-5EDEC0FA408A}" type="slidenum">
              <a:rPr lang="fr-FR"/>
              <a:pPr/>
              <a:t>17</a:t>
            </a:fld>
            <a:endParaRPr lang="fr-FR"/>
          </a:p>
        </p:txBody>
      </p:sp>
      <p:sp>
        <p:nvSpPr>
          <p:cNvPr id="2365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52780D03-F91A-4312-B56B-1BA87D26FCB0}" type="slidenum">
              <a:rPr lang="fr-FR"/>
              <a:pPr/>
              <a:t>19</a:t>
            </a:fld>
            <a:endParaRPr lang="fr-FR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C6BBCED8-12F5-42A0-B331-CE591BBD1835}" type="slidenum">
              <a:rPr lang="fr-FR"/>
              <a:pPr/>
              <a:t>22</a:t>
            </a:fld>
            <a:endParaRPr lang="fr-FR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F70DDC6F-7827-44E4-8E6C-8E534F859A7D}" type="slidenum">
              <a:rPr lang="fr-FR"/>
              <a:pPr/>
              <a:t>23</a:t>
            </a:fld>
            <a:endParaRPr lang="fr-FR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AA5EE046-1DC4-4AB6-A93B-60CFF6923614}" type="slidenum">
              <a:rPr lang="fr-FR"/>
              <a:pPr/>
              <a:t>2</a:t>
            </a:fld>
            <a:endParaRPr lang="fr-FR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39D88D08-BF07-42A9-984A-00DD1F3918E0}" type="slidenum">
              <a:rPr lang="fr-FR"/>
              <a:pPr/>
              <a:t>25</a:t>
            </a:fld>
            <a:endParaRPr lang="fr-FR"/>
          </a:p>
        </p:txBody>
      </p:sp>
      <p:sp>
        <p:nvSpPr>
          <p:cNvPr id="131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49145329-B584-4F9F-949E-1BB513B17331}" type="slidenum">
              <a:rPr lang="fr-FR"/>
              <a:pPr/>
              <a:t>26</a:t>
            </a:fld>
            <a:endParaRPr lang="fr-FR"/>
          </a:p>
        </p:txBody>
      </p:sp>
      <p:sp>
        <p:nvSpPr>
          <p:cNvPr id="136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30142B16-AA71-4CDC-8F33-925CB7D365EF}" type="slidenum">
              <a:rPr lang="fr-FR"/>
              <a:pPr/>
              <a:t>3</a:t>
            </a:fld>
            <a:endParaRPr lang="fr-FR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5E29F866-334A-41EA-B256-93A23E66DE7E}" type="slidenum">
              <a:rPr lang="fr-FR"/>
              <a:pPr/>
              <a:t>4</a:t>
            </a:fld>
            <a:endParaRPr lang="fr-FR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s-ES" smtClean="0">
                <a:ea typeface="ＭＳ Ｐゴシック" charset="0"/>
                <a:hlinkClick r:id="rId3" tooltip="Sampling (statistics)"/>
              </a:rPr>
              <a:t>Sampling</a:t>
            </a:r>
            <a:r>
              <a:rPr lang="es-ES" smtClean="0">
                <a:ea typeface="ＭＳ Ｐゴシック" charset="0"/>
              </a:rPr>
              <a:t> is the use of a subset of the </a:t>
            </a:r>
            <a:r>
              <a:rPr lang="es-ES" smtClean="0">
                <a:ea typeface="ＭＳ Ｐゴシック" charset="0"/>
                <a:hlinkClick r:id="rId4" tooltip="Population (statistics)"/>
              </a:rPr>
              <a:t>population</a:t>
            </a:r>
            <a:r>
              <a:rPr lang="es-ES" smtClean="0">
                <a:ea typeface="ＭＳ Ｐゴシック" charset="0"/>
              </a:rPr>
              <a:t> to represent the whole population</a:t>
            </a:r>
          </a:p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ECFE182F-E33C-45F9-A90F-0F960863416B}" type="slidenum">
              <a:rPr lang="fr-FR"/>
              <a:pPr/>
              <a:t>5</a:t>
            </a:fld>
            <a:endParaRPr lang="fr-FR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5E9CB51D-2270-461D-99B4-FC3A479AA8BB}" type="slidenum">
              <a:rPr lang="fr-FR"/>
              <a:pPr/>
              <a:t>7</a:t>
            </a:fld>
            <a:endParaRPr lang="fr-F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F33D7199-96F2-40E9-872C-5BBE0FF59051}" type="slidenum">
              <a:rPr lang="fr-FR"/>
              <a:pPr/>
              <a:t>8</a:t>
            </a:fld>
            <a:endParaRPr lang="fr-FR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6C18D806-9ABB-4041-BB6A-B7E4807DA8A9}" type="slidenum">
              <a:rPr lang="fr-FR"/>
              <a:pPr/>
              <a:t>9</a:t>
            </a:fld>
            <a:endParaRPr lang="fr-FR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A0BDB223-3DDE-4A52-9F6D-09D12A35BBCD}" type="slidenum">
              <a:rPr lang="fr-FR"/>
              <a:pPr/>
              <a:t>10</a:t>
            </a:fld>
            <a:endParaRPr lang="fr-FR"/>
          </a:p>
        </p:txBody>
      </p:sp>
      <p:sp>
        <p:nvSpPr>
          <p:cNvPr id="126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13AB6-E537-4259-A7CF-EC209D7FE62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577D4-B9C6-4D9E-80B9-F4EB506D160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3F6EB-6C91-45AE-A25C-856CE12FF53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8B1CA-4393-47FB-83EC-51C17946762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366E0-ADCD-46E8-AB77-BDE1E0E07A2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5E790-3FD5-4779-9780-A3E1AB7A742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27794-A59C-4539-8E40-70AD3A22C7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AAE70-641B-48FA-B495-0CE08F53B9B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D2A92-4F11-4C26-B798-89647B8EB0A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7A5A8-21AB-4DDD-B90D-8451A85234D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D1765-E9F9-4D5B-BA78-F26F5DBC26F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E2F4A-189A-41CC-9E48-9BCB159982C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Fare clic per modificare gli stili del testo dello schema</a:t>
            </a:r>
          </a:p>
          <a:p>
            <a:pPr lvl="1"/>
            <a:r>
              <a:rPr lang="fr-FR"/>
              <a:t>Secondo livello</a:t>
            </a:r>
          </a:p>
          <a:p>
            <a:pPr lvl="2"/>
            <a:r>
              <a:rPr lang="fr-FR"/>
              <a:t>Terzo livello</a:t>
            </a:r>
          </a:p>
          <a:p>
            <a:pPr lvl="3"/>
            <a:r>
              <a:rPr lang="fr-FR"/>
              <a:t>Quarto livello</a:t>
            </a:r>
          </a:p>
          <a:p>
            <a:pPr lvl="4"/>
            <a:r>
              <a:rPr lang="fr-FR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92BB93-8A52-418C-9C69-1894E93974E3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9" Type="http://schemas.openxmlformats.org/officeDocument/2006/relationships/oleObject" Target="../embeddings/Microsoft_Equation1.bin"/><Relationship Id="rId10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285749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5400" b="1" dirty="0" smtClean="0">
                <a:ea typeface="+mj-ea"/>
              </a:rPr>
              <a:t>Sampling and Sample Size </a:t>
            </a:r>
            <a:r>
              <a:rPr lang="en-GB" sz="5400" b="1" dirty="0" smtClean="0">
                <a:ea typeface="+mj-ea"/>
              </a:rPr>
              <a:t>Determination</a:t>
            </a:r>
            <a:endParaRPr lang="en-GB" sz="5400" b="1" dirty="0" smtClean="0">
              <a:ea typeface="+mj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</a:rPr>
              <a:t>Selecting a sampling method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68760"/>
            <a:ext cx="7772400" cy="4598640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GB" dirty="0" smtClean="0">
                <a:solidFill>
                  <a:srgbClr val="800000"/>
                </a:solidFill>
                <a:ea typeface="+mn-ea"/>
              </a:rPr>
              <a:t>Considerations</a:t>
            </a:r>
          </a:p>
          <a:p>
            <a:pPr marL="0" indent="0" algn="ctr" eaLnBrk="1" hangingPunct="1">
              <a:buNone/>
              <a:defRPr/>
            </a:pPr>
            <a:endParaRPr lang="en-GB" dirty="0" smtClean="0">
              <a:solidFill>
                <a:srgbClr val="800000"/>
              </a:solidFill>
              <a:ea typeface="+mn-ea"/>
            </a:endParaRPr>
          </a:p>
          <a:p>
            <a:pPr eaLnBrk="1" hangingPunct="1">
              <a:defRPr/>
            </a:pPr>
            <a:r>
              <a:rPr lang="en-GB" dirty="0" smtClean="0">
                <a:ea typeface="+mn-ea"/>
              </a:rPr>
              <a:t>Population to be studied</a:t>
            </a:r>
          </a:p>
          <a:p>
            <a:pPr lvl="1" eaLnBrk="1" hangingPunct="1">
              <a:defRPr/>
            </a:pPr>
            <a:r>
              <a:rPr lang="en-GB" dirty="0" smtClean="0">
                <a:ea typeface="+mn-ea"/>
              </a:rPr>
              <a:t>Size/geographical distribution</a:t>
            </a:r>
          </a:p>
          <a:p>
            <a:pPr lvl="1" eaLnBrk="1" hangingPunct="1">
              <a:defRPr/>
            </a:pPr>
            <a:r>
              <a:rPr lang="en-GB" dirty="0" smtClean="0">
                <a:ea typeface="+mn-ea"/>
              </a:rPr>
              <a:t>Heterogeneity with respect to variable</a:t>
            </a:r>
          </a:p>
          <a:p>
            <a:pPr eaLnBrk="1" hangingPunct="1">
              <a:defRPr/>
            </a:pPr>
            <a:r>
              <a:rPr lang="en-GB" dirty="0" smtClean="0">
                <a:ea typeface="+mn-ea"/>
              </a:rPr>
              <a:t>Availability of list of sampling units</a:t>
            </a:r>
          </a:p>
          <a:p>
            <a:pPr eaLnBrk="1" hangingPunct="1">
              <a:defRPr/>
            </a:pPr>
            <a:r>
              <a:rPr lang="en-GB" dirty="0" smtClean="0">
                <a:ea typeface="+mn-ea"/>
              </a:rPr>
              <a:t>Level of precision required</a:t>
            </a:r>
          </a:p>
          <a:p>
            <a:pPr eaLnBrk="1" hangingPunct="1">
              <a:defRPr/>
            </a:pPr>
            <a:r>
              <a:rPr lang="en-GB" dirty="0" smtClean="0">
                <a:ea typeface="+mn-ea"/>
              </a:rPr>
              <a:t>Resources available</a:t>
            </a:r>
          </a:p>
          <a:p>
            <a:pPr eaLnBrk="1" hangingPunct="1">
              <a:defRPr/>
            </a:pPr>
            <a:endParaRPr lang="en-GB" dirty="0" smtClean="0">
              <a:ea typeface="+mn-ea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Survey errors 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3820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GB" sz="3200" smtClean="0">
                <a:ea typeface="+mn-ea"/>
              </a:rPr>
              <a:t>Systematic error (or bias)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z="2400" smtClean="0">
                <a:ea typeface="+mn-ea"/>
              </a:rPr>
              <a:t>Sample not typical of population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GB" sz="2600" smtClean="0">
                <a:ea typeface="+mn-ea"/>
              </a:rPr>
              <a:t>Inaccurate response (information bias)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GB" sz="2600" smtClean="0">
                <a:ea typeface="+mn-ea"/>
              </a:rPr>
              <a:t>Selection bias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GB" sz="2600" smtClean="0">
              <a:ea typeface="+mn-ea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GB" sz="3200" smtClean="0">
                <a:ea typeface="+mn-ea"/>
              </a:rPr>
              <a:t>Sampling error (random error)</a:t>
            </a:r>
          </a:p>
        </p:txBody>
      </p:sp>
      <p:sp>
        <p:nvSpPr>
          <p:cNvPr id="247812" name="Line 4"/>
          <p:cNvSpPr>
            <a:spLocks noChangeShapeType="1"/>
          </p:cNvSpPr>
          <p:nvPr/>
        </p:nvSpPr>
        <p:spPr bwMode="auto">
          <a:xfrm>
            <a:off x="304800" y="12192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4775"/>
            <a:ext cx="8763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Sampling and representativeness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04800" y="13716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1600200" y="2133600"/>
            <a:ext cx="5867400" cy="38100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914400" y="5562600"/>
            <a:ext cx="2667000" cy="1295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514600" y="2667000"/>
            <a:ext cx="4495800" cy="2514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343400" y="3429000"/>
            <a:ext cx="1371600" cy="1295400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" charset="0"/>
                <a:ea typeface="ＭＳ Ｐゴシック" charset="0"/>
              </a:rPr>
              <a:t>Sample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879725" y="5068888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FR">
                <a:latin typeface="Arial" charset="0"/>
                <a:ea typeface="ＭＳ Ｐゴシック" charset="0"/>
              </a:rPr>
              <a:t>Target Population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803525" y="3240088"/>
            <a:ext cx="1627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>
                <a:latin typeface="Arial" charset="0"/>
                <a:ea typeface="ＭＳ Ｐゴシック" charset="0"/>
              </a:rPr>
              <a:t>Sampling</a:t>
            </a:r>
          </a:p>
          <a:p>
            <a:pPr eaLnBrk="0" hangingPunct="0">
              <a:defRPr/>
            </a:pPr>
            <a:r>
              <a:rPr lang="en-GB">
                <a:latin typeface="Arial" charset="0"/>
                <a:ea typeface="ＭＳ Ｐゴシック" charset="0"/>
              </a:rPr>
              <a:t>Population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0" y="6092825"/>
            <a:ext cx="916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Arial" charset="0"/>
                <a:ea typeface="ＭＳ Ｐゴシック" charset="0"/>
              </a:rPr>
              <a:t>Target Population </a:t>
            </a:r>
            <a:r>
              <a:rPr lang="en-US" sz="2800" b="1">
                <a:latin typeface="Arial" charset="0"/>
                <a:ea typeface="ＭＳ Ｐゴシック" charset="0"/>
                <a:sym typeface="Wingdings" charset="0"/>
              </a:rPr>
              <a:t> Sampling Population  Sample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Sampling error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Random difference between sample and population from which sample drawn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Size of error can be measured in probability samples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Expressed as </a:t>
            </a:r>
            <a:r>
              <a:rPr lang="en-GB" altLang="en-US" smtClean="0"/>
              <a:t>“</a:t>
            </a:r>
            <a:r>
              <a:rPr lang="en-GB" smtClean="0"/>
              <a:t>standard error</a:t>
            </a:r>
            <a:r>
              <a:rPr lang="en-GB" altLang="en-US" smtClean="0"/>
              <a:t>”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of mean, proportion…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Standard error (or precision) depends upon: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Size of the sample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Distribution of character of interest in population </a:t>
            </a:r>
            <a:endParaRPr lang="en-GB" sz="2000" smtClean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Sampling error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sz="2000" smtClean="0">
              <a:ea typeface="+mn-ea"/>
            </a:endParaRPr>
          </a:p>
          <a:p>
            <a:pPr eaLnBrk="1" hangingPunct="1">
              <a:defRPr/>
            </a:pPr>
            <a:endParaRPr lang="en-GB" sz="2000" smtClean="0">
              <a:ea typeface="+mn-ea"/>
            </a:endParaRPr>
          </a:p>
          <a:p>
            <a:pPr eaLnBrk="1" hangingPunct="1">
              <a:defRPr/>
            </a:pPr>
            <a:endParaRPr lang="en-GB" sz="2000" smtClean="0">
              <a:ea typeface="+mn-ea"/>
            </a:endParaRPr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8382000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</a:rPr>
              <a:t>When simple random sample of size </a:t>
            </a:r>
            <a:r>
              <a:rPr lang="en-US" altLang="en-US" sz="2800" dirty="0">
                <a:latin typeface="Arial" pitchFamily="34" charset="0"/>
              </a:rPr>
              <a:t>‘</a:t>
            </a:r>
            <a:r>
              <a:rPr lang="en-US" sz="2800" dirty="0">
                <a:latin typeface="Arial" pitchFamily="34" charset="0"/>
              </a:rPr>
              <a:t>n</a:t>
            </a:r>
            <a:r>
              <a:rPr lang="en-US" altLang="en-US" sz="2800" dirty="0">
                <a:latin typeface="Arial" pitchFamily="34" charset="0"/>
              </a:rPr>
              <a:t>’</a:t>
            </a:r>
            <a:r>
              <a:rPr lang="en-US" sz="2800" dirty="0">
                <a:latin typeface="Arial" pitchFamily="34" charset="0"/>
              </a:rPr>
              <a:t> is selected from population of size N, standard error (s) for population </a:t>
            </a:r>
            <a:r>
              <a:rPr lang="en-US" sz="2800" u="sng" dirty="0">
                <a:latin typeface="Arial" pitchFamily="34" charset="0"/>
              </a:rPr>
              <a:t>mean </a:t>
            </a:r>
            <a:r>
              <a:rPr lang="en-US" sz="2800" dirty="0">
                <a:latin typeface="Arial" pitchFamily="34" charset="0"/>
              </a:rPr>
              <a:t>or </a:t>
            </a:r>
            <a:r>
              <a:rPr lang="en-US" sz="2800" u="sng" dirty="0">
                <a:latin typeface="Arial" pitchFamily="34" charset="0"/>
              </a:rPr>
              <a:t>proportion</a:t>
            </a:r>
            <a:r>
              <a:rPr lang="en-US" sz="2800" dirty="0">
                <a:latin typeface="Arial" pitchFamily="34" charset="0"/>
              </a:rPr>
              <a:t> is: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ca-ES" sz="2800" dirty="0">
                <a:latin typeface="Arial" pitchFamily="34" charset="0"/>
                <a:cs typeface="Times New Roman" pitchFamily="18" charset="0"/>
              </a:rPr>
              <a:t>	   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        p(1-p)</a:t>
            </a:r>
            <a:endParaRPr lang="es-ES" sz="2800" dirty="0">
              <a:latin typeface="Arial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	        </a:t>
            </a:r>
            <a:r>
              <a:rPr lang="es-E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</a:t>
            </a:r>
            <a:r>
              <a:rPr lang="es-ES" sz="2800" dirty="0">
                <a:latin typeface="Arial Unicode MS" pitchFamily="34" charset="-128"/>
                <a:cs typeface="Times New Roman" pitchFamily="18" charset="0"/>
              </a:rPr>
              <a:t> n                                       n</a:t>
            </a:r>
            <a:endParaRPr lang="es-E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</a:rPr>
              <a:t>Used to calculate, 95% confidence intervals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GB" sz="2800" dirty="0">
              <a:latin typeface="Arial" pitchFamily="34" charset="0"/>
            </a:endParaRPr>
          </a:p>
        </p:txBody>
      </p:sp>
      <p:graphicFrame>
        <p:nvGraphicFramePr>
          <p:cNvPr id="26419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5222875"/>
          <a:ext cx="64309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4" imgW="1409088" imgH="253890" progId="Equation.3">
                  <p:embed/>
                </p:oleObj>
              </mc:Choice>
              <mc:Fallback>
                <p:oleObj name="Equation" r:id="rId4" imgW="1409088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2875"/>
                        <a:ext cx="6430962" cy="1158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395288" y="5362575"/>
            <a:ext cx="42481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>
                <a:latin typeface="Arial" charset="0"/>
                <a:ea typeface="ＭＳ Ｐゴシック" charset="0"/>
              </a:rPr>
              <a:t>Estimated 95% confidence interval </a:t>
            </a:r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22098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62484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24585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2895600"/>
            <a:ext cx="1057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414338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Sample size estimation </a:t>
            </a:r>
            <a:br>
              <a:rPr lang="en-GB" smtClean="0">
                <a:ea typeface="+mj-ea"/>
              </a:rPr>
            </a:br>
            <a:endParaRPr lang="en-GB" sz="4000" smtClean="0">
              <a:ea typeface="+mj-ea"/>
            </a:endParaRPr>
          </a:p>
        </p:txBody>
      </p:sp>
      <p:sp>
        <p:nvSpPr>
          <p:cNvPr id="235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" y="1978025"/>
            <a:ext cx="8991600" cy="41148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GB" dirty="0" smtClean="0"/>
              <a:t>Estimate number needed to </a:t>
            </a:r>
          </a:p>
          <a:p>
            <a:pPr lvl="2" eaLnBrk="1" hangingPunct="1">
              <a:lnSpc>
                <a:spcPct val="110000"/>
              </a:lnSpc>
            </a:pPr>
            <a:r>
              <a:rPr lang="en-GB" sz="2400" dirty="0" smtClean="0"/>
              <a:t>reliably measure factor of interest  </a:t>
            </a:r>
          </a:p>
          <a:p>
            <a:pPr lvl="2" eaLnBrk="1" hangingPunct="1">
              <a:lnSpc>
                <a:spcPct val="110000"/>
              </a:lnSpc>
            </a:pPr>
            <a:r>
              <a:rPr lang="en-GB" sz="2400" dirty="0" smtClean="0"/>
              <a:t>detect significant association 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GB" dirty="0" smtClean="0"/>
              <a:t>Trade-off between study size and resources….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GB" dirty="0" smtClean="0"/>
              <a:t>Sample size determined by various factors:</a:t>
            </a:r>
          </a:p>
          <a:p>
            <a:pPr lvl="2" eaLnBrk="1" hangingPunct="1">
              <a:lnSpc>
                <a:spcPct val="110000"/>
              </a:lnSpc>
            </a:pPr>
            <a:r>
              <a:rPr lang="en-GB" sz="2400" dirty="0" smtClean="0"/>
              <a:t>significance level (</a:t>
            </a:r>
            <a:r>
              <a:rPr lang="en-GB" altLang="en-US" sz="2400" dirty="0" smtClean="0"/>
              <a:t>“</a:t>
            </a:r>
            <a:r>
              <a:rPr lang="en-GB" sz="2400" dirty="0" smtClean="0"/>
              <a:t>alpha</a:t>
            </a:r>
            <a:r>
              <a:rPr lang="en-GB" altLang="en-US" sz="2400" dirty="0" smtClean="0"/>
              <a:t>”</a:t>
            </a:r>
            <a:r>
              <a:rPr lang="en-GB" sz="2400" dirty="0" smtClean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GB" sz="2400" dirty="0" smtClean="0"/>
              <a:t>power (</a:t>
            </a:r>
            <a:r>
              <a:rPr lang="en-GB" altLang="en-US" sz="2400" dirty="0" smtClean="0"/>
              <a:t>“</a:t>
            </a:r>
            <a:r>
              <a:rPr lang="en-GB" sz="2400" dirty="0" smtClean="0"/>
              <a:t>1-beta</a:t>
            </a:r>
            <a:r>
              <a:rPr lang="en-GB" altLang="en-US" sz="2400" dirty="0" smtClean="0"/>
              <a:t>”</a:t>
            </a:r>
            <a:r>
              <a:rPr lang="en-GB" sz="2400" dirty="0" smtClean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GB" sz="2400" dirty="0" smtClean="0"/>
              <a:t>expected prevalence of factor of interest</a:t>
            </a:r>
          </a:p>
        </p:txBody>
      </p:sp>
      <p:sp>
        <p:nvSpPr>
          <p:cNvPr id="235524" name="Line 1028"/>
          <p:cNvSpPr>
            <a:spLocks noChangeShapeType="1"/>
          </p:cNvSpPr>
          <p:nvPr/>
        </p:nvSpPr>
        <p:spPr bwMode="auto">
          <a:xfrm>
            <a:off x="304800" y="1484313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414338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</a:rPr>
              <a:t>Sample size calculation </a:t>
            </a:r>
            <a:br>
              <a:rPr lang="en-GB" dirty="0" smtClean="0">
                <a:ea typeface="+mj-ea"/>
              </a:rPr>
            </a:br>
            <a:endParaRPr lang="en-GB" sz="4000" dirty="0" smtClean="0">
              <a:ea typeface="+mj-ea"/>
            </a:endParaRPr>
          </a:p>
        </p:txBody>
      </p:sp>
      <p:sp>
        <p:nvSpPr>
          <p:cNvPr id="235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" y="1978025"/>
            <a:ext cx="89916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What you need to consider</a:t>
            </a:r>
          </a:p>
          <a:p>
            <a:pPr lvl="1" eaLnBrk="1" hangingPunct="1"/>
            <a:r>
              <a:rPr lang="en-US" dirty="0" smtClean="0"/>
              <a:t>Variance or heterogeneity of population</a:t>
            </a:r>
          </a:p>
          <a:p>
            <a:pPr lvl="1" eaLnBrk="1" hangingPunct="1"/>
            <a:r>
              <a:rPr lang="en-US" dirty="0" smtClean="0"/>
              <a:t>The degree of acceptable error (confidence interval)</a:t>
            </a:r>
          </a:p>
          <a:p>
            <a:pPr lvl="1" eaLnBrk="1" hangingPunct="1"/>
            <a:r>
              <a:rPr lang="en-US" dirty="0" smtClean="0"/>
              <a:t>Confidence level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Generally, we need to make judgments on all these variables</a:t>
            </a:r>
          </a:p>
        </p:txBody>
      </p:sp>
      <p:sp>
        <p:nvSpPr>
          <p:cNvPr id="235524" name="Line 1028"/>
          <p:cNvSpPr>
            <a:spLocks noChangeShapeType="1"/>
          </p:cNvSpPr>
          <p:nvPr/>
        </p:nvSpPr>
        <p:spPr bwMode="auto">
          <a:xfrm>
            <a:off x="304800" y="1484313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414338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</a:rPr>
              <a:t>Sample size calculation </a:t>
            </a:r>
            <a:br>
              <a:rPr lang="en-GB" dirty="0" smtClean="0">
                <a:ea typeface="+mj-ea"/>
              </a:rPr>
            </a:br>
            <a:endParaRPr lang="en-GB" sz="4000" dirty="0" smtClean="0">
              <a:ea typeface="+mj-ea"/>
            </a:endParaRPr>
          </a:p>
        </p:txBody>
      </p:sp>
      <p:sp>
        <p:nvSpPr>
          <p:cNvPr id="235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" y="1978025"/>
            <a:ext cx="8991600" cy="41148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 smtClean="0"/>
              <a:t>Variance or heterogeneity of population</a:t>
            </a:r>
          </a:p>
          <a:p>
            <a:pPr lvl="1" eaLnBrk="1" hangingPunct="1">
              <a:defRPr/>
            </a:pPr>
            <a:r>
              <a:rPr lang="en-US" dirty="0" smtClean="0"/>
              <a:t>Previous studies? Industry expectations? Pilot study?</a:t>
            </a:r>
          </a:p>
          <a:p>
            <a:pPr lvl="1" eaLnBrk="1" hangingPunct="1">
              <a:defRPr/>
            </a:pPr>
            <a:r>
              <a:rPr lang="en-US" dirty="0" smtClean="0"/>
              <a:t>Sequential sampling</a:t>
            </a:r>
          </a:p>
          <a:p>
            <a:pPr lvl="1" eaLnBrk="1" hangingPunct="1">
              <a:defRPr/>
            </a:pPr>
            <a:r>
              <a:rPr lang="en-US" dirty="0" smtClean="0"/>
              <a:t>Rule of thumb: the value of standard deviation is expected to be 1/6 of the range.</a:t>
            </a:r>
          </a:p>
        </p:txBody>
      </p:sp>
      <p:sp>
        <p:nvSpPr>
          <p:cNvPr id="235524" name="Line 1028"/>
          <p:cNvSpPr>
            <a:spLocks noChangeShapeType="1"/>
          </p:cNvSpPr>
          <p:nvPr/>
        </p:nvSpPr>
        <p:spPr bwMode="auto">
          <a:xfrm>
            <a:off x="304800" y="1484313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Type 1 error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probability of finding a difference with our sample compared to population, and there really isn</a:t>
            </a:r>
            <a:r>
              <a:rPr lang="en-US" altLang="en-US" smtClean="0"/>
              <a:t>’</a:t>
            </a:r>
            <a:r>
              <a:rPr lang="en-US" smtClean="0"/>
              <a:t>t one….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Known as the </a:t>
            </a:r>
            <a:r>
              <a:rPr lang="el-GR" smtClean="0">
                <a:sym typeface="Mathematica1" pitchFamily="2" charset="2"/>
              </a:rPr>
              <a:t>α</a:t>
            </a:r>
            <a:r>
              <a:rPr lang="en-GB" smtClean="0">
                <a:sym typeface="Mathematica1" pitchFamily="2" charset="2"/>
              </a:rPr>
              <a:t> (or </a:t>
            </a:r>
            <a:r>
              <a:rPr lang="en-GB" altLang="en-US" smtClean="0">
                <a:sym typeface="Mathematica1" pitchFamily="2" charset="2"/>
              </a:rPr>
              <a:t>“</a:t>
            </a:r>
            <a:r>
              <a:rPr lang="en-GB" smtClean="0">
                <a:sym typeface="Mathematica1" pitchFamily="2" charset="2"/>
              </a:rPr>
              <a:t>type 1 error</a:t>
            </a:r>
            <a:r>
              <a:rPr lang="en-GB" altLang="en-US" smtClean="0">
                <a:sym typeface="Mathematica1" pitchFamily="2" charset="2"/>
              </a:rPr>
              <a:t>”</a:t>
            </a:r>
            <a:r>
              <a:rPr lang="en-GB" smtClean="0">
                <a:sym typeface="Mathematica1" pitchFamily="2" charset="2"/>
              </a:rPr>
              <a:t>)</a:t>
            </a:r>
          </a:p>
          <a:p>
            <a:pPr eaLnBrk="1" hangingPunct="1"/>
            <a:endParaRPr lang="en-GB" smtClean="0">
              <a:sym typeface="Mathematica1" pitchFamily="2" charset="2"/>
            </a:endParaRPr>
          </a:p>
          <a:p>
            <a:pPr eaLnBrk="1" hangingPunct="1"/>
            <a:r>
              <a:rPr lang="en-GB" smtClean="0">
                <a:sym typeface="Mathematica1" pitchFamily="2" charset="2"/>
              </a:rPr>
              <a:t>Usually set at 5% (or 0.05)</a:t>
            </a:r>
            <a:endParaRPr lang="en-US" smtClean="0">
              <a:sym typeface="Mathematica1" pitchFamily="2" charset="2"/>
            </a:endParaRPr>
          </a:p>
        </p:txBody>
      </p:sp>
      <p:sp>
        <p:nvSpPr>
          <p:cNvPr id="238596" name="Line 4"/>
          <p:cNvSpPr>
            <a:spLocks noChangeShapeType="1"/>
          </p:cNvSpPr>
          <p:nvPr/>
        </p:nvSpPr>
        <p:spPr bwMode="auto">
          <a:xfrm>
            <a:off x="304800" y="1700213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Type 2 error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062912" cy="4114800"/>
          </a:xfrm>
        </p:spPr>
        <p:txBody>
          <a:bodyPr/>
          <a:lstStyle/>
          <a:p>
            <a:pPr eaLnBrk="1" hangingPunct="1"/>
            <a:r>
              <a:rPr lang="en-US" smtClean="0"/>
              <a:t>The probability of not finding a difference that actually exists between our sample compared to the population…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Known as the </a:t>
            </a:r>
            <a:r>
              <a:rPr lang="en-US" smtClean="0">
                <a:cs typeface="Arial" pitchFamily="34" charset="0"/>
              </a:rPr>
              <a:t>β (or </a:t>
            </a:r>
            <a:r>
              <a:rPr lang="en-US" altLang="en-US" smtClean="0">
                <a:cs typeface="Arial" pitchFamily="34" charset="0"/>
              </a:rPr>
              <a:t>“</a:t>
            </a:r>
            <a:r>
              <a:rPr lang="en-US" smtClean="0">
                <a:cs typeface="Arial" pitchFamily="34" charset="0"/>
              </a:rPr>
              <a:t>type 2 error</a:t>
            </a:r>
            <a:r>
              <a:rPr lang="en-US" altLang="en-US" smtClean="0">
                <a:cs typeface="Arial" pitchFamily="34" charset="0"/>
              </a:rPr>
              <a:t>”</a:t>
            </a:r>
            <a:r>
              <a:rPr lang="en-US" smtClean="0">
                <a:cs typeface="Arial" pitchFamily="34" charset="0"/>
              </a:rPr>
              <a:t>)</a:t>
            </a:r>
          </a:p>
          <a:p>
            <a:pPr eaLnBrk="1" hangingPunct="1"/>
            <a:endParaRPr lang="en-US" smtClean="0">
              <a:cs typeface="Arial" pitchFamily="34" charset="0"/>
            </a:endParaRPr>
          </a:p>
          <a:p>
            <a:pPr eaLnBrk="1" hangingPunct="1"/>
            <a:r>
              <a:rPr lang="en-US" smtClean="0">
                <a:cs typeface="Arial" pitchFamily="34" charset="0"/>
              </a:rPr>
              <a:t>Power is (1-</a:t>
            </a:r>
            <a:r>
              <a:rPr lang="en-US" smtClean="0"/>
              <a:t> </a:t>
            </a:r>
            <a:r>
              <a:rPr lang="en-US" smtClean="0">
                <a:cs typeface="Arial" pitchFamily="34" charset="0"/>
              </a:rPr>
              <a:t>β) and is usually 80%</a:t>
            </a: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40644" name="Line 4"/>
          <p:cNvSpPr>
            <a:spLocks noChangeShapeType="1"/>
          </p:cNvSpPr>
          <p:nvPr/>
        </p:nvSpPr>
        <p:spPr bwMode="auto">
          <a:xfrm>
            <a:off x="304800" y="1700213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95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n-ea"/>
              </a:rPr>
              <a:t>To understand:</a:t>
            </a:r>
          </a:p>
          <a:p>
            <a:pPr lvl="1" eaLnBrk="1" hangingPunct="1">
              <a:buFontTx/>
              <a:buChar char="•"/>
              <a:defRPr/>
            </a:pPr>
            <a:r>
              <a:rPr lang="en-GB" sz="2800" dirty="0" smtClean="0">
                <a:ea typeface="+mn-ea"/>
              </a:rPr>
              <a:t>Why we use sampling </a:t>
            </a:r>
          </a:p>
          <a:p>
            <a:pPr lvl="1" eaLnBrk="1" hangingPunct="1">
              <a:buFontTx/>
              <a:buChar char="•"/>
              <a:defRPr/>
            </a:pPr>
            <a:r>
              <a:rPr lang="en-GB" sz="2800" dirty="0" smtClean="0">
                <a:ea typeface="+mn-ea"/>
              </a:rPr>
              <a:t>Definitions in sampling   </a:t>
            </a:r>
          </a:p>
          <a:p>
            <a:pPr lvl="1" eaLnBrk="1" hangingPunct="1">
              <a:buFontTx/>
              <a:buChar char="•"/>
              <a:defRPr/>
            </a:pPr>
            <a:r>
              <a:rPr lang="en-GB" sz="2800" dirty="0" smtClean="0">
                <a:ea typeface="+mn-ea"/>
              </a:rPr>
              <a:t>Sampling errors </a:t>
            </a:r>
          </a:p>
          <a:p>
            <a:pPr lvl="1" eaLnBrk="1" hangingPunct="1">
              <a:buFontTx/>
              <a:buChar char="•"/>
              <a:defRPr/>
            </a:pPr>
            <a:r>
              <a:rPr lang="en-GB" sz="2800" dirty="0" smtClean="0">
                <a:ea typeface="+mn-ea"/>
              </a:rPr>
              <a:t>Main methods of sampling</a:t>
            </a:r>
          </a:p>
          <a:p>
            <a:pPr lvl="1" eaLnBrk="1" hangingPunct="1">
              <a:buFontTx/>
              <a:buChar char="•"/>
              <a:defRPr/>
            </a:pPr>
            <a:r>
              <a:rPr lang="en-GB" sz="2800" dirty="0" smtClean="0">
                <a:ea typeface="+mn-ea"/>
              </a:rPr>
              <a:t>Sample size calculation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04800" y="12192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A question?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ea typeface="+mn-ea"/>
              </a:rPr>
              <a:t>Are the English more intelligent than the Dutch?</a:t>
            </a:r>
          </a:p>
          <a:p>
            <a:pPr eaLnBrk="1" hangingPunct="1">
              <a:defRPr/>
            </a:pPr>
            <a:endParaRPr lang="en-US" smtClean="0">
              <a:ea typeface="+mn-ea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H</a:t>
            </a:r>
            <a:r>
              <a:rPr lang="en-US" baseline="-25000" smtClean="0">
                <a:ea typeface="+mn-ea"/>
              </a:rPr>
              <a:t>0</a:t>
            </a:r>
            <a:r>
              <a:rPr lang="en-US" smtClean="0">
                <a:ea typeface="+mn-ea"/>
              </a:rPr>
              <a:t> Null hypothesis: The English and Dutch have the same mean IQ</a:t>
            </a:r>
          </a:p>
          <a:p>
            <a:pPr eaLnBrk="1" hangingPunct="1">
              <a:defRPr/>
            </a:pPr>
            <a:endParaRPr lang="en-US" smtClean="0">
              <a:ea typeface="+mn-ea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Ha Alternative hypothesis: The mean IQ of the English is greater than the Dutch </a:t>
            </a:r>
            <a:endParaRPr lang="en-GB" smtClean="0"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Type 1 and 2 errors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ea typeface="+mn-ea"/>
              </a:rPr>
              <a:t>				                      Truth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ea typeface="+mn-ea"/>
              </a:rPr>
              <a:t>Decision			H</a:t>
            </a:r>
            <a:r>
              <a:rPr lang="en-US" baseline="-25000" smtClean="0">
                <a:ea typeface="+mn-ea"/>
              </a:rPr>
              <a:t>0</a:t>
            </a:r>
            <a:r>
              <a:rPr lang="en-US" smtClean="0">
                <a:ea typeface="+mn-ea"/>
              </a:rPr>
              <a:t> true	H</a:t>
            </a:r>
            <a:r>
              <a:rPr lang="en-US" baseline="-25000" smtClean="0">
                <a:ea typeface="+mn-ea"/>
              </a:rPr>
              <a:t>0</a:t>
            </a:r>
            <a:r>
              <a:rPr lang="en-US" smtClean="0">
                <a:ea typeface="+mn-ea"/>
              </a:rPr>
              <a:t> false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ea typeface="+mn-ea"/>
              </a:rPr>
              <a:t>Reject H</a:t>
            </a:r>
            <a:r>
              <a:rPr lang="en-US" baseline="-25000" smtClean="0">
                <a:ea typeface="+mn-ea"/>
              </a:rPr>
              <a:t>0			Type I error	Correct decision</a:t>
            </a:r>
          </a:p>
          <a:p>
            <a:pPr eaLnBrk="1" hangingPunct="1">
              <a:buFontTx/>
              <a:buNone/>
              <a:defRPr/>
            </a:pPr>
            <a:r>
              <a:rPr lang="en-US" baseline="-25000" smtClean="0">
                <a:ea typeface="+mn-ea"/>
              </a:rPr>
              <a:t>					</a:t>
            </a:r>
            <a:r>
              <a:rPr lang="en-US" baseline="-25000" smtClean="0">
                <a:ea typeface="+mn-ea"/>
                <a:sym typeface="Mathematica1" charset="0"/>
              </a:rPr>
              <a:t>	</a:t>
            </a:r>
            <a:endParaRPr lang="en-US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mtClean="0">
                <a:ea typeface="+mn-ea"/>
              </a:rPr>
              <a:t>Accept H</a:t>
            </a:r>
            <a:r>
              <a:rPr lang="en-US" baseline="-25000" smtClean="0">
                <a:ea typeface="+mn-ea"/>
              </a:rPr>
              <a:t>0     		Correct		Type II error </a:t>
            </a:r>
          </a:p>
          <a:p>
            <a:pPr eaLnBrk="1" hangingPunct="1">
              <a:buFontTx/>
              <a:buNone/>
              <a:defRPr/>
            </a:pPr>
            <a:r>
              <a:rPr lang="en-US" baseline="-25000" smtClean="0">
                <a:ea typeface="+mn-ea"/>
              </a:rPr>
              <a:t>					decision					</a:t>
            </a:r>
            <a:endParaRPr lang="en-US" baseline="-25000" smtClean="0">
              <a:ea typeface="+mn-ea"/>
              <a:sym typeface="Mathematica1" charset="0"/>
            </a:endParaRPr>
          </a:p>
        </p:txBody>
      </p:sp>
      <p:grpSp>
        <p:nvGrpSpPr>
          <p:cNvPr id="75779" name="Group 4"/>
          <p:cNvGrpSpPr>
            <a:grpSpLocks/>
          </p:cNvGrpSpPr>
          <p:nvPr/>
        </p:nvGrpSpPr>
        <p:grpSpPr bwMode="auto">
          <a:xfrm>
            <a:off x="762000" y="2590800"/>
            <a:ext cx="7315200" cy="1828800"/>
            <a:chOff x="480" y="1632"/>
            <a:chExt cx="4608" cy="1152"/>
          </a:xfrm>
        </p:grpSpPr>
        <p:sp>
          <p:nvSpPr>
            <p:cNvPr id="269317" name="Line 5"/>
            <p:cNvSpPr>
              <a:spLocks noChangeShapeType="1"/>
            </p:cNvSpPr>
            <p:nvPr/>
          </p:nvSpPr>
          <p:spPr bwMode="auto">
            <a:xfrm>
              <a:off x="2112" y="1632"/>
              <a:ext cx="283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69318" name="Line 6"/>
            <p:cNvSpPr>
              <a:spLocks noChangeShapeType="1"/>
            </p:cNvSpPr>
            <p:nvPr/>
          </p:nvSpPr>
          <p:spPr bwMode="auto">
            <a:xfrm>
              <a:off x="480" y="1968"/>
              <a:ext cx="460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69319" name="Line 7"/>
            <p:cNvSpPr>
              <a:spLocks noChangeShapeType="1"/>
            </p:cNvSpPr>
            <p:nvPr/>
          </p:nvSpPr>
          <p:spPr bwMode="auto">
            <a:xfrm>
              <a:off x="2256" y="2784"/>
              <a:ext cx="283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6019800" y="3124200"/>
            <a:ext cx="0" cy="2362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>
            <a:off x="304800" y="1628775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3419475" y="1916113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9323" name="Line 11"/>
          <p:cNvSpPr>
            <a:spLocks noChangeShapeType="1"/>
          </p:cNvSpPr>
          <p:nvPr/>
        </p:nvSpPr>
        <p:spPr bwMode="auto">
          <a:xfrm flipH="1">
            <a:off x="611188" y="2997200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Power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062912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The easiest ways to increase power are to: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increase sample size</a:t>
            </a:r>
          </a:p>
          <a:p>
            <a:pPr lvl="1" eaLnBrk="1" hangingPunct="1"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increase desired difference (or effect size)</a:t>
            </a:r>
          </a:p>
          <a:p>
            <a:pPr lvl="1" eaLnBrk="1" hangingPunct="1"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decrease significance level desired e.g. 10%</a:t>
            </a:r>
          </a:p>
        </p:txBody>
      </p:sp>
      <p:sp>
        <p:nvSpPr>
          <p:cNvPr id="270340" name="Line 4"/>
          <p:cNvSpPr>
            <a:spLocks noChangeShapeType="1"/>
          </p:cNvSpPr>
          <p:nvPr/>
        </p:nvSpPr>
        <p:spPr bwMode="auto">
          <a:xfrm>
            <a:off x="304800" y="1700213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Steps in estimating sample size for descriptive survey</a:t>
            </a:r>
            <a:endParaRPr lang="en-GB" sz="4000" smtClean="0">
              <a:ea typeface="+mj-ea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060575"/>
            <a:ext cx="8991600" cy="41148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buFontTx/>
              <a:buChar char="•"/>
              <a:defRPr/>
            </a:pPr>
            <a:r>
              <a:rPr lang="en-GB" sz="2600" smtClean="0">
                <a:ea typeface="+mn-ea"/>
              </a:rPr>
              <a:t>Identify major study variable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GB" sz="2600" smtClean="0">
                <a:ea typeface="+mn-ea"/>
              </a:rPr>
              <a:t>Determine type of estimate (%, mean, ratio,...) 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GB" sz="2600" smtClean="0">
                <a:ea typeface="+mn-ea"/>
              </a:rPr>
              <a:t>Indicate expected frequency of factor of interest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GB" sz="2600" smtClean="0">
                <a:ea typeface="+mn-ea"/>
              </a:rPr>
              <a:t>Decide on desired precision of the estimate 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GB" sz="2600" smtClean="0">
                <a:ea typeface="+mn-ea"/>
              </a:rPr>
              <a:t>Decide on acceptable risk that estimate will fall outside its real population value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GB" sz="2600" smtClean="0">
                <a:ea typeface="+mn-ea"/>
              </a:rPr>
              <a:t>Adjust for estimated design effect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GB" sz="2600" smtClean="0">
                <a:ea typeface="+mn-ea"/>
              </a:rPr>
              <a:t>Adjust for expected response rate</a:t>
            </a: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304800" y="1700213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000" dirty="0" smtClean="0">
                <a:ea typeface="+mj-ea"/>
              </a:rPr>
              <a:t>Case-control </a:t>
            </a:r>
            <a:r>
              <a:rPr lang="es-ES" sz="4000" dirty="0" err="1" smtClean="0">
                <a:ea typeface="+mj-ea"/>
              </a:rPr>
              <a:t>sample</a:t>
            </a:r>
            <a:r>
              <a:rPr lang="es-ES" sz="4000" dirty="0" smtClean="0">
                <a:ea typeface="+mj-ea"/>
              </a:rPr>
              <a:t> </a:t>
            </a:r>
            <a:r>
              <a:rPr lang="es-ES" sz="4000" dirty="0" err="1" smtClean="0">
                <a:ea typeface="+mj-ea"/>
              </a:rPr>
              <a:t>size</a:t>
            </a:r>
            <a:r>
              <a:rPr lang="es-ES" sz="4000" dirty="0" smtClean="0">
                <a:ea typeface="+mj-ea"/>
              </a:rPr>
              <a:t>: </a:t>
            </a:r>
            <a:br>
              <a:rPr lang="es-ES" sz="4000" dirty="0" smtClean="0">
                <a:ea typeface="+mj-ea"/>
              </a:rPr>
            </a:br>
            <a:r>
              <a:rPr lang="es-ES" sz="4000" dirty="0" err="1">
                <a:ea typeface="+mj-ea"/>
              </a:rPr>
              <a:t>I</a:t>
            </a:r>
            <a:r>
              <a:rPr lang="es-ES" sz="4000" dirty="0" err="1" smtClean="0">
                <a:ea typeface="+mj-ea"/>
              </a:rPr>
              <a:t>ssues</a:t>
            </a:r>
            <a:r>
              <a:rPr lang="es-ES" sz="4000" dirty="0" smtClean="0">
                <a:ea typeface="+mj-ea"/>
              </a:rPr>
              <a:t> </a:t>
            </a:r>
            <a:r>
              <a:rPr lang="es-ES" sz="4000" dirty="0" err="1" smtClean="0">
                <a:ea typeface="+mj-ea"/>
              </a:rPr>
              <a:t>to</a:t>
            </a:r>
            <a:r>
              <a:rPr lang="es-ES" sz="4000" dirty="0" smtClean="0">
                <a:ea typeface="+mj-ea"/>
              </a:rPr>
              <a:t> </a:t>
            </a:r>
            <a:r>
              <a:rPr lang="es-ES" sz="4000" dirty="0" err="1" smtClean="0">
                <a:ea typeface="+mj-ea"/>
              </a:rPr>
              <a:t>consider</a:t>
            </a:r>
            <a:endParaRPr lang="es-ES" sz="4000" dirty="0" smtClean="0">
              <a:ea typeface="+mj-ea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b="1" smtClean="0"/>
              <a:t>Number of cases</a:t>
            </a:r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Number of controls per case </a:t>
            </a:r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Odds ratio worth detecting</a:t>
            </a:r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Proportion of exposed persons in source population</a:t>
            </a:r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Desired level of significance (</a:t>
            </a:r>
            <a:r>
              <a:rPr lang="el-GR" b="1" smtClean="0">
                <a:cs typeface="Arial" pitchFamily="34" charset="0"/>
              </a:rPr>
              <a:t>α</a:t>
            </a:r>
            <a:r>
              <a:rPr lang="en-GB" b="1" smtClean="0">
                <a:cs typeface="Arial" pitchFamily="34" charset="0"/>
              </a:rPr>
              <a:t>)</a:t>
            </a:r>
            <a:r>
              <a:rPr lang="el-GR" b="1" smtClean="0">
                <a:cs typeface="Arial" pitchFamily="34" charset="0"/>
              </a:rPr>
              <a:t> </a:t>
            </a:r>
            <a:endParaRPr lang="en-GB" b="1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Power of the study (1-</a:t>
            </a:r>
            <a:r>
              <a:rPr lang="el-GR" b="1" smtClean="0">
                <a:cs typeface="Arial" pitchFamily="34" charset="0"/>
              </a:rPr>
              <a:t>β</a:t>
            </a:r>
            <a:r>
              <a:rPr lang="en-GB" b="1" smtClean="0">
                <a:cs typeface="Arial" pitchFamily="34" charset="0"/>
              </a:rPr>
              <a:t>)</a:t>
            </a:r>
            <a:endParaRPr lang="en-GB" b="1" smtClean="0"/>
          </a:p>
          <a:p>
            <a:pPr lvl="1" eaLnBrk="1" hangingPunct="1">
              <a:lnSpc>
                <a:spcPct val="90000"/>
              </a:lnSpc>
            </a:pPr>
            <a:r>
              <a:rPr lang="en-GB" b="1" smtClean="0"/>
              <a:t>to detect at a statistically significant level a particular odds ratio </a:t>
            </a:r>
          </a:p>
          <a:p>
            <a:pPr eaLnBrk="1" hangingPunct="1">
              <a:lnSpc>
                <a:spcPct val="90000"/>
              </a:lnSpc>
            </a:pPr>
            <a:endParaRPr lang="es-ES" smtClean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304800" y="16002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76200"/>
            <a:ext cx="9525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smtClean="0">
                <a:ea typeface="+mj-ea"/>
              </a:rPr>
              <a:t>Sample size for</a:t>
            </a:r>
            <a:br>
              <a:rPr lang="en-GB" sz="4000" smtClean="0">
                <a:ea typeface="+mj-ea"/>
              </a:rPr>
            </a:br>
            <a:r>
              <a:rPr lang="en-GB" sz="4000" smtClean="0">
                <a:ea typeface="+mj-ea"/>
              </a:rPr>
              <a:t>descriptive survey</a:t>
            </a:r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304800" y="13716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914400" y="4876800"/>
            <a:ext cx="345281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700" b="1">
                <a:solidFill>
                  <a:srgbClr val="000000"/>
                </a:solidFill>
                <a:latin typeface="Arial" pitchFamily="34" charset="0"/>
              </a:rPr>
              <a:t>z: alpha risk expressed in z-score</a:t>
            </a:r>
            <a:endParaRPr lang="en-GB" sz="1700">
              <a:latin typeface="Arial" pitchFamily="34" charset="0"/>
            </a:endParaRP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914400" y="5210175"/>
            <a:ext cx="2393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700" b="1">
                <a:solidFill>
                  <a:srgbClr val="000000"/>
                </a:solidFill>
                <a:latin typeface="Arial" pitchFamily="34" charset="0"/>
              </a:rPr>
              <a:t>p: expected prevalence</a:t>
            </a:r>
            <a:endParaRPr lang="en-GB" sz="1700">
              <a:latin typeface="Arial" pitchFamily="34" charset="0"/>
            </a:endParaRPr>
          </a:p>
        </p:txBody>
      </p: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914400" y="5541963"/>
            <a:ext cx="7080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700" b="1">
                <a:solidFill>
                  <a:srgbClr val="000000"/>
                </a:solidFill>
                <a:latin typeface="Arial" pitchFamily="34" charset="0"/>
              </a:rPr>
              <a:t>q: 1 - p</a:t>
            </a:r>
            <a:endParaRPr lang="en-GB" sz="1700">
              <a:latin typeface="Arial" pitchFamily="34" charset="0"/>
            </a:endParaRPr>
          </a:p>
        </p:txBody>
      </p:sp>
      <p:sp>
        <p:nvSpPr>
          <p:cNvPr id="80902" name="Rectangle 7"/>
          <p:cNvSpPr>
            <a:spLocks noChangeArrowheads="1"/>
          </p:cNvSpPr>
          <p:nvPr/>
        </p:nvSpPr>
        <p:spPr bwMode="auto">
          <a:xfrm>
            <a:off x="914400" y="5875338"/>
            <a:ext cx="21748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700" b="1">
                <a:solidFill>
                  <a:srgbClr val="000000"/>
                </a:solidFill>
                <a:latin typeface="Arial" pitchFamily="34" charset="0"/>
              </a:rPr>
              <a:t>d: absolute precision</a:t>
            </a:r>
            <a:endParaRPr lang="en-GB" sz="1700">
              <a:latin typeface="Arial" pitchFamily="34" charset="0"/>
            </a:endParaRPr>
          </a:p>
        </p:txBody>
      </p:sp>
      <p:sp>
        <p:nvSpPr>
          <p:cNvPr id="80903" name="Rectangle 8"/>
          <p:cNvSpPr>
            <a:spLocks noChangeArrowheads="1"/>
          </p:cNvSpPr>
          <p:nvPr/>
        </p:nvSpPr>
        <p:spPr bwMode="auto">
          <a:xfrm>
            <a:off x="914400" y="6208713"/>
            <a:ext cx="15970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700" b="1">
                <a:solidFill>
                  <a:srgbClr val="000000"/>
                </a:solidFill>
                <a:latin typeface="Arial" pitchFamily="34" charset="0"/>
              </a:rPr>
              <a:t>g: design effect</a:t>
            </a:r>
            <a:endParaRPr lang="en-GB" sz="1700">
              <a:latin typeface="Arial" pitchFamily="34" charset="0"/>
            </a:endParaRPr>
          </a:p>
        </p:txBody>
      </p:sp>
      <p:sp>
        <p:nvSpPr>
          <p:cNvPr id="80904" name="Rectangle 9"/>
          <p:cNvSpPr>
            <a:spLocks noChangeArrowheads="1"/>
          </p:cNvSpPr>
          <p:nvPr/>
        </p:nvSpPr>
        <p:spPr bwMode="auto">
          <a:xfrm>
            <a:off x="2590800" y="2103438"/>
            <a:ext cx="11033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z² * p * q</a:t>
            </a:r>
            <a:endParaRPr lang="en-GB"/>
          </a:p>
        </p:txBody>
      </p:sp>
      <p:sp>
        <p:nvSpPr>
          <p:cNvPr id="80905" name="Rectangle 10"/>
          <p:cNvSpPr>
            <a:spLocks noChangeArrowheads="1"/>
          </p:cNvSpPr>
          <p:nvPr/>
        </p:nvSpPr>
        <p:spPr bwMode="auto">
          <a:xfrm>
            <a:off x="4608513" y="2133600"/>
            <a:ext cx="19431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1.96²*0.15*0.85</a:t>
            </a:r>
            <a:endParaRPr lang="en-GB"/>
          </a:p>
        </p:txBody>
      </p:sp>
      <p:sp>
        <p:nvSpPr>
          <p:cNvPr id="80906" name="Rectangle 11"/>
          <p:cNvSpPr>
            <a:spLocks noChangeArrowheads="1"/>
          </p:cNvSpPr>
          <p:nvPr/>
        </p:nvSpPr>
        <p:spPr bwMode="auto">
          <a:xfrm>
            <a:off x="1952625" y="2308225"/>
            <a:ext cx="6238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n = </a:t>
            </a:r>
            <a:endParaRPr lang="en-GB"/>
          </a:p>
        </p:txBody>
      </p:sp>
      <p:sp>
        <p:nvSpPr>
          <p:cNvPr id="80907" name="Rectangle 12"/>
          <p:cNvSpPr>
            <a:spLocks noChangeArrowheads="1"/>
          </p:cNvSpPr>
          <p:nvPr/>
        </p:nvSpPr>
        <p:spPr bwMode="auto">
          <a:xfrm>
            <a:off x="2438400" y="2286000"/>
            <a:ext cx="57134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--------------           ----------------------         =  544</a:t>
            </a:r>
            <a:endParaRPr lang="en-GB"/>
          </a:p>
        </p:txBody>
      </p:sp>
      <p:sp>
        <p:nvSpPr>
          <p:cNvPr id="80908" name="Rectangle 13"/>
          <p:cNvSpPr>
            <a:spLocks noChangeArrowheads="1"/>
          </p:cNvSpPr>
          <p:nvPr/>
        </p:nvSpPr>
        <p:spPr bwMode="auto">
          <a:xfrm>
            <a:off x="3048000" y="2514600"/>
            <a:ext cx="2651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d²</a:t>
            </a:r>
            <a:endParaRPr lang="en-GB"/>
          </a:p>
        </p:txBody>
      </p:sp>
      <p:sp>
        <p:nvSpPr>
          <p:cNvPr id="80909" name="Rectangle 14"/>
          <p:cNvSpPr>
            <a:spLocks noChangeArrowheads="1"/>
          </p:cNvSpPr>
          <p:nvPr/>
        </p:nvSpPr>
        <p:spPr bwMode="auto">
          <a:xfrm>
            <a:off x="5410200" y="2514600"/>
            <a:ext cx="6381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0.03²</a:t>
            </a:r>
            <a:endParaRPr lang="en-GB"/>
          </a:p>
        </p:txBody>
      </p:sp>
      <p:sp>
        <p:nvSpPr>
          <p:cNvPr id="80910" name="Rectangle 15"/>
          <p:cNvSpPr>
            <a:spLocks noChangeArrowheads="1"/>
          </p:cNvSpPr>
          <p:nvPr/>
        </p:nvSpPr>
        <p:spPr bwMode="auto">
          <a:xfrm>
            <a:off x="930275" y="3094038"/>
            <a:ext cx="22701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FF0000"/>
                </a:solidFill>
                <a:latin typeface="Arial" pitchFamily="34" charset="0"/>
              </a:rPr>
              <a:t>Cluster sampling</a:t>
            </a:r>
            <a:endParaRPr lang="en-GB"/>
          </a:p>
        </p:txBody>
      </p:sp>
      <p:sp>
        <p:nvSpPr>
          <p:cNvPr id="80911" name="Rectangle 16"/>
          <p:cNvSpPr>
            <a:spLocks noChangeArrowheads="1"/>
          </p:cNvSpPr>
          <p:nvPr/>
        </p:nvSpPr>
        <p:spPr bwMode="auto">
          <a:xfrm>
            <a:off x="2798763" y="3640138"/>
            <a:ext cx="12366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z² * p * q</a:t>
            </a:r>
            <a:endParaRPr lang="en-GB"/>
          </a:p>
        </p:txBody>
      </p:sp>
      <p:sp>
        <p:nvSpPr>
          <p:cNvPr id="80912" name="Rectangle 17"/>
          <p:cNvSpPr>
            <a:spLocks noChangeArrowheads="1"/>
          </p:cNvSpPr>
          <p:nvPr/>
        </p:nvSpPr>
        <p:spPr bwMode="auto">
          <a:xfrm>
            <a:off x="4727575" y="3733800"/>
            <a:ext cx="22066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2*1.96²*0.15*0.85</a:t>
            </a:r>
            <a:endParaRPr lang="en-GB"/>
          </a:p>
        </p:txBody>
      </p:sp>
      <p:sp>
        <p:nvSpPr>
          <p:cNvPr id="80913" name="Rectangle 18"/>
          <p:cNvSpPr>
            <a:spLocks noChangeArrowheads="1"/>
          </p:cNvSpPr>
          <p:nvPr/>
        </p:nvSpPr>
        <p:spPr bwMode="auto">
          <a:xfrm>
            <a:off x="1895475" y="3856038"/>
            <a:ext cx="8477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n = g* </a:t>
            </a:r>
            <a:endParaRPr lang="en-GB"/>
          </a:p>
        </p:txBody>
      </p:sp>
      <p:sp>
        <p:nvSpPr>
          <p:cNvPr id="80914" name="Rectangle 19"/>
          <p:cNvSpPr>
            <a:spLocks noChangeArrowheads="1"/>
          </p:cNvSpPr>
          <p:nvPr/>
        </p:nvSpPr>
        <p:spPr bwMode="auto">
          <a:xfrm>
            <a:off x="2743200" y="3856038"/>
            <a:ext cx="53562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--------------        ------------------------    = 1088</a:t>
            </a:r>
            <a:endParaRPr lang="en-GB"/>
          </a:p>
        </p:txBody>
      </p:sp>
      <p:sp>
        <p:nvSpPr>
          <p:cNvPr id="80915" name="Rectangle 20"/>
          <p:cNvSpPr>
            <a:spLocks noChangeArrowheads="1"/>
          </p:cNvSpPr>
          <p:nvPr/>
        </p:nvSpPr>
        <p:spPr bwMode="auto">
          <a:xfrm>
            <a:off x="3217863" y="4114800"/>
            <a:ext cx="2651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d²</a:t>
            </a:r>
            <a:endParaRPr lang="en-GB"/>
          </a:p>
        </p:txBody>
      </p:sp>
      <p:sp>
        <p:nvSpPr>
          <p:cNvPr id="80916" name="Rectangle 21"/>
          <p:cNvSpPr>
            <a:spLocks noChangeArrowheads="1"/>
          </p:cNvSpPr>
          <p:nvPr/>
        </p:nvSpPr>
        <p:spPr bwMode="auto">
          <a:xfrm>
            <a:off x="5486400" y="4160838"/>
            <a:ext cx="6381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0.03²</a:t>
            </a:r>
            <a:endParaRPr lang="en-GB"/>
          </a:p>
        </p:txBody>
      </p:sp>
      <p:sp>
        <p:nvSpPr>
          <p:cNvPr id="80917" name="Rectangle 22"/>
          <p:cNvSpPr>
            <a:spLocks noChangeArrowheads="1"/>
          </p:cNvSpPr>
          <p:nvPr/>
        </p:nvSpPr>
        <p:spPr bwMode="auto">
          <a:xfrm>
            <a:off x="911225" y="1558925"/>
            <a:ext cx="5133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200" b="1">
                <a:solidFill>
                  <a:srgbClr val="FF0000"/>
                </a:solidFill>
                <a:latin typeface="Arial" pitchFamily="34" charset="0"/>
              </a:rPr>
              <a:t>Simple random / systematic sampling</a:t>
            </a: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Conclusions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 smtClean="0"/>
              <a:t>Probability samples are the best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Ensure </a:t>
            </a:r>
          </a:p>
          <a:p>
            <a:pPr lvl="1" eaLnBrk="1" hangingPunct="1"/>
            <a:r>
              <a:rPr lang="en-GB" dirty="0" smtClean="0"/>
              <a:t>Representativeness</a:t>
            </a:r>
          </a:p>
          <a:p>
            <a:pPr lvl="1" eaLnBrk="1" hangingPunct="1"/>
            <a:r>
              <a:rPr lang="en-GB" dirty="0" smtClean="0"/>
              <a:t>Precision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…..within available constraints</a:t>
            </a:r>
          </a:p>
          <a:p>
            <a:pPr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304800" y="12192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2"/>
          <p:cNvSpPr>
            <a:spLocks noChangeArrowheads="1"/>
          </p:cNvSpPr>
          <p:nvPr/>
        </p:nvSpPr>
        <p:spPr bwMode="auto">
          <a:xfrm>
            <a:off x="2938463" y="304800"/>
            <a:ext cx="3352800" cy="685800"/>
          </a:xfrm>
          <a:prstGeom prst="flowChartAlternateProcess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FFFFCC"/>
                </a:solidFill>
              </a:rPr>
              <a:t>Sample size</a:t>
            </a:r>
          </a:p>
        </p:txBody>
      </p:sp>
      <p:sp>
        <p:nvSpPr>
          <p:cNvPr id="55298" name="AutoShape 3"/>
          <p:cNvSpPr>
            <a:spLocks noChangeArrowheads="1"/>
          </p:cNvSpPr>
          <p:nvPr/>
        </p:nvSpPr>
        <p:spPr bwMode="auto">
          <a:xfrm>
            <a:off x="652463" y="1295400"/>
            <a:ext cx="2514600" cy="762000"/>
          </a:xfrm>
          <a:prstGeom prst="flowChartOffpageConnector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dirty="0">
                <a:solidFill>
                  <a:srgbClr val="FFFF99"/>
                </a:solidFill>
              </a:rPr>
              <a:t>Quantitative</a:t>
            </a:r>
          </a:p>
        </p:txBody>
      </p:sp>
      <p:sp>
        <p:nvSpPr>
          <p:cNvPr id="55299" name="AutoShape 4"/>
          <p:cNvSpPr>
            <a:spLocks noChangeArrowheads="1"/>
          </p:cNvSpPr>
          <p:nvPr/>
        </p:nvSpPr>
        <p:spPr bwMode="auto">
          <a:xfrm>
            <a:off x="5757863" y="1295400"/>
            <a:ext cx="2438400" cy="762000"/>
          </a:xfrm>
          <a:prstGeom prst="flowChartOffpageConnector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dirty="0">
                <a:solidFill>
                  <a:srgbClr val="FFFF99"/>
                </a:solidFill>
              </a:rPr>
              <a:t>Qualitative</a:t>
            </a: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-185738" y="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-185738" y="82867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-185738" y="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-185738" y="82867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-185738" y="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-185738" y="82867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-185738" y="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3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52537"/>
              </p:ext>
            </p:extLst>
          </p:nvPr>
        </p:nvGraphicFramePr>
        <p:xfrm>
          <a:off x="971600" y="2204864"/>
          <a:ext cx="18288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Equation" r:id="rId3" imgW="672808" imgH="520474" progId="Equation.3">
                  <p:embed/>
                </p:oleObj>
              </mc:Choice>
              <mc:Fallback>
                <p:oleObj name="Equation" r:id="rId3" imgW="67280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04864"/>
                        <a:ext cx="1828800" cy="1254125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rgbClr val="FFFAC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7"/>
          <p:cNvSpPr>
            <a:spLocks noChangeArrowheads="1"/>
          </p:cNvSpPr>
          <p:nvPr/>
        </p:nvSpPr>
        <p:spPr bwMode="auto">
          <a:xfrm>
            <a:off x="-185738" y="82867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13" name="Rectangle 18"/>
          <p:cNvSpPr>
            <a:spLocks noChangeArrowheads="1"/>
          </p:cNvSpPr>
          <p:nvPr/>
        </p:nvSpPr>
        <p:spPr bwMode="auto">
          <a:xfrm>
            <a:off x="-185738" y="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3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447136"/>
              </p:ext>
            </p:extLst>
          </p:nvPr>
        </p:nvGraphicFramePr>
        <p:xfrm>
          <a:off x="755576" y="4437112"/>
          <a:ext cx="236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Equation" r:id="rId5" imgW="1016000" imgH="419100" progId="Equation.3">
                  <p:embed/>
                </p:oleObj>
              </mc:Choice>
              <mc:Fallback>
                <p:oleObj name="Equation" r:id="rId5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37112"/>
                        <a:ext cx="2362200" cy="106680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Rectangle 20"/>
          <p:cNvSpPr>
            <a:spLocks noChangeArrowheads="1"/>
          </p:cNvSpPr>
          <p:nvPr/>
        </p:nvSpPr>
        <p:spPr bwMode="auto">
          <a:xfrm>
            <a:off x="-185738" y="82867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16" name="Rectangle 21"/>
          <p:cNvSpPr>
            <a:spLocks noChangeArrowheads="1"/>
          </p:cNvSpPr>
          <p:nvPr/>
        </p:nvSpPr>
        <p:spPr bwMode="auto">
          <a:xfrm>
            <a:off x="-185738" y="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3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968275"/>
              </p:ext>
            </p:extLst>
          </p:nvPr>
        </p:nvGraphicFramePr>
        <p:xfrm>
          <a:off x="5868144" y="2276872"/>
          <a:ext cx="2286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Equation" r:id="rId7" imgW="927100" imgH="419100" progId="Equation.3">
                  <p:embed/>
                </p:oleObj>
              </mc:Choice>
              <mc:Fallback>
                <p:oleObj name="Equation" r:id="rId7" imgW="927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276872"/>
                        <a:ext cx="2286000" cy="106680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8" name="Rectangle 23"/>
          <p:cNvSpPr>
            <a:spLocks noChangeArrowheads="1"/>
          </p:cNvSpPr>
          <p:nvPr/>
        </p:nvSpPr>
        <p:spPr bwMode="auto">
          <a:xfrm>
            <a:off x="-185738" y="82867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19" name="Rectangle 24"/>
          <p:cNvSpPr>
            <a:spLocks noChangeArrowheads="1"/>
          </p:cNvSpPr>
          <p:nvPr/>
        </p:nvSpPr>
        <p:spPr bwMode="auto">
          <a:xfrm>
            <a:off x="-185738" y="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3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264187"/>
              </p:ext>
            </p:extLst>
          </p:nvPr>
        </p:nvGraphicFramePr>
        <p:xfrm>
          <a:off x="5986463" y="4648200"/>
          <a:ext cx="20145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Equation" r:id="rId9" imgW="1002865" imgH="406224" progId="Equation.3">
                  <p:embed/>
                </p:oleObj>
              </mc:Choice>
              <mc:Fallback>
                <p:oleObj name="Equation" r:id="rId9" imgW="100286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4648200"/>
                        <a:ext cx="2014537" cy="95250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1" name="Rectangle 26"/>
          <p:cNvSpPr>
            <a:spLocks noChangeArrowheads="1"/>
          </p:cNvSpPr>
          <p:nvPr/>
        </p:nvSpPr>
        <p:spPr bwMode="auto">
          <a:xfrm>
            <a:off x="-185738" y="800100"/>
            <a:ext cx="9144001" cy="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26" name="AutoShape 31"/>
          <p:cNvSpPr>
            <a:spLocks noChangeArrowheads="1"/>
          </p:cNvSpPr>
          <p:nvPr/>
        </p:nvSpPr>
        <p:spPr bwMode="auto">
          <a:xfrm rot="2054522">
            <a:off x="6367463" y="533400"/>
            <a:ext cx="1066800" cy="457200"/>
          </a:xfrm>
          <a:prstGeom prst="curvedDownArrow">
            <a:avLst>
              <a:gd name="adj1" fmla="val 46667"/>
              <a:gd name="adj2" fmla="val 93333"/>
              <a:gd name="adj3" fmla="val 33333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5327" name="AutoShape 32"/>
          <p:cNvSpPr>
            <a:spLocks noChangeArrowheads="1"/>
          </p:cNvSpPr>
          <p:nvPr/>
        </p:nvSpPr>
        <p:spPr bwMode="auto">
          <a:xfrm rot="6993903">
            <a:off x="1985963" y="495300"/>
            <a:ext cx="838200" cy="457200"/>
          </a:xfrm>
          <a:prstGeom prst="curvedUpArrow">
            <a:avLst>
              <a:gd name="adj1" fmla="val 36667"/>
              <a:gd name="adj2" fmla="val 73333"/>
              <a:gd name="adj3" fmla="val 33333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0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8092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Simple formula for difference in means</a:t>
            </a:r>
          </a:p>
        </p:txBody>
      </p:sp>
      <p:grpSp>
        <p:nvGrpSpPr>
          <p:cNvPr id="1037315" name="Group 3"/>
          <p:cNvGrpSpPr>
            <a:grpSpLocks/>
          </p:cNvGrpSpPr>
          <p:nvPr/>
        </p:nvGrpSpPr>
        <p:grpSpPr bwMode="auto">
          <a:xfrm>
            <a:off x="304800" y="2209800"/>
            <a:ext cx="3200400" cy="2362200"/>
            <a:chOff x="0" y="528"/>
            <a:chExt cx="2016" cy="1488"/>
          </a:xfrm>
        </p:grpSpPr>
        <p:sp>
          <p:nvSpPr>
            <p:cNvPr id="17429" name="Rectangle 4"/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5"/>
            <p:cNvSpPr>
              <a:spLocks noChangeShapeType="1"/>
            </p:cNvSpPr>
            <p:nvPr/>
          </p:nvSpPr>
          <p:spPr bwMode="auto">
            <a:xfrm flipH="1" flipV="1">
              <a:off x="576" y="1248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1" name="Text Box 6"/>
            <p:cNvSpPr txBox="1">
              <a:spLocks noChangeArrowheads="1"/>
            </p:cNvSpPr>
            <p:nvPr/>
          </p:nvSpPr>
          <p:spPr bwMode="auto">
            <a:xfrm>
              <a:off x="0" y="528"/>
              <a:ext cx="20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Sample size</a:t>
              </a:r>
              <a:r>
                <a:rPr lang="en-US" sz="2400" b="0"/>
                <a:t> in each group (assumes equal sized groups)</a:t>
              </a:r>
            </a:p>
          </p:txBody>
        </p:sp>
      </p:grpSp>
      <p:grpSp>
        <p:nvGrpSpPr>
          <p:cNvPr id="1037319" name="Group 7"/>
          <p:cNvGrpSpPr>
            <a:grpSpLocks/>
          </p:cNvGrpSpPr>
          <p:nvPr/>
        </p:nvGrpSpPr>
        <p:grpSpPr bwMode="auto">
          <a:xfrm>
            <a:off x="3810000" y="1524000"/>
            <a:ext cx="3733800" cy="2667000"/>
            <a:chOff x="2976" y="864"/>
            <a:chExt cx="2352" cy="1680"/>
          </a:xfrm>
        </p:grpSpPr>
        <p:sp>
          <p:nvSpPr>
            <p:cNvPr id="17426" name="Rectangle 8"/>
            <p:cNvSpPr>
              <a:spLocks noChangeArrowheads="1"/>
            </p:cNvSpPr>
            <p:nvPr/>
          </p:nvSpPr>
          <p:spPr bwMode="auto">
            <a:xfrm>
              <a:off x="2976" y="2112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9"/>
            <p:cNvSpPr>
              <a:spLocks noChangeShapeType="1"/>
            </p:cNvSpPr>
            <p:nvPr/>
          </p:nvSpPr>
          <p:spPr bwMode="auto">
            <a:xfrm flipV="1">
              <a:off x="3312" y="172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8" name="Text Box 10"/>
            <p:cNvSpPr txBox="1">
              <a:spLocks noChangeArrowheads="1"/>
            </p:cNvSpPr>
            <p:nvPr/>
          </p:nvSpPr>
          <p:spPr bwMode="auto">
            <a:xfrm>
              <a:off x="3552" y="864"/>
              <a:ext cx="177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/>
                <a:t>Represents the </a:t>
              </a:r>
              <a:r>
                <a:rPr lang="en-US" sz="2400" dirty="0"/>
                <a:t>desired power</a:t>
              </a:r>
              <a:r>
                <a:rPr lang="en-US" sz="2400" b="0" dirty="0"/>
                <a:t> (typically .84 for 80% power).</a:t>
              </a:r>
            </a:p>
          </p:txBody>
        </p:sp>
      </p:grpSp>
      <p:grpSp>
        <p:nvGrpSpPr>
          <p:cNvPr id="1037323" name="Group 11"/>
          <p:cNvGrpSpPr>
            <a:grpSpLocks/>
          </p:cNvGrpSpPr>
          <p:nvPr/>
        </p:nvGrpSpPr>
        <p:grpSpPr bwMode="auto">
          <a:xfrm>
            <a:off x="5105400" y="3521075"/>
            <a:ext cx="4038600" cy="3336925"/>
            <a:chOff x="3792" y="2160"/>
            <a:chExt cx="1968" cy="2102"/>
          </a:xfrm>
        </p:grpSpPr>
        <p:sp>
          <p:nvSpPr>
            <p:cNvPr id="17423" name="Rectangle 12"/>
            <p:cNvSpPr>
              <a:spLocks noChangeArrowheads="1"/>
            </p:cNvSpPr>
            <p:nvPr/>
          </p:nvSpPr>
          <p:spPr bwMode="auto">
            <a:xfrm>
              <a:off x="3792" y="216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3"/>
            <p:cNvSpPr>
              <a:spLocks noChangeShapeType="1"/>
            </p:cNvSpPr>
            <p:nvPr/>
          </p:nvSpPr>
          <p:spPr bwMode="auto">
            <a:xfrm>
              <a:off x="4032" y="254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Text Box 14"/>
            <p:cNvSpPr txBox="1">
              <a:spLocks noChangeArrowheads="1"/>
            </p:cNvSpPr>
            <p:nvPr/>
          </p:nvSpPr>
          <p:spPr bwMode="auto">
            <a:xfrm>
              <a:off x="4272" y="3112"/>
              <a:ext cx="1488" cy="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/>
                <a:t>Represents the desired </a:t>
              </a:r>
              <a:r>
                <a:rPr lang="en-US" sz="2400"/>
                <a:t>level of statistical significance</a:t>
              </a:r>
              <a:r>
                <a:rPr lang="en-US" sz="2400" b="0"/>
                <a:t> (typically 1.96).</a:t>
              </a:r>
            </a:p>
          </p:txBody>
        </p:sp>
      </p:grpSp>
      <p:grpSp>
        <p:nvGrpSpPr>
          <p:cNvPr id="1037327" name="Group 15"/>
          <p:cNvGrpSpPr>
            <a:grpSpLocks/>
          </p:cNvGrpSpPr>
          <p:nvPr/>
        </p:nvGrpSpPr>
        <p:grpSpPr bwMode="auto">
          <a:xfrm>
            <a:off x="609600" y="3505200"/>
            <a:ext cx="2819400" cy="2847975"/>
            <a:chOff x="0" y="2256"/>
            <a:chExt cx="1968" cy="1794"/>
          </a:xfrm>
        </p:grpSpPr>
        <p:sp>
          <p:nvSpPr>
            <p:cNvPr id="17420" name="Rectangle 16"/>
            <p:cNvSpPr>
              <a:spLocks noChangeArrowheads="1"/>
            </p:cNvSpPr>
            <p:nvPr/>
          </p:nvSpPr>
          <p:spPr bwMode="auto">
            <a:xfrm>
              <a:off x="1584" y="2256"/>
              <a:ext cx="384" cy="3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7"/>
            <p:cNvSpPr>
              <a:spLocks noChangeShapeType="1"/>
            </p:cNvSpPr>
            <p:nvPr/>
          </p:nvSpPr>
          <p:spPr bwMode="auto">
            <a:xfrm flipH="1">
              <a:off x="1296" y="2640"/>
              <a:ext cx="384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Text Box 18"/>
            <p:cNvSpPr txBox="1">
              <a:spLocks noChangeArrowheads="1"/>
            </p:cNvSpPr>
            <p:nvPr/>
          </p:nvSpPr>
          <p:spPr bwMode="auto">
            <a:xfrm>
              <a:off x="0" y="3360"/>
              <a:ext cx="1920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Standard deviation </a:t>
              </a:r>
              <a:r>
                <a:rPr lang="en-US" sz="2400" b="0"/>
                <a:t>of the outcome variable</a:t>
              </a:r>
              <a:endParaRPr lang="en-US" sz="2400"/>
            </a:p>
          </p:txBody>
        </p:sp>
      </p:grpSp>
      <p:grpSp>
        <p:nvGrpSpPr>
          <p:cNvPr id="1037331" name="Group 19"/>
          <p:cNvGrpSpPr>
            <a:grpSpLocks/>
          </p:cNvGrpSpPr>
          <p:nvPr/>
        </p:nvGrpSpPr>
        <p:grpSpPr bwMode="auto">
          <a:xfrm>
            <a:off x="2895600" y="4572000"/>
            <a:ext cx="2895600" cy="2057400"/>
            <a:chOff x="2544" y="0"/>
            <a:chExt cx="1824" cy="1296"/>
          </a:xfrm>
        </p:grpSpPr>
        <p:sp>
          <p:nvSpPr>
            <p:cNvPr id="17417" name="Rectangle 20"/>
            <p:cNvSpPr>
              <a:spLocks noChangeArrowheads="1"/>
            </p:cNvSpPr>
            <p:nvPr/>
          </p:nvSpPr>
          <p:spPr bwMode="auto">
            <a:xfrm>
              <a:off x="2544" y="0"/>
              <a:ext cx="18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21"/>
            <p:cNvSpPr>
              <a:spLocks noChangeShapeType="1"/>
            </p:cNvSpPr>
            <p:nvPr/>
          </p:nvSpPr>
          <p:spPr bwMode="auto">
            <a:xfrm>
              <a:off x="3456" y="3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9" name="Text Box 22"/>
            <p:cNvSpPr txBox="1">
              <a:spLocks noChangeArrowheads="1"/>
            </p:cNvSpPr>
            <p:nvPr/>
          </p:nvSpPr>
          <p:spPr bwMode="auto">
            <a:xfrm>
              <a:off x="3120" y="606"/>
              <a:ext cx="1248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Effect Size</a:t>
              </a:r>
              <a:r>
                <a:rPr lang="en-US" sz="2400" b="0"/>
                <a:t> (the difference in means)</a:t>
              </a:r>
            </a:p>
          </p:txBody>
        </p:sp>
      </p:grpSp>
      <p:graphicFrame>
        <p:nvGraphicFramePr>
          <p:cNvPr id="1037335" name="Object 23"/>
          <p:cNvGraphicFramePr>
            <a:graphicFrameLocks noChangeAspect="1"/>
          </p:cNvGraphicFramePr>
          <p:nvPr/>
        </p:nvGraphicFramePr>
        <p:xfrm>
          <a:off x="1447800" y="3276600"/>
          <a:ext cx="558323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Equation" r:id="rId3" imgW="1282700" imgH="431800" progId="Equation.3">
                  <p:embed/>
                </p:oleObj>
              </mc:Choice>
              <mc:Fallback>
                <p:oleObj name="Equation" r:id="rId3" imgW="128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5583238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7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7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7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7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37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37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0801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Simple formula for difference in proportions</a:t>
            </a:r>
          </a:p>
        </p:txBody>
      </p:sp>
      <p:graphicFrame>
        <p:nvGraphicFramePr>
          <p:cNvPr id="1038339" name="Object 3"/>
          <p:cNvGraphicFramePr>
            <a:graphicFrameLocks noChangeAspect="1"/>
          </p:cNvGraphicFramePr>
          <p:nvPr/>
        </p:nvGraphicFramePr>
        <p:xfrm>
          <a:off x="1620838" y="3276600"/>
          <a:ext cx="5894387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Equation" r:id="rId3" imgW="1701800" imgH="469900" progId="Equation.3">
                  <p:embed/>
                </p:oleObj>
              </mc:Choice>
              <mc:Fallback>
                <p:oleObj name="Equation" r:id="rId3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276600"/>
                        <a:ext cx="5894387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8340" name="Group 4"/>
          <p:cNvGrpSpPr>
            <a:grpSpLocks/>
          </p:cNvGrpSpPr>
          <p:nvPr/>
        </p:nvGrpSpPr>
        <p:grpSpPr bwMode="auto">
          <a:xfrm>
            <a:off x="304800" y="1981200"/>
            <a:ext cx="3200400" cy="2514600"/>
            <a:chOff x="192" y="1248"/>
            <a:chExt cx="2016" cy="1584"/>
          </a:xfrm>
        </p:grpSpPr>
        <p:sp>
          <p:nvSpPr>
            <p:cNvPr id="18453" name="Rectangle 5"/>
            <p:cNvSpPr>
              <a:spLocks noChangeArrowheads="1"/>
            </p:cNvSpPr>
            <p:nvPr/>
          </p:nvSpPr>
          <p:spPr bwMode="auto">
            <a:xfrm>
              <a:off x="960" y="240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6"/>
            <p:cNvSpPr>
              <a:spLocks noChangeShapeType="1"/>
            </p:cNvSpPr>
            <p:nvPr/>
          </p:nvSpPr>
          <p:spPr bwMode="auto">
            <a:xfrm flipH="1" flipV="1">
              <a:off x="768" y="1968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5" name="Text Box 7"/>
            <p:cNvSpPr txBox="1">
              <a:spLocks noChangeArrowheads="1"/>
            </p:cNvSpPr>
            <p:nvPr/>
          </p:nvSpPr>
          <p:spPr bwMode="auto">
            <a:xfrm>
              <a:off x="192" y="1248"/>
              <a:ext cx="20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/>
                <a:t>Sample size</a:t>
              </a:r>
              <a:r>
                <a:rPr lang="en-US" sz="2400" b="0" dirty="0"/>
                <a:t> in each group (assumes equal sized groups)</a:t>
              </a:r>
            </a:p>
          </p:txBody>
        </p:sp>
      </p:grpSp>
      <p:grpSp>
        <p:nvGrpSpPr>
          <p:cNvPr id="1038344" name="Group 8"/>
          <p:cNvGrpSpPr>
            <a:grpSpLocks/>
          </p:cNvGrpSpPr>
          <p:nvPr/>
        </p:nvGrpSpPr>
        <p:grpSpPr bwMode="auto">
          <a:xfrm>
            <a:off x="4876800" y="1371600"/>
            <a:ext cx="3733800" cy="2667000"/>
            <a:chOff x="2976" y="864"/>
            <a:chExt cx="2352" cy="1680"/>
          </a:xfrm>
        </p:grpSpPr>
        <p:sp>
          <p:nvSpPr>
            <p:cNvPr id="18450" name="Rectangle 9"/>
            <p:cNvSpPr>
              <a:spLocks noChangeArrowheads="1"/>
            </p:cNvSpPr>
            <p:nvPr/>
          </p:nvSpPr>
          <p:spPr bwMode="auto">
            <a:xfrm>
              <a:off x="2976" y="2112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0"/>
            <p:cNvSpPr>
              <a:spLocks noChangeShapeType="1"/>
            </p:cNvSpPr>
            <p:nvPr/>
          </p:nvSpPr>
          <p:spPr bwMode="auto">
            <a:xfrm flipV="1">
              <a:off x="3312" y="172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2" name="Text Box 11"/>
            <p:cNvSpPr txBox="1">
              <a:spLocks noChangeArrowheads="1"/>
            </p:cNvSpPr>
            <p:nvPr/>
          </p:nvSpPr>
          <p:spPr bwMode="auto">
            <a:xfrm>
              <a:off x="3552" y="864"/>
              <a:ext cx="177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/>
                <a:t>Represents the </a:t>
              </a:r>
              <a:r>
                <a:rPr lang="en-US" sz="2400"/>
                <a:t>desired power</a:t>
              </a:r>
              <a:r>
                <a:rPr lang="en-US" sz="2400" b="0"/>
                <a:t> (typically .84 for 80% power).</a:t>
              </a:r>
            </a:p>
          </p:txBody>
        </p:sp>
      </p:grpSp>
      <p:grpSp>
        <p:nvGrpSpPr>
          <p:cNvPr id="1038348" name="Group 12"/>
          <p:cNvGrpSpPr>
            <a:grpSpLocks/>
          </p:cNvGrpSpPr>
          <p:nvPr/>
        </p:nvGrpSpPr>
        <p:grpSpPr bwMode="auto">
          <a:xfrm>
            <a:off x="6019800" y="3429000"/>
            <a:ext cx="3124200" cy="3336925"/>
            <a:chOff x="3792" y="2160"/>
            <a:chExt cx="1968" cy="2102"/>
          </a:xfrm>
        </p:grpSpPr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3792" y="216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4032" y="254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4272" y="3112"/>
              <a:ext cx="1488" cy="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/>
                <a:t>Represents the desired </a:t>
              </a:r>
              <a:r>
                <a:rPr lang="en-US" sz="2400"/>
                <a:t>level of statistical significance</a:t>
              </a:r>
              <a:r>
                <a:rPr lang="en-US" sz="2400" b="0"/>
                <a:t> (typically 1.96).</a:t>
              </a:r>
            </a:p>
          </p:txBody>
        </p:sp>
      </p:grpSp>
      <p:grpSp>
        <p:nvGrpSpPr>
          <p:cNvPr id="1038352" name="Group 16"/>
          <p:cNvGrpSpPr>
            <a:grpSpLocks/>
          </p:cNvGrpSpPr>
          <p:nvPr/>
        </p:nvGrpSpPr>
        <p:grpSpPr bwMode="auto">
          <a:xfrm>
            <a:off x="533400" y="3276600"/>
            <a:ext cx="4267200" cy="3517900"/>
            <a:chOff x="0" y="2064"/>
            <a:chExt cx="2928" cy="2216"/>
          </a:xfrm>
        </p:grpSpPr>
        <p:sp>
          <p:nvSpPr>
            <p:cNvPr id="18444" name="Rectangle 17"/>
            <p:cNvSpPr>
              <a:spLocks noChangeArrowheads="1"/>
            </p:cNvSpPr>
            <p:nvPr/>
          </p:nvSpPr>
          <p:spPr bwMode="auto">
            <a:xfrm>
              <a:off x="1584" y="2064"/>
              <a:ext cx="1344" cy="5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8"/>
            <p:cNvSpPr>
              <a:spLocks noChangeShapeType="1"/>
            </p:cNvSpPr>
            <p:nvPr/>
          </p:nvSpPr>
          <p:spPr bwMode="auto">
            <a:xfrm flipH="1">
              <a:off x="1296" y="2584"/>
              <a:ext cx="6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Text Box 19"/>
            <p:cNvSpPr txBox="1">
              <a:spLocks noChangeArrowheads="1"/>
            </p:cNvSpPr>
            <p:nvPr/>
          </p:nvSpPr>
          <p:spPr bwMode="auto">
            <a:xfrm>
              <a:off x="0" y="3360"/>
              <a:ext cx="1920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/>
                <a:t>A measure of </a:t>
              </a:r>
              <a:r>
                <a:rPr lang="en-US" sz="2400"/>
                <a:t>variability</a:t>
              </a:r>
              <a:r>
                <a:rPr lang="en-US" sz="2400" b="0"/>
                <a:t> (similar to standard deviation)</a:t>
              </a:r>
            </a:p>
          </p:txBody>
        </p:sp>
      </p:grpSp>
      <p:grpSp>
        <p:nvGrpSpPr>
          <p:cNvPr id="1038356" name="Group 20"/>
          <p:cNvGrpSpPr>
            <a:grpSpLocks/>
          </p:cNvGrpSpPr>
          <p:nvPr/>
        </p:nvGrpSpPr>
        <p:grpSpPr bwMode="auto">
          <a:xfrm>
            <a:off x="3733800" y="4191000"/>
            <a:ext cx="2286000" cy="2314575"/>
            <a:chOff x="2352" y="2640"/>
            <a:chExt cx="1440" cy="1458"/>
          </a:xfrm>
        </p:grpSpPr>
        <p:sp>
          <p:nvSpPr>
            <p:cNvPr id="18441" name="Rectangle 21"/>
            <p:cNvSpPr>
              <a:spLocks noChangeArrowheads="1"/>
            </p:cNvSpPr>
            <p:nvPr/>
          </p:nvSpPr>
          <p:spPr bwMode="auto">
            <a:xfrm>
              <a:off x="2448" y="2640"/>
              <a:ext cx="134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22"/>
            <p:cNvSpPr>
              <a:spLocks noChangeShapeType="1"/>
            </p:cNvSpPr>
            <p:nvPr/>
          </p:nvSpPr>
          <p:spPr bwMode="auto">
            <a:xfrm>
              <a:off x="2688" y="3024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3" name="Text Box 23"/>
            <p:cNvSpPr txBox="1">
              <a:spLocks noChangeArrowheads="1"/>
            </p:cNvSpPr>
            <p:nvPr/>
          </p:nvSpPr>
          <p:spPr bwMode="auto">
            <a:xfrm>
              <a:off x="2352" y="3408"/>
              <a:ext cx="1248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Effect Size</a:t>
              </a:r>
              <a:r>
                <a:rPr lang="en-US" sz="2400" b="0"/>
                <a:t> (the difference in proportions)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02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8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8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3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38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Why do we use sampling?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1534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mtClean="0">
                <a:ea typeface="+mn-ea"/>
              </a:rPr>
              <a:t>Get information from large populations with: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GB" sz="2800" smtClean="0">
                <a:ea typeface="+mn-ea"/>
              </a:rPr>
              <a:t>Reduced costs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GB" sz="2800" smtClean="0">
                <a:ea typeface="+mn-ea"/>
              </a:rPr>
              <a:t>Reduced field time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GB" sz="2800" smtClean="0">
                <a:ea typeface="+mn-ea"/>
              </a:rPr>
              <a:t>Increased accuracy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GB" sz="2800" smtClean="0">
                <a:ea typeface="+mn-ea"/>
              </a:rPr>
              <a:t>Enhanced methods 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en-GB" smtClean="0">
              <a:ea typeface="+mn-ea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04800" y="12192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 rtl="0" eaLnBrk="1" hangingPunct="1">
              <a:buFont typeface="Wingdings" charset="0"/>
              <a:buNone/>
              <a:defRPr/>
            </a:pPr>
            <a:r>
              <a:rPr lang="en-US">
                <a:solidFill>
                  <a:srgbClr val="CC0066"/>
                </a:solidFill>
                <a:latin typeface="Arial" charset="0"/>
                <a:cs typeface="Arial" charset="0"/>
              </a:rPr>
              <a:t>Problem 1</a:t>
            </a:r>
            <a:endParaRPr lang="en-US">
              <a:latin typeface="Arial" charset="0"/>
              <a:cs typeface="Arial" charset="0"/>
            </a:endParaRPr>
          </a:p>
          <a:p>
            <a:pPr algn="just" rtl="0" eaLnBrk="1" hangingPunct="1">
              <a:buFont typeface="Wingdings" charset="0"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A study is to be performed to determine a certain parameter in a community. From a previous study a sd of 46 was  obtained.</a:t>
            </a:r>
          </a:p>
          <a:p>
            <a:pPr algn="just" rtl="0" eaLnBrk="1" hangingPunct="1">
              <a:buFont typeface="Wingdings" charset="0"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 If a sample error of up to 4 is to be accepted. How many subjects should be included in this study at 99% level of confidence? </a:t>
            </a:r>
          </a:p>
        </p:txBody>
      </p:sp>
    </p:spTree>
    <p:extLst>
      <p:ext uri="{BB962C8B-B14F-4D97-AF65-F5344CB8AC3E}">
        <p14:creationId xmlns:p14="http://schemas.microsoft.com/office/powerpoint/2010/main" val="8972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accent2"/>
                </a:solidFill>
                <a:latin typeface="Arial" charset="0"/>
                <a:cs typeface="Arial" charset="0"/>
              </a:rPr>
              <a:t>Answer</a:t>
            </a:r>
            <a:endParaRPr lang="en-US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7346" name="Object 3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9259052"/>
              </p:ext>
            </p:extLst>
          </p:nvPr>
        </p:nvGraphicFramePr>
        <p:xfrm>
          <a:off x="1905000" y="4302125"/>
          <a:ext cx="5181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Equation" r:id="rId3" imgW="1981200" imgH="520700" progId="Equation.3">
                  <p:embed/>
                </p:oleObj>
              </mc:Choice>
              <mc:Fallback>
                <p:oleObj name="Equation" r:id="rId3" imgW="1981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02125"/>
                        <a:ext cx="5181600" cy="1362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AC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2848306"/>
              </p:ext>
            </p:extLst>
          </p:nvPr>
        </p:nvGraphicFramePr>
        <p:xfrm>
          <a:off x="1676400" y="1600200"/>
          <a:ext cx="227965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5" imgW="672808" imgH="520474" progId="Equation.3">
                  <p:embed/>
                </p:oleObj>
              </mc:Choice>
              <mc:Fallback>
                <p:oleObj name="Equation" r:id="rId5" imgW="67280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9650" cy="1763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AC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40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CC0066"/>
                </a:solidFill>
                <a:latin typeface="Arial" charset="0"/>
                <a:cs typeface="Arial" charset="0"/>
              </a:rPr>
              <a:t>Problem 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>
                <a:latin typeface="Arial" charset="0"/>
                <a:cs typeface="Arial" charset="0"/>
              </a:rPr>
              <a:t>A study is to be done to determine effect of 2 drugs (A and B) on blood glucose level. From previous studies using those drugs, Sd of BGL of  8 and 12 g/dl were obtained respectively.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>
                <a:latin typeface="Arial" charset="0"/>
                <a:cs typeface="Arial" charset="0"/>
              </a:rPr>
              <a:t>A significant level of 95% and a power of 90% is required to detect a mean difference between the two groups of 3 g/dl. How many subjects should be include in each group? </a:t>
            </a:r>
          </a:p>
        </p:txBody>
      </p:sp>
    </p:spTree>
    <p:extLst>
      <p:ext uri="{BB962C8B-B14F-4D97-AF65-F5344CB8AC3E}">
        <p14:creationId xmlns:p14="http://schemas.microsoft.com/office/powerpoint/2010/main" val="292254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Answer</a:t>
            </a:r>
          </a:p>
        </p:txBody>
      </p:sp>
      <p:graphicFrame>
        <p:nvGraphicFramePr>
          <p:cNvPr id="59394" name="Object 3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8199851"/>
              </p:ext>
            </p:extLst>
          </p:nvPr>
        </p:nvGraphicFramePr>
        <p:xfrm>
          <a:off x="1143000" y="3771900"/>
          <a:ext cx="7010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Equation" r:id="rId3" imgW="2095500" imgH="660400" progId="Equation.3">
                  <p:embed/>
                </p:oleObj>
              </mc:Choice>
              <mc:Fallback>
                <p:oleObj name="Equation" r:id="rId3" imgW="2095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71900"/>
                        <a:ext cx="7010400" cy="2209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2647948"/>
              </p:ext>
            </p:extLst>
          </p:nvPr>
        </p:nvGraphicFramePr>
        <p:xfrm>
          <a:off x="1219200" y="1462088"/>
          <a:ext cx="38100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5" imgW="1016000" imgH="419100" progId="Equation.3">
                  <p:embed/>
                </p:oleObj>
              </mc:Choice>
              <mc:Fallback>
                <p:oleObj name="Equation" r:id="rId5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62088"/>
                        <a:ext cx="38100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6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rtl="0" eaLnBrk="1" hangingPunct="1">
              <a:defRPr/>
            </a:pPr>
            <a:r>
              <a:rPr lang="en-US">
                <a:solidFill>
                  <a:srgbClr val="CC0066"/>
                </a:solidFill>
                <a:latin typeface="Arial" charset="0"/>
                <a:cs typeface="Arial" charset="0"/>
              </a:rPr>
              <a:t>Problem 3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l" rtl="0" eaLnBrk="1" hangingPunct="1">
              <a:buFont typeface="Wingdings" charset="0"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It was desired to estimate proportion of anaemic children in a certain preparatory school. In a similar study at another school a proportion of 30 % was detected.</a:t>
            </a:r>
          </a:p>
          <a:p>
            <a:pPr algn="l" rtl="0" eaLnBrk="1" hangingPunct="1">
              <a:buFont typeface="Wingdings" charset="0"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Compute the minimal sample size required at a confidence limit of 95% and accepting a difference of up to 4% of the true population. </a:t>
            </a:r>
          </a:p>
        </p:txBody>
      </p:sp>
    </p:spTree>
    <p:extLst>
      <p:ext uri="{BB962C8B-B14F-4D97-AF65-F5344CB8AC3E}">
        <p14:creationId xmlns:p14="http://schemas.microsoft.com/office/powerpoint/2010/main" val="259384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Answer</a:t>
            </a:r>
          </a:p>
        </p:txBody>
      </p:sp>
      <p:graphicFrame>
        <p:nvGraphicFramePr>
          <p:cNvPr id="61442" name="Object 3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4260830"/>
              </p:ext>
            </p:extLst>
          </p:nvPr>
        </p:nvGraphicFramePr>
        <p:xfrm>
          <a:off x="457200" y="3886200"/>
          <a:ext cx="8229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name="Equation" r:id="rId3" imgW="2374900" imgH="444500" progId="Equation.3">
                  <p:embed/>
                </p:oleObj>
              </mc:Choice>
              <mc:Fallback>
                <p:oleObj name="Equation" r:id="rId3" imgW="2374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8229600" cy="1676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2091382"/>
              </p:ext>
            </p:extLst>
          </p:nvPr>
        </p:nvGraphicFramePr>
        <p:xfrm>
          <a:off x="1219200" y="1524000"/>
          <a:ext cx="29718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0" name="Equation" r:id="rId5" imgW="927100" imgH="419100" progId="Equation.3">
                  <p:embed/>
                </p:oleObj>
              </mc:Choice>
              <mc:Fallback>
                <p:oleObj name="Equation" r:id="rId5" imgW="927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2971800" cy="1343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75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rtl="0" eaLnBrk="1" hangingPunct="1">
              <a:defRPr/>
            </a:pPr>
            <a:r>
              <a:rPr lang="en-US" sz="4000">
                <a:solidFill>
                  <a:srgbClr val="CC0066"/>
                </a:solidFill>
                <a:latin typeface="Arial" charset="0"/>
                <a:cs typeface="Arial" charset="0"/>
              </a:rPr>
              <a:t>Problem 4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 rtl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In previous studies, percentage of hypertensives among Diabetics was 70% and among non diabetics was 40%</a:t>
            </a:r>
            <a:r>
              <a:rPr lang="ar-EG">
                <a:latin typeface="Arial" charset="0"/>
                <a:cs typeface="Arial" charset="0"/>
              </a:rPr>
              <a:t>  </a:t>
            </a:r>
            <a:r>
              <a:rPr lang="en-US">
                <a:latin typeface="Arial" charset="0"/>
                <a:cs typeface="Arial" charset="0"/>
              </a:rPr>
              <a:t> in a certain community.</a:t>
            </a:r>
          </a:p>
          <a:p>
            <a:pPr algn="just" rtl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A researcher wants to perform a comparative study for hypertension among diabetics and non-diabetics at a confidence limit 95% and power 80%, What is the minimal sample to be taken from each group with 4% accepted difference of true value?</a:t>
            </a:r>
          </a:p>
        </p:txBody>
      </p:sp>
    </p:spTree>
    <p:extLst>
      <p:ext uri="{BB962C8B-B14F-4D97-AF65-F5344CB8AC3E}">
        <p14:creationId xmlns:p14="http://schemas.microsoft.com/office/powerpoint/2010/main" val="162805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Answer</a:t>
            </a:r>
          </a:p>
        </p:txBody>
      </p:sp>
      <p:graphicFrame>
        <p:nvGraphicFramePr>
          <p:cNvPr id="63490" name="Object 3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2525523"/>
              </p:ext>
            </p:extLst>
          </p:nvPr>
        </p:nvGraphicFramePr>
        <p:xfrm>
          <a:off x="57150" y="3068960"/>
          <a:ext cx="85725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Equation" r:id="rId3" imgW="2209800" imgH="393700" progId="Equation.3">
                  <p:embed/>
                </p:oleObj>
              </mc:Choice>
              <mc:Fallback>
                <p:oleObj name="Equation" r:id="rId3" imgW="220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3068960"/>
                        <a:ext cx="8572500" cy="1527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6382919"/>
              </p:ext>
            </p:extLst>
          </p:nvPr>
        </p:nvGraphicFramePr>
        <p:xfrm>
          <a:off x="685800" y="1336675"/>
          <a:ext cx="30480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5" imgW="1002865" imgH="406224" progId="Equation.3">
                  <p:embed/>
                </p:oleObj>
              </mc:Choice>
              <mc:Fallback>
                <p:oleObj name="Equation" r:id="rId5" imgW="100286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36675"/>
                        <a:ext cx="3048000" cy="11509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93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95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</a:rPr>
              <a:t>Definition of Sampling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01000" cy="41148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endParaRPr lang="en-GB" i="1" dirty="0" smtClean="0">
              <a:ea typeface="+mn-ea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en-GB" i="1" dirty="0" smtClean="0">
                <a:ea typeface="+mn-ea"/>
              </a:rPr>
              <a:t>Procedure by which some members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GB" i="1" dirty="0" smtClean="0">
                <a:ea typeface="+mn-ea"/>
              </a:rPr>
              <a:t>of a given population are selected as representatives of the entire population</a:t>
            </a:r>
            <a:endParaRPr lang="en-GB" dirty="0" smtClean="0">
              <a:ea typeface="+mn-ea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04800" y="12192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</a:rPr>
              <a:t>Definition of sampling terms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 smtClean="0">
                <a:solidFill>
                  <a:srgbClr val="FF0000"/>
                </a:solidFill>
              </a:rPr>
              <a:t>Sampling unit (element)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Subject under observation on which information is collected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Example: children &lt;5 years, hospital discharges, health events…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 smtClean="0">
                <a:solidFill>
                  <a:srgbClr val="FF0000"/>
                </a:solidFill>
              </a:rPr>
              <a:t>Sampling fraction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Ratio between sample size and population size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Example: 100 out of 2000 (5%)</a:t>
            </a:r>
          </a:p>
          <a:p>
            <a:pPr lvl="1" eaLnBrk="1" hangingPunct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04800" y="12192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57166"/>
            <a:ext cx="7772400" cy="1000132"/>
          </a:xfrm>
        </p:spPr>
        <p:txBody>
          <a:bodyPr/>
          <a:lstStyle/>
          <a:p>
            <a:pPr eaLnBrk="1" hangingPunct="1"/>
            <a:r>
              <a:rPr lang="en-GB" dirty="0" smtClean="0"/>
              <a:t>Definition of sampling terms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4763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Population: </a:t>
            </a:r>
          </a:p>
          <a:p>
            <a:pPr indent="4763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a set which includes all </a:t>
            </a:r>
          </a:p>
          <a:p>
            <a:pPr indent="4763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measurements of interest </a:t>
            </a:r>
          </a:p>
          <a:p>
            <a:pPr indent="4763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to the researcher</a:t>
            </a:r>
          </a:p>
          <a:p>
            <a:pPr indent="4763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(The collection of </a:t>
            </a:r>
            <a:r>
              <a:rPr lang="en-US" sz="2400" b="1" i="1" u="sng" dirty="0" smtClean="0">
                <a:solidFill>
                  <a:schemeClr val="tx2"/>
                </a:solidFill>
              </a:rPr>
              <a:t>all </a:t>
            </a:r>
            <a:r>
              <a:rPr lang="en-US" sz="2400" i="1" u="sng" dirty="0" smtClean="0">
                <a:solidFill>
                  <a:schemeClr val="tx2"/>
                </a:solidFill>
              </a:rPr>
              <a:t> </a:t>
            </a:r>
            <a:r>
              <a:rPr lang="en-US" sz="2400" i="1" dirty="0" smtClean="0">
                <a:solidFill>
                  <a:schemeClr val="tx2"/>
                </a:solidFill>
              </a:rPr>
              <a:t>				</a:t>
            </a:r>
            <a:r>
              <a:rPr lang="en-US" sz="2400" dirty="0" smtClean="0">
                <a:solidFill>
                  <a:schemeClr val="tx2"/>
                </a:solidFill>
              </a:rPr>
              <a:t>responses, measurements, 			 counts that are of interest)</a:t>
            </a:r>
            <a:endParaRPr lang="en-US" sz="2400" dirty="0" smtClean="0">
              <a:solidFill>
                <a:srgbClr val="CCFFCC"/>
              </a:solidFill>
            </a:endParaRPr>
          </a:p>
          <a:p>
            <a:pPr indent="4763"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solidFill>
                <a:srgbClr val="CCFFCC"/>
              </a:solidFill>
            </a:endParaRPr>
          </a:p>
          <a:p>
            <a:pPr indent="4763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Sample:</a:t>
            </a:r>
          </a:p>
          <a:p>
            <a:pPr indent="4763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A subset of the population</a:t>
            </a:r>
          </a:p>
        </p:txBody>
      </p:sp>
      <p:sp>
        <p:nvSpPr>
          <p:cNvPr id="27651" name="Oval 6"/>
          <p:cNvSpPr>
            <a:spLocks noChangeArrowheads="1"/>
          </p:cNvSpPr>
          <p:nvPr/>
        </p:nvSpPr>
        <p:spPr bwMode="auto">
          <a:xfrm>
            <a:off x="6011863" y="2781300"/>
            <a:ext cx="3132137" cy="2016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V="1">
            <a:off x="2411413" y="4149725"/>
            <a:ext cx="4032250" cy="935038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7653" name="AutoShape 9"/>
          <p:cNvSpPr>
            <a:spLocks noChangeArrowheads="1"/>
          </p:cNvSpPr>
          <p:nvPr/>
        </p:nvSpPr>
        <p:spPr bwMode="auto">
          <a:xfrm rot="623681">
            <a:off x="3635375" y="1557338"/>
            <a:ext cx="3744913" cy="865187"/>
          </a:xfrm>
          <a:prstGeom prst="curvedDownArrow">
            <a:avLst>
              <a:gd name="adj1" fmla="val 11603"/>
              <a:gd name="adj2" fmla="val 98172"/>
              <a:gd name="adj3" fmla="val 17898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7654" name="Oval 15"/>
          <p:cNvSpPr>
            <a:spLocks noChangeArrowheads="1"/>
          </p:cNvSpPr>
          <p:nvPr/>
        </p:nvSpPr>
        <p:spPr bwMode="auto">
          <a:xfrm>
            <a:off x="6443663" y="3500438"/>
            <a:ext cx="647700" cy="9366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Line 1028"/>
          <p:cNvSpPr>
            <a:spLocks noChangeShapeType="1"/>
          </p:cNvSpPr>
          <p:nvPr/>
        </p:nvSpPr>
        <p:spPr bwMode="auto">
          <a:xfrm>
            <a:off x="304800" y="12192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</a:rPr>
              <a:t>Definition of sampling terms</a:t>
            </a:r>
          </a:p>
        </p:txBody>
      </p:sp>
      <p:sp>
        <p:nvSpPr>
          <p:cNvPr id="185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 smtClean="0">
                <a:solidFill>
                  <a:srgbClr val="FF0000"/>
                </a:solidFill>
              </a:rPr>
              <a:t>Sampling frame</a:t>
            </a:r>
            <a:r>
              <a:rPr lang="en-GB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List of all the sampling units from which sample is drawn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Lists: e.g. children &lt; 5 years of age, households, health care units…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 smtClean="0">
                <a:solidFill>
                  <a:srgbClr val="FF0000"/>
                </a:solidFill>
              </a:rPr>
              <a:t>Sampling scheme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Method of selecting sampling units from sampling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Randomly, convenience sample…</a:t>
            </a:r>
          </a:p>
        </p:txBody>
      </p:sp>
      <p:sp>
        <p:nvSpPr>
          <p:cNvPr id="185348" name="Line 1028"/>
          <p:cNvSpPr>
            <a:spLocks noChangeShapeType="1"/>
          </p:cNvSpPr>
          <p:nvPr/>
        </p:nvSpPr>
        <p:spPr bwMode="auto">
          <a:xfrm>
            <a:off x="304800" y="12192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2867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</a:rPr>
              <a:t>Types of sampling</a:t>
            </a:r>
          </a:p>
        </p:txBody>
      </p:sp>
      <p:sp>
        <p:nvSpPr>
          <p:cNvPr id="2160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71546"/>
            <a:ext cx="7772400" cy="5500726"/>
          </a:xfrm>
        </p:spPr>
        <p:txBody>
          <a:bodyPr/>
          <a:lstStyle/>
          <a:p>
            <a:pPr eaLnBrk="1" hangingPunct="1">
              <a:defRPr/>
            </a:pPr>
            <a:r>
              <a:rPr lang="en-GB" sz="3000" dirty="0" smtClean="0">
                <a:solidFill>
                  <a:srgbClr val="C00000"/>
                </a:solidFill>
                <a:ea typeface="+mn-ea"/>
              </a:rPr>
              <a:t>Non-probability samples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smtClean="0"/>
              <a:t>Units of the sample are chosen on the basis of personal judgment or convenience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GB" sz="3000" dirty="0" smtClean="0">
                <a:solidFill>
                  <a:srgbClr val="C00000"/>
                </a:solidFill>
                <a:ea typeface="+mn-ea"/>
              </a:rPr>
              <a:t>Probability samples</a:t>
            </a:r>
          </a:p>
          <a:p>
            <a:pPr marL="342900" lvl="1" indent="-342900" eaLnBrk="1" hangingPunct="1">
              <a:buNone/>
              <a:defRPr/>
            </a:pPr>
            <a:r>
              <a:rPr lang="en-US" sz="2800" dirty="0" smtClean="0"/>
              <a:t>   A sampling technique in which every member of the population will have a known, nonzero probability of being selected</a:t>
            </a:r>
          </a:p>
          <a:p>
            <a:pPr eaLnBrk="1" hangingPunct="1">
              <a:buNone/>
              <a:defRPr/>
            </a:pPr>
            <a:endParaRPr lang="en-GB" sz="3000" dirty="0" smtClean="0">
              <a:ea typeface="+mn-ea"/>
            </a:endParaRPr>
          </a:p>
        </p:txBody>
      </p:sp>
      <p:sp>
        <p:nvSpPr>
          <p:cNvPr id="216068" name="Line 1028"/>
          <p:cNvSpPr>
            <a:spLocks noChangeShapeType="1"/>
          </p:cNvSpPr>
          <p:nvPr/>
        </p:nvSpPr>
        <p:spPr bwMode="auto">
          <a:xfrm>
            <a:off x="357158" y="92867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4775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smtClean="0">
                <a:ea typeface="+mj-ea"/>
              </a:rPr>
              <a:t>Methods used in probability samples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81200"/>
            <a:ext cx="7772400" cy="32766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n-ea"/>
              </a:rPr>
              <a:t>Simple random sampling</a:t>
            </a:r>
          </a:p>
          <a:p>
            <a:pPr eaLnBrk="1" hangingPunct="1">
              <a:defRPr/>
            </a:pPr>
            <a:r>
              <a:rPr lang="en-GB" smtClean="0">
                <a:ea typeface="+mn-ea"/>
              </a:rPr>
              <a:t>Systematic sampling</a:t>
            </a:r>
          </a:p>
          <a:p>
            <a:pPr eaLnBrk="1" hangingPunct="1">
              <a:defRPr/>
            </a:pPr>
            <a:r>
              <a:rPr lang="en-GB" smtClean="0">
                <a:ea typeface="+mn-ea"/>
              </a:rPr>
              <a:t>Stratified sampling</a:t>
            </a:r>
          </a:p>
          <a:p>
            <a:pPr eaLnBrk="1" hangingPunct="1">
              <a:defRPr/>
            </a:pPr>
            <a:r>
              <a:rPr lang="en-GB" smtClean="0">
                <a:ea typeface="+mn-ea"/>
              </a:rPr>
              <a:t>Multi-stage sampling </a:t>
            </a:r>
          </a:p>
          <a:p>
            <a:pPr eaLnBrk="1" hangingPunct="1">
              <a:defRPr/>
            </a:pPr>
            <a:r>
              <a:rPr lang="en-GB" smtClean="0">
                <a:ea typeface="+mn-ea"/>
              </a:rPr>
              <a:t>Cluster sampling</a:t>
            </a:r>
          </a:p>
          <a:p>
            <a:pPr eaLnBrk="1" hangingPunct="1">
              <a:defRPr/>
            </a:pPr>
            <a:endParaRPr lang="en-GB" smtClean="0">
              <a:ea typeface="+mn-ea"/>
            </a:endParaRPr>
          </a:p>
          <a:p>
            <a:pPr eaLnBrk="1" hangingPunct="1">
              <a:defRPr/>
            </a:pPr>
            <a:endParaRPr lang="en-GB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GB" smtClean="0">
              <a:ea typeface="+mn-ea"/>
            </a:endParaRPr>
          </a:p>
          <a:p>
            <a:pPr eaLnBrk="1" hangingPunct="1">
              <a:defRPr/>
            </a:pPr>
            <a:endParaRPr lang="en-GB" smtClean="0">
              <a:ea typeface="+mn-ea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04800" y="11430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>
  <LongProp xmlns="" name="_x007b_DFC8691F_x002d_2432_x002d_4741_x002d_B780_x002d_3CAE3235A612_x007d_"><![CDATA[<?xml version="1.0" encoding="utf-16"?>
<XmlFileSourceXmlGenerator xmlns:xsi="http://www.w3.org/2001/XMLSchema-instance" xmlns:xsd="http://www.w3.org/2001/XMLSchema">
  <SourceInfoStoreType>LiveLink</SourceInfoStoreType>
  <Url>E:\ECDC MIgration\Final Migration\EPIET Site\FileStore\Courses-DocumentLibrary-Presentations\67_11- Sampling 2006.ppt</Url>
  <UrlForOpen>E:\ECDC MIgration\Final Migration\EPIET Site\Epiet\course\2006\11-Sampling\11- Sampling 2006.ppt</UrlForOpen>
</XmlFileSourceXmlGenerator>]]></LongProp>
</Long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D4D5FFDA0E8BCA45A0A88309333A1D62" ma:contentTypeVersion="0" ma:contentTypeDescription="Create a new folder." ma:contentTypeScope="" ma:versionID="42703c08b9f3f71de2b2f30a51603fa7">
  <xsd:schema xmlns:xsd="http://www.w3.org/2001/XMLSchema" xmlns:p="http://schemas.microsoft.com/office/2006/metadata/properties" targetNamespace="http://schemas.microsoft.com/office/2006/metadata/properties" ma:root="true" ma:fieldsID="e7ad2e6ca989318ed4b9b8188a87ef4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ListForm</Display>
  <Edit>ListForm</Edit>
  <New>ListForm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AE48D73-D2F9-45A9-B9A8-85C24F1DD6CF}">
  <ds:schemaRefs>
    <ds:schemaRef ds:uri="http://schemas.microsoft.com/office/2006/metadata/longProperties"/>
    <ds:schemaRef ds:uri=""/>
  </ds:schemaRefs>
</ds:datastoreItem>
</file>

<file path=customXml/itemProps2.xml><?xml version="1.0" encoding="utf-8"?>
<ds:datastoreItem xmlns:ds="http://schemas.openxmlformats.org/officeDocument/2006/customXml" ds:itemID="{6C09F7C2-3B2A-4251-B2A4-CF8EB0B198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438A6E1-0B59-4181-A51D-6FF07C515F0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3953D22-1B3E-42C6-A570-D3BEC2340B7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1450</Words>
  <Application>Microsoft Macintosh PowerPoint</Application>
  <PresentationFormat>On-screen Show (4:3)</PresentationFormat>
  <Paragraphs>248</Paragraphs>
  <Slides>37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Struttura predefinita</vt:lpstr>
      <vt:lpstr>Equation</vt:lpstr>
      <vt:lpstr>Microsoft Equation 3.0</vt:lpstr>
      <vt:lpstr>Microsoft Equation</vt:lpstr>
      <vt:lpstr>Sampling and Sample Size Determination</vt:lpstr>
      <vt:lpstr>Objectives</vt:lpstr>
      <vt:lpstr>Why do we use sampling? </vt:lpstr>
      <vt:lpstr>Definition of Sampling</vt:lpstr>
      <vt:lpstr>Definition of sampling terms</vt:lpstr>
      <vt:lpstr>Definition of sampling terms</vt:lpstr>
      <vt:lpstr>Definition of sampling terms</vt:lpstr>
      <vt:lpstr>Types of sampling</vt:lpstr>
      <vt:lpstr>Methods used in probability samples</vt:lpstr>
      <vt:lpstr>Selecting a sampling method</vt:lpstr>
      <vt:lpstr>Survey errors </vt:lpstr>
      <vt:lpstr>Sampling and representativeness</vt:lpstr>
      <vt:lpstr>Sampling error</vt:lpstr>
      <vt:lpstr>Sampling error</vt:lpstr>
      <vt:lpstr>Sample size estimation  </vt:lpstr>
      <vt:lpstr>Sample size calculation  </vt:lpstr>
      <vt:lpstr>Sample size calculation  </vt:lpstr>
      <vt:lpstr>Type 1 error</vt:lpstr>
      <vt:lpstr>Type 2 error</vt:lpstr>
      <vt:lpstr>A question?</vt:lpstr>
      <vt:lpstr>Type 1 and 2 errors</vt:lpstr>
      <vt:lpstr>Power</vt:lpstr>
      <vt:lpstr>Steps in estimating sample size for descriptive survey</vt:lpstr>
      <vt:lpstr>Case-control sample size:  Issues to consider</vt:lpstr>
      <vt:lpstr>Sample size for descriptive survey</vt:lpstr>
      <vt:lpstr>Conclusions</vt:lpstr>
      <vt:lpstr>PowerPoint Presentation</vt:lpstr>
      <vt:lpstr>Simple formula for difference in means</vt:lpstr>
      <vt:lpstr>Simple formula for difference in proportions</vt:lpstr>
      <vt:lpstr>PowerPoint Presentation</vt:lpstr>
      <vt:lpstr>Answer</vt:lpstr>
      <vt:lpstr>Problem 2</vt:lpstr>
      <vt:lpstr>Answer</vt:lpstr>
      <vt:lpstr>Problem 3</vt:lpstr>
      <vt:lpstr>Answer</vt:lpstr>
      <vt:lpstr>Problem 4</vt:lpstr>
      <vt:lpstr>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Biagio Pedalino</dc:creator>
  <cp:lastModifiedBy>Bonikaria</cp:lastModifiedBy>
  <cp:revision>137</cp:revision>
  <dcterms:created xsi:type="dcterms:W3CDTF">2003-03-30T14:44:41Z</dcterms:created>
  <dcterms:modified xsi:type="dcterms:W3CDTF">2014-02-05T11:30:57Z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DC_Subject_does">
    <vt:lpwstr/>
  </property>
  <property fmtid="{D5CDD505-2E9C-101B-9397-08002B2CF9AE}" pid="3" name="{DFC8691F-2432-4741-B780-3CAE3235A612}">
    <vt:lpwstr>&lt;?xml version="1.0" encoding="utf-16"?&gt;_x000d_
&lt;XmlFileSourceXmlGenerator xmlns:xsi="http://www.w3.org/2001/XMLSchema-instance" xmlns:xsd="http://www.w3.org/2001/XMLSchema"&gt;_x000d_
  &lt;SourceInfoStoreType&gt;LiveLink&lt;/SourceInfoStoreType&gt;_x000d_
  &lt;Url&gt;E:\ECDC MIgration\Final </vt:lpwstr>
  </property>
  <property fmtid="{D5CDD505-2E9C-101B-9397-08002B2CF9AE}" pid="4" name="ECDC_Abstract">
    <vt:lpwstr/>
  </property>
  <property fmtid="{D5CDD505-2E9C-101B-9397-08002B2CF9AE}" pid="5" name="ECDC_Associated_Images">
    <vt:lpwstr/>
  </property>
  <property fmtid="{D5CDD505-2E9C-101B-9397-08002B2CF9AE}" pid="6" name="ECDC_Publisher">
    <vt:lpwstr>ECDC</vt:lpwstr>
  </property>
  <property fmtid="{D5CDD505-2E9C-101B-9397-08002B2CF9AE}" pid="7" name="display_urn:schemas-microsoft-com:office:office#Editor">
    <vt:lpwstr>System Account</vt:lpwstr>
  </property>
  <property fmtid="{D5CDD505-2E9C-101B-9397-08002B2CF9AE}" pid="8" name="xd_ProgID">
    <vt:lpwstr/>
  </property>
  <property fmtid="{D5CDD505-2E9C-101B-9397-08002B2CF9AE}" pid="9" name="ECDC_LanguageLabel">
    <vt:lpwstr>English</vt:lpwstr>
  </property>
  <property fmtid="{D5CDD505-2E9C-101B-9397-08002B2CF9AE}" pid="10" name="ECDC_Copyright">
    <vt:lpwstr>ECDC</vt:lpwstr>
  </property>
  <property fmtid="{D5CDD505-2E9C-101B-9397-08002B2CF9AE}" pid="11" name="TemplateUrl">
    <vt:lpwstr/>
  </property>
  <property fmtid="{D5CDD505-2E9C-101B-9397-08002B2CF9AE}" pid="12" name="ECDC_Subject_who">
    <vt:lpwstr/>
  </property>
  <property fmtid="{D5CDD505-2E9C-101B-9397-08002B2CF9AE}" pid="13" name="ECDC_Associated_Links">
    <vt:lpwstr/>
  </property>
  <property fmtid="{D5CDD505-2E9C-101B-9397-08002B2CF9AE}" pid="14" name="ECDC_Subject_what">
    <vt:lpwstr/>
  </property>
  <property fmtid="{D5CDD505-2E9C-101B-9397-08002B2CF9AE}" pid="15" name="ECDC_EmbargoReleaseDate">
    <vt:lpwstr>2009-03-02T16:59:24Z</vt:lpwstr>
  </property>
  <property fmtid="{D5CDD505-2E9C-101B-9397-08002B2CF9AE}" pid="16" name="ECDC_TranslationOfID">
    <vt:lpwstr/>
  </property>
  <property fmtid="{D5CDD505-2E9C-101B-9397-08002B2CF9AE}" pid="17" name="_SourceUrl">
    <vt:lpwstr/>
  </property>
  <property fmtid="{D5CDD505-2E9C-101B-9397-08002B2CF9AE}" pid="18" name="ECDC_DOI">
    <vt:lpwstr/>
  </property>
  <property fmtid="{D5CDD505-2E9C-101B-9397-08002B2CF9AE}" pid="19" name="display_urn:schemas-microsoft-com:office:office#Author">
    <vt:lpwstr>System Account</vt:lpwstr>
  </property>
  <property fmtid="{D5CDD505-2E9C-101B-9397-08002B2CF9AE}" pid="20" name="xd_Signature">
    <vt:lpwstr/>
  </property>
  <property fmtid="{D5CDD505-2E9C-101B-9397-08002B2CF9AE}" pid="21" name="ECDC_DocumentTypeName">
    <vt:lpwstr/>
  </property>
  <property fmtid="{D5CDD505-2E9C-101B-9397-08002B2CF9AE}" pid="22" name="PublishingExpirationDate">
    <vt:lpwstr/>
  </property>
  <property fmtid="{D5CDD505-2E9C-101B-9397-08002B2CF9AE}" pid="23" name="PublishingStartDate">
    <vt:lpwstr/>
  </property>
  <property fmtid="{D5CDD505-2E9C-101B-9397-08002B2CF9AE}" pid="24" name="ECDC_Country">
    <vt:lpwstr/>
  </property>
  <property fmtid="{D5CDD505-2E9C-101B-9397-08002B2CF9AE}" pid="25" name="ECDC_Region">
    <vt:lpwstr/>
  </property>
  <property fmtid="{D5CDD505-2E9C-101B-9397-08002B2CF9AE}" pid="26" name="ECDC_Validity_Date">
    <vt:lpwstr/>
  </property>
  <property fmtid="{D5CDD505-2E9C-101B-9397-08002B2CF9AE}" pid="27" name="ECDC_Contributor">
    <vt:lpwstr/>
  </property>
</Properties>
</file>