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8" r:id="rId4"/>
    <p:sldId id="266" r:id="rId5"/>
    <p:sldId id="260" r:id="rId6"/>
    <p:sldId id="267" r:id="rId7"/>
    <p:sldId id="257" r:id="rId8"/>
    <p:sldId id="261" r:id="rId9"/>
    <p:sldId id="262" r:id="rId10"/>
    <p:sldId id="263" r:id="rId11"/>
    <p:sldId id="264" r:id="rId12"/>
    <p:sldId id="265" r:id="rId13"/>
    <p:sldId id="25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4F852-4984-4E4E-ABA7-FC41D955BBE3}" type="datetimeFigureOut">
              <a:rPr lang="en-US" smtClean="0"/>
              <a:t>03/02/2014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775CF-41CF-494D-B3D8-F92474E5B996}" type="slidenum">
              <a:rPr lang="en-US" smtClean="0"/>
              <a:t>‹#›</a:t>
            </a:fld>
            <a:endParaRPr lang="en-US"/>
          </a:p>
        </p:txBody>
      </p:sp>
    </p:spTree>
    <p:extLst>
      <p:ext uri="{BB962C8B-B14F-4D97-AF65-F5344CB8AC3E}">
        <p14:creationId xmlns:p14="http://schemas.microsoft.com/office/powerpoint/2010/main" val="22792041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75CF-41CF-494D-B3D8-F92474E5B996}" type="slidenum">
              <a:rPr lang="en-US" smtClean="0"/>
              <a:t>7</a:t>
            </a:fld>
            <a:endParaRPr lang="en-US"/>
          </a:p>
        </p:txBody>
      </p:sp>
    </p:spTree>
    <p:extLst>
      <p:ext uri="{BB962C8B-B14F-4D97-AF65-F5344CB8AC3E}">
        <p14:creationId xmlns:p14="http://schemas.microsoft.com/office/powerpoint/2010/main" val="179820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73324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326760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5948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364728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D657C-0E8B-9B44-8137-5B6F41FD128E}"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29585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D657C-0E8B-9B44-8137-5B6F41FD128E}"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69245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D657C-0E8B-9B44-8137-5B6F41FD128E}" type="datetimeFigureOut">
              <a:rPr lang="en-US" smtClean="0"/>
              <a:t>03/02/2014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95214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D657C-0E8B-9B44-8137-5B6F41FD128E}" type="datetimeFigureOut">
              <a:rPr lang="en-US" smtClean="0"/>
              <a:t>03/02/2014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97737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D657C-0E8B-9B44-8137-5B6F41FD128E}" type="datetimeFigureOut">
              <a:rPr lang="en-US" smtClean="0"/>
              <a:t>03/02/2014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52901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D657C-0E8B-9B44-8137-5B6F41FD128E}"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65916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D657C-0E8B-9B44-8137-5B6F41FD128E}"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765502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D657C-0E8B-9B44-8137-5B6F41FD128E}" type="datetimeFigureOut">
              <a:rPr lang="en-US" smtClean="0"/>
              <a:t>03/02/2014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6E98-CB5C-1244-9B6B-EA00889B2EFF}" type="slidenum">
              <a:rPr lang="en-US" smtClean="0"/>
              <a:t>‹#›</a:t>
            </a:fld>
            <a:endParaRPr lang="en-US"/>
          </a:p>
        </p:txBody>
      </p:sp>
    </p:spTree>
    <p:extLst>
      <p:ext uri="{BB962C8B-B14F-4D97-AF65-F5344CB8AC3E}">
        <p14:creationId xmlns:p14="http://schemas.microsoft.com/office/powerpoint/2010/main" val="378098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oleObject" Target="../embeddings/oleObject2.bin"/><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 Id="rId3"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Confidence Intervals</a:t>
            </a:r>
            <a:endParaRPr lang="en-US" dirty="0"/>
          </a:p>
        </p:txBody>
      </p:sp>
    </p:spTree>
    <p:extLst>
      <p:ext uri="{BB962C8B-B14F-4D97-AF65-F5344CB8AC3E}">
        <p14:creationId xmlns:p14="http://schemas.microsoft.com/office/powerpoint/2010/main" val="1795462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8229600" cy="792162"/>
          </a:xfrm>
        </p:spPr>
        <p:txBody>
          <a:bodyPr lIns="90488" tIns="44450" rIns="90488" bIns="44450" anchorCtr="1"/>
          <a:lstStyle/>
          <a:p>
            <a:pPr eaLnBrk="1" hangingPunct="1">
              <a:defRPr/>
            </a:pPr>
            <a:r>
              <a:rPr lang="en-US" sz="3200" dirty="0" smtClean="0">
                <a:latin typeface="+mn-lt"/>
                <a:ea typeface="+mj-ea"/>
              </a:rPr>
              <a:t>Confidence Intervals: </a:t>
            </a:r>
            <a:r>
              <a:rPr lang="en-US" sz="3200" dirty="0">
                <a:ea typeface="+mj-ea"/>
              </a:rPr>
              <a:t>Factors </a:t>
            </a:r>
            <a:r>
              <a:rPr lang="en-US" sz="3200" dirty="0" smtClean="0">
                <a:ea typeface="+mj-ea"/>
              </a:rPr>
              <a:t>affecting</a:t>
            </a:r>
            <a:r>
              <a:rPr lang="en-US" sz="3200" dirty="0" smtClean="0">
                <a:latin typeface="+mn-lt"/>
                <a:ea typeface="+mj-ea"/>
              </a:rPr>
              <a:t> </a:t>
            </a:r>
            <a:r>
              <a:rPr lang="en-US" sz="3200" dirty="0">
                <a:latin typeface="+mn-lt"/>
                <a:ea typeface="+mj-ea"/>
              </a:rPr>
              <a:t>w</a:t>
            </a:r>
            <a:r>
              <a:rPr lang="en-US" sz="3200" dirty="0" smtClean="0">
                <a:latin typeface="+mn-lt"/>
                <a:ea typeface="+mj-ea"/>
              </a:rPr>
              <a:t>idth</a:t>
            </a:r>
          </a:p>
        </p:txBody>
      </p:sp>
      <p:sp>
        <p:nvSpPr>
          <p:cNvPr id="6" name="Rectangle 3"/>
          <p:cNvSpPr txBox="1">
            <a:spLocks noChangeArrowheads="1"/>
          </p:cNvSpPr>
          <p:nvPr/>
        </p:nvSpPr>
        <p:spPr>
          <a:xfrm>
            <a:off x="457200" y="1600200"/>
            <a:ext cx="4419600" cy="1096963"/>
          </a:xfrm>
          <a:prstGeom prst="rect">
            <a:avLst/>
          </a:prstGeom>
          <a:noFill/>
        </p:spPr>
        <p:txBody>
          <a:bodyPr vert="horz" lIns="90488" tIns="44450" rIns="90488" bIns="4445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indent="-396875">
              <a:buClr>
                <a:srgbClr val="8E0D30"/>
              </a:buClr>
              <a:buFontTx/>
              <a:buAutoNum type="arabicPeriod"/>
            </a:pPr>
            <a:r>
              <a:rPr lang="en-US" sz="2800" smtClean="0">
                <a:latin typeface="Calibri" charset="0"/>
              </a:rPr>
              <a:t>Data dispersion</a:t>
            </a:r>
          </a:p>
          <a:p>
            <a:pPr marL="914400" lvl="1" indent="-334963">
              <a:buClr>
                <a:srgbClr val="8E0D30"/>
              </a:buClr>
              <a:buFontTx/>
              <a:buChar char="•"/>
            </a:pPr>
            <a:r>
              <a:rPr lang="en-US" sz="2000" smtClean="0">
                <a:latin typeface="Calibri" charset="0"/>
              </a:rPr>
              <a:t> </a:t>
            </a:r>
            <a:r>
              <a:rPr lang="en-US" sz="2400" smtClean="0">
                <a:latin typeface="Calibri" charset="0"/>
              </a:rPr>
              <a:t>Measured by </a:t>
            </a:r>
            <a:r>
              <a:rPr lang="el-GR" sz="2400" smtClean="0">
                <a:latin typeface="Calibri" charset="0"/>
              </a:rPr>
              <a:t>σ</a:t>
            </a:r>
            <a:r>
              <a:rPr lang="en-US" sz="2400" smtClean="0">
                <a:latin typeface="Calibri" charset="0"/>
              </a:rPr>
              <a:t> </a:t>
            </a:r>
            <a:endParaRPr lang="en-US" sz="2400" dirty="0">
              <a:latin typeface="Calibri" charset="0"/>
            </a:endParaRPr>
          </a:p>
        </p:txBody>
      </p:sp>
      <p:sp>
        <p:nvSpPr>
          <p:cNvPr id="7" name="Text Box 10"/>
          <p:cNvSpPr txBox="1">
            <a:spLocks noChangeArrowheads="1"/>
          </p:cNvSpPr>
          <p:nvPr/>
        </p:nvSpPr>
        <p:spPr bwMode="auto">
          <a:xfrm>
            <a:off x="457200" y="2819400"/>
            <a:ext cx="2743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1" hangingPunct="1">
              <a:spcBef>
                <a:spcPct val="33000"/>
              </a:spcBef>
              <a:buClr>
                <a:srgbClr val="8E0D30"/>
              </a:buClr>
              <a:buFontTx/>
              <a:buAutoNum type="arabicPeriod" startAt="2"/>
              <a:defRPr/>
            </a:pPr>
            <a:r>
              <a:rPr lang="en-US" sz="2800" dirty="0" smtClean="0">
                <a:latin typeface="+mn-lt"/>
                <a:ea typeface="+mn-ea"/>
              </a:rPr>
              <a:t>Sample size</a:t>
            </a:r>
          </a:p>
          <a:p>
            <a:pPr eaLnBrk="1" hangingPunct="1">
              <a:spcBef>
                <a:spcPct val="33000"/>
              </a:spcBef>
              <a:buClr>
                <a:srgbClr val="8E0D30"/>
              </a:buClr>
              <a:buFontTx/>
              <a:buAutoNum type="arabicPeriod" startAt="2"/>
              <a:defRPr/>
            </a:pPr>
            <a:endParaRPr lang="en-US" sz="2800" dirty="0" smtClean="0">
              <a:latin typeface="+mn-lt"/>
              <a:ea typeface="+mn-ea"/>
            </a:endParaRPr>
          </a:p>
          <a:p>
            <a:pPr eaLnBrk="1" hangingPunct="1">
              <a:spcBef>
                <a:spcPct val="33000"/>
              </a:spcBef>
              <a:buClr>
                <a:srgbClr val="8E0D30"/>
              </a:buClr>
              <a:buFontTx/>
              <a:buAutoNum type="arabicPeriod" startAt="2"/>
              <a:defRPr/>
            </a:pPr>
            <a:endParaRPr lang="en-US" sz="2800" dirty="0" smtClean="0">
              <a:latin typeface="+mn-lt"/>
              <a:ea typeface="+mn-ea"/>
            </a:endParaRPr>
          </a:p>
        </p:txBody>
      </p:sp>
      <p:graphicFrame>
        <p:nvGraphicFramePr>
          <p:cNvPr id="8" name="Object 11"/>
          <p:cNvGraphicFramePr>
            <a:graphicFrameLocks noChangeAspect="1"/>
          </p:cNvGraphicFramePr>
          <p:nvPr/>
        </p:nvGraphicFramePr>
        <p:xfrm>
          <a:off x="1625600" y="3352800"/>
          <a:ext cx="1320800" cy="908050"/>
        </p:xfrm>
        <a:graphic>
          <a:graphicData uri="http://schemas.openxmlformats.org/presentationml/2006/ole">
            <mc:AlternateContent xmlns:mc="http://schemas.openxmlformats.org/markup-compatibility/2006">
              <mc:Choice xmlns:v="urn:schemas-microsoft-com:vml" Requires="v">
                <p:oleObj spid="_x0000_s7413" name="Equation" r:id="rId3" imgW="609600" imgH="419100" progId="Equation.3">
                  <p:embed/>
                </p:oleObj>
              </mc:Choice>
              <mc:Fallback>
                <p:oleObj name="Equation" r:id="rId3" imgW="609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3352800"/>
                        <a:ext cx="13208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Text Box 8"/>
          <p:cNvSpPr txBox="1">
            <a:spLocks noChangeArrowheads="1"/>
          </p:cNvSpPr>
          <p:nvPr/>
        </p:nvSpPr>
        <p:spPr bwMode="auto">
          <a:xfrm>
            <a:off x="457200" y="4419600"/>
            <a:ext cx="4419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96875" indent="-396875">
              <a:defRPr kumimoji="1" sz="3200">
                <a:solidFill>
                  <a:schemeClr val="tx1"/>
                </a:solidFill>
                <a:latin typeface="Arial" charset="0"/>
                <a:ea typeface="ＭＳ Ｐゴシック" charset="0"/>
                <a:cs typeface="Arial" charset="0"/>
              </a:defRPr>
            </a:lvl1pPr>
            <a:lvl2pPr marL="1036638" indent="-457200">
              <a:defRPr kumimoji="1" sz="3200">
                <a:solidFill>
                  <a:schemeClr val="tx1"/>
                </a:solidFill>
                <a:latin typeface="Arial" charset="0"/>
                <a:ea typeface="Arial" charset="0"/>
                <a:cs typeface="Arial" charset="0"/>
              </a:defRPr>
            </a:lvl2pPr>
            <a:lvl3pPr marL="1143000" indent="-228600">
              <a:defRPr kumimoji="1" sz="3200">
                <a:solidFill>
                  <a:schemeClr val="tx1"/>
                </a:solidFill>
                <a:latin typeface="Arial" charset="0"/>
                <a:ea typeface="Arial" charset="0"/>
                <a:cs typeface="Arial" charset="0"/>
              </a:defRPr>
            </a:lvl3pPr>
            <a:lvl4pPr marL="1600200" indent="-228600">
              <a:defRPr kumimoji="1" sz="3200">
                <a:solidFill>
                  <a:schemeClr val="tx1"/>
                </a:solidFill>
                <a:latin typeface="Arial" charset="0"/>
                <a:ea typeface="Arial" charset="0"/>
                <a:cs typeface="Arial" charset="0"/>
              </a:defRPr>
            </a:lvl4pPr>
            <a:lvl5pPr marL="2057400" indent="-228600">
              <a:defRPr kumimoji="1" sz="3200">
                <a:solidFill>
                  <a:schemeClr val="tx1"/>
                </a:solidFill>
                <a:latin typeface="Arial" charset="0"/>
                <a:ea typeface="Arial" charset="0"/>
                <a:cs typeface="Arial" charset="0"/>
              </a:defRPr>
            </a:lvl5pPr>
            <a:lvl6pPr marL="25146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6pPr>
            <a:lvl7pPr marL="29718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7pPr>
            <a:lvl8pPr marL="34290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8pPr>
            <a:lvl9pPr marL="38862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9pPr>
          </a:lstStyle>
          <a:p>
            <a:pPr eaLnBrk="1" hangingPunct="1">
              <a:spcBef>
                <a:spcPct val="33000"/>
              </a:spcBef>
              <a:buClr>
                <a:srgbClr val="8E0D30"/>
              </a:buClr>
              <a:buFontTx/>
              <a:buAutoNum type="arabicPeriod" startAt="3"/>
            </a:pPr>
            <a:r>
              <a:rPr lang="en-US" sz="2800" dirty="0">
                <a:latin typeface="Calibri" charset="0"/>
                <a:cs typeface="Times New Roman" charset="0"/>
              </a:rPr>
              <a:t>Level of confidence </a:t>
            </a:r>
            <a:br>
              <a:rPr lang="en-US" sz="2800" dirty="0">
                <a:latin typeface="Calibri" charset="0"/>
                <a:cs typeface="Times New Roman" charset="0"/>
              </a:rPr>
            </a:br>
            <a:r>
              <a:rPr lang="en-US" sz="2800" dirty="0">
                <a:latin typeface="Calibri" charset="0"/>
                <a:cs typeface="Times New Roman" charset="0"/>
              </a:rPr>
              <a:t>(1 – </a:t>
            </a:r>
            <a:r>
              <a:rPr lang="el-GR" sz="2800" dirty="0">
                <a:latin typeface="Calibri" charset="0"/>
                <a:cs typeface="Times New Roman" charset="0"/>
              </a:rPr>
              <a:t>α</a:t>
            </a:r>
            <a:r>
              <a:rPr lang="en-US" sz="2800" dirty="0">
                <a:latin typeface="Calibri" charset="0"/>
                <a:cs typeface="Times New Roman" charset="0"/>
              </a:rPr>
              <a:t>)</a:t>
            </a:r>
          </a:p>
          <a:p>
            <a:pPr lvl="1" eaLnBrk="1" hangingPunct="1">
              <a:spcBef>
                <a:spcPct val="20000"/>
              </a:spcBef>
              <a:buClr>
                <a:srgbClr val="8E0D30"/>
              </a:buClr>
              <a:buFontTx/>
              <a:buChar char="•"/>
            </a:pPr>
            <a:r>
              <a:rPr lang="en-US" sz="2400" dirty="0">
                <a:latin typeface="Calibri" charset="0"/>
                <a:ea typeface="ＭＳ Ｐゴシック" charset="0"/>
                <a:cs typeface="Times New Roman" charset="0"/>
              </a:rPr>
              <a:t>Affects Z</a:t>
            </a:r>
            <a:endParaRPr lang="en-US" sz="1800" dirty="0">
              <a:latin typeface="Calibri" charset="0"/>
              <a:ea typeface="ＭＳ Ｐゴシック" charset="0"/>
              <a:cs typeface="Times New Roman" charset="0"/>
            </a:endParaRPr>
          </a:p>
        </p:txBody>
      </p:sp>
      <p:graphicFrame>
        <p:nvGraphicFramePr>
          <p:cNvPr id="11" name="Object 7">
            <a:hlinkClick r:id="" action="ppaction://ole?verb=0"/>
          </p:cNvPr>
          <p:cNvGraphicFramePr>
            <a:graphicFrameLocks/>
          </p:cNvGraphicFramePr>
          <p:nvPr/>
        </p:nvGraphicFramePr>
        <p:xfrm>
          <a:off x="5367338" y="2332038"/>
          <a:ext cx="3279775" cy="3140075"/>
        </p:xfrm>
        <a:graphic>
          <a:graphicData uri="http://schemas.openxmlformats.org/presentationml/2006/ole">
            <mc:AlternateContent xmlns:mc="http://schemas.openxmlformats.org/markup-compatibility/2006">
              <mc:Choice xmlns:v="urn:schemas-microsoft-com:vml" Requires="v">
                <p:oleObj spid="_x0000_s7414" name="ClipArt" r:id="rId5" imgW="6496157" imgH="6219720" progId="MS_ClipArt_Gallery.2">
                  <p:embed/>
                </p:oleObj>
              </mc:Choice>
              <mc:Fallback>
                <p:oleObj name="ClipArt" r:id="rId5" imgW="6496157" imgH="621972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7338" y="2332038"/>
                        <a:ext cx="32797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oleObj>
              </mc:Fallback>
            </mc:AlternateContent>
          </a:graphicData>
        </a:graphic>
      </p:graphicFrame>
      <p:sp>
        <p:nvSpPr>
          <p:cNvPr id="12" name="Rectangle 4"/>
          <p:cNvSpPr>
            <a:spLocks noChangeArrowheads="1"/>
          </p:cNvSpPr>
          <p:nvPr/>
        </p:nvSpPr>
        <p:spPr bwMode="auto">
          <a:xfrm>
            <a:off x="4572000" y="1295400"/>
            <a:ext cx="3935413"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a:lnSpc>
                <a:spcPct val="115000"/>
              </a:lnSpc>
            </a:pPr>
            <a:r>
              <a:rPr lang="en-US" sz="2000" dirty="0">
                <a:latin typeface="Calibri" charset="0"/>
              </a:rPr>
              <a:t>Intervals extend from</a:t>
            </a:r>
            <a:r>
              <a:rPr lang="en-US" b="1" dirty="0"/>
              <a:t/>
            </a:r>
            <a:br>
              <a:rPr lang="en-US" b="1" dirty="0"/>
            </a:br>
            <a:r>
              <a:rPr lang="en-US" b="1" dirty="0">
                <a:latin typeface="Symbol" charset="0"/>
              </a:rPr>
              <a:t></a:t>
            </a:r>
            <a:r>
              <a:rPr lang="en-US" sz="2000" dirty="0"/>
              <a:t>X – Z</a:t>
            </a:r>
            <a:r>
              <a:rPr lang="en-US" sz="2000" dirty="0">
                <a:latin typeface="Symbol" charset="0"/>
              </a:rPr>
              <a:t></a:t>
            </a:r>
            <a:r>
              <a:rPr lang="en-US" sz="2000" baseline="-25000" dirty="0">
                <a:latin typeface="Symbol" charset="0"/>
              </a:rPr>
              <a:t></a:t>
            </a:r>
            <a:r>
              <a:rPr lang="en-US" sz="2000" baseline="-25000" dirty="0"/>
              <a:t>X</a:t>
            </a:r>
            <a:r>
              <a:rPr lang="en-US" sz="2000" dirty="0"/>
              <a:t>  </a:t>
            </a:r>
            <a:r>
              <a:rPr lang="en-US" sz="2000" dirty="0" err="1"/>
              <a:t>to</a:t>
            </a:r>
            <a:r>
              <a:rPr lang="en-US" sz="2000" dirty="0" err="1">
                <a:latin typeface="Symbol" charset="0"/>
              </a:rPr>
              <a:t></a:t>
            </a:r>
            <a:r>
              <a:rPr lang="en-US" sz="2000" dirty="0" err="1"/>
              <a:t>X</a:t>
            </a:r>
            <a:r>
              <a:rPr lang="en-US" sz="2000" dirty="0"/>
              <a:t> + Z</a:t>
            </a:r>
            <a:r>
              <a:rPr lang="en-US" sz="2000" dirty="0">
                <a:latin typeface="Symbol" charset="0"/>
              </a:rPr>
              <a:t></a:t>
            </a:r>
            <a:r>
              <a:rPr lang="en-US" sz="2000" baseline="-25000" dirty="0">
                <a:latin typeface="Symbol" charset="0"/>
              </a:rPr>
              <a:t></a:t>
            </a:r>
            <a:r>
              <a:rPr lang="en-US" sz="2000" baseline="-25000" dirty="0"/>
              <a:t>X</a:t>
            </a:r>
            <a:r>
              <a:rPr lang="en-US" sz="2000" dirty="0"/>
              <a:t> </a:t>
            </a:r>
          </a:p>
        </p:txBody>
      </p:sp>
    </p:spTree>
    <p:extLst>
      <p:ext uri="{BB962C8B-B14F-4D97-AF65-F5344CB8AC3E}">
        <p14:creationId xmlns:p14="http://schemas.microsoft.com/office/powerpoint/2010/main" val="10456902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ci 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422107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i fig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16" y="304800"/>
            <a:ext cx="422107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auto">
          <a:xfrm>
            <a:off x="3537472" y="1118081"/>
            <a:ext cx="2634852" cy="1199226"/>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95% confidence intervals from 100 samples size 30 and 100 samples size 100</a:t>
            </a:r>
          </a:p>
        </p:txBody>
      </p:sp>
      <p:sp>
        <p:nvSpPr>
          <p:cNvPr id="8" name="Text Box 10"/>
          <p:cNvSpPr txBox="1">
            <a:spLocks noChangeArrowheads="1"/>
          </p:cNvSpPr>
          <p:nvPr/>
        </p:nvSpPr>
        <p:spPr bwMode="auto">
          <a:xfrm>
            <a:off x="3462807" y="2334087"/>
            <a:ext cx="1128274" cy="412793"/>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n=30</a:t>
            </a:r>
          </a:p>
        </p:txBody>
      </p:sp>
      <p:sp>
        <p:nvSpPr>
          <p:cNvPr id="9" name="Text Box 22"/>
          <p:cNvSpPr txBox="1">
            <a:spLocks noChangeArrowheads="1"/>
          </p:cNvSpPr>
          <p:nvPr/>
        </p:nvSpPr>
        <p:spPr bwMode="auto">
          <a:xfrm>
            <a:off x="647700" y="5334000"/>
            <a:ext cx="84963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20000"/>
              </a:spcBef>
              <a:buFont typeface="Wingdings" charset="0"/>
              <a:buChar char="q"/>
            </a:pPr>
            <a:r>
              <a:rPr lang="en-GB" dirty="0"/>
              <a:t>95% of the intervals include the population mean</a:t>
            </a:r>
          </a:p>
          <a:p>
            <a:pPr eaLnBrk="1" hangingPunct="1">
              <a:spcBef>
                <a:spcPct val="20000"/>
              </a:spcBef>
              <a:buFont typeface="Wingdings" charset="0"/>
              <a:buChar char="q"/>
            </a:pPr>
            <a:r>
              <a:rPr lang="en-GB" dirty="0"/>
              <a:t>Larger sample size -&gt; narrow confidence interval</a:t>
            </a:r>
          </a:p>
          <a:p>
            <a:pPr eaLnBrk="1" hangingPunct="1">
              <a:spcBef>
                <a:spcPct val="20000"/>
              </a:spcBef>
              <a:buFont typeface="Wingdings" charset="0"/>
              <a:buChar char="q"/>
            </a:pPr>
            <a:r>
              <a:rPr lang="en-GB" dirty="0"/>
              <a:t>We can improve the probability of including the population mean by using 99% confidence intervals, at the cost of having wider intervals and so more uncertainty</a:t>
            </a:r>
          </a:p>
        </p:txBody>
      </p:sp>
      <p:sp>
        <p:nvSpPr>
          <p:cNvPr id="10" name="Text Box 12"/>
          <p:cNvSpPr txBox="1">
            <a:spLocks noChangeArrowheads="1"/>
          </p:cNvSpPr>
          <p:nvPr/>
        </p:nvSpPr>
        <p:spPr bwMode="auto">
          <a:xfrm>
            <a:off x="7600919" y="3044449"/>
            <a:ext cx="1543081" cy="119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5% do not include the population mean</a:t>
            </a:r>
          </a:p>
        </p:txBody>
      </p:sp>
      <p:sp>
        <p:nvSpPr>
          <p:cNvPr id="11" name="Text Box 11"/>
          <p:cNvSpPr txBox="1">
            <a:spLocks noChangeArrowheads="1"/>
          </p:cNvSpPr>
          <p:nvPr/>
        </p:nvSpPr>
        <p:spPr bwMode="auto">
          <a:xfrm>
            <a:off x="7828233" y="2080147"/>
            <a:ext cx="1128274" cy="411675"/>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a:t>n=100</a:t>
            </a:r>
          </a:p>
        </p:txBody>
      </p:sp>
      <p:sp>
        <p:nvSpPr>
          <p:cNvPr id="12" name="Line 16"/>
          <p:cNvSpPr>
            <a:spLocks noChangeShapeType="1"/>
          </p:cNvSpPr>
          <p:nvPr/>
        </p:nvSpPr>
        <p:spPr bwMode="auto">
          <a:xfrm flipV="1">
            <a:off x="5644690" y="2588028"/>
            <a:ext cx="527634" cy="2024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4"/>
          <p:cNvSpPr>
            <a:spLocks noChangeShapeType="1"/>
          </p:cNvSpPr>
          <p:nvPr/>
        </p:nvSpPr>
        <p:spPr bwMode="auto">
          <a:xfrm flipH="1">
            <a:off x="7600919" y="1065503"/>
            <a:ext cx="602299" cy="10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flipH="1">
            <a:off x="7600919" y="1523043"/>
            <a:ext cx="753289" cy="10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8"/>
          <p:cNvSpPr>
            <a:spLocks noChangeShapeType="1"/>
          </p:cNvSpPr>
          <p:nvPr/>
        </p:nvSpPr>
        <p:spPr bwMode="auto">
          <a:xfrm flipH="1" flipV="1">
            <a:off x="7526254" y="2486228"/>
            <a:ext cx="452969" cy="2024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7"/>
          <p:cNvSpPr>
            <a:spLocks noChangeShapeType="1"/>
          </p:cNvSpPr>
          <p:nvPr/>
        </p:nvSpPr>
        <p:spPr bwMode="auto">
          <a:xfrm flipH="1" flipV="1">
            <a:off x="7451588" y="4313033"/>
            <a:ext cx="376645" cy="203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6505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8313" y="188913"/>
            <a:ext cx="8207375" cy="18002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smtClean="0">
                <a:latin typeface="Arial" charset="0"/>
                <a:cs typeface="Arial" charset="0"/>
              </a:rPr>
              <a:t>For large samples:   x+/- 1.96s.e.</a:t>
            </a:r>
          </a:p>
          <a:p>
            <a:r>
              <a:rPr lang="en-GB" sz="2400" dirty="0" smtClean="0">
                <a:latin typeface="Arial" charset="0"/>
                <a:cs typeface="Arial" charset="0"/>
              </a:rPr>
              <a:t>With continuous data, if samples are small the estimated standard error tends to be an underestimate. To correct for this we use  t-tables to find the multiplier:</a:t>
            </a:r>
          </a:p>
          <a:p>
            <a:endParaRPr lang="en-GB" sz="2400" dirty="0" smtClean="0">
              <a:latin typeface="Arial" charset="0"/>
              <a:cs typeface="Arial" charset="0"/>
            </a:endParaRPr>
          </a:p>
          <a:p>
            <a:endParaRPr lang="en-GB" sz="2800" dirty="0" smtClean="0">
              <a:latin typeface="Arial" charset="0"/>
              <a:cs typeface="Arial" charset="0"/>
            </a:endParaRPr>
          </a:p>
          <a:p>
            <a:pPr marL="0" indent="0">
              <a:buNone/>
            </a:pPr>
            <a:endParaRPr lang="en-GB" sz="2800" dirty="0" smtClean="0">
              <a:latin typeface="Arial" charset="0"/>
              <a:cs typeface="Arial" charset="0"/>
            </a:endParaRPr>
          </a:p>
          <a:p>
            <a:pPr marL="0" indent="0">
              <a:buNone/>
            </a:pPr>
            <a:endParaRPr lang="en-GB" sz="2800" dirty="0" smtClean="0">
              <a:latin typeface="Arial" charset="0"/>
              <a:cs typeface="Arial" charset="0"/>
            </a:endParaRPr>
          </a:p>
          <a:p>
            <a:pPr marL="0" indent="0">
              <a:buNone/>
            </a:pPr>
            <a:endParaRPr lang="en-GB" sz="2800" dirty="0" smtClean="0">
              <a:latin typeface="Arial" charset="0"/>
              <a:cs typeface="Arial" charset="0"/>
            </a:endParaRPr>
          </a:p>
          <a:p>
            <a:endParaRPr lang="en-GB" sz="2800" dirty="0">
              <a:latin typeface="Arial" charset="0"/>
              <a:cs typeface="Arial" charset="0"/>
            </a:endParaRPr>
          </a:p>
        </p:txBody>
      </p:sp>
      <p:sp>
        <p:nvSpPr>
          <p:cNvPr id="5" name="Text Box 137"/>
          <p:cNvSpPr txBox="1">
            <a:spLocks noChangeArrowheads="1"/>
          </p:cNvSpPr>
          <p:nvPr/>
        </p:nvSpPr>
        <p:spPr bwMode="auto">
          <a:xfrm>
            <a:off x="3708400" y="1989138"/>
            <a:ext cx="5184775" cy="4229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Sample mean 9.6         Sample SD 1.5</a:t>
            </a:r>
          </a:p>
          <a:p>
            <a:pPr eaLnBrk="1" hangingPunct="1">
              <a:spcBef>
                <a:spcPct val="50000"/>
              </a:spcBef>
            </a:pPr>
            <a:r>
              <a:rPr lang="en-GB" sz="2000" dirty="0"/>
              <a:t>Standard error 1.5/√30=0.274</a:t>
            </a:r>
          </a:p>
          <a:p>
            <a:pPr eaLnBrk="1" hangingPunct="1">
              <a:spcBef>
                <a:spcPct val="50000"/>
              </a:spcBef>
            </a:pPr>
            <a:r>
              <a:rPr lang="en-GB" sz="2000" dirty="0"/>
              <a:t>95% confidence interval:</a:t>
            </a:r>
          </a:p>
          <a:p>
            <a:pPr eaLnBrk="1" hangingPunct="1">
              <a:spcBef>
                <a:spcPct val="50000"/>
              </a:spcBef>
            </a:pPr>
            <a:r>
              <a:rPr lang="en-GB" sz="2000" dirty="0"/>
              <a:t>9.6 – </a:t>
            </a:r>
            <a:r>
              <a:rPr lang="en-GB" sz="2000" b="1" dirty="0"/>
              <a:t>2.045</a:t>
            </a:r>
            <a:r>
              <a:rPr lang="en-GB" sz="2000" dirty="0"/>
              <a:t> x 0.274   </a:t>
            </a:r>
            <a:r>
              <a:rPr lang="en-GB" sz="2000" b="1" dirty="0"/>
              <a:t>to</a:t>
            </a:r>
            <a:r>
              <a:rPr lang="en-GB" sz="2000" dirty="0"/>
              <a:t>   9.6 + </a:t>
            </a:r>
            <a:r>
              <a:rPr lang="en-GB" sz="2000" b="1" dirty="0"/>
              <a:t>2.045</a:t>
            </a:r>
            <a:r>
              <a:rPr lang="en-GB" sz="2000" dirty="0"/>
              <a:t>x0.274</a:t>
            </a:r>
          </a:p>
          <a:p>
            <a:pPr eaLnBrk="1" hangingPunct="1">
              <a:spcBef>
                <a:spcPct val="50000"/>
              </a:spcBef>
            </a:pPr>
            <a:r>
              <a:rPr lang="en-GB" sz="2000" dirty="0"/>
              <a:t>9.04 to 10.16 g/dl</a:t>
            </a:r>
          </a:p>
          <a:p>
            <a:pPr eaLnBrk="1" hangingPunct="1">
              <a:spcBef>
                <a:spcPct val="50000"/>
              </a:spcBef>
            </a:pPr>
            <a:endParaRPr lang="en-GB" sz="2000" dirty="0"/>
          </a:p>
          <a:p>
            <a:pPr eaLnBrk="1" hangingPunct="1">
              <a:spcBef>
                <a:spcPct val="50000"/>
              </a:spcBef>
            </a:pPr>
            <a:r>
              <a:rPr lang="en-GB" sz="2000" dirty="0"/>
              <a:t>99% confidence interval:</a:t>
            </a:r>
          </a:p>
          <a:p>
            <a:pPr eaLnBrk="1" hangingPunct="1"/>
            <a:r>
              <a:rPr lang="en-GB" sz="2000" dirty="0"/>
              <a:t>9.6 – </a:t>
            </a:r>
            <a:r>
              <a:rPr lang="en-GB" sz="2000" b="1" dirty="0"/>
              <a:t>2.756</a:t>
            </a:r>
            <a:r>
              <a:rPr lang="en-GB" sz="2000" dirty="0"/>
              <a:t> x 0.274   </a:t>
            </a:r>
            <a:r>
              <a:rPr lang="en-GB" sz="2000" b="1" dirty="0"/>
              <a:t>to</a:t>
            </a:r>
            <a:r>
              <a:rPr lang="en-GB" sz="2000" dirty="0"/>
              <a:t>   9.6 + </a:t>
            </a:r>
            <a:r>
              <a:rPr lang="en-GB" sz="2000" b="1" dirty="0"/>
              <a:t>2.756</a:t>
            </a:r>
            <a:r>
              <a:rPr lang="en-GB" sz="2000" dirty="0"/>
              <a:t>x0.274</a:t>
            </a:r>
          </a:p>
          <a:p>
            <a:pPr eaLnBrk="1" hangingPunct="1"/>
            <a:r>
              <a:rPr lang="en-GB" sz="2000" dirty="0"/>
              <a:t>8.85 to 10.35 g/dl</a:t>
            </a:r>
          </a:p>
          <a:p>
            <a:pPr eaLnBrk="1" hangingPunct="1">
              <a:spcBef>
                <a:spcPct val="50000"/>
              </a:spcBef>
            </a:pPr>
            <a:endParaRPr lang="en-GB" sz="2000" dirty="0"/>
          </a:p>
        </p:txBody>
      </p:sp>
      <p:graphicFrame>
        <p:nvGraphicFramePr>
          <p:cNvPr id="6" name="Object 134"/>
          <p:cNvGraphicFramePr>
            <a:graphicFrameLocks noGrp="1" noChangeAspect="1"/>
          </p:cNvGraphicFramePr>
          <p:nvPr>
            <p:ph sz="half" idx="4294967295"/>
          </p:nvPr>
        </p:nvGraphicFramePr>
        <p:xfrm>
          <a:off x="174625" y="2635250"/>
          <a:ext cx="3603625" cy="3335338"/>
        </p:xfrm>
        <a:graphic>
          <a:graphicData uri="http://schemas.openxmlformats.org/presentationml/2006/ole">
            <mc:AlternateContent xmlns:mc="http://schemas.openxmlformats.org/markup-compatibility/2006">
              <mc:Choice xmlns:v="urn:schemas-microsoft-com:vml" Requires="v">
                <p:oleObj spid="_x0000_s5377" name="Document" r:id="rId3" imgW="6249367" imgH="5782998" progId="Word.Document.8">
                  <p:embed/>
                </p:oleObj>
              </mc:Choice>
              <mc:Fallback>
                <p:oleObj name="Document" r:id="rId3" imgW="6249367" imgH="578299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2635250"/>
                        <a:ext cx="3603625" cy="333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9221753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lnSpc>
                <a:spcPct val="80000"/>
              </a:lnSpc>
            </a:pPr>
            <a:r>
              <a:rPr lang="en-GB" sz="2200" dirty="0" smtClean="0">
                <a:latin typeface="Arial" charset="0"/>
                <a:cs typeface="Arial" charset="0"/>
              </a:rPr>
              <a:t>The confidence interval expresses the </a:t>
            </a:r>
            <a:r>
              <a:rPr lang="en-GB" sz="2200" b="1" dirty="0" smtClean="0">
                <a:latin typeface="Arial" charset="0"/>
                <a:cs typeface="Arial" charset="0"/>
              </a:rPr>
              <a:t>uncertainty</a:t>
            </a:r>
            <a:r>
              <a:rPr lang="en-GB" sz="2200" dirty="0" smtClean="0">
                <a:latin typeface="Arial" charset="0"/>
                <a:cs typeface="Arial" charset="0"/>
              </a:rPr>
              <a:t> in sample estimates of means, proportions, treatment efficacy etc.</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Larger the sample, the narrower the CI</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Can improve the probability of including the population mean by calculating 99% interval but at a cost of having a wider interval and thus greater uncertainty</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Should design studies to yield CI</a:t>
            </a:r>
            <a:r>
              <a:rPr lang="ja-JP" altLang="en-GB" sz="2200" dirty="0" smtClean="0">
                <a:latin typeface="Arial" charset="0"/>
                <a:cs typeface="Arial" charset="0"/>
              </a:rPr>
              <a:t>’</a:t>
            </a:r>
            <a:r>
              <a:rPr lang="en-GB" sz="2200" dirty="0" smtClean="0">
                <a:latin typeface="Arial" charset="0"/>
                <a:cs typeface="Arial" charset="0"/>
              </a:rPr>
              <a:t>s that are narrow enough to draw conclusions</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Interpretation depends on the assumption that the sample was </a:t>
            </a:r>
            <a:r>
              <a:rPr lang="en-GB" sz="2200" b="1" dirty="0" smtClean="0">
                <a:latin typeface="Arial" charset="0"/>
                <a:cs typeface="Arial" charset="0"/>
              </a:rPr>
              <a:t>representative </a:t>
            </a:r>
            <a:r>
              <a:rPr lang="en-GB" sz="2200" dirty="0" smtClean="0">
                <a:latin typeface="Arial" charset="0"/>
                <a:cs typeface="Arial" charset="0"/>
              </a:rPr>
              <a:t>of the population</a:t>
            </a:r>
          </a:p>
          <a:p>
            <a:endParaRPr lang="en-US" dirty="0"/>
          </a:p>
        </p:txBody>
      </p:sp>
    </p:spTree>
    <p:extLst>
      <p:ext uri="{BB962C8B-B14F-4D97-AF65-F5344CB8AC3E}">
        <p14:creationId xmlns:p14="http://schemas.microsoft.com/office/powerpoint/2010/main" val="8351722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Exersise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Suppose we’ve collected a random sample of 10 recently graduated students and asked them what their annual salary is. Imagine that this is the data we see, 44617,7066, 17594, 2726, 1178, 18898, 5033, 37151, 4514, and 4000.</a:t>
            </a:r>
          </a:p>
          <a:p>
            <a:pPr marL="0" indent="0">
              <a:buNone/>
            </a:pPr>
            <a:r>
              <a:rPr lang="en-US" dirty="0"/>
              <a:t> </a:t>
            </a:r>
          </a:p>
          <a:p>
            <a:r>
              <a:rPr lang="en-US" b="1" dirty="0"/>
              <a:t>Goal:</a:t>
            </a:r>
            <a:r>
              <a:rPr lang="en-US" dirty="0"/>
              <a:t> Estimate the mean salary of the graduated children. Find a 90 and 95 % confidence interval for the mean.</a:t>
            </a:r>
          </a:p>
          <a:p>
            <a:endParaRPr lang="en-US" dirty="0"/>
          </a:p>
          <a:p>
            <a:r>
              <a:rPr lang="en-US" b="1" dirty="0"/>
              <a:t>Setting 1: </a:t>
            </a:r>
            <a:r>
              <a:rPr lang="en-US" dirty="0"/>
              <a:t>Assume that incomes are normally distributed with unknown mean and SD = ksh15,000.</a:t>
            </a:r>
          </a:p>
          <a:p>
            <a:pPr marL="0" indent="0">
              <a:buNone/>
            </a:pPr>
            <a:r>
              <a:rPr lang="en-US" dirty="0"/>
              <a:t> </a:t>
            </a:r>
          </a:p>
          <a:p>
            <a:pPr marL="0" indent="0">
              <a:buNone/>
            </a:pPr>
            <a:r>
              <a:rPr lang="en-US" dirty="0"/>
              <a:t> </a:t>
            </a:r>
          </a:p>
          <a:p>
            <a:r>
              <a:rPr lang="en-US" b="1" dirty="0"/>
              <a:t>Setting 2: </a:t>
            </a:r>
            <a:r>
              <a:rPr lang="en-US" dirty="0"/>
              <a:t>Same problem, only now we do not know the value for the standard deviation.</a:t>
            </a:r>
          </a:p>
          <a:p>
            <a:endParaRPr lang="en-US" dirty="0"/>
          </a:p>
        </p:txBody>
      </p:sp>
    </p:spTree>
    <p:extLst>
      <p:ext uri="{BB962C8B-B14F-4D97-AF65-F5344CB8AC3E}">
        <p14:creationId xmlns:p14="http://schemas.microsoft.com/office/powerpoint/2010/main" val="426151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250825" y="765175"/>
            <a:ext cx="8713788" cy="58324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a:latin typeface="Arial" charset="0"/>
              <a:cs typeface="Arial" charset="0"/>
            </a:endParaRPr>
          </a:p>
        </p:txBody>
      </p:sp>
      <p:sp>
        <p:nvSpPr>
          <p:cNvPr id="4" name="Rectangle 3"/>
          <p:cNvSpPr txBox="1">
            <a:spLocks noChangeArrowheads="1"/>
          </p:cNvSpPr>
          <p:nvPr/>
        </p:nvSpPr>
        <p:spPr>
          <a:xfrm>
            <a:off x="495300" y="990600"/>
            <a:ext cx="8229600" cy="3733800"/>
          </a:xfrm>
          <a:prstGeom prst="rect">
            <a:avLst/>
          </a:prstGeom>
        </p:spPr>
        <p:txBody>
          <a:bodyPr vert="horz" lIns="90488" tIns="44450" rIns="90488" bIns="4445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8E0D30"/>
              </a:buClr>
              <a:buFont typeface="Arial" charset="0"/>
              <a:buNone/>
              <a:defRPr/>
            </a:pPr>
            <a:endParaRPr lang="en-US" dirty="0" smtClean="0">
              <a:latin typeface="Arial" charset="0"/>
            </a:endParaRPr>
          </a:p>
          <a:p>
            <a:pPr marL="0" indent="0">
              <a:buClr>
                <a:srgbClr val="8E0D30"/>
              </a:buClr>
              <a:buFont typeface="Arial" charset="0"/>
              <a:buNone/>
              <a:defRPr/>
            </a:pPr>
            <a:r>
              <a:rPr lang="en-US" dirty="0" smtClean="0"/>
              <a:t>Point Estimation:</a:t>
            </a:r>
          </a:p>
          <a:p>
            <a:pPr marL="517525" indent="-517525">
              <a:buClr>
                <a:srgbClr val="8E0D30"/>
              </a:buClr>
              <a:buFontTx/>
              <a:buAutoNum type="arabicPeriod"/>
              <a:defRPr/>
            </a:pPr>
            <a:r>
              <a:rPr kumimoji="1" lang="en-US" dirty="0" smtClean="0"/>
              <a:t>Provides a single value</a:t>
            </a:r>
          </a:p>
          <a:p>
            <a:pPr marL="1036638" lvl="1" indent="-296863">
              <a:buClr>
                <a:srgbClr val="8E0D30"/>
              </a:buClr>
              <a:buFontTx/>
              <a:buChar char="•"/>
              <a:defRPr/>
            </a:pPr>
            <a:r>
              <a:rPr kumimoji="1" lang="en-US" sz="2400" dirty="0" smtClean="0"/>
              <a:t>Based on observations from one sample</a:t>
            </a:r>
          </a:p>
          <a:p>
            <a:pPr marL="517525" indent="-517525">
              <a:spcBef>
                <a:spcPct val="33000"/>
              </a:spcBef>
              <a:buClr>
                <a:srgbClr val="8E0D30"/>
              </a:buClr>
              <a:buFontTx/>
              <a:buAutoNum type="arabicPeriod"/>
              <a:defRPr/>
            </a:pPr>
            <a:r>
              <a:rPr kumimoji="1" lang="en-US" dirty="0" smtClean="0"/>
              <a:t>Gives no information about how close the value is to the unknown population parameter</a:t>
            </a:r>
          </a:p>
          <a:p>
            <a:pPr marL="517525" indent="-517525">
              <a:spcBef>
                <a:spcPct val="33000"/>
              </a:spcBef>
              <a:buClr>
                <a:srgbClr val="8E0D30"/>
              </a:buClr>
              <a:buFontTx/>
              <a:buAutoNum type="arabicPeriod"/>
              <a:defRPr/>
            </a:pPr>
            <a:endParaRPr kumimoji="1" lang="en-US" dirty="0"/>
          </a:p>
        </p:txBody>
      </p:sp>
      <p:sp>
        <p:nvSpPr>
          <p:cNvPr id="5" name="Text Box 5"/>
          <p:cNvSpPr txBox="1">
            <a:spLocks noChangeArrowheads="1"/>
          </p:cNvSpPr>
          <p:nvPr/>
        </p:nvSpPr>
        <p:spPr bwMode="auto">
          <a:xfrm>
            <a:off x="514350" y="476885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17525" indent="-517525"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1" hangingPunct="1">
              <a:spcBef>
                <a:spcPct val="33000"/>
              </a:spcBef>
              <a:buClr>
                <a:srgbClr val="8E0D30"/>
              </a:buClr>
              <a:buFontTx/>
              <a:buAutoNum type="arabicPeriod" startAt="3"/>
              <a:defRPr/>
            </a:pPr>
            <a:r>
              <a:rPr lang="en-US" sz="3200" dirty="0">
                <a:latin typeface="+mn-lt"/>
                <a:ea typeface="+mn-ea"/>
                <a:cs typeface="+mn-cs"/>
              </a:rPr>
              <a:t>Example: Sample mean x = 3 is point estimate of unknown population mean</a:t>
            </a:r>
          </a:p>
        </p:txBody>
      </p:sp>
      <p:sp>
        <p:nvSpPr>
          <p:cNvPr id="6" name="Rectangle 2"/>
          <p:cNvSpPr>
            <a:spLocks noGrp="1" noChangeArrowheads="1"/>
          </p:cNvSpPr>
          <p:nvPr>
            <p:ph type="title"/>
          </p:nvPr>
        </p:nvSpPr>
        <p:spPr>
          <a:xfrm>
            <a:off x="504825" y="609600"/>
            <a:ext cx="8229600" cy="715963"/>
          </a:xfrm>
        </p:spPr>
        <p:txBody>
          <a:bodyPr lIns="90488" tIns="44450" rIns="90488" bIns="44450" anchorCtr="1">
            <a:normAutofit fontScale="90000"/>
          </a:bodyPr>
          <a:lstStyle/>
          <a:p>
            <a:pPr eaLnBrk="1" hangingPunct="1"/>
            <a:r>
              <a:rPr lang="en-US" sz="3600" dirty="0">
                <a:latin typeface="Calibri" charset="0"/>
              </a:rPr>
              <a:t>Confidence intervals</a:t>
            </a:r>
            <a:r>
              <a:rPr lang="en-US" dirty="0">
                <a:latin typeface="Calibri" charset="0"/>
              </a:rPr>
              <a:t/>
            </a:r>
            <a:br>
              <a:rPr lang="en-US" dirty="0">
                <a:latin typeface="Calibri" charset="0"/>
              </a:rPr>
            </a:br>
            <a:endParaRPr lang="en-US" dirty="0">
              <a:latin typeface="Calibri" charset="0"/>
            </a:endParaRPr>
          </a:p>
        </p:txBody>
      </p:sp>
    </p:spTree>
    <p:extLst>
      <p:ext uri="{BB962C8B-B14F-4D97-AF65-F5344CB8AC3E}">
        <p14:creationId xmlns:p14="http://schemas.microsoft.com/office/powerpoint/2010/main" val="12512589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81000" y="990600"/>
            <a:ext cx="8550275" cy="4724400"/>
          </a:xfrm>
          <a:prstGeom prst="rect">
            <a:avLst/>
          </a:prstGeom>
        </p:spPr>
        <p:txBody>
          <a:bodyPr vert="horz" lIns="90488" tIns="44450" rIns="90488" bIns="4445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8E0D30"/>
              </a:buClr>
              <a:buFont typeface="Arial" charset="0"/>
              <a:buNone/>
              <a:defRPr/>
            </a:pPr>
            <a:r>
              <a:rPr lang="en-US" dirty="0" smtClean="0"/>
              <a:t>Interval estimation:</a:t>
            </a:r>
          </a:p>
          <a:p>
            <a:pPr marL="396875" indent="-396875">
              <a:buClr>
                <a:srgbClr val="8E0D30"/>
              </a:buClr>
              <a:buFontTx/>
              <a:buAutoNum type="arabicPeriod"/>
              <a:defRPr/>
            </a:pPr>
            <a:r>
              <a:rPr lang="en-US" sz="2800" dirty="0" smtClean="0"/>
              <a:t>Provides a range of values </a:t>
            </a:r>
          </a:p>
          <a:p>
            <a:pPr marL="854075" lvl="1" indent="-342900">
              <a:buClr>
                <a:srgbClr val="8E0D30"/>
              </a:buClr>
              <a:buFontTx/>
              <a:buChar char="•"/>
              <a:defRPr/>
            </a:pPr>
            <a:r>
              <a:rPr lang="en-US" sz="2000" dirty="0" smtClean="0"/>
              <a:t> Based on observations from one sample</a:t>
            </a:r>
          </a:p>
          <a:p>
            <a:pPr marL="396875" indent="-396875">
              <a:spcBef>
                <a:spcPct val="33000"/>
              </a:spcBef>
              <a:buClr>
                <a:srgbClr val="8E0D30"/>
              </a:buClr>
              <a:buFontTx/>
              <a:buAutoNum type="arabicPeriod"/>
              <a:defRPr/>
            </a:pPr>
            <a:r>
              <a:rPr lang="en-US" sz="2800" dirty="0" smtClean="0"/>
              <a:t>Gives information about closeness to unknown population parameter</a:t>
            </a:r>
          </a:p>
          <a:p>
            <a:pPr marL="854075" lvl="1" indent="-342900">
              <a:buClr>
                <a:srgbClr val="8E0D30"/>
              </a:buClr>
              <a:buFontTx/>
              <a:buChar char="•"/>
              <a:defRPr/>
            </a:pPr>
            <a:r>
              <a:rPr lang="en-US" sz="2000" dirty="0" smtClean="0"/>
              <a:t> Stated in terms of probability</a:t>
            </a:r>
          </a:p>
          <a:p>
            <a:pPr marL="1371600" lvl="2" indent="-334963">
              <a:buClr>
                <a:srgbClr val="8E0D30"/>
              </a:buClr>
              <a:buFont typeface="Times New Roman" pitchFamily="18" charset="0"/>
              <a:buChar char="–"/>
              <a:defRPr/>
            </a:pPr>
            <a:r>
              <a:rPr lang="en-US" sz="2000" dirty="0" smtClean="0"/>
              <a:t>Knowing exact closeness requires knowing unknown population parameter</a:t>
            </a:r>
          </a:p>
          <a:p>
            <a:pPr marL="396875" indent="-396875">
              <a:spcBef>
                <a:spcPct val="33000"/>
              </a:spcBef>
              <a:buClr>
                <a:srgbClr val="8E0D30"/>
              </a:buClr>
              <a:buFontTx/>
              <a:buAutoNum type="arabicPeriod"/>
              <a:defRPr/>
            </a:pPr>
            <a:r>
              <a:rPr lang="en-US" sz="2800" dirty="0" smtClean="0"/>
              <a:t>Example: The range between 50 and 70 contains the true unknown parameter value with 95% confidence</a:t>
            </a:r>
          </a:p>
        </p:txBody>
      </p:sp>
      <p:sp>
        <p:nvSpPr>
          <p:cNvPr id="5" name="Rectangle 2"/>
          <p:cNvSpPr>
            <a:spLocks noGrp="1" noChangeArrowheads="1"/>
          </p:cNvSpPr>
          <p:nvPr>
            <p:ph type="title"/>
          </p:nvPr>
        </p:nvSpPr>
        <p:spPr>
          <a:xfrm>
            <a:off x="504825" y="609600"/>
            <a:ext cx="8229600" cy="715963"/>
          </a:xfrm>
        </p:spPr>
        <p:txBody>
          <a:bodyPr lIns="90488" tIns="44450" rIns="90488" bIns="44450" anchorCtr="1">
            <a:normAutofit fontScale="90000"/>
          </a:bodyPr>
          <a:lstStyle/>
          <a:p>
            <a:pPr eaLnBrk="1" hangingPunct="1"/>
            <a:r>
              <a:rPr lang="en-US" sz="3600" dirty="0">
                <a:latin typeface="Calibri" charset="0"/>
              </a:rPr>
              <a:t>Confidence intervals</a:t>
            </a:r>
            <a:r>
              <a:rPr lang="en-US" dirty="0">
                <a:latin typeface="Calibri" charset="0"/>
              </a:rPr>
              <a:t/>
            </a:r>
            <a:br>
              <a:rPr lang="en-US" dirty="0">
                <a:latin typeface="Calibri" charset="0"/>
              </a:rPr>
            </a:br>
            <a:endParaRPr lang="en-US" dirty="0">
              <a:latin typeface="Calibri" charset="0"/>
            </a:endParaRPr>
          </a:p>
        </p:txBody>
      </p:sp>
    </p:spTree>
    <p:extLst>
      <p:ext uri="{BB962C8B-B14F-4D97-AF65-F5344CB8AC3E}">
        <p14:creationId xmlns:p14="http://schemas.microsoft.com/office/powerpoint/2010/main" val="167714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op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0"/>
            <a:ext cx="4371975" cy="2913063"/>
          </a:xfrm>
          <a:noFill/>
        </p:spPr>
      </p:pic>
      <p:pic>
        <p:nvPicPr>
          <p:cNvPr id="5" name="Picture 11" descr="pop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00563" y="0"/>
            <a:ext cx="4379912" cy="2919413"/>
          </a:xfrm>
          <a:prstGeom prst="rect">
            <a:avLst/>
          </a:prstGeom>
          <a:noFill/>
        </p:spPr>
      </p:pic>
      <p:sp>
        <p:nvSpPr>
          <p:cNvPr id="6" name="Text Box 18"/>
          <p:cNvSpPr txBox="1">
            <a:spLocks noChangeArrowheads="1"/>
          </p:cNvSpPr>
          <p:nvPr/>
        </p:nvSpPr>
        <p:spPr bwMode="auto">
          <a:xfrm>
            <a:off x="5364163" y="333375"/>
            <a:ext cx="129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n=10</a:t>
            </a:r>
          </a:p>
        </p:txBody>
      </p:sp>
      <p:sp>
        <p:nvSpPr>
          <p:cNvPr id="7" name="Text Box 22"/>
          <p:cNvSpPr txBox="1">
            <a:spLocks noChangeArrowheads="1"/>
          </p:cNvSpPr>
          <p:nvPr/>
        </p:nvSpPr>
        <p:spPr bwMode="auto">
          <a:xfrm>
            <a:off x="7740650" y="549275"/>
            <a:ext cx="14033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Standard error</a:t>
            </a:r>
          </a:p>
          <a:p>
            <a:pPr eaLnBrk="1" hangingPunct="1">
              <a:spcBef>
                <a:spcPct val="50000"/>
              </a:spcBef>
            </a:pPr>
            <a:r>
              <a:rPr lang="en-GB" dirty="0"/>
              <a:t>1.7/√10</a:t>
            </a:r>
          </a:p>
          <a:p>
            <a:pPr eaLnBrk="1" hangingPunct="1">
              <a:spcBef>
                <a:spcPct val="50000"/>
              </a:spcBef>
            </a:pPr>
            <a:r>
              <a:rPr lang="en-GB" dirty="0"/>
              <a:t>=1.7/3.2</a:t>
            </a:r>
          </a:p>
        </p:txBody>
      </p:sp>
      <p:sp>
        <p:nvSpPr>
          <p:cNvPr id="9" name="Text Box 7"/>
          <p:cNvSpPr txBox="1">
            <a:spLocks noChangeArrowheads="1"/>
          </p:cNvSpPr>
          <p:nvPr/>
        </p:nvSpPr>
        <p:spPr bwMode="auto">
          <a:xfrm>
            <a:off x="755650" y="188913"/>
            <a:ext cx="26638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Distribution of </a:t>
            </a:r>
            <a:r>
              <a:rPr lang="en-GB" dirty="0" err="1"/>
              <a:t>Hb</a:t>
            </a:r>
            <a:r>
              <a:rPr lang="en-GB" dirty="0"/>
              <a:t> in the population</a:t>
            </a:r>
          </a:p>
          <a:p>
            <a:pPr eaLnBrk="1" hangingPunct="1">
              <a:spcBef>
                <a:spcPct val="50000"/>
              </a:spcBef>
            </a:pPr>
            <a:r>
              <a:rPr lang="en-GB" dirty="0"/>
              <a:t>Mean 10 g/dl</a:t>
            </a:r>
          </a:p>
          <a:p>
            <a:pPr eaLnBrk="1" hangingPunct="1">
              <a:spcBef>
                <a:spcPct val="50000"/>
              </a:spcBef>
            </a:pPr>
            <a:r>
              <a:rPr lang="en-GB" dirty="0"/>
              <a:t>SD 1.7 g/dl</a:t>
            </a:r>
          </a:p>
        </p:txBody>
      </p:sp>
      <p:pic>
        <p:nvPicPr>
          <p:cNvPr id="10" name="Picture 8" descr="pop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0" y="2852738"/>
            <a:ext cx="4371975" cy="2913062"/>
          </a:xfrm>
          <a:prstGeom prst="rect">
            <a:avLst/>
          </a:prstGeom>
          <a:noFill/>
        </p:spPr>
      </p:pic>
      <p:sp>
        <p:nvSpPr>
          <p:cNvPr id="11" name="Text Box 17"/>
          <p:cNvSpPr txBox="1">
            <a:spLocks noChangeArrowheads="1"/>
          </p:cNvSpPr>
          <p:nvPr/>
        </p:nvSpPr>
        <p:spPr bwMode="auto">
          <a:xfrm>
            <a:off x="1116013" y="3357563"/>
            <a:ext cx="129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n=5</a:t>
            </a:r>
          </a:p>
        </p:txBody>
      </p:sp>
      <p:sp>
        <p:nvSpPr>
          <p:cNvPr id="12" name="Text Box 21"/>
          <p:cNvSpPr txBox="1">
            <a:spLocks noChangeArrowheads="1"/>
          </p:cNvSpPr>
          <p:nvPr/>
        </p:nvSpPr>
        <p:spPr bwMode="auto">
          <a:xfrm>
            <a:off x="3203575" y="2997200"/>
            <a:ext cx="115252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Standard error SD/√n</a:t>
            </a:r>
          </a:p>
          <a:p>
            <a:pPr eaLnBrk="1" hangingPunct="1">
              <a:spcBef>
                <a:spcPct val="50000"/>
              </a:spcBef>
            </a:pPr>
            <a:r>
              <a:rPr lang="en-GB" dirty="0"/>
              <a:t>1.7/√5</a:t>
            </a:r>
          </a:p>
          <a:p>
            <a:pPr eaLnBrk="1" hangingPunct="1">
              <a:spcBef>
                <a:spcPct val="50000"/>
              </a:spcBef>
            </a:pPr>
            <a:r>
              <a:rPr lang="en-GB" dirty="0"/>
              <a:t>1.7/2.2</a:t>
            </a:r>
          </a:p>
        </p:txBody>
      </p:sp>
      <p:pic>
        <p:nvPicPr>
          <p:cNvPr id="13" name="Picture 14" descr="pop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00563" y="2781300"/>
            <a:ext cx="4379912" cy="2919413"/>
          </a:xfrm>
          <a:prstGeom prst="rect">
            <a:avLst/>
          </a:prstGeom>
          <a:noFill/>
        </p:spPr>
      </p:pic>
      <p:sp>
        <p:nvSpPr>
          <p:cNvPr id="14" name="Text Box 19"/>
          <p:cNvSpPr txBox="1">
            <a:spLocks noChangeArrowheads="1"/>
          </p:cNvSpPr>
          <p:nvPr/>
        </p:nvSpPr>
        <p:spPr bwMode="auto">
          <a:xfrm>
            <a:off x="7596188" y="3068638"/>
            <a:ext cx="129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n=30</a:t>
            </a:r>
          </a:p>
        </p:txBody>
      </p:sp>
      <p:sp>
        <p:nvSpPr>
          <p:cNvPr id="15" name="Text Box 20"/>
          <p:cNvSpPr txBox="1">
            <a:spLocks noChangeArrowheads="1"/>
          </p:cNvSpPr>
          <p:nvPr/>
        </p:nvSpPr>
        <p:spPr bwMode="auto">
          <a:xfrm>
            <a:off x="250825" y="5589588"/>
            <a:ext cx="95777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Wingdings" charset="0"/>
              <a:buChar char="q"/>
            </a:pPr>
            <a:r>
              <a:rPr lang="en-GB" dirty="0"/>
              <a:t>Bigger sample size, less variability in sample means: </a:t>
            </a:r>
            <a:r>
              <a:rPr lang="en-GB" dirty="0" err="1"/>
              <a:t>s.e.</a:t>
            </a:r>
            <a:r>
              <a:rPr lang="en-GB" dirty="0"/>
              <a:t>=</a:t>
            </a:r>
            <a:r>
              <a:rPr lang="en-GB" dirty="0" err="1"/>
              <a:t>SD√n</a:t>
            </a:r>
            <a:endParaRPr lang="en-GB" dirty="0"/>
          </a:p>
          <a:p>
            <a:pPr eaLnBrk="1" hangingPunct="1">
              <a:buFont typeface="Wingdings" charset="0"/>
              <a:buChar char="q"/>
            </a:pPr>
            <a:r>
              <a:rPr lang="en-GB" dirty="0"/>
              <a:t>Average value of sample means is equal to the population mean</a:t>
            </a:r>
          </a:p>
          <a:p>
            <a:pPr eaLnBrk="1" hangingPunct="1">
              <a:buFont typeface="Wingdings" charset="0"/>
              <a:buChar char="q"/>
            </a:pPr>
            <a:r>
              <a:rPr lang="en-GB" dirty="0"/>
              <a:t>Sample means follow normal distribution if the distribution in the population is normal</a:t>
            </a:r>
          </a:p>
          <a:p>
            <a:pPr eaLnBrk="1" hangingPunct="1">
              <a:buFont typeface="Wingdings" charset="0"/>
              <a:buChar char="q"/>
            </a:pPr>
            <a:r>
              <a:rPr lang="en-GB" dirty="0"/>
              <a:t> and if n is large, is roughly normal even if the population is not normal</a:t>
            </a:r>
          </a:p>
        </p:txBody>
      </p:sp>
    </p:spTree>
    <p:extLst>
      <p:ext uri="{BB962C8B-B14F-4D97-AF65-F5344CB8AC3E}">
        <p14:creationId xmlns:p14="http://schemas.microsoft.com/office/powerpoint/2010/main" val="4045576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a:grpSpLocks/>
          </p:cNvGrpSpPr>
          <p:nvPr/>
        </p:nvGrpSpPr>
        <p:grpSpPr bwMode="auto">
          <a:xfrm>
            <a:off x="323850" y="260350"/>
            <a:ext cx="6789738" cy="6343650"/>
            <a:chOff x="431" y="164"/>
            <a:chExt cx="4277" cy="3996"/>
          </a:xfrm>
        </p:grpSpPr>
        <p:pic>
          <p:nvPicPr>
            <p:cNvPr id="5" name="Picture 4" descr="pop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527"/>
              <a:ext cx="4277" cy="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3"/>
            <p:cNvGrpSpPr>
              <a:grpSpLocks/>
            </p:cNvGrpSpPr>
            <p:nvPr/>
          </p:nvGrpSpPr>
          <p:grpSpPr bwMode="auto">
            <a:xfrm>
              <a:off x="1746" y="164"/>
              <a:ext cx="2041" cy="908"/>
              <a:chOff x="1746" y="164"/>
              <a:chExt cx="2041" cy="908"/>
            </a:xfrm>
          </p:grpSpPr>
          <p:sp>
            <p:nvSpPr>
              <p:cNvPr id="14" name="Line 7"/>
              <p:cNvSpPr>
                <a:spLocks noChangeShapeType="1"/>
              </p:cNvSpPr>
              <p:nvPr/>
            </p:nvSpPr>
            <p:spPr bwMode="auto">
              <a:xfrm>
                <a:off x="1746" y="391"/>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8"/>
              <p:cNvSpPr>
                <a:spLocks noChangeShapeType="1"/>
              </p:cNvSpPr>
              <p:nvPr/>
            </p:nvSpPr>
            <p:spPr bwMode="auto">
              <a:xfrm>
                <a:off x="3787" y="391"/>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2"/>
              <p:cNvSpPr txBox="1">
                <a:spLocks noChangeArrowheads="1"/>
              </p:cNvSpPr>
              <p:nvPr/>
            </p:nvSpPr>
            <p:spPr bwMode="auto">
              <a:xfrm>
                <a:off x="1882" y="164"/>
                <a:ext cx="1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95% of sample means lie within 2 standard errors </a:t>
                </a:r>
              </a:p>
            </p:txBody>
          </p:sp>
          <p:sp>
            <p:nvSpPr>
              <p:cNvPr id="17" name="Line 13"/>
              <p:cNvSpPr>
                <a:spLocks noChangeShapeType="1"/>
              </p:cNvSpPr>
              <p:nvPr/>
            </p:nvSpPr>
            <p:spPr bwMode="auto">
              <a:xfrm flipH="1">
                <a:off x="1791" y="618"/>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4"/>
              <p:cNvSpPr>
                <a:spLocks noChangeShapeType="1"/>
              </p:cNvSpPr>
              <p:nvPr/>
            </p:nvSpPr>
            <p:spPr bwMode="auto">
              <a:xfrm>
                <a:off x="2880" y="618"/>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2"/>
            <p:cNvGrpSpPr>
              <a:grpSpLocks/>
            </p:cNvGrpSpPr>
            <p:nvPr/>
          </p:nvGrpSpPr>
          <p:grpSpPr bwMode="auto">
            <a:xfrm>
              <a:off x="1701" y="3385"/>
              <a:ext cx="2676" cy="775"/>
              <a:chOff x="1701" y="3385"/>
              <a:chExt cx="2676" cy="775"/>
            </a:xfrm>
          </p:grpSpPr>
          <p:sp>
            <p:nvSpPr>
              <p:cNvPr id="8" name="Line 10"/>
              <p:cNvSpPr>
                <a:spLocks noChangeShapeType="1"/>
              </p:cNvSpPr>
              <p:nvPr/>
            </p:nvSpPr>
            <p:spPr bwMode="auto">
              <a:xfrm flipV="1">
                <a:off x="2744" y="3385"/>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11"/>
              <p:cNvSpPr txBox="1">
                <a:spLocks noChangeArrowheads="1"/>
              </p:cNvSpPr>
              <p:nvPr/>
            </p:nvSpPr>
            <p:spPr bwMode="auto">
              <a:xfrm>
                <a:off x="2064" y="3929"/>
                <a:ext cx="2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Population mean </a:t>
                </a:r>
                <a:r>
                  <a:rPr lang="en-US"/>
                  <a:t>µ</a:t>
                </a:r>
              </a:p>
            </p:txBody>
          </p:sp>
          <p:sp>
            <p:nvSpPr>
              <p:cNvPr id="10" name="Line 15"/>
              <p:cNvSpPr>
                <a:spLocks noChangeShapeType="1"/>
              </p:cNvSpPr>
              <p:nvPr/>
            </p:nvSpPr>
            <p:spPr bwMode="auto">
              <a:xfrm>
                <a:off x="2835" y="3702"/>
                <a:ext cx="1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6"/>
              <p:cNvSpPr txBox="1">
                <a:spLocks noChangeArrowheads="1"/>
              </p:cNvSpPr>
              <p:nvPr/>
            </p:nvSpPr>
            <p:spPr bwMode="auto">
              <a:xfrm>
                <a:off x="3243" y="3430"/>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t>µ + 2 s.e.</a:t>
                </a:r>
              </a:p>
            </p:txBody>
          </p:sp>
          <p:sp>
            <p:nvSpPr>
              <p:cNvPr id="12" name="Line 17"/>
              <p:cNvSpPr>
                <a:spLocks noChangeShapeType="1"/>
              </p:cNvSpPr>
              <p:nvPr/>
            </p:nvSpPr>
            <p:spPr bwMode="auto">
              <a:xfrm flipH="1">
                <a:off x="1746" y="3702"/>
                <a:ext cx="9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8"/>
              <p:cNvSpPr txBox="1">
                <a:spLocks noChangeArrowheads="1"/>
              </p:cNvSpPr>
              <p:nvPr/>
            </p:nvSpPr>
            <p:spPr bwMode="auto">
              <a:xfrm>
                <a:off x="1701" y="3430"/>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t>µ - 2 s.e.</a:t>
                </a:r>
              </a:p>
            </p:txBody>
          </p:sp>
        </p:grpSp>
      </p:grpSp>
      <p:sp>
        <p:nvSpPr>
          <p:cNvPr id="19" name="Text Box 20"/>
          <p:cNvSpPr txBox="1">
            <a:spLocks noChangeArrowheads="1"/>
          </p:cNvSpPr>
          <p:nvPr/>
        </p:nvSpPr>
        <p:spPr bwMode="auto">
          <a:xfrm>
            <a:off x="6877050" y="333375"/>
            <a:ext cx="1944688" cy="258921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If we repeated our sampling many times, 95% of sample means would be within 2 standard errors of the population mean.</a:t>
            </a:r>
          </a:p>
        </p:txBody>
      </p:sp>
      <p:sp>
        <p:nvSpPr>
          <p:cNvPr id="20" name="Text Box 21"/>
          <p:cNvSpPr txBox="1">
            <a:spLocks noChangeArrowheads="1"/>
          </p:cNvSpPr>
          <p:nvPr/>
        </p:nvSpPr>
        <p:spPr bwMode="auto">
          <a:xfrm>
            <a:off x="7164388" y="3357563"/>
            <a:ext cx="1800225" cy="2860675"/>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In practice we usually have only one sample but we can use the sample data to quantify the uncertainty in our single estimate</a:t>
            </a:r>
          </a:p>
        </p:txBody>
      </p:sp>
    </p:spTree>
    <p:extLst>
      <p:ext uri="{BB962C8B-B14F-4D97-AF65-F5344CB8AC3E}">
        <p14:creationId xmlns:p14="http://schemas.microsoft.com/office/powerpoint/2010/main" val="29357781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0"/>
          <p:cNvSpPr txBox="1">
            <a:spLocks noChangeArrowheads="1"/>
          </p:cNvSpPr>
          <p:nvPr/>
        </p:nvSpPr>
        <p:spPr bwMode="auto">
          <a:xfrm>
            <a:off x="250825" y="404813"/>
            <a:ext cx="85693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400" dirty="0"/>
              <a:t>95% of sample means lie within 2 </a:t>
            </a:r>
            <a:r>
              <a:rPr lang="en-GB" sz="2400" dirty="0" err="1"/>
              <a:t>s.e.</a:t>
            </a:r>
            <a:r>
              <a:rPr lang="en-GB" sz="2400" dirty="0"/>
              <a:t> of the population mean</a:t>
            </a:r>
          </a:p>
          <a:p>
            <a:pPr eaLnBrk="1" hangingPunct="1">
              <a:spcBef>
                <a:spcPct val="50000"/>
              </a:spcBef>
            </a:pPr>
            <a:r>
              <a:rPr lang="en-GB" sz="2400" dirty="0"/>
              <a:t>so we can also say:</a:t>
            </a:r>
          </a:p>
          <a:p>
            <a:pPr eaLnBrk="1" hangingPunct="1">
              <a:spcBef>
                <a:spcPct val="50000"/>
              </a:spcBef>
            </a:pPr>
            <a:r>
              <a:rPr lang="en-GB" sz="2400" dirty="0"/>
              <a:t>95% of the time the population mean will lie within 2 </a:t>
            </a:r>
            <a:r>
              <a:rPr lang="en-GB" sz="2400" dirty="0" err="1"/>
              <a:t>s.e.</a:t>
            </a:r>
            <a:r>
              <a:rPr lang="en-GB" sz="2400" dirty="0"/>
              <a:t> of the our sample mean</a:t>
            </a:r>
          </a:p>
        </p:txBody>
      </p:sp>
      <p:grpSp>
        <p:nvGrpSpPr>
          <p:cNvPr id="6" name="Group 32"/>
          <p:cNvGrpSpPr>
            <a:grpSpLocks/>
          </p:cNvGrpSpPr>
          <p:nvPr/>
        </p:nvGrpSpPr>
        <p:grpSpPr bwMode="auto">
          <a:xfrm>
            <a:off x="395288" y="2420938"/>
            <a:ext cx="8496300" cy="3816350"/>
            <a:chOff x="793" y="890"/>
            <a:chExt cx="4401" cy="1723"/>
          </a:xfrm>
        </p:grpSpPr>
        <p:grpSp>
          <p:nvGrpSpPr>
            <p:cNvPr id="7" name="Group 16"/>
            <p:cNvGrpSpPr>
              <a:grpSpLocks/>
            </p:cNvGrpSpPr>
            <p:nvPr/>
          </p:nvGrpSpPr>
          <p:grpSpPr bwMode="auto">
            <a:xfrm>
              <a:off x="793" y="1979"/>
              <a:ext cx="3493" cy="634"/>
              <a:chOff x="1020" y="1344"/>
              <a:chExt cx="3493" cy="634"/>
            </a:xfrm>
          </p:grpSpPr>
          <p:sp>
            <p:nvSpPr>
              <p:cNvPr id="20" name="Line 5"/>
              <p:cNvSpPr>
                <a:spLocks noChangeShapeType="1"/>
              </p:cNvSpPr>
              <p:nvPr/>
            </p:nvSpPr>
            <p:spPr bwMode="auto">
              <a:xfrm>
                <a:off x="1066" y="1888"/>
                <a:ext cx="3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AutoShape 6"/>
              <p:cNvSpPr>
                <a:spLocks noChangeArrowheads="1"/>
              </p:cNvSpPr>
              <p:nvPr/>
            </p:nvSpPr>
            <p:spPr bwMode="auto">
              <a:xfrm>
                <a:off x="2699" y="1842"/>
                <a:ext cx="136" cy="136"/>
              </a:xfrm>
              <a:prstGeom prst="octagon">
                <a:avLst>
                  <a:gd name="adj" fmla="val 29287"/>
                </a:avLst>
              </a:prstGeom>
              <a:solidFill>
                <a:srgbClr val="33CCCC"/>
              </a:solidFill>
              <a:ln w="9525">
                <a:solidFill>
                  <a:schemeClr val="tx1"/>
                </a:solidFill>
                <a:miter lim="800000"/>
                <a:headEnd/>
                <a:tailEnd/>
              </a:ln>
            </p:spPr>
            <p:txBody>
              <a:bodyPr wrap="none" anchor="ctr"/>
              <a:lstStyle/>
              <a:p>
                <a:endParaRPr lang="en-US"/>
              </a:p>
            </p:txBody>
          </p:sp>
          <p:sp>
            <p:nvSpPr>
              <p:cNvPr id="22" name="Text Box 7"/>
              <p:cNvSpPr txBox="1">
                <a:spLocks noChangeArrowheads="1"/>
              </p:cNvSpPr>
              <p:nvPr/>
            </p:nvSpPr>
            <p:spPr bwMode="auto">
              <a:xfrm>
                <a:off x="2109" y="1344"/>
                <a:ext cx="18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Sample mean, </a:t>
                </a:r>
                <a:r>
                  <a:rPr lang="en-US"/>
                  <a:t>x</a:t>
                </a:r>
              </a:p>
            </p:txBody>
          </p:sp>
          <p:grpSp>
            <p:nvGrpSpPr>
              <p:cNvPr id="23" name="Group 11"/>
              <p:cNvGrpSpPr>
                <a:grpSpLocks/>
              </p:cNvGrpSpPr>
              <p:nvPr/>
            </p:nvGrpSpPr>
            <p:grpSpPr bwMode="auto">
              <a:xfrm>
                <a:off x="2789" y="1570"/>
                <a:ext cx="1724" cy="165"/>
                <a:chOff x="2789" y="1570"/>
                <a:chExt cx="1724" cy="165"/>
              </a:xfrm>
            </p:grpSpPr>
            <p:sp>
              <p:nvSpPr>
                <p:cNvPr id="28" name="Line 8"/>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9"/>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10"/>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nvGrpSpPr>
              <p:cNvPr id="24" name="Group 12"/>
              <p:cNvGrpSpPr>
                <a:grpSpLocks/>
              </p:cNvGrpSpPr>
              <p:nvPr/>
            </p:nvGrpSpPr>
            <p:grpSpPr bwMode="auto">
              <a:xfrm>
                <a:off x="1020" y="1570"/>
                <a:ext cx="1724" cy="165"/>
                <a:chOff x="2789" y="1570"/>
                <a:chExt cx="1724" cy="165"/>
              </a:xfrm>
            </p:grpSpPr>
            <p:sp>
              <p:nvSpPr>
                <p:cNvPr id="25" name="Line 13"/>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4"/>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15"/>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grpSp>
          <p:nvGrpSpPr>
            <p:cNvPr id="8" name="Group 17"/>
            <p:cNvGrpSpPr>
              <a:grpSpLocks/>
            </p:cNvGrpSpPr>
            <p:nvPr/>
          </p:nvGrpSpPr>
          <p:grpSpPr bwMode="auto">
            <a:xfrm>
              <a:off x="1701" y="890"/>
              <a:ext cx="3493" cy="634"/>
              <a:chOff x="1020" y="1344"/>
              <a:chExt cx="3493" cy="634"/>
            </a:xfrm>
          </p:grpSpPr>
          <p:sp>
            <p:nvSpPr>
              <p:cNvPr id="9" name="Line 18"/>
              <p:cNvSpPr>
                <a:spLocks noChangeShapeType="1"/>
              </p:cNvSpPr>
              <p:nvPr/>
            </p:nvSpPr>
            <p:spPr bwMode="auto">
              <a:xfrm>
                <a:off x="1066" y="1888"/>
                <a:ext cx="3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AutoShape 19"/>
              <p:cNvSpPr>
                <a:spLocks noChangeArrowheads="1"/>
              </p:cNvSpPr>
              <p:nvPr/>
            </p:nvSpPr>
            <p:spPr bwMode="auto">
              <a:xfrm>
                <a:off x="2699" y="1842"/>
                <a:ext cx="136" cy="136"/>
              </a:xfrm>
              <a:prstGeom prst="octagon">
                <a:avLst>
                  <a:gd name="adj" fmla="val 29287"/>
                </a:avLst>
              </a:prstGeom>
              <a:solidFill>
                <a:srgbClr val="00FF00"/>
              </a:solidFill>
              <a:ln w="9525">
                <a:solidFill>
                  <a:schemeClr val="tx1"/>
                </a:solidFill>
                <a:miter lim="800000"/>
                <a:headEnd/>
                <a:tailEnd/>
              </a:ln>
            </p:spPr>
            <p:txBody>
              <a:bodyPr wrap="none" anchor="ctr"/>
              <a:lstStyle/>
              <a:p>
                <a:endParaRPr lang="en-US"/>
              </a:p>
            </p:txBody>
          </p:sp>
          <p:sp>
            <p:nvSpPr>
              <p:cNvPr id="11" name="Text Box 20"/>
              <p:cNvSpPr txBox="1">
                <a:spLocks noChangeArrowheads="1"/>
              </p:cNvSpPr>
              <p:nvPr/>
            </p:nvSpPr>
            <p:spPr bwMode="auto">
              <a:xfrm>
                <a:off x="2109" y="1344"/>
                <a:ext cx="18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Population mean, </a:t>
                </a:r>
                <a:r>
                  <a:rPr lang="en-US"/>
                  <a:t>µ</a:t>
                </a:r>
              </a:p>
            </p:txBody>
          </p:sp>
          <p:grpSp>
            <p:nvGrpSpPr>
              <p:cNvPr id="12" name="Group 21"/>
              <p:cNvGrpSpPr>
                <a:grpSpLocks/>
              </p:cNvGrpSpPr>
              <p:nvPr/>
            </p:nvGrpSpPr>
            <p:grpSpPr bwMode="auto">
              <a:xfrm>
                <a:off x="2789" y="1570"/>
                <a:ext cx="1724" cy="165"/>
                <a:chOff x="2789" y="1570"/>
                <a:chExt cx="1724" cy="165"/>
              </a:xfrm>
            </p:grpSpPr>
            <p:sp>
              <p:nvSpPr>
                <p:cNvPr id="17" name="Line 22"/>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23"/>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24"/>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nvGrpSpPr>
              <p:cNvPr id="13" name="Group 25"/>
              <p:cNvGrpSpPr>
                <a:grpSpLocks/>
              </p:cNvGrpSpPr>
              <p:nvPr/>
            </p:nvGrpSpPr>
            <p:grpSpPr bwMode="auto">
              <a:xfrm>
                <a:off x="1020" y="1570"/>
                <a:ext cx="1724" cy="165"/>
                <a:chOff x="2789" y="1570"/>
                <a:chExt cx="1724" cy="165"/>
              </a:xfrm>
            </p:grpSpPr>
            <p:sp>
              <p:nvSpPr>
                <p:cNvPr id="14" name="Line 26"/>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27"/>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28"/>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grpSp>
    </p:spTree>
    <p:extLst>
      <p:ext uri="{BB962C8B-B14F-4D97-AF65-F5344CB8AC3E}">
        <p14:creationId xmlns:p14="http://schemas.microsoft.com/office/powerpoint/2010/main" val="4055560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Confidence interval on μ (</a:t>
            </a:r>
            <a:r>
              <a:rPr lang="en-US" sz="4000" dirty="0" err="1" smtClean="0"/>
              <a:t>σ</a:t>
            </a:r>
            <a:r>
              <a:rPr lang="en-US" sz="4000" dirty="0" smtClean="0"/>
              <a:t> known)</a:t>
            </a:r>
            <a:endParaRPr lang="en-US" sz="4000" dirty="0"/>
          </a:p>
        </p:txBody>
      </p:sp>
      <p:sp>
        <p:nvSpPr>
          <p:cNvPr id="3" name="Content Placeholder 2"/>
          <p:cNvSpPr>
            <a:spLocks noGrp="1"/>
          </p:cNvSpPr>
          <p:nvPr>
            <p:ph idx="1"/>
          </p:nvPr>
        </p:nvSpPr>
        <p:spPr>
          <a:xfrm>
            <a:off x="457200" y="1689916"/>
            <a:ext cx="8320429" cy="4525963"/>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descr="Screen Shot 2014-01-30 at 16.44.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846" y="1689916"/>
            <a:ext cx="5042818" cy="3703588"/>
          </a:xfrm>
          <a:prstGeom prst="rect">
            <a:avLst/>
          </a:prstGeom>
        </p:spPr>
      </p:pic>
    </p:spTree>
    <p:extLst>
      <p:ext uri="{BB962C8B-B14F-4D97-AF65-F5344CB8AC3E}">
        <p14:creationId xmlns:p14="http://schemas.microsoft.com/office/powerpoint/2010/main" val="13773526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28"/>
          <p:cNvSpPr txBox="1">
            <a:spLocks noChangeArrowheads="1"/>
          </p:cNvSpPr>
          <p:nvPr/>
        </p:nvSpPr>
        <p:spPr bwMode="auto">
          <a:xfrm>
            <a:off x="709539" y="2737297"/>
            <a:ext cx="76327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Sample estimate of the SD:  1.5 g/dl</a:t>
            </a:r>
          </a:p>
          <a:p>
            <a:pPr algn="ctr" eaLnBrk="1" hangingPunct="1">
              <a:spcBef>
                <a:spcPct val="50000"/>
              </a:spcBef>
            </a:pPr>
            <a:r>
              <a:rPr lang="en-GB" sz="2000" dirty="0"/>
              <a:t> </a:t>
            </a:r>
            <a:r>
              <a:rPr lang="en-GB" sz="2000" b="1" dirty="0"/>
              <a:t>Standard error </a:t>
            </a:r>
            <a:r>
              <a:rPr lang="en-GB" sz="2000" b="1" dirty="0" err="1"/>
              <a:t>s.e.</a:t>
            </a:r>
            <a:r>
              <a:rPr lang="en-GB" sz="2000" b="1" dirty="0"/>
              <a:t> = SD/√n</a:t>
            </a:r>
            <a:r>
              <a:rPr lang="en-GB" sz="2000" dirty="0"/>
              <a:t>     </a:t>
            </a:r>
          </a:p>
          <a:p>
            <a:pPr algn="ctr" eaLnBrk="1" hangingPunct="1">
              <a:spcBef>
                <a:spcPct val="50000"/>
              </a:spcBef>
            </a:pPr>
            <a:r>
              <a:rPr lang="en-GB" sz="2000" dirty="0" err="1"/>
              <a:t>s.e.</a:t>
            </a:r>
            <a:r>
              <a:rPr lang="en-GB" sz="2000" dirty="0"/>
              <a:t>=1.5/√30 = 1.5/5.477 = 0.274</a:t>
            </a:r>
          </a:p>
          <a:p>
            <a:pPr eaLnBrk="1" hangingPunct="1">
              <a:spcBef>
                <a:spcPct val="50000"/>
              </a:spcBef>
            </a:pPr>
            <a:r>
              <a:rPr lang="en-GB" sz="2000" dirty="0"/>
              <a:t>95% confidence interval 9.6 – 2x0.274       to      9.6 + 2x0.274</a:t>
            </a:r>
          </a:p>
          <a:p>
            <a:pPr eaLnBrk="1" hangingPunct="1">
              <a:spcBef>
                <a:spcPct val="50000"/>
              </a:spcBef>
            </a:pPr>
            <a:r>
              <a:rPr lang="en-GB" sz="2000" dirty="0"/>
              <a:t>                                              9.1 g/dl           to      10.1 g/dl</a:t>
            </a:r>
          </a:p>
        </p:txBody>
      </p:sp>
      <p:sp>
        <p:nvSpPr>
          <p:cNvPr id="57" name="Text Box 30"/>
          <p:cNvSpPr txBox="1">
            <a:spLocks noChangeArrowheads="1"/>
          </p:cNvSpPr>
          <p:nvPr/>
        </p:nvSpPr>
        <p:spPr bwMode="auto">
          <a:xfrm>
            <a:off x="684213" y="5589588"/>
            <a:ext cx="7991475" cy="925512"/>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Interpretation: we can say with 95% confidence that the mean Haemoglobin concentration in children in the population could be as small as 9.1 or as big as 10.1 g/dl</a:t>
            </a:r>
          </a:p>
        </p:txBody>
      </p:sp>
      <p:sp>
        <p:nvSpPr>
          <p:cNvPr id="59" name="Rectangle 58"/>
          <p:cNvSpPr/>
          <p:nvPr/>
        </p:nvSpPr>
        <p:spPr>
          <a:xfrm>
            <a:off x="684213" y="1051802"/>
            <a:ext cx="7991475" cy="1015663"/>
          </a:xfrm>
          <a:prstGeom prst="rect">
            <a:avLst/>
          </a:prstGeom>
        </p:spPr>
        <p:txBody>
          <a:bodyPr wrap="square">
            <a:spAutoFit/>
          </a:bodyPr>
          <a:lstStyle/>
          <a:p>
            <a:r>
              <a:rPr lang="en-GB" sz="2000" dirty="0">
                <a:latin typeface="Arial" charset="0"/>
                <a:cs typeface="Arial" charset="0"/>
              </a:rPr>
              <a:t>A survey of haemoglobin status in children &lt;5yrs in </a:t>
            </a:r>
            <a:r>
              <a:rPr lang="en-GB" sz="2000" dirty="0" err="1">
                <a:latin typeface="Arial" charset="0"/>
                <a:cs typeface="Arial" charset="0"/>
              </a:rPr>
              <a:t>Kilifi</a:t>
            </a:r>
            <a:r>
              <a:rPr lang="en-GB" sz="2000" dirty="0">
                <a:latin typeface="Arial" charset="0"/>
                <a:cs typeface="Arial" charset="0"/>
              </a:rPr>
              <a:t> district</a:t>
            </a:r>
            <a:r>
              <a:rPr lang="en-GB" sz="2000" dirty="0" smtClean="0">
                <a:latin typeface="Arial" charset="0"/>
                <a:cs typeface="Arial" charset="0"/>
              </a:rPr>
              <a:t>.</a:t>
            </a:r>
            <a:endParaRPr lang="en-GB" sz="2000" dirty="0">
              <a:latin typeface="Arial" charset="0"/>
              <a:cs typeface="Arial" charset="0"/>
            </a:endParaRPr>
          </a:p>
          <a:p>
            <a:r>
              <a:rPr lang="en-GB" sz="2000" dirty="0">
                <a:latin typeface="Arial" charset="0"/>
                <a:cs typeface="Arial" charset="0"/>
              </a:rPr>
              <a:t>30 children gave a finger prick blood </a:t>
            </a:r>
            <a:r>
              <a:rPr lang="en-GB" sz="2000" dirty="0" smtClean="0">
                <a:latin typeface="Arial" charset="0"/>
                <a:cs typeface="Arial" charset="0"/>
              </a:rPr>
              <a:t>sample and the mean </a:t>
            </a:r>
            <a:r>
              <a:rPr lang="en-GB" sz="2000" dirty="0" err="1">
                <a:latin typeface="Arial" charset="0"/>
                <a:cs typeface="Arial" charset="0"/>
              </a:rPr>
              <a:t>Hb</a:t>
            </a:r>
            <a:r>
              <a:rPr lang="en-GB" sz="2000" dirty="0">
                <a:latin typeface="Arial" charset="0"/>
                <a:cs typeface="Arial" charset="0"/>
              </a:rPr>
              <a:t> was 9.6g/</a:t>
            </a:r>
            <a:r>
              <a:rPr lang="en-GB" sz="2000" dirty="0" smtClean="0">
                <a:latin typeface="Arial" charset="0"/>
                <a:cs typeface="Arial" charset="0"/>
              </a:rPr>
              <a:t>dl with a standard deviation of 1.5 g/dl.</a:t>
            </a:r>
            <a:endParaRPr lang="en-GB" sz="2000" dirty="0">
              <a:latin typeface="Arial" charset="0"/>
              <a:cs typeface="Arial" charset="0"/>
            </a:endParaRPr>
          </a:p>
        </p:txBody>
      </p:sp>
    </p:spTree>
    <p:extLst>
      <p:ext uri="{BB962C8B-B14F-4D97-AF65-F5344CB8AC3E}">
        <p14:creationId xmlns:p14="http://schemas.microsoft.com/office/powerpoint/2010/main" val="20640500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i%20fig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0"/>
            <a:ext cx="6275388" cy="6858000"/>
          </a:xfrm>
          <a:noFill/>
        </p:spPr>
      </p:pic>
      <p:sp>
        <p:nvSpPr>
          <p:cNvPr id="5" name="Text Box 7"/>
          <p:cNvSpPr txBox="1">
            <a:spLocks noChangeArrowheads="1"/>
          </p:cNvSpPr>
          <p:nvPr/>
        </p:nvSpPr>
        <p:spPr bwMode="auto">
          <a:xfrm>
            <a:off x="5508625" y="188913"/>
            <a:ext cx="338455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95% confidence intervals for mean haemoglobin from 100 random samples of size 30</a:t>
            </a:r>
          </a:p>
          <a:p>
            <a:pPr eaLnBrk="1" hangingPunct="1">
              <a:spcBef>
                <a:spcPct val="50000"/>
              </a:spcBef>
            </a:pPr>
            <a:r>
              <a:rPr lang="en-US" dirty="0"/>
              <a:t>Population mean 10g/dl Population SD 1.7g/dl</a:t>
            </a:r>
          </a:p>
        </p:txBody>
      </p:sp>
      <p:sp>
        <p:nvSpPr>
          <p:cNvPr id="6" name="Text Box 8"/>
          <p:cNvSpPr txBox="1">
            <a:spLocks noChangeArrowheads="1"/>
          </p:cNvSpPr>
          <p:nvPr/>
        </p:nvSpPr>
        <p:spPr bwMode="auto">
          <a:xfrm>
            <a:off x="6011863" y="1916113"/>
            <a:ext cx="2016125" cy="12001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On average 95% of the intervals include the population mean</a:t>
            </a:r>
          </a:p>
        </p:txBody>
      </p:sp>
      <p:sp>
        <p:nvSpPr>
          <p:cNvPr id="7" name="Text Box 11"/>
          <p:cNvSpPr txBox="1">
            <a:spLocks noChangeArrowheads="1"/>
          </p:cNvSpPr>
          <p:nvPr/>
        </p:nvSpPr>
        <p:spPr bwMode="auto">
          <a:xfrm>
            <a:off x="6877050" y="3284538"/>
            <a:ext cx="1944688"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Small chance the interval will not include the population mean</a:t>
            </a:r>
          </a:p>
        </p:txBody>
      </p:sp>
      <p:sp>
        <p:nvSpPr>
          <p:cNvPr id="8" name="Line 10"/>
          <p:cNvSpPr>
            <a:spLocks noChangeShapeType="1"/>
          </p:cNvSpPr>
          <p:nvPr/>
        </p:nvSpPr>
        <p:spPr bwMode="auto">
          <a:xfrm flipH="1" flipV="1">
            <a:off x="5795963" y="3644900"/>
            <a:ext cx="1008062" cy="714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12"/>
          <p:cNvSpPr txBox="1">
            <a:spLocks noChangeArrowheads="1"/>
          </p:cNvSpPr>
          <p:nvPr/>
        </p:nvSpPr>
        <p:spPr bwMode="auto">
          <a:xfrm>
            <a:off x="6011863" y="4581525"/>
            <a:ext cx="2843212" cy="1474788"/>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We will not know for certain whether the interval we calculate  includes the population mean</a:t>
            </a:r>
          </a:p>
        </p:txBody>
      </p:sp>
    </p:spTree>
    <p:extLst>
      <p:ext uri="{BB962C8B-B14F-4D97-AF65-F5344CB8AC3E}">
        <p14:creationId xmlns:p14="http://schemas.microsoft.com/office/powerpoint/2010/main" val="36744840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917</TotalTime>
  <Words>870</Words>
  <Application>Microsoft Macintosh PowerPoint</Application>
  <PresentationFormat>On-screen Show (4:3)</PresentationFormat>
  <Paragraphs>127</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14</vt:i4>
      </vt:variant>
    </vt:vector>
  </HeadingPairs>
  <TitlesOfParts>
    <vt:vector size="18" baseType="lpstr">
      <vt:lpstr>Office Theme</vt:lpstr>
      <vt:lpstr>Equation</vt:lpstr>
      <vt:lpstr>ClipArt</vt:lpstr>
      <vt:lpstr>Document</vt:lpstr>
      <vt:lpstr>Confidence Intervals</vt:lpstr>
      <vt:lpstr>Confidence intervals </vt:lpstr>
      <vt:lpstr>Confidence intervals </vt:lpstr>
      <vt:lpstr>PowerPoint Presentation</vt:lpstr>
      <vt:lpstr>PowerPoint Presentation</vt:lpstr>
      <vt:lpstr>PowerPoint Presentation</vt:lpstr>
      <vt:lpstr>Confidence interval on μ (σ known)</vt:lpstr>
      <vt:lpstr>PowerPoint Presentation</vt:lpstr>
      <vt:lpstr>PowerPoint Presentation</vt:lpstr>
      <vt:lpstr>Confidence Intervals: Factors affecting width</vt:lpstr>
      <vt:lpstr>PowerPoint Presentation</vt:lpstr>
      <vt:lpstr>PowerPoint Presentation</vt:lpstr>
      <vt:lpstr>Summary</vt:lpstr>
      <vt:lpstr>Exersise</vt:lpstr>
    </vt:vector>
  </TitlesOfParts>
  <Company>KEMRI-Wellcome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dc:title>
  <dc:creator>Michael Ooko</dc:creator>
  <cp:lastModifiedBy>Michael Ooko</cp:lastModifiedBy>
  <cp:revision>27</cp:revision>
  <dcterms:created xsi:type="dcterms:W3CDTF">2014-01-30T08:00:09Z</dcterms:created>
  <dcterms:modified xsi:type="dcterms:W3CDTF">2014-02-03T06:37:39Z</dcterms:modified>
</cp:coreProperties>
</file>