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8"/>
  </p:notesMasterIdLst>
  <p:sldIdLst>
    <p:sldId id="256" r:id="rId2"/>
    <p:sldId id="257" r:id="rId3"/>
    <p:sldId id="261" r:id="rId4"/>
    <p:sldId id="270" r:id="rId5"/>
    <p:sldId id="294" r:id="rId6"/>
    <p:sldId id="350" r:id="rId7"/>
    <p:sldId id="308" r:id="rId8"/>
    <p:sldId id="296" r:id="rId9"/>
    <p:sldId id="291" r:id="rId10"/>
    <p:sldId id="265" r:id="rId11"/>
    <p:sldId id="262" r:id="rId12"/>
    <p:sldId id="309" r:id="rId13"/>
    <p:sldId id="287" r:id="rId14"/>
    <p:sldId id="323" r:id="rId15"/>
    <p:sldId id="333" r:id="rId16"/>
    <p:sldId id="324" r:id="rId17"/>
    <p:sldId id="267" r:id="rId18"/>
    <p:sldId id="313" r:id="rId19"/>
    <p:sldId id="351" r:id="rId20"/>
    <p:sldId id="337" r:id="rId21"/>
    <p:sldId id="268" r:id="rId22"/>
    <p:sldId id="314" r:id="rId23"/>
    <p:sldId id="269" r:id="rId24"/>
    <p:sldId id="277" r:id="rId25"/>
    <p:sldId id="326" r:id="rId26"/>
    <p:sldId id="327" r:id="rId27"/>
    <p:sldId id="346" r:id="rId28"/>
    <p:sldId id="288" r:id="rId29"/>
    <p:sldId id="272" r:id="rId30"/>
    <p:sldId id="325" r:id="rId31"/>
    <p:sldId id="334" r:id="rId32"/>
    <p:sldId id="282" r:id="rId33"/>
    <p:sldId id="315" r:id="rId34"/>
    <p:sldId id="280" r:id="rId35"/>
    <p:sldId id="290" r:id="rId36"/>
    <p:sldId id="273" r:id="rId37"/>
    <p:sldId id="352" r:id="rId38"/>
    <p:sldId id="316" r:id="rId39"/>
    <p:sldId id="289" r:id="rId40"/>
    <p:sldId id="286" r:id="rId41"/>
    <p:sldId id="338" r:id="rId42"/>
    <p:sldId id="339" r:id="rId43"/>
    <p:sldId id="340" r:id="rId44"/>
    <p:sldId id="341" r:id="rId45"/>
    <p:sldId id="344" r:id="rId46"/>
    <p:sldId id="34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86" autoAdjust="0"/>
    <p:restoredTop sz="88229" autoAdjust="0"/>
  </p:normalViewPr>
  <p:slideViewPr>
    <p:cSldViewPr>
      <p:cViewPr>
        <p:scale>
          <a:sx n="100" d="100"/>
          <a:sy n="100" d="100"/>
        </p:scale>
        <p:origin x="-12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83311A-E9C0-4067-850C-701D33BE5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The null hypothesis is a statement about the population proportion, so we won’t know if it is true or not.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Our data may help to show whether the null hypothesis is plausible.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1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proportion test calculates a chi-squared statistic. The traditional z-test of a proportion is not implemented in R, but the two tests are exactly equivalent. The z-tests have not been </a:t>
            </a:r>
            <a:r>
              <a:rPr lang="en-US" dirty="0" err="1" smtClean="0"/>
              <a:t>implimented</a:t>
            </a:r>
            <a:r>
              <a:rPr lang="en-US" dirty="0" smtClean="0"/>
              <a:t> in the default R packages, although they have been included in an optional, add-on library called "</a:t>
            </a:r>
            <a:r>
              <a:rPr lang="en-US" dirty="0" err="1" smtClean="0"/>
              <a:t>UsingR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square of the standard error for a </a:t>
            </a:r>
            <a:r>
              <a:rPr lang="en-GB" sz="2800" dirty="0" smtClean="0">
                <a:sym typeface="Symbol" pitchFamily="18" charset="2"/>
              </a:rPr>
              <a:t></a:t>
            </a:r>
            <a:r>
              <a:rPr lang="en-GB" sz="2800" dirty="0" smtClean="0"/>
              <a:t>p is known as the variance of the proportion</a:t>
            </a:r>
          </a:p>
          <a:p>
            <a:r>
              <a:rPr lang="en-GB" sz="2800" dirty="0" smtClean="0"/>
              <a:t>The variance of the difference between two independent proportions is equal to the sum of the </a:t>
            </a:r>
            <a:r>
              <a:rPr lang="en-GB" sz="2800" dirty="0" err="1" smtClean="0"/>
              <a:t>variances</a:t>
            </a:r>
            <a:r>
              <a:rPr lang="en-GB" sz="2400" dirty="0" err="1" smtClean="0"/>
              <a:t>Each</a:t>
            </a:r>
            <a:r>
              <a:rPr lang="en-GB" sz="2400" dirty="0" smtClean="0"/>
              <a:t> sample contributes to the sampling error in the distribution of the differences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The SE for comparing proportions is the square root of the sum of the variance of the two proportions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8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Two groups compared: Construct 2x2 table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6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For both RR and OR, the Standard errors can be used to create 95% CI and to test hypothesis, </a:t>
            </a:r>
            <a:r>
              <a:rPr lang="en-GB" sz="8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on the LOG scale</a:t>
            </a:r>
            <a:r>
              <a:rPr lang="en-GB" sz="8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9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 can give both Risk ratios and Odds ratios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# First </a:t>
            </a:r>
            <a:r>
              <a:rPr lang="en-US" sz="1200" dirty="0" err="1" smtClean="0"/>
              <a:t>augument</a:t>
            </a:r>
            <a:r>
              <a:rPr lang="en-US" sz="1200" dirty="0" smtClean="0"/>
              <a:t> is outcome , next is exposure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0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</a:t>
            </a:r>
            <a:r>
              <a:rPr lang="en-US" sz="1800" dirty="0" smtClean="0"/>
              <a:t>difference in hypothesized  proportions - difference in  proportions </a:t>
            </a:r>
          </a:p>
          <a:p>
            <a:pPr>
              <a:buNone/>
            </a:pPr>
            <a:r>
              <a:rPr lang="en-US" sz="1800" dirty="0" smtClean="0"/>
              <a:t>			  ───────────────────── ─── </a:t>
            </a:r>
          </a:p>
          <a:p>
            <a:pPr lvl="1">
              <a:buNone/>
            </a:pPr>
            <a:r>
              <a:rPr lang="en-US" sz="1400" dirty="0" smtClean="0"/>
              <a:t>			</a:t>
            </a:r>
            <a:r>
              <a:rPr lang="en-US" sz="1800" dirty="0" smtClean="0"/>
              <a:t>standard error  (difference in proportions) 	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311A-E9C0-4067-850C-701D33BE59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3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C79B-53DB-461F-8B62-7D35B9F11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2D2-9911-4DBF-B8E3-E7E22DC1FF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7D74-9D22-42EF-829B-A5D41271E1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D514D2-76EA-4FC0-9BEB-80D0D95442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25D-6F75-4B73-A894-33A1E0DB5C8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FE17-860E-49C1-A82F-55820AB69F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CC73-833B-4DFE-9743-10A264C6161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E649-7504-4A60-975D-0A66BF7962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94B4-9FB6-423F-A2CC-B5F048FAF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0F2E2-B367-4C91-89B3-E64A4AD39FB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673416-D0E6-4A92-9C11-4F704F8E28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GB" sz="3200" dirty="0" smtClean="0">
                <a:latin typeface="Calibri" pitchFamily="34" charset="0"/>
                <a:cs typeface="Calibri" pitchFamily="34" charset="0"/>
              </a:rPr>
              <a:t>Session 1: Analysis </a:t>
            </a:r>
            <a:r>
              <a:rPr lang="en-GB" sz="3200" dirty="0">
                <a:latin typeface="Calibri" pitchFamily="34" charset="0"/>
                <a:cs typeface="Calibri" pitchFamily="34" charset="0"/>
              </a:rPr>
              <a:t>of binary </a:t>
            </a:r>
            <a:r>
              <a:rPr lang="en-GB" sz="3200" dirty="0" smtClean="0">
                <a:latin typeface="Calibri" pitchFamily="34" charset="0"/>
                <a:cs typeface="Calibri" pitchFamily="34" charset="0"/>
              </a:rPr>
              <a:t>data</a:t>
            </a:r>
            <a:endParaRPr lang="en-GB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870-F92A-4D77-B35A-FFBB1936D672}" type="slidenum">
              <a:rPr lang="en-GB"/>
              <a:pPr/>
              <a:t>1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131840" y="3884235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By : John Ojal and Leonard Wafula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742F-295A-43AD-8C78-BF72CB17BCB7}" type="slidenum">
              <a:rPr lang="en-GB"/>
              <a:pPr/>
              <a:t>10</a:t>
            </a:fld>
            <a:endParaRPr lang="en-GB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9263" y="404813"/>
            <a:ext cx="830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</a:rPr>
              <a:t>Hypothesis testing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79512" y="1196753"/>
            <a:ext cx="8569201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000" dirty="0">
                <a:latin typeface="+mn-lt"/>
              </a:rPr>
              <a:t>A hypothesis = A statement or belief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latin typeface="+mn-lt"/>
              </a:rPr>
              <a:t>A null hypothesis</a:t>
            </a:r>
            <a:r>
              <a:rPr lang="en-GB" dirty="0">
                <a:latin typeface="+mn-lt"/>
              </a:rPr>
              <a:t> </a:t>
            </a:r>
            <a:r>
              <a:rPr lang="en-GB" b="1" dirty="0">
                <a:latin typeface="+mn-lt"/>
              </a:rPr>
              <a:t>H</a:t>
            </a:r>
            <a:r>
              <a:rPr lang="en-GB" b="1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: </a:t>
            </a:r>
            <a:r>
              <a:rPr lang="en-GB" b="1" dirty="0">
                <a:latin typeface="+mn-lt"/>
              </a:rPr>
              <a:t> p = p</a:t>
            </a:r>
            <a:r>
              <a:rPr lang="en-GB" b="1" baseline="-25000" dirty="0">
                <a:latin typeface="+mn-lt"/>
              </a:rPr>
              <a:t>0</a:t>
            </a:r>
            <a:r>
              <a:rPr lang="en-GB" b="1" dirty="0" smtClean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GB" b="1" dirty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 smtClean="0">
                <a:latin typeface="+mn-lt"/>
              </a:rPr>
              <a:t>From </a:t>
            </a:r>
            <a:r>
              <a:rPr lang="en-GB" sz="2000" dirty="0">
                <a:latin typeface="+mn-lt"/>
              </a:rPr>
              <a:t>our data we can use a SIGNIFICANCE TEST to examine the probability </a:t>
            </a:r>
            <a:r>
              <a:rPr lang="en-GB" sz="2000" dirty="0" smtClean="0">
                <a:latin typeface="+mn-lt"/>
              </a:rPr>
              <a:t>of getting </a:t>
            </a:r>
            <a:r>
              <a:rPr lang="en-GB" sz="2000" dirty="0">
                <a:latin typeface="+mn-lt"/>
              </a:rPr>
              <a:t>our result, if </a:t>
            </a:r>
            <a:r>
              <a:rPr lang="en-GB" b="1" dirty="0">
                <a:latin typeface="+mn-lt"/>
              </a:rPr>
              <a:t>H</a:t>
            </a:r>
            <a:r>
              <a:rPr lang="en-GB" b="1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were true.</a:t>
            </a:r>
          </a:p>
          <a:p>
            <a:pPr>
              <a:spcBef>
                <a:spcPct val="20000"/>
              </a:spcBef>
            </a:pPr>
            <a:endParaRPr lang="en-GB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b="1" dirty="0">
                <a:latin typeface="+mn-lt"/>
              </a:rPr>
              <a:t>Significance test on a null hypothesis about the proportion can be tested in two ways.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b="1" dirty="0">
                <a:latin typeface="+mn-lt"/>
              </a:rPr>
              <a:t>Using </a:t>
            </a:r>
            <a:r>
              <a:rPr lang="en-GB" b="1" dirty="0" smtClean="0">
                <a:latin typeface="+mn-lt"/>
              </a:rPr>
              <a:t>approximate distributions </a:t>
            </a:r>
            <a:r>
              <a:rPr lang="en-GB" b="1" dirty="0" err="1" smtClean="0">
                <a:latin typeface="+mn-lt"/>
              </a:rPr>
              <a:t>e.g</a:t>
            </a:r>
            <a:r>
              <a:rPr lang="en-GB" b="1" dirty="0" smtClean="0">
                <a:latin typeface="+mn-lt"/>
              </a:rPr>
              <a:t> normal approximation</a:t>
            </a:r>
            <a:endParaRPr lang="en-GB" b="1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b="1" dirty="0">
                <a:latin typeface="+mn-lt"/>
              </a:rPr>
              <a:t>Using exact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8FE7-25BA-4B9A-869E-BBACA7F8166A}" type="slidenum">
              <a:rPr lang="en-GB"/>
              <a:pPr/>
              <a:t>11</a:t>
            </a:fld>
            <a:endParaRPr lang="en-GB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47813" y="260350"/>
            <a:ext cx="6443662" cy="50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</a:rPr>
              <a:t>Significance testing (1)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3563" y="908720"/>
            <a:ext cx="835183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Assuming the normal approximation.</a:t>
            </a:r>
          </a:p>
          <a:p>
            <a:pPr marL="342900" indent="-342900">
              <a:spcBef>
                <a:spcPct val="20000"/>
              </a:spcBef>
            </a:pPr>
            <a:endParaRPr lang="en-GB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dirty="0" smtClean="0">
                <a:latin typeface="+mn-lt"/>
              </a:rPr>
              <a:t>Accept </a:t>
            </a:r>
            <a:r>
              <a:rPr lang="en-GB" dirty="0">
                <a:latin typeface="+mn-lt"/>
              </a:rPr>
              <a:t>or reject the null hypothesis, depending on the value of T.</a:t>
            </a: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Test 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: Proportion of normal birth weight babies is 90%</a:t>
            </a: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Use the </a:t>
            </a:r>
            <a:r>
              <a:rPr lang="en-GB" dirty="0" smtClean="0">
                <a:latin typeface="+mn-lt"/>
              </a:rPr>
              <a:t>R function </a:t>
            </a:r>
            <a:r>
              <a:rPr lang="en-GB" b="1" i="1" dirty="0" err="1" smtClean="0">
                <a:latin typeface="+mn-lt"/>
              </a:rPr>
              <a:t>prop.test</a:t>
            </a:r>
            <a:r>
              <a:rPr lang="en-GB" b="1" i="1" dirty="0" smtClean="0">
                <a:latin typeface="+mn-lt"/>
              </a:rPr>
              <a:t>(n,N,p0)</a:t>
            </a:r>
            <a:endParaRPr lang="en-GB" b="1" i="1" dirty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endParaRPr lang="en-GB" b="1" i="1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endParaRPr lang="en-GB" b="1" i="1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122" y="3284984"/>
            <a:ext cx="8552341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200" dirty="0" smtClean="0">
                <a:latin typeface="Courier" pitchFamily="49" charset="0"/>
              </a:rPr>
              <a:t>&gt;</a:t>
            </a:r>
            <a:r>
              <a:rPr lang="en-GB" sz="1200" dirty="0" err="1" smtClean="0">
                <a:latin typeface="Courier" pitchFamily="49" charset="0"/>
              </a:rPr>
              <a:t>prop.test</a:t>
            </a:r>
            <a:r>
              <a:rPr lang="en-GB" sz="1200" dirty="0" smtClean="0">
                <a:latin typeface="Courier" pitchFamily="49" charset="0"/>
              </a:rPr>
              <a:t>(sum(birthweight2$lbw2</a:t>
            </a:r>
            <a:r>
              <a:rPr lang="en-GB" sz="1200" dirty="0">
                <a:latin typeface="Courier" pitchFamily="49" charset="0"/>
              </a:rPr>
              <a:t>==0),length(birthweight2$lbw2),p=0.9, correct=F)</a:t>
            </a:r>
          </a:p>
          <a:p>
            <a:pPr marL="342900" indent="-342900">
              <a:spcBef>
                <a:spcPct val="20000"/>
              </a:spcBef>
            </a:pPr>
            <a:endParaRPr lang="en-GB" sz="1200" dirty="0">
              <a:latin typeface="Courier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        1-sample proportions test without continuity correction</a:t>
            </a:r>
          </a:p>
          <a:p>
            <a:pPr marL="342900" indent="-342900">
              <a:spcBef>
                <a:spcPct val="20000"/>
              </a:spcBef>
            </a:pPr>
            <a:endParaRPr lang="en-GB" sz="1200" dirty="0">
              <a:latin typeface="Courier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data:  sum(birthweight2$lbw2 == 0) out of length(birthweight2$lbw2), null probability 0.9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X-squared = 4.3822, </a:t>
            </a:r>
            <a:r>
              <a:rPr lang="en-GB" sz="1200" dirty="0" err="1">
                <a:latin typeface="Courier" pitchFamily="49" charset="0"/>
              </a:rPr>
              <a:t>df</a:t>
            </a:r>
            <a:r>
              <a:rPr lang="en-GB" sz="1200" dirty="0">
                <a:latin typeface="Courier" pitchFamily="49" charset="0"/>
              </a:rPr>
              <a:t> = 1, p-value = 0.03632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alternative hypothesis: true p is not equal to 0.9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95 </a:t>
            </a:r>
            <a:r>
              <a:rPr lang="en-GB" sz="1200" dirty="0" err="1">
                <a:latin typeface="Courier" pitchFamily="49" charset="0"/>
              </a:rPr>
              <a:t>percent</a:t>
            </a:r>
            <a:r>
              <a:rPr lang="en-GB" sz="1200" dirty="0">
                <a:latin typeface="Courier" pitchFamily="49" charset="0"/>
              </a:rPr>
              <a:t> confidence interval: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 0.8473534 0.8985664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sample estimates: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       p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>
                <a:latin typeface="Courier" pitchFamily="49" charset="0"/>
              </a:rPr>
              <a:t>0.875195</a:t>
            </a:r>
            <a:r>
              <a:rPr lang="en-GB" sz="1200" b="1" i="1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F66-5609-4027-9FD6-6C33496621AD}" type="slidenum">
              <a:rPr lang="en-GB"/>
              <a:pPr/>
              <a:t>12</a:t>
            </a:fld>
            <a:endParaRPr lang="en-GB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47813" y="260350"/>
            <a:ext cx="64436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2800" b="1">
                <a:solidFill>
                  <a:schemeClr val="tx2"/>
                </a:solidFill>
              </a:rPr>
              <a:t>Significance testing (2)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68313" y="836613"/>
            <a:ext cx="8351837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Using the exact methods based on binomial distribution.</a:t>
            </a: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If 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is true: calculate prob. of getting all the different values, and summing up over the conditions.</a:t>
            </a: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Test 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: Proportion of normal birth weight babies is 90%</a:t>
            </a: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Use the </a:t>
            </a:r>
            <a:r>
              <a:rPr lang="en-GB" dirty="0" smtClean="0">
                <a:latin typeface="+mn-lt"/>
              </a:rPr>
              <a:t>R function </a:t>
            </a:r>
            <a:r>
              <a:rPr lang="en-GB" b="1" i="1" dirty="0" err="1" smtClean="0">
                <a:latin typeface="+mn-lt"/>
              </a:rPr>
              <a:t>binom.test</a:t>
            </a:r>
            <a:r>
              <a:rPr lang="en-GB" b="1" i="1" dirty="0" smtClean="0">
                <a:latin typeface="+mn-lt"/>
              </a:rPr>
              <a:t>()</a:t>
            </a:r>
            <a:endParaRPr lang="en-GB" b="1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926" y="3212976"/>
            <a:ext cx="79175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binom.test</a:t>
            </a:r>
            <a:r>
              <a:rPr lang="en-US" sz="1400" dirty="0">
                <a:latin typeface="Courier" pitchFamily="49" charset="0"/>
              </a:rPr>
              <a:t>(sum(birthweight2$lbw2==0),length(birthweight2$lbw2),p=0.9)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Exact binomial test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data:  sum(birthweight2$lbw2 == 0) and length(birthweight2$lbw2) </a:t>
            </a:r>
          </a:p>
          <a:p>
            <a:r>
              <a:rPr lang="en-US" sz="1400" dirty="0">
                <a:latin typeface="Courier" pitchFamily="49" charset="0"/>
              </a:rPr>
              <a:t>number of successes = 561, number of trials = 641, p-value = 0.04099</a:t>
            </a:r>
          </a:p>
          <a:p>
            <a:r>
              <a:rPr lang="en-US" sz="1400" dirty="0">
                <a:latin typeface="Courier" pitchFamily="49" charset="0"/>
              </a:rPr>
              <a:t>alternative hypothesis: true probability of success is not equal to 0.9 </a:t>
            </a:r>
          </a:p>
          <a:p>
            <a:r>
              <a:rPr lang="en-US" sz="1400" dirty="0">
                <a:latin typeface="Courier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" pitchFamily="49" charset="0"/>
              </a:rPr>
              <a:t> 0.8470910 0.8997842 </a:t>
            </a:r>
          </a:p>
          <a:p>
            <a:r>
              <a:rPr lang="en-US" sz="1400" dirty="0">
                <a:latin typeface="Courier" pitchFamily="49" charset="0"/>
              </a:rPr>
              <a:t>sample estimates:</a:t>
            </a:r>
          </a:p>
          <a:p>
            <a:r>
              <a:rPr lang="en-US" sz="1400" dirty="0">
                <a:latin typeface="Courier" pitchFamily="49" charset="0"/>
              </a:rPr>
              <a:t>probability of success </a:t>
            </a:r>
          </a:p>
          <a:p>
            <a:r>
              <a:rPr lang="en-US" sz="1400" dirty="0">
                <a:latin typeface="Courier" pitchFamily="49" charset="0"/>
              </a:rPr>
              <a:t>              0.875195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0634-A40B-488E-9749-495EDC16B0DA}" type="slidenum">
              <a:rPr lang="en-GB"/>
              <a:pPr/>
              <a:t>13</a:t>
            </a:fld>
            <a:endParaRPr lang="en-GB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9512" y="620713"/>
            <a:ext cx="864096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 smtClean="0">
                <a:latin typeface="+mn-lt"/>
              </a:rPr>
              <a:t>Summary:  Basic tools </a:t>
            </a:r>
            <a:r>
              <a:rPr lang="en-GB" sz="2800" b="1" dirty="0">
                <a:latin typeface="+mn-lt"/>
              </a:rPr>
              <a:t>for the analysis of binary data</a:t>
            </a:r>
            <a:r>
              <a:rPr lang="en-GB" sz="2800" b="1" dirty="0" smtClean="0">
                <a:latin typeface="+mn-lt"/>
              </a:rPr>
              <a:t>:</a:t>
            </a:r>
          </a:p>
          <a:p>
            <a:pPr>
              <a:spcBef>
                <a:spcPct val="50000"/>
              </a:spcBef>
            </a:pPr>
            <a:endParaRPr lang="en-GB" sz="2800" b="1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Descriptive: Bar </a:t>
            </a:r>
            <a:r>
              <a:rPr lang="en-GB" sz="2800" dirty="0">
                <a:latin typeface="+mn-lt"/>
              </a:rPr>
              <a:t>charts, and tabulation of the </a:t>
            </a:r>
            <a:r>
              <a:rPr lang="en-GB" sz="2800" dirty="0" smtClean="0">
                <a:latin typeface="+mn-lt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Analytic : Creating </a:t>
            </a:r>
            <a:r>
              <a:rPr lang="en-GB" sz="2800" dirty="0">
                <a:latin typeface="+mn-lt"/>
              </a:rPr>
              <a:t>95% CI and </a:t>
            </a:r>
            <a:r>
              <a:rPr lang="en-GB" sz="2800" dirty="0" smtClean="0">
                <a:latin typeface="+mn-lt"/>
              </a:rPr>
              <a:t>hypothesis testing</a:t>
            </a:r>
            <a:r>
              <a:rPr lang="en-GB" sz="2800" dirty="0">
                <a:latin typeface="+mn-lt"/>
              </a:rPr>
              <a:t>.</a:t>
            </a:r>
            <a:endParaRPr lang="en-GB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1. Assuming </a:t>
            </a:r>
            <a:r>
              <a:rPr lang="en-GB" sz="2800" dirty="0" smtClean="0">
                <a:latin typeface="+mn-lt"/>
              </a:rPr>
              <a:t>approx</a:t>
            </a:r>
            <a:r>
              <a:rPr lang="en-GB" sz="2800" dirty="0" smtClean="0">
                <a:latin typeface="+mn-lt"/>
              </a:rPr>
              <a:t>imation, use </a:t>
            </a:r>
            <a:r>
              <a:rPr lang="en-GB" sz="2800" b="1" i="1" dirty="0" err="1" smtClean="0">
                <a:latin typeface="+mn-lt"/>
              </a:rPr>
              <a:t>prop.</a:t>
            </a:r>
            <a:r>
              <a:rPr lang="en-GB" sz="2800" b="1" i="1" dirty="0" err="1" smtClean="0">
                <a:latin typeface="+mn-lt"/>
              </a:rPr>
              <a:t>test</a:t>
            </a:r>
            <a:r>
              <a:rPr lang="en-GB" sz="2800" dirty="0" smtClean="0">
                <a:latin typeface="+mn-lt"/>
              </a:rPr>
              <a:t>()</a:t>
            </a:r>
            <a:endParaRPr lang="en-GB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2. Exact methods based on binomial distribution. Use </a:t>
            </a:r>
            <a:r>
              <a:rPr lang="en-GB" sz="2800" b="1" i="1" dirty="0" smtClean="0">
                <a:latin typeface="+mn-lt"/>
              </a:rPr>
              <a:t>ci()</a:t>
            </a:r>
            <a:r>
              <a:rPr lang="en-GB" sz="2800" dirty="0" smtClean="0">
                <a:latin typeface="+mn-lt"/>
              </a:rPr>
              <a:t>   and </a:t>
            </a:r>
            <a:r>
              <a:rPr lang="en-GB" sz="2800" b="1" i="1" dirty="0" err="1" smtClean="0">
                <a:latin typeface="+mn-lt"/>
              </a:rPr>
              <a:t>binom.test</a:t>
            </a:r>
            <a:r>
              <a:rPr lang="en-GB" sz="2800" b="1" i="1" dirty="0" smtClean="0">
                <a:latin typeface="+mn-lt"/>
              </a:rPr>
              <a:t>()</a:t>
            </a:r>
            <a:r>
              <a:rPr lang="en-GB" dirty="0" smtClean="0">
                <a:latin typeface="+mn-lt"/>
              </a:rPr>
              <a:t> </a:t>
            </a:r>
            <a:endParaRPr lang="en-GB" sz="2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D644-610F-4788-A9C2-29C2809B9E42}" type="slidenum">
              <a:rPr lang="en-GB"/>
              <a:pPr/>
              <a:t>14</a:t>
            </a:fld>
            <a:endParaRPr lang="en-GB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87388" y="476250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Practical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5. </a:t>
            </a:r>
            <a:r>
              <a:rPr lang="en-GB" sz="3200" b="1" dirty="0">
                <a:solidFill>
                  <a:schemeClr val="tx2"/>
                </a:solidFill>
                <a:latin typeface="+mn-lt"/>
              </a:rPr>
              <a:t>Analysing Low birth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weight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85800" y="1265238"/>
            <a:ext cx="7989888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Use birthweight2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Check the variables, and explore the data.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Look at the variable lbw, it is coded 0=LBW, 1=Normal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Generate a new variable showing 1=LBW and 0=Normal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Get the proportion of low birth weight babies and 95% CI.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 smtClean="0">
                <a:latin typeface="+mn-lt"/>
              </a:rPr>
              <a:t>Get </a:t>
            </a:r>
            <a:r>
              <a:rPr lang="en-GB" dirty="0">
                <a:latin typeface="+mn-lt"/>
              </a:rPr>
              <a:t>the proportion of lbw babies (and 95% CI)  by sex.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Test the hypothesis that p=0.90 (90% normal BW)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Test this hypothesis for male babies and female babies </a:t>
            </a:r>
            <a:r>
              <a:rPr lang="en-GB" dirty="0" smtClean="0">
                <a:latin typeface="+mn-lt"/>
              </a:rPr>
              <a:t>separately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8A12-8C6A-44D5-9EFF-553719219EB2}" type="slidenum">
              <a:rPr lang="en-GB"/>
              <a:pPr/>
              <a:t>15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99592" y="2708920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Session 2: Comparing proportions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E89C-5793-4037-997F-447B3834A341}" type="slidenum">
              <a:rPr lang="en-GB"/>
              <a:pPr/>
              <a:t>16</a:t>
            </a:fld>
            <a:endParaRPr lang="en-GB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5800" y="333375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Comparing </a:t>
            </a:r>
            <a:r>
              <a:rPr lang="en-GB" sz="3200" b="1" dirty="0">
                <a:solidFill>
                  <a:schemeClr val="tx2"/>
                </a:solidFill>
                <a:latin typeface="+mn-lt"/>
              </a:rPr>
              <a:t>proportions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1262063"/>
            <a:ext cx="82804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>
                <a:latin typeface="+mn-lt"/>
              </a:rPr>
              <a:t>Objectives: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To estimate differences in proportions, and get 95% CI for the difference.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To test the hypothesis that the proportions are different, there are several ways to do this: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	Using a normal approximation (Z-test)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	Using chi-squared </a:t>
            </a:r>
            <a:r>
              <a:rPr lang="en-GB" dirty="0" smtClean="0">
                <a:latin typeface="+mn-lt"/>
              </a:rPr>
              <a:t>test (session 3)</a:t>
            </a:r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	Using exact </a:t>
            </a:r>
            <a:r>
              <a:rPr lang="en-GB" dirty="0" smtClean="0">
                <a:latin typeface="+mn-lt"/>
              </a:rPr>
              <a:t>methods (session 3)</a:t>
            </a:r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Show how to do this in </a:t>
            </a:r>
            <a:r>
              <a:rPr lang="en-GB" dirty="0" smtClean="0">
                <a:latin typeface="+mn-lt"/>
              </a:rPr>
              <a:t>R, </a:t>
            </a:r>
            <a:r>
              <a:rPr lang="en-GB" dirty="0">
                <a:latin typeface="+mn-lt"/>
              </a:rPr>
              <a:t>with useful options to explore binary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53D-5F48-487D-971F-351A20D2B4FD}" type="slidenum">
              <a:rPr lang="en-GB"/>
              <a:pPr/>
              <a:t>17</a:t>
            </a:fld>
            <a:endParaRPr lang="en-GB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Difference </a:t>
            </a:r>
            <a:r>
              <a:rPr lang="en-GB" sz="3200" b="1" dirty="0">
                <a:solidFill>
                  <a:schemeClr val="tx2"/>
                </a:solidFill>
                <a:latin typeface="+mn-lt"/>
              </a:rPr>
              <a:t>in proportions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76698" y="1323609"/>
            <a:ext cx="83527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 anchor="ctr">
            <a:spAutoFit/>
          </a:bodyPr>
          <a:lstStyle/>
          <a:p>
            <a:r>
              <a:rPr lang="en-GB" b="1" dirty="0">
                <a:latin typeface="+mn-lt"/>
              </a:rPr>
              <a:t>Difference between two proportions is:   p</a:t>
            </a:r>
            <a:r>
              <a:rPr lang="en-GB" b="1" baseline="-25000" dirty="0">
                <a:latin typeface="+mn-lt"/>
              </a:rPr>
              <a:t>1</a:t>
            </a:r>
            <a:r>
              <a:rPr lang="en-GB" b="1" dirty="0">
                <a:latin typeface="+mn-lt"/>
              </a:rPr>
              <a:t> - </a:t>
            </a:r>
            <a:r>
              <a:rPr lang="en-GB" b="1" dirty="0" smtClean="0">
                <a:latin typeface="+mn-lt"/>
              </a:rPr>
              <a:t>p</a:t>
            </a:r>
            <a:r>
              <a:rPr lang="en-GB" b="1" baseline="-25000" dirty="0" smtClean="0">
                <a:latin typeface="+mn-lt"/>
              </a:rPr>
              <a:t>2</a:t>
            </a:r>
            <a:endParaRPr lang="en-GB" b="1" baseline="-25000" dirty="0">
              <a:latin typeface="+mn-lt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76698" y="2132856"/>
            <a:ext cx="849662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dirty="0">
                <a:latin typeface="+mn-lt"/>
              </a:rPr>
              <a:t>Standard error of (p</a:t>
            </a:r>
            <a:r>
              <a:rPr lang="en-GB" b="1" baseline="-25000" dirty="0">
                <a:latin typeface="+mn-lt"/>
              </a:rPr>
              <a:t>1</a:t>
            </a:r>
            <a:r>
              <a:rPr lang="en-GB" b="1" dirty="0">
                <a:latin typeface="+mn-lt"/>
              </a:rPr>
              <a:t> - p</a:t>
            </a:r>
            <a:r>
              <a:rPr lang="en-GB" b="1" baseline="-25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) for the 95% CI</a:t>
            </a:r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			</a:t>
            </a:r>
          </a:p>
          <a:p>
            <a:r>
              <a:rPr lang="en-GB" dirty="0">
                <a:latin typeface="+mn-lt"/>
              </a:rPr>
              <a:t>                </a:t>
            </a:r>
            <a:r>
              <a:rPr lang="en-GB" sz="2800" dirty="0">
                <a:latin typeface="+mn-lt"/>
              </a:rPr>
              <a:t>SE = </a:t>
            </a:r>
            <a:r>
              <a:rPr lang="en-GB" sz="2800" dirty="0">
                <a:latin typeface="+mn-lt"/>
                <a:sym typeface="Symbol" pitchFamily="18" charset="2"/>
              </a:rPr>
              <a:t></a:t>
            </a:r>
            <a:r>
              <a:rPr lang="en-GB" sz="2800" dirty="0">
                <a:latin typeface="+mn-lt"/>
              </a:rPr>
              <a:t>{(p</a:t>
            </a:r>
            <a:r>
              <a:rPr lang="en-GB" sz="2800" baseline="-25000" dirty="0">
                <a:latin typeface="+mn-lt"/>
              </a:rPr>
              <a:t>1</a:t>
            </a:r>
            <a:r>
              <a:rPr lang="en-GB" sz="2800" dirty="0">
                <a:latin typeface="+mn-lt"/>
              </a:rPr>
              <a:t>(1 - p</a:t>
            </a:r>
            <a:r>
              <a:rPr lang="en-GB" sz="2800" baseline="-25000" dirty="0">
                <a:latin typeface="+mn-lt"/>
              </a:rPr>
              <a:t>1</a:t>
            </a:r>
            <a:r>
              <a:rPr lang="en-GB" sz="2800" dirty="0">
                <a:latin typeface="+mn-lt"/>
              </a:rPr>
              <a:t>)/n</a:t>
            </a:r>
            <a:r>
              <a:rPr lang="en-GB" sz="2800" baseline="-25000" dirty="0">
                <a:latin typeface="+mn-lt"/>
              </a:rPr>
              <a:t>1</a:t>
            </a:r>
            <a:r>
              <a:rPr lang="en-GB" sz="2800" dirty="0">
                <a:latin typeface="+mn-lt"/>
              </a:rPr>
              <a:t> + p</a:t>
            </a:r>
            <a:r>
              <a:rPr lang="en-GB" sz="2800" baseline="-25000" dirty="0">
                <a:latin typeface="+mn-lt"/>
              </a:rPr>
              <a:t>2</a:t>
            </a:r>
            <a:r>
              <a:rPr lang="en-GB" sz="2800" dirty="0">
                <a:latin typeface="+mn-lt"/>
              </a:rPr>
              <a:t>(1 - p</a:t>
            </a:r>
            <a:r>
              <a:rPr lang="en-GB" sz="2800" baseline="-25000" dirty="0">
                <a:latin typeface="+mn-lt"/>
              </a:rPr>
              <a:t>2</a:t>
            </a:r>
            <a:r>
              <a:rPr lang="en-GB" sz="2800" dirty="0">
                <a:latin typeface="+mn-lt"/>
              </a:rPr>
              <a:t>)/n</a:t>
            </a:r>
            <a:r>
              <a:rPr lang="en-GB" sz="2800" baseline="-25000" dirty="0">
                <a:latin typeface="+mn-lt"/>
              </a:rPr>
              <a:t>2</a:t>
            </a:r>
            <a:r>
              <a:rPr lang="en-GB" sz="2800" dirty="0">
                <a:latin typeface="+mn-lt"/>
              </a:rPr>
              <a:t>)}</a:t>
            </a:r>
          </a:p>
          <a:p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dirty="0" smtClean="0">
                <a:latin typeface="+mn-lt"/>
              </a:rPr>
              <a:t>Then </a:t>
            </a:r>
            <a:r>
              <a:rPr lang="en-GB" dirty="0">
                <a:latin typeface="+mn-lt"/>
              </a:rPr>
              <a:t>calculate the 95% CI using the standard method: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               </a:t>
            </a:r>
            <a:r>
              <a:rPr lang="en-GB" b="1" dirty="0">
                <a:latin typeface="+mn-lt"/>
              </a:rPr>
              <a:t>(p</a:t>
            </a:r>
            <a:r>
              <a:rPr lang="en-GB" b="1" baseline="-25000" dirty="0">
                <a:latin typeface="+mn-lt"/>
              </a:rPr>
              <a:t>1</a:t>
            </a:r>
            <a:r>
              <a:rPr lang="en-GB" b="1" dirty="0">
                <a:latin typeface="+mn-lt"/>
              </a:rPr>
              <a:t> - p</a:t>
            </a:r>
            <a:r>
              <a:rPr lang="en-GB" b="1" baseline="-25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) +/- 1.96 * SE(p</a:t>
            </a:r>
            <a:r>
              <a:rPr lang="en-GB" b="1" baseline="-25000" dirty="0">
                <a:latin typeface="+mn-lt"/>
              </a:rPr>
              <a:t>1</a:t>
            </a:r>
            <a:r>
              <a:rPr lang="en-GB" b="1" dirty="0">
                <a:latin typeface="+mn-lt"/>
              </a:rPr>
              <a:t> – p</a:t>
            </a:r>
            <a:r>
              <a:rPr lang="en-GB" b="1" baseline="-25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)</a:t>
            </a:r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endParaRPr lang="en-GB" dirty="0">
              <a:latin typeface="+mn-lt"/>
            </a:endParaRP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843213" y="3357563"/>
            <a:ext cx="367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F7B1-BFB8-418C-BD67-3A3CC782ADE8}" type="slidenum">
              <a:rPr lang="en-GB"/>
              <a:pPr/>
              <a:t>18</a:t>
            </a:fld>
            <a:endParaRPr lang="en-GB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Hypothesis testing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79512" y="1443548"/>
            <a:ext cx="864096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 Null </a:t>
            </a:r>
            <a:r>
              <a:rPr lang="en-GB" dirty="0">
                <a:latin typeface="+mn-lt"/>
              </a:rPr>
              <a:t>hypothesis </a:t>
            </a:r>
            <a:r>
              <a:rPr lang="en-GB" b="1" dirty="0">
                <a:latin typeface="+mn-lt"/>
              </a:rPr>
              <a:t>H</a:t>
            </a:r>
            <a:r>
              <a:rPr lang="en-GB" b="1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: Both proportions the same  = </a:t>
            </a:r>
            <a:r>
              <a:rPr lang="en-GB" b="1" i="1" dirty="0">
                <a:latin typeface="+mn-lt"/>
              </a:rPr>
              <a:t>overall p</a:t>
            </a:r>
            <a:r>
              <a:rPr lang="en-GB" dirty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 </a:t>
            </a:r>
          </a:p>
          <a:p>
            <a:endParaRPr lang="en-GB" sz="900" dirty="0">
              <a:latin typeface="+mn-lt"/>
            </a:endParaRPr>
          </a:p>
          <a:p>
            <a:r>
              <a:rPr lang="en-GB" dirty="0">
                <a:latin typeface="+mn-lt"/>
              </a:rPr>
              <a:t>Calculate overall proportion </a:t>
            </a:r>
            <a:r>
              <a:rPr lang="en-GB" dirty="0">
                <a:latin typeface="+mn-lt"/>
                <a:sym typeface="Symbol" pitchFamily="18" charset="2"/>
              </a:rPr>
              <a:t></a:t>
            </a:r>
            <a:r>
              <a:rPr lang="en-GB" dirty="0">
                <a:latin typeface="+mn-lt"/>
              </a:rPr>
              <a:t>p  = </a:t>
            </a:r>
            <a:r>
              <a:rPr lang="en-GB" dirty="0" smtClean="0">
                <a:latin typeface="+mn-lt"/>
              </a:rPr>
              <a:t> </a:t>
            </a:r>
            <a:r>
              <a:rPr lang="en-GB" u="sng" dirty="0" smtClean="0">
                <a:latin typeface="+mn-lt"/>
              </a:rPr>
              <a:t>{(r</a:t>
            </a:r>
            <a:r>
              <a:rPr lang="en-GB" u="sng" baseline="-25000" dirty="0" smtClean="0">
                <a:latin typeface="+mn-lt"/>
              </a:rPr>
              <a:t>1</a:t>
            </a:r>
            <a:r>
              <a:rPr lang="en-GB" u="sng" dirty="0" smtClean="0">
                <a:latin typeface="+mn-lt"/>
              </a:rPr>
              <a:t>) </a:t>
            </a:r>
            <a:r>
              <a:rPr lang="en-GB" u="sng" dirty="0">
                <a:latin typeface="+mn-lt"/>
              </a:rPr>
              <a:t>+ </a:t>
            </a:r>
            <a:r>
              <a:rPr lang="en-GB" u="sng" dirty="0" smtClean="0">
                <a:latin typeface="+mn-lt"/>
              </a:rPr>
              <a:t>(r</a:t>
            </a:r>
            <a:r>
              <a:rPr lang="en-GB" u="sng" baseline="-25000" dirty="0" smtClean="0">
                <a:latin typeface="+mn-lt"/>
              </a:rPr>
              <a:t>2</a:t>
            </a:r>
            <a:r>
              <a:rPr lang="en-GB" u="sng" dirty="0" smtClean="0">
                <a:latin typeface="+mn-lt"/>
              </a:rPr>
              <a:t>)}</a:t>
            </a:r>
            <a:endParaRPr lang="en-GB" u="sng" dirty="0">
              <a:latin typeface="+mn-lt"/>
            </a:endParaRPr>
          </a:p>
          <a:p>
            <a:r>
              <a:rPr lang="en-GB" dirty="0">
                <a:latin typeface="+mn-lt"/>
              </a:rPr>
              <a:t>				</a:t>
            </a:r>
            <a:r>
              <a:rPr lang="en-GB" dirty="0" smtClean="0">
                <a:latin typeface="+mn-lt"/>
              </a:rPr>
              <a:t>          (</a:t>
            </a:r>
            <a:r>
              <a:rPr lang="en-GB" dirty="0" smtClean="0">
                <a:latin typeface="+mn-lt"/>
              </a:rPr>
              <a:t>n</a:t>
            </a:r>
            <a:r>
              <a:rPr lang="en-GB" baseline="-25000" dirty="0" smtClean="0">
                <a:latin typeface="+mn-lt"/>
              </a:rPr>
              <a:t>1   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+ </a:t>
            </a:r>
            <a:r>
              <a:rPr lang="en-GB" dirty="0" smtClean="0">
                <a:latin typeface="+mn-lt"/>
              </a:rPr>
              <a:t> n</a:t>
            </a:r>
            <a:r>
              <a:rPr lang="en-GB" baseline="-25000" dirty="0" smtClean="0">
                <a:latin typeface="+mn-lt"/>
              </a:rPr>
              <a:t>2</a:t>
            </a:r>
            <a:r>
              <a:rPr lang="en-GB" dirty="0">
                <a:latin typeface="+mn-lt"/>
              </a:rPr>
              <a:t>) </a:t>
            </a:r>
          </a:p>
          <a:p>
            <a:r>
              <a:rPr lang="en-GB" sz="1800" i="1" dirty="0" smtClean="0">
                <a:latin typeface="+mn-lt"/>
              </a:rPr>
              <a:t>	</a:t>
            </a:r>
          </a:p>
          <a:p>
            <a:r>
              <a:rPr lang="en-GB" sz="1800" i="1" dirty="0" smtClean="0">
                <a:latin typeface="+mn-lt"/>
              </a:rPr>
              <a:t>The common proportion will always be between the two proportions</a:t>
            </a:r>
          </a:p>
          <a:p>
            <a:endParaRPr lang="en-GB" sz="1800" i="1" dirty="0">
              <a:latin typeface="+mn-lt"/>
            </a:endParaRPr>
          </a:p>
          <a:p>
            <a:r>
              <a:rPr lang="en-GB" b="1" dirty="0">
                <a:latin typeface="+mn-lt"/>
              </a:rPr>
              <a:t>Standard error of </a:t>
            </a:r>
            <a:r>
              <a:rPr lang="en-GB" dirty="0">
                <a:latin typeface="+mn-lt"/>
                <a:sym typeface="Symbol" pitchFamily="18" charset="2"/>
              </a:rPr>
              <a:t></a:t>
            </a:r>
            <a:r>
              <a:rPr lang="en-GB" b="1" dirty="0">
                <a:latin typeface="+mn-lt"/>
              </a:rPr>
              <a:t>p to test the null hypothesis.</a:t>
            </a:r>
            <a:endParaRPr lang="en-GB" dirty="0">
              <a:latin typeface="+mn-lt"/>
            </a:endParaRP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	SE (</a:t>
            </a:r>
            <a:r>
              <a:rPr lang="en-GB" dirty="0">
                <a:latin typeface="+mn-lt"/>
                <a:sym typeface="Symbol" pitchFamily="18" charset="2"/>
              </a:rPr>
              <a:t></a:t>
            </a:r>
            <a:r>
              <a:rPr lang="en-GB" dirty="0">
                <a:latin typeface="+mn-lt"/>
              </a:rPr>
              <a:t>p)  = </a:t>
            </a:r>
            <a:r>
              <a:rPr lang="en-GB" dirty="0">
                <a:latin typeface="+mn-lt"/>
                <a:sym typeface="Symbol" pitchFamily="18" charset="2"/>
              </a:rPr>
              <a:t></a:t>
            </a:r>
            <a:r>
              <a:rPr lang="en-GB" dirty="0">
                <a:latin typeface="+mn-lt"/>
              </a:rPr>
              <a:t>{</a:t>
            </a:r>
            <a:r>
              <a:rPr lang="en-GB" dirty="0">
                <a:latin typeface="+mn-lt"/>
                <a:sym typeface="Symbol" pitchFamily="18" charset="2"/>
              </a:rPr>
              <a:t></a:t>
            </a:r>
            <a:r>
              <a:rPr lang="en-GB" dirty="0">
                <a:latin typeface="+mn-lt"/>
              </a:rPr>
              <a:t>p . (1 - </a:t>
            </a:r>
            <a:r>
              <a:rPr lang="en-GB" dirty="0">
                <a:latin typeface="+mn-lt"/>
                <a:sym typeface="Symbol" pitchFamily="18" charset="2"/>
              </a:rPr>
              <a:t></a:t>
            </a:r>
            <a:r>
              <a:rPr lang="en-GB" dirty="0">
                <a:latin typeface="+mn-lt"/>
              </a:rPr>
              <a:t>p) . (1/n</a:t>
            </a:r>
            <a:r>
              <a:rPr lang="en-GB" baseline="-25000" dirty="0">
                <a:latin typeface="+mn-lt"/>
              </a:rPr>
              <a:t>1</a:t>
            </a:r>
            <a:r>
              <a:rPr lang="en-GB" dirty="0">
                <a:latin typeface="+mn-lt"/>
              </a:rPr>
              <a:t> + 1/n</a:t>
            </a:r>
            <a:r>
              <a:rPr lang="en-GB" baseline="-25000" dirty="0">
                <a:latin typeface="+mn-lt"/>
              </a:rPr>
              <a:t>2</a:t>
            </a:r>
            <a:r>
              <a:rPr lang="en-GB" dirty="0">
                <a:latin typeface="+mn-lt"/>
              </a:rPr>
              <a:t>)} </a:t>
            </a:r>
            <a:r>
              <a:rPr lang="en-GB" dirty="0" smtClean="0">
                <a:latin typeface="+mn-lt"/>
              </a:rPr>
              <a:t> = </a:t>
            </a:r>
            <a:r>
              <a:rPr lang="en-GB" sz="2000" b="1" i="1" dirty="0" smtClean="0">
                <a:latin typeface="+mn-lt"/>
              </a:rPr>
              <a:t>the pooled SE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659160"/>
          </a:xfrm>
        </p:spPr>
        <p:txBody>
          <a:bodyPr/>
          <a:lstStyle/>
          <a:p>
            <a:r>
              <a:rPr lang="en-GB" sz="3200" b="1" dirty="0" smtClean="0">
                <a:latin typeface="+mn-lt"/>
              </a:rPr>
              <a:t>Relationship </a:t>
            </a:r>
            <a:r>
              <a:rPr lang="en-GB" sz="3200" b="1" dirty="0" smtClean="0">
                <a:latin typeface="+mn-lt"/>
              </a:rPr>
              <a:t>between </a:t>
            </a:r>
            <a:r>
              <a:rPr lang="en-GB" sz="3200" b="1" dirty="0" smtClean="0">
                <a:latin typeface="+mn-lt"/>
              </a:rPr>
              <a:t>significance and 95% CI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1662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95% CI includes zero	     </a:t>
            </a:r>
            <a:r>
              <a:rPr lang="en-GB" sz="2400" dirty="0" smtClean="0"/>
              <a:t> </a:t>
            </a:r>
            <a:r>
              <a:rPr lang="en-GB" sz="2400" dirty="0" smtClean="0">
                <a:sym typeface="Symbol"/>
              </a:rPr>
              <a:t></a:t>
            </a:r>
            <a:r>
              <a:rPr lang="en-GB" sz="2400" dirty="0" smtClean="0"/>
              <a:t>      H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not rejected at 5% level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GB" sz="2400" dirty="0" smtClean="0"/>
              <a:t>95% CI does not include zero </a:t>
            </a:r>
            <a:r>
              <a:rPr lang="en-GB" sz="2400" dirty="0" smtClean="0"/>
              <a:t>  </a:t>
            </a:r>
            <a:r>
              <a:rPr lang="en-GB" sz="2400" dirty="0" smtClean="0">
                <a:sym typeface="Symbol"/>
              </a:rPr>
              <a:t></a:t>
            </a:r>
            <a:r>
              <a:rPr lang="en-GB" sz="2400" dirty="0" smtClean="0"/>
              <a:t>	H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rejected at 5% level </a:t>
            </a:r>
            <a:endParaRPr lang="en-US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Null hypothesis:  H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: p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= p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   	or H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: p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- p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=0</a:t>
            </a:r>
            <a:endParaRPr lang="en-US" sz="2400" dirty="0" smtClean="0"/>
          </a:p>
          <a:p>
            <a:endParaRPr lang="en-GB" sz="2400" dirty="0" smtClean="0"/>
          </a:p>
          <a:p>
            <a:r>
              <a:rPr lang="en-GB" sz="2200" dirty="0" smtClean="0"/>
              <a:t>The calculation of the standard error of the difference in proportions for the hypothesis test IS DIFFERENT FROM  the calculation of the standard error of the difference (p</a:t>
            </a:r>
            <a:r>
              <a:rPr lang="en-GB" sz="2200" baseline="-25000" dirty="0" smtClean="0"/>
              <a:t>1</a:t>
            </a:r>
            <a:r>
              <a:rPr lang="en-GB" sz="2200" dirty="0" smtClean="0"/>
              <a:t> - p</a:t>
            </a:r>
            <a:r>
              <a:rPr lang="en-GB" sz="2200" baseline="-25000" dirty="0" smtClean="0"/>
              <a:t>2</a:t>
            </a:r>
            <a:r>
              <a:rPr lang="en-GB" sz="2200" dirty="0" smtClean="0"/>
              <a:t>) for the 95% CI.</a:t>
            </a:r>
          </a:p>
          <a:p>
            <a:pPr>
              <a:buNone/>
            </a:pPr>
            <a:endParaRPr lang="en-GB" sz="2200" dirty="0" smtClean="0"/>
          </a:p>
          <a:p>
            <a:r>
              <a:rPr lang="en-GB" sz="2200" dirty="0" smtClean="0"/>
              <a:t>This is because the hypothesis test assumes there is no difference (the NULL hypothesis), whereas the 95% CI assumes there is a difference (and we want to quantify the uncertainty around the difference).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58813"/>
          </a:xfrm>
        </p:spPr>
        <p:txBody>
          <a:bodyPr/>
          <a:lstStyle/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702550" cy="5113337"/>
          </a:xfrm>
        </p:spPr>
        <p:txBody>
          <a:bodyPr/>
          <a:lstStyle/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Present binary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data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Calculate proportions &amp; standard error of the proportion from sample data.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Use standard error to calculate 95% CI and to test hypothesis on proportions.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Use Chi-squared test. </a:t>
            </a: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2800" dirty="0" smtClean="0">
                <a:latin typeface="Calibri" pitchFamily="34" charset="0"/>
                <a:cs typeface="Calibri" pitchFamily="34" charset="0"/>
              </a:rPr>
              <a:t>Teach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some theory, let you explore the concepts using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R.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43-C99B-4151-BCD0-7EE102320F9C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543800" cy="853951"/>
          </a:xfrm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Session 3: Chi- squared test</a:t>
            </a:r>
            <a:endParaRPr lang="en-US" sz="36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2451-AED7-471E-8140-729812688C6A}" type="slidenum">
              <a:rPr lang="en-GB"/>
              <a:pPr/>
              <a:t>21</a:t>
            </a:fld>
            <a:endParaRPr lang="en-GB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Comparing proportions - chi-squared test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51520" y="1155937"/>
            <a:ext cx="8712967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 anchor="ctr">
            <a:spAutoFit/>
          </a:bodyPr>
          <a:lstStyle/>
          <a:p>
            <a:r>
              <a:rPr lang="en-GB" b="1" dirty="0">
                <a:latin typeface="+mn-lt"/>
              </a:rPr>
              <a:t>Comparing two (or more) proportions </a:t>
            </a:r>
          </a:p>
          <a:p>
            <a:r>
              <a:rPr lang="en-GB" b="1" dirty="0" smtClean="0">
                <a:latin typeface="+mn-lt"/>
              </a:rPr>
              <a:t>	</a:t>
            </a:r>
            <a:r>
              <a:rPr lang="en-GB" dirty="0" smtClean="0">
                <a:latin typeface="+mn-lt"/>
              </a:rPr>
              <a:t>– the </a:t>
            </a:r>
            <a:r>
              <a:rPr lang="en-GB" dirty="0">
                <a:latin typeface="+mn-lt"/>
              </a:rPr>
              <a:t>Chi-squared test uses Expected numbers</a:t>
            </a:r>
            <a:r>
              <a:rPr lang="en-GB" dirty="0" smtClean="0">
                <a:latin typeface="+mn-lt"/>
              </a:rPr>
              <a:t>.</a:t>
            </a:r>
          </a:p>
          <a:p>
            <a:endParaRPr lang="en-GB" sz="1200" dirty="0">
              <a:latin typeface="+mn-lt"/>
            </a:endParaRPr>
          </a:p>
          <a:p>
            <a:r>
              <a:rPr lang="en-GB" dirty="0">
                <a:latin typeface="+mn-lt"/>
              </a:rPr>
              <a:t>Chi-squared test is valid for any contingency table</a:t>
            </a:r>
          </a:p>
          <a:p>
            <a:endParaRPr lang="en-GB" sz="1600" dirty="0">
              <a:latin typeface="+mn-lt"/>
            </a:endParaRPr>
          </a:p>
          <a:p>
            <a:r>
              <a:rPr lang="en-GB" dirty="0">
                <a:latin typeface="+mn-lt"/>
              </a:rPr>
              <a:t>Assumptions: sufficient numbers in each cell of the table.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79512" y="3284538"/>
            <a:ext cx="87487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dirty="0">
                <a:latin typeface="+mn-lt"/>
              </a:rPr>
              <a:t>State the null hypothesis: No association between the two variables.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dirty="0">
                <a:latin typeface="+mn-lt"/>
              </a:rPr>
              <a:t>Calculate the expected numbers for each cell.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dirty="0">
                <a:latin typeface="+mn-lt"/>
              </a:rPr>
              <a:t>Calculate the Chi-squared statistic from the Observed and Expected numbers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dirty="0">
                <a:latin typeface="+mn-lt"/>
              </a:rPr>
              <a:t>Test against the chi-squared distribution.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dirty="0">
                <a:latin typeface="+mn-lt"/>
              </a:rPr>
              <a:t>Obtain the p-value for the data, under 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3B5B-2D34-4F47-82D7-F00DB3E92E36}" type="slidenum">
              <a:rPr lang="en-GB"/>
              <a:pPr/>
              <a:t>22</a:t>
            </a:fld>
            <a:endParaRPr lang="en-GB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84213" y="321916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Chi-squared test – the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calculations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15776" y="1254596"/>
            <a:ext cx="8748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b="1" dirty="0">
                <a:latin typeface="+mn-lt"/>
              </a:rPr>
              <a:t>Expected numbers for each cell.</a:t>
            </a:r>
          </a:p>
          <a:p>
            <a:pPr marL="457200" indent="-457200">
              <a:spcBef>
                <a:spcPct val="50000"/>
              </a:spcBef>
            </a:pPr>
            <a:r>
              <a:rPr lang="en-GB" i="1" dirty="0">
                <a:latin typeface="+mn-lt"/>
              </a:rPr>
              <a:t>Expected number in each cell = </a:t>
            </a:r>
            <a:r>
              <a:rPr lang="en-GB" i="1" u="sng" dirty="0">
                <a:latin typeface="+mn-lt"/>
              </a:rPr>
              <a:t>row total X column total</a:t>
            </a:r>
          </a:p>
          <a:p>
            <a:pPr marL="457200" indent="-457200"/>
            <a:r>
              <a:rPr lang="en-GB" i="1" dirty="0">
                <a:latin typeface="+mn-lt"/>
              </a:rPr>
              <a:t>						overall total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Equivalent to the same percentage in each group. </a:t>
            </a:r>
          </a:p>
          <a:p>
            <a:pPr marL="457200" indent="-457200">
              <a:spcBef>
                <a:spcPct val="50000"/>
              </a:spcBef>
            </a:pPr>
            <a:r>
              <a:rPr lang="en-GB" b="1" dirty="0">
                <a:latin typeface="+mn-lt"/>
              </a:rPr>
              <a:t>Chi-squared statistic:</a:t>
            </a:r>
          </a:p>
          <a:p>
            <a:pPr marL="457200" indent="-457200"/>
            <a:endParaRPr lang="en-GB" b="1" dirty="0">
              <a:latin typeface="+mn-lt"/>
            </a:endParaRPr>
          </a:p>
          <a:p>
            <a:pPr marL="457200" indent="-457200"/>
            <a:r>
              <a:rPr lang="en-GB" b="1" dirty="0">
                <a:latin typeface="+mn-lt"/>
              </a:rPr>
              <a:t>			</a:t>
            </a:r>
            <a:r>
              <a:rPr lang="en-GB" b="1" dirty="0">
                <a:latin typeface="+mn-lt"/>
                <a:sym typeface="Symbol" pitchFamily="18" charset="2"/>
              </a:rPr>
              <a:t></a:t>
            </a:r>
            <a:r>
              <a:rPr lang="en-GB" b="1" dirty="0">
                <a:latin typeface="+mn-lt"/>
              </a:rPr>
              <a:t>[(observed-expected)</a:t>
            </a:r>
            <a:r>
              <a:rPr lang="en-GB" b="1" baseline="30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/expected ], </a:t>
            </a:r>
          </a:p>
          <a:p>
            <a:pPr marL="457200" indent="-457200"/>
            <a:endParaRPr lang="en-GB" b="1" dirty="0">
              <a:latin typeface="+mn-lt"/>
            </a:endParaRPr>
          </a:p>
          <a:p>
            <a:pPr marL="457200" indent="-457200"/>
            <a:r>
              <a:rPr lang="en-GB" b="1" dirty="0">
                <a:latin typeface="+mn-lt"/>
              </a:rPr>
              <a:t>			</a:t>
            </a:r>
            <a:r>
              <a:rPr lang="en-GB" b="1" dirty="0">
                <a:latin typeface="+mn-lt"/>
                <a:sym typeface="Symbol" pitchFamily="18" charset="2"/>
              </a:rPr>
              <a:t></a:t>
            </a:r>
            <a:r>
              <a:rPr lang="en-GB" b="1" baseline="30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 = </a:t>
            </a:r>
            <a:r>
              <a:rPr lang="en-GB" b="1" dirty="0">
                <a:latin typeface="+mn-lt"/>
                <a:sym typeface="Symbol" pitchFamily="18" charset="2"/>
              </a:rPr>
              <a:t></a:t>
            </a:r>
            <a:r>
              <a:rPr lang="en-GB" b="1" dirty="0">
                <a:latin typeface="+mn-lt"/>
              </a:rPr>
              <a:t>(O - E)</a:t>
            </a:r>
            <a:r>
              <a:rPr lang="en-GB" b="1" baseline="30000" dirty="0">
                <a:latin typeface="+mn-lt"/>
              </a:rPr>
              <a:t>2</a:t>
            </a:r>
            <a:r>
              <a:rPr lang="en-GB" b="1" dirty="0">
                <a:latin typeface="+mn-lt"/>
              </a:rPr>
              <a:t>/E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Note the calculation is done for each cell, and then summed up over all cells.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70B0-41B0-4AD1-B46D-C255611AC81B}" type="slidenum">
              <a:rPr lang="en-GB"/>
              <a:pPr/>
              <a:t>23</a:t>
            </a:fld>
            <a:endParaRPr lang="en-GB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Chi-squared test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79512" y="976804"/>
            <a:ext cx="813593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r>
              <a:rPr lang="en-GB" dirty="0">
                <a:latin typeface="+mn-lt"/>
              </a:rPr>
              <a:t>In </a:t>
            </a:r>
            <a:r>
              <a:rPr lang="en-GB" dirty="0" smtClean="0">
                <a:latin typeface="+mn-lt"/>
              </a:rPr>
              <a:t>R, </a:t>
            </a:r>
            <a:r>
              <a:rPr lang="en-GB" dirty="0">
                <a:latin typeface="+mn-lt"/>
              </a:rPr>
              <a:t>the Chi-squared test is obtained from the </a:t>
            </a:r>
            <a:r>
              <a:rPr lang="en-GB" dirty="0" smtClean="0">
                <a:latin typeface="+mn-lt"/>
              </a:rPr>
              <a:t>summary(table()) function or the </a:t>
            </a:r>
            <a:r>
              <a:rPr lang="en-GB" dirty="0" err="1" smtClean="0">
                <a:latin typeface="+mn-lt"/>
              </a:rPr>
              <a:t>prop.test</a:t>
            </a:r>
            <a:r>
              <a:rPr lang="en-GB" dirty="0" smtClean="0">
                <a:latin typeface="+mn-lt"/>
              </a:rPr>
              <a:t>() function or the </a:t>
            </a:r>
            <a:r>
              <a:rPr lang="en-GB" dirty="0" err="1" smtClean="0">
                <a:latin typeface="+mn-lt"/>
              </a:rPr>
              <a:t>chisq.test</a:t>
            </a:r>
            <a:r>
              <a:rPr lang="en-GB" dirty="0">
                <a:latin typeface="+mn-lt"/>
              </a:rPr>
              <a:t>() </a:t>
            </a:r>
            <a:r>
              <a:rPr lang="en-GB" dirty="0" smtClean="0">
                <a:latin typeface="+mn-lt"/>
              </a:rPr>
              <a:t>function.</a:t>
            </a:r>
            <a:endParaRPr lang="en-GB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5" y="1916832"/>
            <a:ext cx="7919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mytable</a:t>
            </a:r>
            <a:r>
              <a:rPr lang="en-US" sz="1400" dirty="0">
                <a:latin typeface="Courier" pitchFamily="49" charset="0"/>
              </a:rPr>
              <a:t> &lt;- table(birthweight2$sex,birthweight2$lbw2)</a:t>
            </a:r>
          </a:p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mytable</a:t>
            </a:r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</a:t>
            </a:r>
          </a:p>
          <a:p>
            <a:r>
              <a:rPr lang="en-US" sz="1400" dirty="0">
                <a:latin typeface="Courier" pitchFamily="49" charset="0"/>
              </a:rPr>
              <a:t>           0   1</a:t>
            </a:r>
          </a:p>
          <a:p>
            <a:r>
              <a:rPr lang="en-US" sz="1400" dirty="0">
                <a:latin typeface="Courier" pitchFamily="49" charset="0"/>
              </a:rPr>
              <a:t>  Male   291  35</a:t>
            </a:r>
          </a:p>
          <a:p>
            <a:r>
              <a:rPr lang="en-US" sz="1400" dirty="0">
                <a:latin typeface="Courier" pitchFamily="49" charset="0"/>
              </a:rPr>
              <a:t>  Female 270  45</a:t>
            </a:r>
          </a:p>
          <a:p>
            <a:r>
              <a:rPr lang="en-US" sz="1400" dirty="0">
                <a:latin typeface="Courier" pitchFamily="49" charset="0"/>
              </a:rPr>
              <a:t>&gt; summary(</a:t>
            </a:r>
            <a:r>
              <a:rPr lang="en-US" sz="1400" dirty="0" err="1">
                <a:latin typeface="Courier" pitchFamily="49" charset="0"/>
              </a:rPr>
              <a:t>mytable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Number of cases in table: 641 </a:t>
            </a:r>
          </a:p>
          <a:p>
            <a:r>
              <a:rPr lang="en-US" sz="1400" dirty="0">
                <a:latin typeface="Courier" pitchFamily="49" charset="0"/>
              </a:rPr>
              <a:t>Number of factors: 2 </a:t>
            </a:r>
          </a:p>
          <a:p>
            <a:r>
              <a:rPr lang="en-US" sz="1400" dirty="0">
                <a:latin typeface="Courier" pitchFamily="49" charset="0"/>
              </a:rPr>
              <a:t>Test for independence of all factors:</a:t>
            </a:r>
          </a:p>
          <a:p>
            <a:r>
              <a:rPr lang="en-US" sz="1400" dirty="0">
                <a:latin typeface="Courier" pitchFamily="49" charset="0"/>
              </a:rPr>
              <a:t>        </a:t>
            </a:r>
            <a:r>
              <a:rPr lang="en-US" sz="1400" dirty="0" err="1">
                <a:latin typeface="Courier" pitchFamily="49" charset="0"/>
              </a:rPr>
              <a:t>Chisq</a:t>
            </a:r>
            <a:r>
              <a:rPr lang="en-US" sz="1400" dirty="0">
                <a:latin typeface="Courier" pitchFamily="49" charset="0"/>
              </a:rPr>
              <a:t> = 1.8479, </a:t>
            </a:r>
            <a:r>
              <a:rPr lang="en-US" sz="1400" dirty="0" err="1">
                <a:latin typeface="Courier" pitchFamily="49" charset="0"/>
              </a:rPr>
              <a:t>df</a:t>
            </a:r>
            <a:r>
              <a:rPr lang="en-US" sz="1400" dirty="0">
                <a:latin typeface="Courier" pitchFamily="49" charset="0"/>
              </a:rPr>
              <a:t> = 1, p-value = 0.174</a:t>
            </a:r>
          </a:p>
          <a:p>
            <a:endParaRPr lang="en-US" sz="1400" dirty="0">
              <a:latin typeface="Courier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317" y="4941168"/>
            <a:ext cx="7943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chisq.test</a:t>
            </a:r>
            <a:r>
              <a:rPr lang="en-US" sz="1400" dirty="0">
                <a:latin typeface="Courier" pitchFamily="49" charset="0"/>
              </a:rPr>
              <a:t>(birthweight2$sex,birthweight2$lbw2,correct = FALSE)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Pearson's Chi-squared test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data:  birthweight2$sex and birthweight2$lbw2 </a:t>
            </a:r>
          </a:p>
          <a:p>
            <a:r>
              <a:rPr lang="en-US" sz="1400" dirty="0">
                <a:latin typeface="Courier" pitchFamily="49" charset="0"/>
              </a:rPr>
              <a:t>X-squared = 1.8479, </a:t>
            </a:r>
            <a:r>
              <a:rPr lang="en-US" sz="1400" dirty="0" err="1">
                <a:latin typeface="Courier" pitchFamily="49" charset="0"/>
              </a:rPr>
              <a:t>df</a:t>
            </a:r>
            <a:r>
              <a:rPr lang="en-US" sz="1400" dirty="0">
                <a:latin typeface="Courier" pitchFamily="49" charset="0"/>
              </a:rPr>
              <a:t> = 1, p-value = 0.174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9806-635D-4C5C-A461-17063765AB9C}" type="slidenum">
              <a:rPr lang="en-GB"/>
              <a:pPr/>
              <a:t>24</a:t>
            </a:fld>
            <a:endParaRPr lang="en-GB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87388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Contingency tables – the exact test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9512" y="1124744"/>
            <a:ext cx="813593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r>
              <a:rPr lang="en-GB" dirty="0">
                <a:latin typeface="+mn-lt"/>
              </a:rPr>
              <a:t>If Chi-squared test </a:t>
            </a:r>
            <a:r>
              <a:rPr lang="en-GB" b="1" dirty="0">
                <a:latin typeface="+mn-lt"/>
              </a:rPr>
              <a:t>not</a:t>
            </a:r>
            <a:r>
              <a:rPr lang="en-GB" dirty="0">
                <a:latin typeface="+mn-lt"/>
              </a:rPr>
              <a:t> valid then get </a:t>
            </a:r>
            <a:r>
              <a:rPr lang="en-GB" dirty="0" smtClean="0">
                <a:latin typeface="+mn-lt"/>
              </a:rPr>
              <a:t>R to </a:t>
            </a:r>
            <a:r>
              <a:rPr lang="en-GB" dirty="0">
                <a:latin typeface="+mn-lt"/>
              </a:rPr>
              <a:t>test the </a:t>
            </a:r>
            <a:r>
              <a:rPr lang="en-GB" dirty="0" smtClean="0">
                <a:latin typeface="+mn-lt"/>
              </a:rPr>
              <a:t>null hypothesis </a:t>
            </a:r>
            <a:r>
              <a:rPr lang="en-GB" dirty="0">
                <a:latin typeface="+mn-lt"/>
              </a:rPr>
              <a:t>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using  the Fishers </a:t>
            </a:r>
            <a:r>
              <a:rPr lang="en-GB" dirty="0">
                <a:latin typeface="+mn-lt"/>
              </a:rPr>
              <a:t>exact test.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1" y="2348880"/>
            <a:ext cx="7955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fisher.test</a:t>
            </a:r>
            <a:r>
              <a:rPr lang="en-US" sz="1400" dirty="0">
                <a:latin typeface="Courier" pitchFamily="49" charset="0"/>
              </a:rPr>
              <a:t>(birthweight2$sex,birthweight2$lbw2)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Fisher's Exact Test for Count Data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data:  birthweight2$sex and birthweight2$lbw2 </a:t>
            </a:r>
          </a:p>
          <a:p>
            <a:r>
              <a:rPr lang="en-US" sz="1400" dirty="0">
                <a:latin typeface="Courier" pitchFamily="49" charset="0"/>
              </a:rPr>
              <a:t>p-value = 0.1895</a:t>
            </a:r>
          </a:p>
          <a:p>
            <a:r>
              <a:rPr lang="en-US" sz="1400" dirty="0">
                <a:latin typeface="Courier" pitchFamily="49" charset="0"/>
              </a:rPr>
              <a:t>alternative hypothesis: true odds ratio is not equal to 1 </a:t>
            </a:r>
          </a:p>
          <a:p>
            <a:r>
              <a:rPr lang="en-US" sz="1400" dirty="0">
                <a:latin typeface="Courier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" pitchFamily="49" charset="0"/>
              </a:rPr>
              <a:t> 0.8423684 2.2922323 </a:t>
            </a:r>
          </a:p>
          <a:p>
            <a:r>
              <a:rPr lang="en-US" sz="1400" dirty="0">
                <a:latin typeface="Courier" pitchFamily="49" charset="0"/>
              </a:rPr>
              <a:t>sample estimates:</a:t>
            </a:r>
          </a:p>
          <a:p>
            <a:r>
              <a:rPr lang="en-US" sz="1400" dirty="0">
                <a:latin typeface="Courier" pitchFamily="49" charset="0"/>
              </a:rPr>
              <a:t>odds ratio </a:t>
            </a:r>
          </a:p>
          <a:p>
            <a:r>
              <a:rPr lang="en-US" sz="1400" dirty="0">
                <a:latin typeface="Courier" pitchFamily="49" charset="0"/>
              </a:rPr>
              <a:t>  1.384999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A6B7-3343-431A-B299-F82752A1D113}" type="slidenum">
              <a:rPr lang="en-GB"/>
              <a:pPr/>
              <a:t>25</a:t>
            </a:fld>
            <a:endParaRPr lang="en-GB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Chi-squared test - for larger tables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51520" y="1169735"/>
            <a:ext cx="856895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 anchor="ctr">
            <a:spAutoFit/>
          </a:bodyPr>
          <a:lstStyle/>
          <a:p>
            <a:r>
              <a:rPr lang="en-GB" dirty="0">
                <a:latin typeface="+mn-lt"/>
              </a:rPr>
              <a:t>Chi-squared test can be used for larger tables, with more categories (</a:t>
            </a:r>
            <a:r>
              <a:rPr lang="en-GB" dirty="0" err="1">
                <a:latin typeface="+mn-lt"/>
              </a:rPr>
              <a:t>eg</a:t>
            </a:r>
            <a:r>
              <a:rPr lang="en-GB" dirty="0">
                <a:latin typeface="+mn-lt"/>
              </a:rPr>
              <a:t>. </a:t>
            </a:r>
            <a:r>
              <a:rPr lang="en-GB" dirty="0" err="1">
                <a:latin typeface="+mn-lt"/>
              </a:rPr>
              <a:t>agegroups</a:t>
            </a:r>
            <a:r>
              <a:rPr lang="en-GB" dirty="0">
                <a:latin typeface="+mn-lt"/>
              </a:rPr>
              <a:t>).  Same assumptions about expected numbers!!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95536" y="2298352"/>
            <a:ext cx="835292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+mn-lt"/>
              </a:rPr>
              <a:t> Tabulate outcome by explanatory factor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+mn-lt"/>
              </a:rPr>
              <a:t> Calculate expected numbers for each cell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+mn-lt"/>
              </a:rPr>
              <a:t> Calculate the test statistic:</a:t>
            </a:r>
          </a:p>
          <a:p>
            <a:pPr lvl="2">
              <a:spcBef>
                <a:spcPct val="50000"/>
              </a:spcBef>
            </a:pPr>
            <a:r>
              <a:rPr lang="en-GB" dirty="0">
                <a:latin typeface="+mn-lt"/>
              </a:rPr>
              <a:t>	 </a:t>
            </a:r>
            <a:r>
              <a:rPr lang="en-GB" b="1" dirty="0">
                <a:latin typeface="+mn-lt"/>
                <a:sym typeface="Symbol" pitchFamily="18" charset="2"/>
              </a:rPr>
              <a:t></a:t>
            </a:r>
            <a:r>
              <a:rPr lang="en-GB" b="1" dirty="0">
                <a:latin typeface="+mn-lt"/>
              </a:rPr>
              <a:t>2 = </a:t>
            </a:r>
            <a:r>
              <a:rPr lang="en-GB" b="1" dirty="0">
                <a:latin typeface="+mn-lt"/>
                <a:sym typeface="Symbol" pitchFamily="18" charset="2"/>
              </a:rPr>
              <a:t></a:t>
            </a:r>
            <a:r>
              <a:rPr lang="en-GB" b="1" dirty="0">
                <a:latin typeface="+mn-lt"/>
              </a:rPr>
              <a:t>(O - E)2/E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+mn-lt"/>
              </a:rPr>
              <a:t> Calculate the degrees of freedom (</a:t>
            </a:r>
            <a:r>
              <a:rPr lang="en-GB" dirty="0" err="1">
                <a:latin typeface="+mn-lt"/>
              </a:rPr>
              <a:t>d.f</a:t>
            </a:r>
            <a:r>
              <a:rPr lang="en-GB" dirty="0">
                <a:latin typeface="+mn-lt"/>
              </a:rPr>
              <a:t>.)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	</a:t>
            </a:r>
            <a:r>
              <a:rPr lang="en-GB" b="1" dirty="0" err="1">
                <a:latin typeface="+mn-lt"/>
              </a:rPr>
              <a:t>d.f</a:t>
            </a:r>
            <a:r>
              <a:rPr lang="en-GB" b="1" dirty="0">
                <a:latin typeface="+mn-lt"/>
              </a:rPr>
              <a:t>. = (number rows – 1) * (number of cols -1).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+mn-lt"/>
              </a:rPr>
              <a:t> Test against the Chi squared distribution, and get the p-value under the null hypothesis (H</a:t>
            </a:r>
            <a:r>
              <a:rPr lang="en-GB" baseline="-25000" dirty="0">
                <a:latin typeface="+mn-lt"/>
              </a:rPr>
              <a:t>0</a:t>
            </a:r>
            <a:r>
              <a:rPr lang="en-GB" dirty="0">
                <a:latin typeface="+mn-lt"/>
              </a:rPr>
              <a:t>)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9D26-6468-4D59-A0B5-B853045F9321}" type="slidenum">
              <a:rPr lang="en-GB"/>
              <a:pPr/>
              <a:t>26</a:t>
            </a:fld>
            <a:endParaRPr lang="en-GB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Chi-squared test - for larger tables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68313" y="978908"/>
            <a:ext cx="813593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r>
              <a:rPr lang="en-GB" dirty="0">
                <a:latin typeface="+mn-lt"/>
              </a:rPr>
              <a:t>Larger tables using </a:t>
            </a:r>
            <a:r>
              <a:rPr lang="en-GB" dirty="0" smtClean="0">
                <a:latin typeface="+mn-lt"/>
              </a:rPr>
              <a:t>R</a:t>
            </a:r>
            <a:endParaRPr lang="en-GB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988840"/>
            <a:ext cx="72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49" charset="0"/>
              </a:rPr>
              <a:t>&gt; mytable3 &lt;- table(birthweight2$ethnic,birthweight2$lbw2)</a:t>
            </a:r>
          </a:p>
          <a:p>
            <a:r>
              <a:rPr lang="en-US" sz="1600" dirty="0">
                <a:latin typeface="Courier" pitchFamily="49" charset="0"/>
              </a:rPr>
              <a:t>&gt; mytable3</a:t>
            </a:r>
          </a:p>
          <a:p>
            <a:r>
              <a:rPr lang="en-US" sz="1600" dirty="0">
                <a:latin typeface="Courier" pitchFamily="49" charset="0"/>
              </a:rPr>
              <a:t>   </a:t>
            </a:r>
          </a:p>
          <a:p>
            <a:r>
              <a:rPr lang="en-US" sz="1600" dirty="0">
                <a:latin typeface="Courier" pitchFamily="49" charset="0"/>
              </a:rPr>
              <a:t>      0   1</a:t>
            </a:r>
          </a:p>
          <a:p>
            <a:r>
              <a:rPr lang="en-US" sz="1600" dirty="0">
                <a:latin typeface="Courier" pitchFamily="49" charset="0"/>
              </a:rPr>
              <a:t>  1 230  30</a:t>
            </a:r>
          </a:p>
          <a:p>
            <a:r>
              <a:rPr lang="en-US" sz="1600" dirty="0">
                <a:latin typeface="Courier" pitchFamily="49" charset="0"/>
              </a:rPr>
              <a:t>  2  71  10</a:t>
            </a:r>
          </a:p>
          <a:p>
            <a:r>
              <a:rPr lang="en-US" sz="1600" dirty="0">
                <a:latin typeface="Courier" pitchFamily="49" charset="0"/>
              </a:rPr>
              <a:t>  3 134  25</a:t>
            </a:r>
          </a:p>
          <a:p>
            <a:r>
              <a:rPr lang="en-US" sz="1600" dirty="0">
                <a:latin typeface="Courier" pitchFamily="49" charset="0"/>
              </a:rPr>
              <a:t>  4 126  15</a:t>
            </a:r>
          </a:p>
          <a:p>
            <a:r>
              <a:rPr lang="en-US" sz="1600" dirty="0">
                <a:latin typeface="Courier" pitchFamily="49" charset="0"/>
              </a:rPr>
              <a:t>&gt; summary(mytable3)</a:t>
            </a:r>
          </a:p>
          <a:p>
            <a:r>
              <a:rPr lang="en-US" sz="1600" dirty="0">
                <a:latin typeface="Courier" pitchFamily="49" charset="0"/>
              </a:rPr>
              <a:t>Number of cases in table: 641 </a:t>
            </a:r>
          </a:p>
          <a:p>
            <a:r>
              <a:rPr lang="en-US" sz="1600" dirty="0">
                <a:latin typeface="Courier" pitchFamily="49" charset="0"/>
              </a:rPr>
              <a:t>Number of factors: 2 </a:t>
            </a:r>
          </a:p>
          <a:p>
            <a:r>
              <a:rPr lang="en-US" sz="1600" dirty="0">
                <a:latin typeface="Courier" pitchFamily="49" charset="0"/>
              </a:rPr>
              <a:t>Test for independence of all factors:</a:t>
            </a:r>
          </a:p>
          <a:p>
            <a:r>
              <a:rPr lang="en-US" sz="1600" dirty="0">
                <a:latin typeface="Courier" pitchFamily="49" charset="0"/>
              </a:rPr>
              <a:t>        </a:t>
            </a:r>
            <a:r>
              <a:rPr lang="en-US" sz="1600" dirty="0" err="1">
                <a:latin typeface="Courier" pitchFamily="49" charset="0"/>
              </a:rPr>
              <a:t>Chisq</a:t>
            </a:r>
            <a:r>
              <a:rPr lang="en-US" sz="1600" dirty="0">
                <a:latin typeface="Courier" pitchFamily="49" charset="0"/>
              </a:rPr>
              <a:t> = 2.1814, </a:t>
            </a:r>
            <a:r>
              <a:rPr lang="en-US" sz="1600" dirty="0" err="1">
                <a:latin typeface="Courier" pitchFamily="49" charset="0"/>
              </a:rPr>
              <a:t>df</a:t>
            </a:r>
            <a:r>
              <a:rPr lang="en-US" sz="1600" dirty="0">
                <a:latin typeface="Courier" pitchFamily="49" charset="0"/>
              </a:rPr>
              <a:t> = 3, p-value = 0.5356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2F91-E867-4B4A-A9E5-4ABD3B8390A5}" type="slidenum">
              <a:rPr lang="en-GB"/>
              <a:pPr/>
              <a:t>27</a:t>
            </a:fld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Larger tables -many levels of an exposure</a:t>
            </a:r>
          </a:p>
        </p:txBody>
      </p:sp>
      <p:sp>
        <p:nvSpPr>
          <p:cNvPr id="28729" name="Text Box 57"/>
          <p:cNvSpPr txBox="1">
            <a:spLocks noChangeArrowheads="1"/>
          </p:cNvSpPr>
          <p:nvPr/>
        </p:nvSpPr>
        <p:spPr bwMode="auto">
          <a:xfrm>
            <a:off x="208485" y="847725"/>
            <a:ext cx="8136904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dirty="0" smtClean="0">
                <a:latin typeface="+mn-lt"/>
              </a:rPr>
              <a:t>For </a:t>
            </a:r>
            <a:r>
              <a:rPr lang="en-GB" dirty="0">
                <a:latin typeface="+mn-lt"/>
              </a:rPr>
              <a:t>an ordered categorical exposure variable, it is possible to </a:t>
            </a:r>
            <a:r>
              <a:rPr lang="en-GB" dirty="0" smtClean="0">
                <a:latin typeface="+mn-lt"/>
              </a:rPr>
              <a:t>analyse for </a:t>
            </a:r>
            <a:r>
              <a:rPr lang="en-GB" dirty="0">
                <a:latin typeface="+mn-lt"/>
              </a:rPr>
              <a:t>a </a:t>
            </a:r>
            <a:r>
              <a:rPr lang="en-GB" b="1" dirty="0">
                <a:latin typeface="+mn-lt"/>
              </a:rPr>
              <a:t>trend across exposure levels</a:t>
            </a:r>
            <a:r>
              <a:rPr lang="en-GB" dirty="0">
                <a:latin typeface="+mn-lt"/>
              </a:rPr>
              <a:t>. Two methods of doing this</a:t>
            </a:r>
            <a:r>
              <a:rPr lang="en-GB" dirty="0" smtClean="0">
                <a:latin typeface="+mn-lt"/>
              </a:rPr>
              <a:t>: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latin typeface="+mn-lt"/>
              </a:rPr>
              <a:t>Chi-squared </a:t>
            </a:r>
            <a:r>
              <a:rPr lang="en-GB" b="1" dirty="0">
                <a:latin typeface="+mn-lt"/>
              </a:rPr>
              <a:t>test for </a:t>
            </a:r>
            <a:r>
              <a:rPr lang="en-GB" b="1" dirty="0" smtClean="0">
                <a:latin typeface="+mn-lt"/>
              </a:rPr>
              <a:t>trend</a:t>
            </a:r>
            <a:r>
              <a:rPr lang="en-GB" dirty="0" smtClean="0">
                <a:latin typeface="+mn-lt"/>
              </a:rPr>
              <a:t>.</a:t>
            </a:r>
          </a:p>
          <a:p>
            <a:pPr marL="1371600" lvl="2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GB" b="1" dirty="0" smtClean="0">
                <a:latin typeface="+mn-lt"/>
              </a:rPr>
              <a:t>Test for trend in odds</a:t>
            </a:r>
            <a:r>
              <a:rPr lang="en-GB" dirty="0" smtClean="0">
                <a:latin typeface="+mn-lt"/>
              </a:rPr>
              <a:t> across the levels. </a:t>
            </a:r>
          </a:p>
          <a:p>
            <a:pPr marL="457200" indent="-457200"/>
            <a:endParaRPr lang="en-GB" sz="1400" dirty="0">
              <a:latin typeface="+mn-lt"/>
            </a:endParaRPr>
          </a:p>
          <a:p>
            <a:pPr marL="457200" indent="-457200">
              <a:spcBef>
                <a:spcPct val="50000"/>
              </a:spcBef>
            </a:pPr>
            <a:endParaRPr lang="en-GB" sz="14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3" y="3284984"/>
            <a:ext cx="86693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t&lt;- table(birthweight2$lbw2 ,birthweight2$gestwkgp</a:t>
            </a:r>
            <a:r>
              <a:rPr lang="en-US" sz="1400" dirty="0" smtClean="0">
                <a:latin typeface="Courier" pitchFamily="49" charset="0"/>
              </a:rPr>
              <a:t>)</a:t>
            </a:r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&gt; t</a:t>
            </a:r>
          </a:p>
          <a:p>
            <a:r>
              <a:rPr lang="en-US" sz="1400" dirty="0">
                <a:latin typeface="Courier" pitchFamily="49" charset="0"/>
              </a:rPr>
              <a:t>   </a:t>
            </a:r>
          </a:p>
          <a:p>
            <a:r>
              <a:rPr lang="en-US" sz="1400" dirty="0">
                <a:latin typeface="Courier" pitchFamily="49" charset="0"/>
              </a:rPr>
              <a:t>    [25,32] (32,36] (36,40] (40,42]</a:t>
            </a:r>
          </a:p>
          <a:p>
            <a:r>
              <a:rPr lang="en-US" sz="1400" dirty="0">
                <a:latin typeface="Courier" pitchFamily="49" charset="0"/>
              </a:rPr>
              <a:t>  0       0      24     430     107</a:t>
            </a:r>
          </a:p>
          <a:p>
            <a:r>
              <a:rPr lang="en-US" sz="1400" dirty="0">
                <a:latin typeface="Courier" pitchFamily="49" charset="0"/>
              </a:rPr>
              <a:t>  1      21      28      31       0</a:t>
            </a:r>
          </a:p>
          <a:p>
            <a:r>
              <a:rPr lang="en-US" sz="1400" dirty="0">
                <a:latin typeface="Courier" pitchFamily="49" charset="0"/>
              </a:rPr>
              <a:t>&gt; x&lt;-t[2,] # number of low birth weights</a:t>
            </a:r>
          </a:p>
          <a:p>
            <a:r>
              <a:rPr lang="en-US" sz="1400" dirty="0">
                <a:latin typeface="Courier" pitchFamily="49" charset="0"/>
              </a:rPr>
              <a:t>&gt; n&lt;-apply(t,2,FUN=sum)   # </a:t>
            </a:r>
            <a:r>
              <a:rPr lang="en-US" sz="1400" dirty="0" smtClean="0">
                <a:latin typeface="Courier" pitchFamily="49" charset="0"/>
              </a:rPr>
              <a:t>total </a:t>
            </a:r>
            <a:r>
              <a:rPr lang="en-US" sz="1400" dirty="0">
                <a:latin typeface="Courier" pitchFamily="49" charset="0"/>
              </a:rPr>
              <a:t>number of </a:t>
            </a:r>
            <a:r>
              <a:rPr lang="en-US" sz="1400" dirty="0" smtClean="0">
                <a:latin typeface="Courier" pitchFamily="49" charset="0"/>
              </a:rPr>
              <a:t>births </a:t>
            </a:r>
            <a:r>
              <a:rPr lang="en-US" sz="1400" dirty="0">
                <a:latin typeface="Courier" pitchFamily="49" charset="0"/>
              </a:rPr>
              <a:t>in each gestation age group </a:t>
            </a:r>
          </a:p>
          <a:p>
            <a:r>
              <a:rPr lang="en-US" sz="1400" dirty="0" smtClean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prop.trend.test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x,n</a:t>
            </a:r>
            <a:r>
              <a:rPr lang="en-US" sz="1400" dirty="0">
                <a:latin typeface="Courier" pitchFamily="49" charset="0"/>
              </a:rPr>
              <a:t>)     # Trend test; Significant 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Chi-squared Test for Trend in Proportions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data:  x out of n ,</a:t>
            </a:r>
          </a:p>
          <a:p>
            <a:r>
              <a:rPr lang="en-US" sz="1400" dirty="0">
                <a:latin typeface="Courier" pitchFamily="49" charset="0"/>
              </a:rPr>
              <a:t> using scores: 1 2 3 4 </a:t>
            </a:r>
          </a:p>
          <a:p>
            <a:r>
              <a:rPr lang="en-US" sz="1400" dirty="0">
                <a:latin typeface="Courier" pitchFamily="49" charset="0"/>
              </a:rPr>
              <a:t>X-squared = 193.4759, </a:t>
            </a:r>
            <a:r>
              <a:rPr lang="en-US" sz="1400" dirty="0" err="1">
                <a:latin typeface="Courier" pitchFamily="49" charset="0"/>
              </a:rPr>
              <a:t>df</a:t>
            </a:r>
            <a:r>
              <a:rPr lang="en-US" sz="1400" dirty="0">
                <a:latin typeface="Courier" pitchFamily="49" charset="0"/>
              </a:rPr>
              <a:t> = 1, p-value &lt; 2.2e-16</a:t>
            </a:r>
          </a:p>
          <a:p>
            <a:endParaRPr lang="en-US" sz="14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578-46AD-45C6-A3E3-E8FD4D4148E5}" type="slidenum">
              <a:rPr lang="en-GB"/>
              <a:pPr/>
              <a:t>28</a:t>
            </a:fld>
            <a:endParaRPr lang="en-GB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1296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+mn-lt"/>
              </a:rPr>
              <a:t>Summary of the comparison of proportions </a:t>
            </a:r>
          </a:p>
          <a:p>
            <a:pPr>
              <a:spcBef>
                <a:spcPct val="50000"/>
              </a:spcBef>
            </a:pPr>
            <a:endParaRPr lang="en-GB" sz="2800" dirty="0" smtClean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Using </a:t>
            </a:r>
            <a:r>
              <a:rPr lang="en-GB" sz="2800" dirty="0">
                <a:latin typeface="+mn-lt"/>
              </a:rPr>
              <a:t>the normal approximation (use </a:t>
            </a:r>
            <a:r>
              <a:rPr lang="en-GB" sz="2800" b="1" i="1" dirty="0" smtClean="0">
                <a:latin typeface="+mn-lt"/>
              </a:rPr>
              <a:t>Z-test</a:t>
            </a:r>
            <a:r>
              <a:rPr lang="en-GB" sz="2800" dirty="0" smtClean="0">
                <a:latin typeface="+mn-lt"/>
              </a:rPr>
              <a:t>):</a:t>
            </a:r>
            <a:endParaRPr lang="en-GB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	- SE(diff) for calculating the 95% CI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	- SE(p) to test </a:t>
            </a:r>
            <a:r>
              <a:rPr lang="en-GB" sz="2800" dirty="0" smtClean="0">
                <a:latin typeface="+mn-lt"/>
              </a:rPr>
              <a:t>H</a:t>
            </a:r>
            <a:r>
              <a:rPr lang="en-GB" sz="2800" baseline="-25000" dirty="0" smtClean="0">
                <a:latin typeface="+mn-lt"/>
              </a:rPr>
              <a:t>0</a:t>
            </a:r>
            <a:endParaRPr lang="en-GB" sz="2800" dirty="0" smtClean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Using </a:t>
            </a:r>
            <a:r>
              <a:rPr lang="en-GB" sz="2800" dirty="0">
                <a:latin typeface="+mn-lt"/>
              </a:rPr>
              <a:t>Chi-squared to test the null hypothesis.  Needs sufficient numbers for each cell </a:t>
            </a:r>
            <a:r>
              <a:rPr lang="en-GB" sz="2800" i="1" dirty="0" smtClean="0">
                <a:latin typeface="+mn-lt"/>
              </a:rPr>
              <a:t>(</a:t>
            </a:r>
            <a:r>
              <a:rPr lang="en-GB" sz="2800" i="1" dirty="0" err="1" smtClean="0">
                <a:latin typeface="+mn-lt"/>
              </a:rPr>
              <a:t>chisq.test</a:t>
            </a:r>
            <a:r>
              <a:rPr lang="en-GB" sz="2800" i="1" dirty="0" smtClean="0">
                <a:latin typeface="+mn-lt"/>
              </a:rPr>
              <a:t>() , summary(table())) </a:t>
            </a: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If </a:t>
            </a:r>
            <a:r>
              <a:rPr lang="en-GB" sz="2800" dirty="0">
                <a:latin typeface="+mn-lt"/>
              </a:rPr>
              <a:t>not then use exact methods to test </a:t>
            </a:r>
            <a:r>
              <a:rPr lang="en-GB" sz="2800" dirty="0" smtClean="0">
                <a:latin typeface="+mn-lt"/>
              </a:rPr>
              <a:t>difference – Fishers exact test (</a:t>
            </a:r>
            <a:r>
              <a:rPr lang="en-GB" sz="2800" i="1" dirty="0" err="1" smtClean="0">
                <a:latin typeface="+mn-lt"/>
              </a:rPr>
              <a:t>fisher.test</a:t>
            </a:r>
            <a:r>
              <a:rPr lang="en-GB" sz="2800" i="1" dirty="0" smtClean="0">
                <a:latin typeface="+mn-lt"/>
              </a:rPr>
              <a:t>())</a:t>
            </a:r>
            <a:endParaRPr lang="en-GB" sz="2800" i="1" dirty="0">
              <a:latin typeface="+mn-lt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916238" y="2997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3952-4486-49F0-94CB-101E5EAA4690}" type="slidenum">
              <a:rPr lang="en-GB"/>
              <a:pPr/>
              <a:t>29</a:t>
            </a:fld>
            <a:endParaRPr lang="en-GB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7388" y="476250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Practical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6. </a:t>
            </a:r>
            <a:r>
              <a:rPr lang="en-GB" sz="3200" b="1" dirty="0">
                <a:solidFill>
                  <a:schemeClr val="tx2"/>
                </a:solidFill>
                <a:latin typeface="+mn-lt"/>
              </a:rPr>
              <a:t>Analysing Low birth weight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5536" y="1412776"/>
            <a:ext cx="7989888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Use birthweight2, with outcome low birth weight (lbw)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Ensure you have the variable that shows 1= LBW, 0=Normal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Tabulate and test if lbw differs by sex of baby.  What is the difference in proportion lbw between the sexes.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Tabulate the low birth weight by hypertension status of mothers (variable is called ht)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>
                <a:latin typeface="+mn-lt"/>
              </a:rPr>
              <a:t>Look at the association between lbw and hypertension (ht), using the chi-squared </a:t>
            </a:r>
            <a:r>
              <a:rPr lang="en-GB" dirty="0" smtClean="0">
                <a:latin typeface="+mn-lt"/>
              </a:rPr>
              <a:t>test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 smtClean="0">
                <a:latin typeface="+mn-lt"/>
              </a:rPr>
              <a:t>Compare </a:t>
            </a:r>
            <a:r>
              <a:rPr lang="en-GB" dirty="0">
                <a:latin typeface="+mn-lt"/>
              </a:rPr>
              <a:t>the proportion with low birth weight by the ethnic groups.  What problem do you see?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B6AC-145C-46B0-9D7D-F7D952615AFB}" type="slidenum">
              <a:rPr lang="en-GB"/>
              <a:pPr/>
              <a:t>3</a:t>
            </a:fld>
            <a:endParaRPr lang="en-GB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1547813" y="1196975"/>
            <a:ext cx="4130675" cy="2749550"/>
          </a:xfrm>
          <a:custGeom>
            <a:avLst/>
            <a:gdLst/>
            <a:ahLst/>
            <a:cxnLst>
              <a:cxn ang="0">
                <a:pos x="1540" y="92"/>
              </a:cxn>
              <a:cxn ang="0">
                <a:pos x="1390" y="210"/>
              </a:cxn>
              <a:cxn ang="0">
                <a:pos x="1121" y="367"/>
              </a:cxn>
              <a:cxn ang="0">
                <a:pos x="792" y="525"/>
              </a:cxn>
              <a:cxn ang="0">
                <a:pos x="463" y="656"/>
              </a:cxn>
              <a:cxn ang="0">
                <a:pos x="194" y="761"/>
              </a:cxn>
              <a:cxn ang="0">
                <a:pos x="45" y="892"/>
              </a:cxn>
              <a:cxn ang="0">
                <a:pos x="30" y="997"/>
              </a:cxn>
              <a:cxn ang="0">
                <a:pos x="15" y="1128"/>
              </a:cxn>
              <a:cxn ang="0">
                <a:pos x="0" y="1285"/>
              </a:cxn>
              <a:cxn ang="0">
                <a:pos x="30" y="1416"/>
              </a:cxn>
              <a:cxn ang="0">
                <a:pos x="269" y="1600"/>
              </a:cxn>
              <a:cxn ang="0">
                <a:pos x="538" y="1705"/>
              </a:cxn>
              <a:cxn ang="0">
                <a:pos x="837" y="1731"/>
              </a:cxn>
              <a:cxn ang="0">
                <a:pos x="1226" y="1731"/>
              </a:cxn>
              <a:cxn ang="0">
                <a:pos x="1644" y="1731"/>
              </a:cxn>
              <a:cxn ang="0">
                <a:pos x="2033" y="1705"/>
              </a:cxn>
              <a:cxn ang="0">
                <a:pos x="2272" y="1626"/>
              </a:cxn>
              <a:cxn ang="0">
                <a:pos x="2452" y="1547"/>
              </a:cxn>
              <a:cxn ang="0">
                <a:pos x="2571" y="1443"/>
              </a:cxn>
              <a:cxn ang="0">
                <a:pos x="2601" y="1364"/>
              </a:cxn>
              <a:cxn ang="0">
                <a:pos x="2586" y="1259"/>
              </a:cxn>
              <a:cxn ang="0">
                <a:pos x="2571" y="1154"/>
              </a:cxn>
              <a:cxn ang="0">
                <a:pos x="2541" y="1023"/>
              </a:cxn>
              <a:cxn ang="0">
                <a:pos x="2511" y="892"/>
              </a:cxn>
              <a:cxn ang="0">
                <a:pos x="2481" y="787"/>
              </a:cxn>
              <a:cxn ang="0">
                <a:pos x="2466" y="682"/>
              </a:cxn>
              <a:cxn ang="0">
                <a:pos x="2452" y="577"/>
              </a:cxn>
              <a:cxn ang="0">
                <a:pos x="2362" y="472"/>
              </a:cxn>
              <a:cxn ang="0">
                <a:pos x="2347" y="367"/>
              </a:cxn>
              <a:cxn ang="0">
                <a:pos x="2257" y="236"/>
              </a:cxn>
              <a:cxn ang="0">
                <a:pos x="2168" y="131"/>
              </a:cxn>
              <a:cxn ang="0">
                <a:pos x="2018" y="52"/>
              </a:cxn>
              <a:cxn ang="0">
                <a:pos x="1898" y="26"/>
              </a:cxn>
              <a:cxn ang="0">
                <a:pos x="1839" y="13"/>
              </a:cxn>
              <a:cxn ang="0">
                <a:pos x="1794" y="0"/>
              </a:cxn>
              <a:cxn ang="0">
                <a:pos x="1659" y="0"/>
              </a:cxn>
              <a:cxn ang="0">
                <a:pos x="1614" y="13"/>
              </a:cxn>
              <a:cxn ang="0">
                <a:pos x="1570" y="39"/>
              </a:cxn>
              <a:cxn ang="0">
                <a:pos x="1555" y="79"/>
              </a:cxn>
              <a:cxn ang="0">
                <a:pos x="1540" y="92"/>
              </a:cxn>
            </a:cxnLst>
            <a:rect l="0" t="0" r="r" b="b"/>
            <a:pathLst>
              <a:path w="2602" h="1732">
                <a:moveTo>
                  <a:pt x="1540" y="92"/>
                </a:moveTo>
                <a:lnTo>
                  <a:pt x="1390" y="210"/>
                </a:lnTo>
                <a:lnTo>
                  <a:pt x="1121" y="367"/>
                </a:lnTo>
                <a:lnTo>
                  <a:pt x="792" y="525"/>
                </a:lnTo>
                <a:lnTo>
                  <a:pt x="463" y="656"/>
                </a:lnTo>
                <a:lnTo>
                  <a:pt x="194" y="761"/>
                </a:lnTo>
                <a:lnTo>
                  <a:pt x="45" y="892"/>
                </a:lnTo>
                <a:lnTo>
                  <a:pt x="30" y="997"/>
                </a:lnTo>
                <a:lnTo>
                  <a:pt x="15" y="1128"/>
                </a:lnTo>
                <a:lnTo>
                  <a:pt x="0" y="1285"/>
                </a:lnTo>
                <a:lnTo>
                  <a:pt x="30" y="1416"/>
                </a:lnTo>
                <a:lnTo>
                  <a:pt x="269" y="1600"/>
                </a:lnTo>
                <a:lnTo>
                  <a:pt x="538" y="1705"/>
                </a:lnTo>
                <a:lnTo>
                  <a:pt x="837" y="1731"/>
                </a:lnTo>
                <a:lnTo>
                  <a:pt x="1226" y="1731"/>
                </a:lnTo>
                <a:lnTo>
                  <a:pt x="1644" y="1731"/>
                </a:lnTo>
                <a:lnTo>
                  <a:pt x="2033" y="1705"/>
                </a:lnTo>
                <a:lnTo>
                  <a:pt x="2272" y="1626"/>
                </a:lnTo>
                <a:lnTo>
                  <a:pt x="2452" y="1547"/>
                </a:lnTo>
                <a:lnTo>
                  <a:pt x="2571" y="1443"/>
                </a:lnTo>
                <a:lnTo>
                  <a:pt x="2601" y="1364"/>
                </a:lnTo>
                <a:lnTo>
                  <a:pt x="2586" y="1259"/>
                </a:lnTo>
                <a:lnTo>
                  <a:pt x="2571" y="1154"/>
                </a:lnTo>
                <a:lnTo>
                  <a:pt x="2541" y="1023"/>
                </a:lnTo>
                <a:lnTo>
                  <a:pt x="2511" y="892"/>
                </a:lnTo>
                <a:lnTo>
                  <a:pt x="2481" y="787"/>
                </a:lnTo>
                <a:lnTo>
                  <a:pt x="2466" y="682"/>
                </a:lnTo>
                <a:lnTo>
                  <a:pt x="2452" y="577"/>
                </a:lnTo>
                <a:lnTo>
                  <a:pt x="2362" y="472"/>
                </a:lnTo>
                <a:lnTo>
                  <a:pt x="2347" y="367"/>
                </a:lnTo>
                <a:lnTo>
                  <a:pt x="2257" y="236"/>
                </a:lnTo>
                <a:lnTo>
                  <a:pt x="2168" y="131"/>
                </a:lnTo>
                <a:lnTo>
                  <a:pt x="2018" y="52"/>
                </a:lnTo>
                <a:lnTo>
                  <a:pt x="1898" y="26"/>
                </a:lnTo>
                <a:lnTo>
                  <a:pt x="1839" y="13"/>
                </a:lnTo>
                <a:lnTo>
                  <a:pt x="1794" y="0"/>
                </a:lnTo>
                <a:lnTo>
                  <a:pt x="1659" y="0"/>
                </a:lnTo>
                <a:lnTo>
                  <a:pt x="1614" y="13"/>
                </a:lnTo>
                <a:lnTo>
                  <a:pt x="1570" y="39"/>
                </a:lnTo>
                <a:lnTo>
                  <a:pt x="1555" y="79"/>
                </a:lnTo>
                <a:lnTo>
                  <a:pt x="1540" y="92"/>
                </a:lnTo>
              </a:path>
            </a:pathLst>
          </a:custGeom>
          <a:solidFill>
            <a:srgbClr val="618FF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16013" y="1341438"/>
            <a:ext cx="2592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Calibri" pitchFamily="34" charset="0"/>
                <a:cs typeface="Calibri" pitchFamily="34" charset="0"/>
              </a:rPr>
              <a:t>Population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051050" y="2492375"/>
            <a:ext cx="3455988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algn="ctr"/>
            <a:r>
              <a:rPr lang="en-GB" sz="1800" b="1" dirty="0">
                <a:latin typeface="Calibri" pitchFamily="34" charset="0"/>
                <a:cs typeface="Calibri" pitchFamily="34" charset="0"/>
              </a:rPr>
              <a:t>Unknown: we would like to </a:t>
            </a:r>
          </a:p>
          <a:p>
            <a:pPr algn="ctr"/>
            <a:r>
              <a:rPr lang="en-GB" sz="1800" b="1" dirty="0">
                <a:latin typeface="Calibri" pitchFamily="34" charset="0"/>
                <a:cs typeface="Calibri" pitchFamily="34" charset="0"/>
              </a:rPr>
              <a:t>make inferences (statement) about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5544956" y="4159515"/>
            <a:ext cx="2835275" cy="1477963"/>
          </a:xfrm>
          <a:custGeom>
            <a:avLst/>
            <a:gdLst/>
            <a:ahLst/>
            <a:cxnLst>
              <a:cxn ang="0">
                <a:pos x="1057" y="64"/>
              </a:cxn>
              <a:cxn ang="0">
                <a:pos x="954" y="146"/>
              </a:cxn>
              <a:cxn ang="0">
                <a:pos x="769" y="255"/>
              </a:cxn>
              <a:cxn ang="0">
                <a:pos x="544" y="365"/>
              </a:cxn>
              <a:cxn ang="0">
                <a:pos x="318" y="456"/>
              </a:cxn>
              <a:cxn ang="0">
                <a:pos x="133" y="529"/>
              </a:cxn>
              <a:cxn ang="0">
                <a:pos x="31" y="620"/>
              </a:cxn>
              <a:cxn ang="0">
                <a:pos x="21" y="693"/>
              </a:cxn>
              <a:cxn ang="0">
                <a:pos x="10" y="784"/>
              </a:cxn>
              <a:cxn ang="0">
                <a:pos x="0" y="893"/>
              </a:cxn>
              <a:cxn ang="0">
                <a:pos x="21" y="984"/>
              </a:cxn>
              <a:cxn ang="0">
                <a:pos x="185" y="1112"/>
              </a:cxn>
              <a:cxn ang="0">
                <a:pos x="369" y="1185"/>
              </a:cxn>
              <a:cxn ang="0">
                <a:pos x="574" y="1203"/>
              </a:cxn>
              <a:cxn ang="0">
                <a:pos x="841" y="1203"/>
              </a:cxn>
              <a:cxn ang="0">
                <a:pos x="1128" y="1203"/>
              </a:cxn>
              <a:cxn ang="0">
                <a:pos x="1395" y="1185"/>
              </a:cxn>
              <a:cxn ang="0">
                <a:pos x="1559" y="1130"/>
              </a:cxn>
              <a:cxn ang="0">
                <a:pos x="1682" y="1075"/>
              </a:cxn>
              <a:cxn ang="0">
                <a:pos x="1764" y="1003"/>
              </a:cxn>
              <a:cxn ang="0">
                <a:pos x="1785" y="948"/>
              </a:cxn>
              <a:cxn ang="0">
                <a:pos x="1775" y="875"/>
              </a:cxn>
              <a:cxn ang="0">
                <a:pos x="1764" y="802"/>
              </a:cxn>
              <a:cxn ang="0">
                <a:pos x="1744" y="711"/>
              </a:cxn>
              <a:cxn ang="0">
                <a:pos x="1723" y="620"/>
              </a:cxn>
              <a:cxn ang="0">
                <a:pos x="1703" y="547"/>
              </a:cxn>
              <a:cxn ang="0">
                <a:pos x="1693" y="474"/>
              </a:cxn>
              <a:cxn ang="0">
                <a:pos x="1682" y="401"/>
              </a:cxn>
              <a:cxn ang="0">
                <a:pos x="1621" y="328"/>
              </a:cxn>
              <a:cxn ang="0">
                <a:pos x="1611" y="255"/>
              </a:cxn>
              <a:cxn ang="0">
                <a:pos x="1549" y="164"/>
              </a:cxn>
              <a:cxn ang="0">
                <a:pos x="1488" y="91"/>
              </a:cxn>
              <a:cxn ang="0">
                <a:pos x="1385" y="36"/>
              </a:cxn>
              <a:cxn ang="0">
                <a:pos x="1303" y="18"/>
              </a:cxn>
              <a:cxn ang="0">
                <a:pos x="1262" y="9"/>
              </a:cxn>
              <a:cxn ang="0">
                <a:pos x="1231" y="0"/>
              </a:cxn>
              <a:cxn ang="0">
                <a:pos x="1139" y="0"/>
              </a:cxn>
              <a:cxn ang="0">
                <a:pos x="1108" y="9"/>
              </a:cxn>
              <a:cxn ang="0">
                <a:pos x="1077" y="27"/>
              </a:cxn>
              <a:cxn ang="0">
                <a:pos x="1067" y="55"/>
              </a:cxn>
              <a:cxn ang="0">
                <a:pos x="1057" y="64"/>
              </a:cxn>
            </a:cxnLst>
            <a:rect l="0" t="0" r="r" b="b"/>
            <a:pathLst>
              <a:path w="1786" h="1204">
                <a:moveTo>
                  <a:pt x="1057" y="64"/>
                </a:moveTo>
                <a:lnTo>
                  <a:pt x="954" y="146"/>
                </a:lnTo>
                <a:lnTo>
                  <a:pt x="769" y="255"/>
                </a:lnTo>
                <a:lnTo>
                  <a:pt x="544" y="365"/>
                </a:lnTo>
                <a:lnTo>
                  <a:pt x="318" y="456"/>
                </a:lnTo>
                <a:lnTo>
                  <a:pt x="133" y="529"/>
                </a:lnTo>
                <a:lnTo>
                  <a:pt x="31" y="620"/>
                </a:lnTo>
                <a:lnTo>
                  <a:pt x="21" y="693"/>
                </a:lnTo>
                <a:lnTo>
                  <a:pt x="10" y="784"/>
                </a:lnTo>
                <a:lnTo>
                  <a:pt x="0" y="893"/>
                </a:lnTo>
                <a:lnTo>
                  <a:pt x="21" y="984"/>
                </a:lnTo>
                <a:lnTo>
                  <a:pt x="185" y="1112"/>
                </a:lnTo>
                <a:lnTo>
                  <a:pt x="369" y="1185"/>
                </a:lnTo>
                <a:lnTo>
                  <a:pt x="574" y="1203"/>
                </a:lnTo>
                <a:lnTo>
                  <a:pt x="841" y="1203"/>
                </a:lnTo>
                <a:lnTo>
                  <a:pt x="1128" y="1203"/>
                </a:lnTo>
                <a:lnTo>
                  <a:pt x="1395" y="1185"/>
                </a:lnTo>
                <a:lnTo>
                  <a:pt x="1559" y="1130"/>
                </a:lnTo>
                <a:lnTo>
                  <a:pt x="1682" y="1075"/>
                </a:lnTo>
                <a:lnTo>
                  <a:pt x="1764" y="1003"/>
                </a:lnTo>
                <a:lnTo>
                  <a:pt x="1785" y="948"/>
                </a:lnTo>
                <a:lnTo>
                  <a:pt x="1775" y="875"/>
                </a:lnTo>
                <a:lnTo>
                  <a:pt x="1764" y="802"/>
                </a:lnTo>
                <a:lnTo>
                  <a:pt x="1744" y="711"/>
                </a:lnTo>
                <a:lnTo>
                  <a:pt x="1723" y="620"/>
                </a:lnTo>
                <a:lnTo>
                  <a:pt x="1703" y="547"/>
                </a:lnTo>
                <a:lnTo>
                  <a:pt x="1693" y="474"/>
                </a:lnTo>
                <a:lnTo>
                  <a:pt x="1682" y="401"/>
                </a:lnTo>
                <a:lnTo>
                  <a:pt x="1621" y="328"/>
                </a:lnTo>
                <a:lnTo>
                  <a:pt x="1611" y="255"/>
                </a:lnTo>
                <a:lnTo>
                  <a:pt x="1549" y="164"/>
                </a:lnTo>
                <a:lnTo>
                  <a:pt x="1488" y="91"/>
                </a:lnTo>
                <a:lnTo>
                  <a:pt x="1385" y="36"/>
                </a:lnTo>
                <a:lnTo>
                  <a:pt x="1303" y="18"/>
                </a:lnTo>
                <a:lnTo>
                  <a:pt x="1262" y="9"/>
                </a:lnTo>
                <a:lnTo>
                  <a:pt x="1231" y="0"/>
                </a:lnTo>
                <a:lnTo>
                  <a:pt x="1139" y="0"/>
                </a:lnTo>
                <a:lnTo>
                  <a:pt x="1108" y="9"/>
                </a:lnTo>
                <a:lnTo>
                  <a:pt x="1077" y="27"/>
                </a:lnTo>
                <a:lnTo>
                  <a:pt x="1067" y="55"/>
                </a:lnTo>
                <a:lnTo>
                  <a:pt x="1057" y="64"/>
                </a:lnTo>
              </a:path>
            </a:pathLst>
          </a:custGeom>
          <a:solidFill>
            <a:srgbClr val="618FF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948488" y="3353227"/>
            <a:ext cx="11288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b="1" dirty="0">
                <a:latin typeface="Calibri" pitchFamily="34" charset="0"/>
                <a:cs typeface="Calibri" pitchFamily="34" charset="0"/>
              </a:rPr>
              <a:t>Take a</a:t>
            </a:r>
          </a:p>
          <a:p>
            <a:r>
              <a:rPr lang="en-GB" b="1" dirty="0">
                <a:latin typeface="Calibri" pitchFamily="34" charset="0"/>
                <a:cs typeface="Calibri" pitchFamily="34" charset="0"/>
              </a:rPr>
              <a:t>Sample</a:t>
            </a: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 rot="2397477">
            <a:off x="5723181" y="3546475"/>
            <a:ext cx="1358900" cy="444500"/>
          </a:xfrm>
          <a:prstGeom prst="rightArrow">
            <a:avLst>
              <a:gd name="adj1" fmla="val 50000"/>
              <a:gd name="adj2" fmla="val 152871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2257993" flipH="1">
            <a:off x="4240586" y="4286250"/>
            <a:ext cx="1282700" cy="444500"/>
          </a:xfrm>
          <a:prstGeom prst="rightArrow">
            <a:avLst>
              <a:gd name="adj1" fmla="val 50000"/>
              <a:gd name="adj2" fmla="val 144299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396915" y="4508500"/>
            <a:ext cx="25923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b="1" dirty="0">
                <a:latin typeface="Calibri" pitchFamily="34" charset="0"/>
                <a:cs typeface="Calibri" pitchFamily="34" charset="0"/>
              </a:rPr>
              <a:t>Use the sample to say something about the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334-4F31-4877-890B-C7D3C5177B7C}" type="slidenum">
              <a:rPr lang="en-GB"/>
              <a:pPr/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6903" y="263691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tx2"/>
                </a:solidFill>
                <a:latin typeface="+mn-lt"/>
              </a:rPr>
              <a:t>Session 4: Measures of association</a:t>
            </a:r>
            <a:endParaRPr lang="en-GB" sz="36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FC3E-1939-4558-9D26-44F51A19E485}" type="slidenum">
              <a:rPr lang="en-GB"/>
              <a:pPr/>
              <a:t>31</a:t>
            </a:fld>
            <a:endParaRPr lang="en-GB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51520" y="333374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Measures </a:t>
            </a:r>
            <a:r>
              <a:rPr lang="en-GB" sz="3200" b="1" dirty="0">
                <a:solidFill>
                  <a:schemeClr val="tx2"/>
                </a:solidFill>
                <a:latin typeface="+mn-lt"/>
              </a:rPr>
              <a:t>of association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79512" y="1262063"/>
            <a:ext cx="8280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>
                <a:latin typeface="+mn-lt"/>
              </a:rPr>
              <a:t>Objectives: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To define risk ratios, odds ratios and other measures of association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How to get standard errors for risk ratios and odds ratios, and to use these to obtain 95% CI for these measures.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How to obtain these measures in </a:t>
            </a:r>
            <a:r>
              <a:rPr lang="en-GB" dirty="0" smtClean="0">
                <a:latin typeface="+mn-lt"/>
              </a:rPr>
              <a:t>R</a:t>
            </a:r>
            <a:endParaRPr lang="en-GB" dirty="0">
              <a:latin typeface="+mn-lt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When the different measures are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9A86-DE0F-4331-B310-CF613B3EBBF4}" type="slidenum">
              <a:rPr lang="en-GB"/>
              <a:pPr/>
              <a:t>32</a:t>
            </a:fld>
            <a:endParaRPr lang="en-GB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Measures of association- </a:t>
            </a:r>
            <a:r>
              <a:rPr lang="en-GB" sz="3200" b="1" dirty="0" smtClean="0">
                <a:latin typeface="+mn-lt"/>
              </a:rPr>
              <a:t>Prevalence ratio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79512" y="1177503"/>
            <a:ext cx="87487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GB" b="1" dirty="0" smtClean="0">
                <a:latin typeface="+mn-lt"/>
              </a:rPr>
              <a:t>Prevalence </a:t>
            </a:r>
            <a:r>
              <a:rPr lang="en-GB" b="1" dirty="0">
                <a:latin typeface="+mn-lt"/>
              </a:rPr>
              <a:t>(risk) </a:t>
            </a:r>
            <a:r>
              <a:rPr lang="en-GB" dirty="0">
                <a:latin typeface="+mn-lt"/>
              </a:rPr>
              <a:t>= 	</a:t>
            </a:r>
            <a:r>
              <a:rPr lang="en-GB" u="sng" dirty="0">
                <a:latin typeface="+mn-lt"/>
              </a:rPr>
              <a:t>Number positive</a:t>
            </a:r>
          </a:p>
          <a:p>
            <a:pPr marL="457200" indent="-457200"/>
            <a:r>
              <a:rPr lang="en-GB" dirty="0">
                <a:latin typeface="+mn-lt"/>
              </a:rPr>
              <a:t>				</a:t>
            </a:r>
            <a:r>
              <a:rPr lang="en-GB" dirty="0" smtClean="0">
                <a:latin typeface="+mn-lt"/>
              </a:rPr>
              <a:t>Total </a:t>
            </a:r>
            <a:r>
              <a:rPr lang="en-GB" dirty="0">
                <a:latin typeface="+mn-lt"/>
              </a:rPr>
              <a:t>number</a:t>
            </a:r>
          </a:p>
          <a:p>
            <a:pPr marL="457200" indent="-457200">
              <a:spcBef>
                <a:spcPct val="50000"/>
              </a:spcBef>
            </a:pPr>
            <a:r>
              <a:rPr lang="en-GB" b="1" dirty="0" smtClean="0">
                <a:latin typeface="+mn-lt"/>
              </a:rPr>
              <a:t>Prevalence </a:t>
            </a:r>
            <a:r>
              <a:rPr lang="en-GB" b="1" dirty="0">
                <a:latin typeface="+mn-lt"/>
              </a:rPr>
              <a:t>ratio (risk ratio) </a:t>
            </a:r>
            <a:r>
              <a:rPr lang="en-GB" dirty="0">
                <a:latin typeface="+mn-lt"/>
              </a:rPr>
              <a:t>= </a:t>
            </a:r>
            <a:r>
              <a:rPr lang="en-GB" u="sng" dirty="0">
                <a:latin typeface="+mn-lt"/>
              </a:rPr>
              <a:t>Prevalence in exposed group</a:t>
            </a:r>
          </a:p>
          <a:p>
            <a:pPr marL="457200" indent="-457200"/>
            <a:r>
              <a:rPr lang="en-GB" dirty="0">
                <a:latin typeface="+mn-lt"/>
              </a:rPr>
              <a:t>					Prevalence in unexposed group</a:t>
            </a:r>
          </a:p>
          <a:p>
            <a:pPr marL="457200" indent="-457200"/>
            <a:endParaRPr lang="en-GB" dirty="0" smtClean="0">
              <a:latin typeface="+mn-lt"/>
            </a:endParaRPr>
          </a:p>
          <a:p>
            <a:pPr marL="457200" indent="-457200"/>
            <a:r>
              <a:rPr lang="en-GB" dirty="0" smtClean="0">
                <a:latin typeface="+mn-lt"/>
              </a:rPr>
              <a:t>What </a:t>
            </a:r>
            <a:r>
              <a:rPr lang="en-GB" dirty="0">
                <a:latin typeface="+mn-lt"/>
              </a:rPr>
              <a:t>is the standard error of </a:t>
            </a:r>
            <a:r>
              <a:rPr lang="en-GB" dirty="0" smtClean="0">
                <a:latin typeface="+mn-lt"/>
              </a:rPr>
              <a:t>Risk </a:t>
            </a:r>
            <a:r>
              <a:rPr lang="en-GB" dirty="0">
                <a:latin typeface="+mn-lt"/>
              </a:rPr>
              <a:t>ratio (RR) ?</a:t>
            </a:r>
          </a:p>
          <a:p>
            <a:pPr marL="457200" indent="-457200"/>
            <a:endParaRPr lang="en-GB" b="1" dirty="0">
              <a:latin typeface="+mn-lt"/>
            </a:endParaRPr>
          </a:p>
        </p:txBody>
      </p:sp>
      <p:graphicFrame>
        <p:nvGraphicFramePr>
          <p:cNvPr id="358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48672"/>
              </p:ext>
            </p:extLst>
          </p:nvPr>
        </p:nvGraphicFramePr>
        <p:xfrm>
          <a:off x="755576" y="3933057"/>
          <a:ext cx="7200800" cy="2448272"/>
        </p:xfrm>
        <a:graphic>
          <a:graphicData uri="http://schemas.openxmlformats.org/drawingml/2006/table">
            <a:tbl>
              <a:tblPr/>
              <a:tblGrid>
                <a:gridCol w="1940923"/>
                <a:gridCol w="1660646"/>
                <a:gridCol w="2010991"/>
                <a:gridCol w="1588240"/>
              </a:tblGrid>
              <a:tr h="632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No 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(a+c)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b+d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2D53-9A4A-4418-ABFD-62ADF9566ED0}" type="slidenum">
              <a:rPr lang="en-GB"/>
              <a:pPr/>
              <a:t>33</a:t>
            </a:fld>
            <a:endParaRPr lang="en-GB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5288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Risk ratio (RR)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3276600" y="5445125"/>
            <a:ext cx="3887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271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98434"/>
              </p:ext>
            </p:extLst>
          </p:nvPr>
        </p:nvGraphicFramePr>
        <p:xfrm>
          <a:off x="3651201" y="1507282"/>
          <a:ext cx="4593207" cy="2569790"/>
        </p:xfrm>
        <a:graphic>
          <a:graphicData uri="http://schemas.openxmlformats.org/drawingml/2006/table">
            <a:tbl>
              <a:tblPr/>
              <a:tblGrid>
                <a:gridCol w="1238065"/>
                <a:gridCol w="1059283"/>
                <a:gridCol w="1282761"/>
                <a:gridCol w="1013098"/>
              </a:tblGrid>
              <a:tr h="71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 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(b+d)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29890" y="4653136"/>
            <a:ext cx="8748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It can also be shown that the SE(</a:t>
            </a:r>
            <a:r>
              <a:rPr lang="en-GB" dirty="0" err="1">
                <a:latin typeface="+mn-lt"/>
              </a:rPr>
              <a:t>logRR</a:t>
            </a:r>
            <a:r>
              <a:rPr lang="en-GB" dirty="0">
                <a:latin typeface="+mn-lt"/>
              </a:rPr>
              <a:t>) can be written as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SE for the log(RR) =</a:t>
            </a:r>
            <a:r>
              <a:rPr lang="en-GB" b="1" dirty="0">
                <a:latin typeface="+mn-lt"/>
              </a:rPr>
              <a:t> </a:t>
            </a:r>
            <a:r>
              <a:rPr lang="en-GB" b="1" dirty="0">
                <a:latin typeface="+mn-lt"/>
                <a:sym typeface="Symbol" pitchFamily="18" charset="2"/>
              </a:rPr>
              <a:t></a:t>
            </a:r>
            <a:r>
              <a:rPr lang="en-GB" b="1" dirty="0">
                <a:latin typeface="+mn-lt"/>
              </a:rPr>
              <a:t>{1/a – 1/(</a:t>
            </a:r>
            <a:r>
              <a:rPr lang="en-GB" b="1" dirty="0" err="1">
                <a:latin typeface="+mn-lt"/>
              </a:rPr>
              <a:t>a+b</a:t>
            </a:r>
            <a:r>
              <a:rPr lang="en-GB" b="1" dirty="0">
                <a:latin typeface="+mn-lt"/>
              </a:rPr>
              <a:t>) + 1/c - 1/(</a:t>
            </a:r>
            <a:r>
              <a:rPr lang="en-GB" b="1" dirty="0" err="1">
                <a:latin typeface="+mn-lt"/>
              </a:rPr>
              <a:t>c+d</a:t>
            </a:r>
            <a:r>
              <a:rPr lang="en-GB" b="1" dirty="0">
                <a:latin typeface="+mn-lt"/>
              </a:rPr>
              <a:t>)}</a:t>
            </a:r>
            <a:r>
              <a:rPr lang="en-GB" dirty="0">
                <a:latin typeface="+mn-lt"/>
              </a:rPr>
              <a:t> 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230659" y="1484784"/>
            <a:ext cx="34559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RR = (a/(</a:t>
            </a:r>
            <a:r>
              <a:rPr lang="en-GB" dirty="0" err="1"/>
              <a:t>a+c</a:t>
            </a:r>
            <a:r>
              <a:rPr lang="en-GB" dirty="0"/>
              <a:t>))/(b/(</a:t>
            </a:r>
            <a:r>
              <a:rPr lang="en-GB" dirty="0" err="1"/>
              <a:t>b+d</a:t>
            </a:r>
            <a:r>
              <a:rPr lang="en-GB" dirty="0"/>
              <a:t>))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B050"/>
                </a:solidFill>
              </a:rPr>
              <a:t>But what is the standard error (SE)?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B050"/>
                </a:solidFill>
              </a:rPr>
              <a:t>The SE is best estimated on the log scale.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4B7-25AD-4EF1-9709-3C3AED5A178C}" type="slidenum">
              <a:rPr lang="en-GB"/>
              <a:pPr/>
              <a:t>34</a:t>
            </a:fld>
            <a:endParaRPr lang="en-GB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Measures of association – odds ratio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95288" y="981075"/>
            <a:ext cx="8748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b="1" dirty="0">
                <a:latin typeface="+mn-lt"/>
              </a:rPr>
              <a:t>	Odds = number positive / number negative.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An even more useful measure than risk ratio (RR) is the odds ratio (OR) of infection.</a:t>
            </a:r>
          </a:p>
          <a:p>
            <a:pPr marL="457200" indent="-457200">
              <a:spcBef>
                <a:spcPct val="50000"/>
              </a:spcBef>
            </a:pPr>
            <a:r>
              <a:rPr lang="en-GB" b="1" dirty="0">
                <a:latin typeface="+mn-lt"/>
              </a:rPr>
              <a:t>Odds ratio (OR)  =</a:t>
            </a:r>
            <a:r>
              <a:rPr lang="en-GB" dirty="0">
                <a:latin typeface="+mn-lt"/>
              </a:rPr>
              <a:t> 	</a:t>
            </a:r>
            <a:r>
              <a:rPr lang="en-GB" u="sng" dirty="0">
                <a:latin typeface="+mn-lt"/>
              </a:rPr>
              <a:t>Odds in exposed group</a:t>
            </a:r>
          </a:p>
          <a:p>
            <a:pPr marL="457200" indent="-457200"/>
            <a:r>
              <a:rPr lang="en-GB" dirty="0">
                <a:latin typeface="+mn-lt"/>
              </a:rPr>
              <a:t>				Odds in unexposed group</a:t>
            </a:r>
          </a:p>
          <a:p>
            <a:pPr marL="457200" indent="-457200">
              <a:spcBef>
                <a:spcPct val="50000"/>
              </a:spcBef>
            </a:pPr>
            <a:endParaRPr lang="en-GB" dirty="0">
              <a:latin typeface="+mn-lt"/>
            </a:endParaRP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Odds ratio = (a/c) / (b/d)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OR = (a * d) / (b * c)</a:t>
            </a:r>
          </a:p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What is the SE </a:t>
            </a:r>
          </a:p>
          <a:p>
            <a:pPr marL="457200" indent="-457200"/>
            <a:r>
              <a:rPr lang="en-GB" dirty="0">
                <a:latin typeface="+mn-lt"/>
              </a:rPr>
              <a:t>of this measure?</a:t>
            </a:r>
          </a:p>
        </p:txBody>
      </p:sp>
      <p:graphicFrame>
        <p:nvGraphicFramePr>
          <p:cNvPr id="3380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18812"/>
              </p:ext>
            </p:extLst>
          </p:nvPr>
        </p:nvGraphicFramePr>
        <p:xfrm>
          <a:off x="3635896" y="3789040"/>
          <a:ext cx="4678239" cy="2525078"/>
        </p:xfrm>
        <a:graphic>
          <a:graphicData uri="http://schemas.openxmlformats.org/drawingml/2006/table">
            <a:tbl>
              <a:tblPr/>
              <a:tblGrid>
                <a:gridCol w="1260985"/>
                <a:gridCol w="1078893"/>
                <a:gridCol w="1306508"/>
                <a:gridCol w="1031853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 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(a+c)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(b+d)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E883-FFC2-403A-B246-BC676CAD1A80}" type="slidenum">
              <a:rPr lang="en-GB"/>
              <a:pPr/>
              <a:t>35</a:t>
            </a:fld>
            <a:endParaRPr lang="en-GB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95288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Odds ratio (OR)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95288" y="981075"/>
            <a:ext cx="87487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GB" b="1" dirty="0">
                <a:latin typeface="+mn-lt"/>
              </a:rPr>
              <a:t>Odds ratio (OR)  =</a:t>
            </a:r>
            <a:r>
              <a:rPr lang="en-GB" dirty="0">
                <a:latin typeface="+mn-lt"/>
              </a:rPr>
              <a:t> 	</a:t>
            </a:r>
            <a:r>
              <a:rPr lang="en-GB" u="sng" dirty="0">
                <a:latin typeface="+mn-lt"/>
              </a:rPr>
              <a:t>Odds in exposed group</a:t>
            </a:r>
          </a:p>
          <a:p>
            <a:pPr marL="457200" indent="-457200"/>
            <a:r>
              <a:rPr lang="en-GB" dirty="0">
                <a:latin typeface="+mn-lt"/>
              </a:rPr>
              <a:t>				Odds in unexposed group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348038" y="4868863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405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98269"/>
              </p:ext>
            </p:extLst>
          </p:nvPr>
        </p:nvGraphicFramePr>
        <p:xfrm>
          <a:off x="3708401" y="2060575"/>
          <a:ext cx="4680024" cy="2525078"/>
        </p:xfrm>
        <a:graphic>
          <a:graphicData uri="http://schemas.openxmlformats.org/drawingml/2006/table">
            <a:tbl>
              <a:tblPr/>
              <a:tblGrid>
                <a:gridCol w="1261466"/>
                <a:gridCol w="1079304"/>
                <a:gridCol w="1307007"/>
                <a:gridCol w="1032247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Unexposed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(a+b)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No 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(c+d)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(a+c)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(b+d)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107504" y="4870451"/>
            <a:ext cx="8748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 dirty="0">
                <a:latin typeface="+mn-lt"/>
              </a:rPr>
              <a:t>SE for the log(OR) =</a:t>
            </a:r>
            <a:r>
              <a:rPr lang="en-GB" b="1" dirty="0">
                <a:latin typeface="+mn-lt"/>
              </a:rPr>
              <a:t> </a:t>
            </a:r>
            <a:r>
              <a:rPr lang="en-GB" b="1" dirty="0">
                <a:latin typeface="+mn-lt"/>
                <a:sym typeface="Symbol" pitchFamily="18" charset="2"/>
              </a:rPr>
              <a:t></a:t>
            </a:r>
            <a:r>
              <a:rPr lang="en-GB" b="1" dirty="0">
                <a:latin typeface="+mn-lt"/>
              </a:rPr>
              <a:t>{1/a + 1/b + 1/c + 1/d</a:t>
            </a:r>
            <a:r>
              <a:rPr lang="en-GB" b="1" dirty="0" smtClean="0">
                <a:latin typeface="+mn-lt"/>
              </a:rPr>
              <a:t>}</a:t>
            </a:r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179512" y="2060848"/>
            <a:ext cx="34559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OR = (a * d) / (b * c)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Again the SE is best estimated on the log scale.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It is simpler and easier to use than RR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3290" y="5589240"/>
            <a:ext cx="7268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95% CI = OR/EF to OR x </a:t>
            </a:r>
            <a:r>
              <a:rPr lang="en-US" dirty="0" smtClean="0">
                <a:latin typeface="+mn-lt"/>
              </a:rPr>
              <a:t>EF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Where EF = Error factor = </a:t>
            </a:r>
            <a:r>
              <a:rPr lang="en-US" dirty="0" err="1">
                <a:latin typeface="+mn-lt"/>
              </a:rPr>
              <a:t>exp</a:t>
            </a:r>
            <a:r>
              <a:rPr lang="en-US" dirty="0">
                <a:latin typeface="+mn-lt"/>
              </a:rPr>
              <a:t>(1.96 x log(SE</a:t>
            </a:r>
            <a:r>
              <a:rPr lang="en-US" dirty="0" smtClean="0">
                <a:latin typeface="+mn-lt"/>
              </a:rPr>
              <a:t>))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6DB4-8B4C-45DE-9992-96A7AB534795}" type="slidenum">
              <a:rPr lang="en-GB"/>
              <a:pPr/>
              <a:t>36</a:t>
            </a:fld>
            <a:endParaRPr lang="en-GB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04069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Odds ratio &amp; risk ratios in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R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442" y="1268760"/>
            <a:ext cx="46346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 pitchFamily="49" charset="0"/>
              </a:rPr>
              <a:t>&gt; cc(birthweight2$lbw2 , birthweight2$ht2</a:t>
            </a:r>
            <a:r>
              <a:rPr lang="en-US" sz="1200" dirty="0" smtClean="0">
                <a:latin typeface="Courier" pitchFamily="49" charset="0"/>
              </a:rPr>
              <a:t>)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          birthweight2$ht2</a:t>
            </a:r>
          </a:p>
          <a:p>
            <a:r>
              <a:rPr lang="en-US" sz="1200" dirty="0">
                <a:latin typeface="Courier" pitchFamily="49" charset="0"/>
              </a:rPr>
              <a:t>birthweight2$lbw2   0   1 Total</a:t>
            </a:r>
          </a:p>
          <a:p>
            <a:r>
              <a:rPr lang="en-US" sz="1200" dirty="0">
                <a:latin typeface="Courier" pitchFamily="49" charset="0"/>
              </a:rPr>
              <a:t>            0     499  62   561</a:t>
            </a:r>
          </a:p>
          <a:p>
            <a:r>
              <a:rPr lang="en-US" sz="1200" dirty="0">
                <a:latin typeface="Courier" pitchFamily="49" charset="0"/>
              </a:rPr>
              <a:t>            1      53  27    80</a:t>
            </a:r>
          </a:p>
          <a:p>
            <a:r>
              <a:rPr lang="en-US" sz="1200" dirty="0">
                <a:latin typeface="Courier" pitchFamily="49" charset="0"/>
              </a:rPr>
              <a:t>            Total 552  89   641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OR =  4.1 </a:t>
            </a:r>
          </a:p>
          <a:p>
            <a:r>
              <a:rPr lang="en-US" sz="1200" dirty="0">
                <a:latin typeface="Courier" pitchFamily="49" charset="0"/>
              </a:rPr>
              <a:t>Exact 95% CI =  2.3, 7.18  </a:t>
            </a:r>
          </a:p>
          <a:p>
            <a:r>
              <a:rPr lang="en-US" sz="1200" dirty="0">
                <a:latin typeface="Courier" pitchFamily="49" charset="0"/>
              </a:rPr>
              <a:t>Chi-squared = 30.17, 1 </a:t>
            </a:r>
            <a:r>
              <a:rPr lang="en-US" sz="1200" dirty="0" err="1">
                <a:latin typeface="Courier" pitchFamily="49" charset="0"/>
              </a:rPr>
              <a:t>d.f.</a:t>
            </a:r>
            <a:r>
              <a:rPr lang="en-US" sz="1200" dirty="0">
                <a:latin typeface="Courier" pitchFamily="49" charset="0"/>
              </a:rPr>
              <a:t>, P value = 0</a:t>
            </a:r>
          </a:p>
          <a:p>
            <a:r>
              <a:rPr lang="en-US" sz="1200" dirty="0">
                <a:latin typeface="Courier" pitchFamily="49" charset="0"/>
              </a:rPr>
              <a:t>Fisher's exact test (2-sided) P value = 0 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21582"/>
            <a:ext cx="360040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99133" y="1412776"/>
            <a:ext cx="78306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</a:t>
            </a:r>
            <a:r>
              <a:rPr lang="en-US" sz="1400" dirty="0" err="1">
                <a:latin typeface="Courier" pitchFamily="49" charset="0"/>
              </a:rPr>
              <a:t>cs</a:t>
            </a:r>
            <a:r>
              <a:rPr lang="en-US" sz="1400" dirty="0">
                <a:latin typeface="Courier" pitchFamily="49" charset="0"/>
              </a:rPr>
              <a:t>(birthweight2$lbw2 , birthweight2$ht2)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  Exposure</a:t>
            </a:r>
          </a:p>
          <a:p>
            <a:r>
              <a:rPr lang="en-US" sz="1400" dirty="0">
                <a:latin typeface="Courier" pitchFamily="49" charset="0"/>
              </a:rPr>
              <a:t>Outcome    Non-exposed Exposed Total</a:t>
            </a:r>
          </a:p>
          <a:p>
            <a:r>
              <a:rPr lang="en-US" sz="1400" dirty="0">
                <a:latin typeface="Courier" pitchFamily="49" charset="0"/>
              </a:rPr>
              <a:t>  Negative 499         62      561  </a:t>
            </a:r>
          </a:p>
          <a:p>
            <a:r>
              <a:rPr lang="en-US" sz="1400" dirty="0">
                <a:latin typeface="Courier" pitchFamily="49" charset="0"/>
              </a:rPr>
              <a:t>  Positive 53          27      80   </a:t>
            </a:r>
          </a:p>
          <a:p>
            <a:r>
              <a:rPr lang="en-US" sz="1400" dirty="0">
                <a:latin typeface="Courier" pitchFamily="49" charset="0"/>
              </a:rPr>
              <a:t>  Total    552         89      641  </a:t>
            </a:r>
          </a:p>
          <a:p>
            <a:r>
              <a:rPr lang="en-US" sz="1400" dirty="0">
                <a:latin typeface="Courier" pitchFamily="49" charset="0"/>
              </a:rPr>
              <a:t>                                    </a:t>
            </a:r>
          </a:p>
          <a:p>
            <a:r>
              <a:rPr lang="en-US" sz="1400" dirty="0">
                <a:latin typeface="Courier" pitchFamily="49" charset="0"/>
              </a:rPr>
              <a:t>           </a:t>
            </a:r>
            <a:r>
              <a:rPr lang="en-US" sz="1400" dirty="0" err="1">
                <a:latin typeface="Courier" pitchFamily="49" charset="0"/>
              </a:rPr>
              <a:t>Rne</a:t>
            </a:r>
            <a:r>
              <a:rPr lang="en-US" sz="1400" dirty="0">
                <a:latin typeface="Courier" pitchFamily="49" charset="0"/>
              </a:rPr>
              <a:t>         Re      </a:t>
            </a:r>
            <a:r>
              <a:rPr lang="en-US" sz="1400" dirty="0" err="1">
                <a:latin typeface="Courier" pitchFamily="49" charset="0"/>
              </a:rPr>
              <a:t>Rt</a:t>
            </a:r>
            <a:r>
              <a:rPr lang="en-US" sz="1400" dirty="0">
                <a:latin typeface="Courier" pitchFamily="49" charset="0"/>
              </a:rPr>
              <a:t>   </a:t>
            </a:r>
          </a:p>
          <a:p>
            <a:r>
              <a:rPr lang="en-US" sz="1400" dirty="0">
                <a:latin typeface="Courier" pitchFamily="49" charset="0"/>
              </a:rPr>
              <a:t>  Risk     0.1         0.3     0.12 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                                         Estimate Lower95ci Upper95ci</a:t>
            </a:r>
          </a:p>
          <a:p>
            <a:r>
              <a:rPr lang="en-US" sz="1400" dirty="0">
                <a:latin typeface="Courier" pitchFamily="49" charset="0"/>
              </a:rPr>
              <a:t> Risk difference (attributable risk)     0.21     0.12      0.27     </a:t>
            </a:r>
          </a:p>
          <a:p>
            <a:r>
              <a:rPr lang="en-US" sz="1400" dirty="0">
                <a:latin typeface="Courier" pitchFamily="49" charset="0"/>
              </a:rPr>
              <a:t> Risk ratio                              3.16     2.07      4.83     </a:t>
            </a:r>
          </a:p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Attr</a:t>
            </a:r>
            <a:r>
              <a:rPr lang="en-US" sz="1400" dirty="0">
                <a:latin typeface="Courier" pitchFamily="49" charset="0"/>
              </a:rPr>
              <a:t>. </a:t>
            </a:r>
            <a:r>
              <a:rPr lang="en-US" sz="1400" dirty="0" err="1">
                <a:latin typeface="Courier" pitchFamily="49" charset="0"/>
              </a:rPr>
              <a:t>frac</a:t>
            </a:r>
            <a:r>
              <a:rPr lang="en-US" sz="1400" dirty="0">
                <a:latin typeface="Courier" pitchFamily="49" charset="0"/>
              </a:rPr>
              <a:t>. exp. -- (Re-</a:t>
            </a:r>
            <a:r>
              <a:rPr lang="en-US" sz="1400" dirty="0" err="1">
                <a:latin typeface="Courier" pitchFamily="49" charset="0"/>
              </a:rPr>
              <a:t>Rne</a:t>
            </a:r>
            <a:r>
              <a:rPr lang="en-US" sz="1400" dirty="0">
                <a:latin typeface="Courier" pitchFamily="49" charset="0"/>
              </a:rPr>
              <a:t>)/Re         0.68                        </a:t>
            </a:r>
          </a:p>
          <a:p>
            <a:r>
              <a:rPr lang="en-US" sz="1400" dirty="0">
                <a:latin typeface="Courier" pitchFamily="49" charset="0"/>
              </a:rPr>
              <a:t> </a:t>
            </a:r>
            <a:r>
              <a:rPr lang="en-US" sz="1400" dirty="0" err="1">
                <a:latin typeface="Courier" pitchFamily="49" charset="0"/>
              </a:rPr>
              <a:t>Attr</a:t>
            </a:r>
            <a:r>
              <a:rPr lang="en-US" sz="1400" dirty="0">
                <a:latin typeface="Courier" pitchFamily="49" charset="0"/>
              </a:rPr>
              <a:t>. </a:t>
            </a:r>
            <a:r>
              <a:rPr lang="en-US" sz="1400" dirty="0" err="1">
                <a:latin typeface="Courier" pitchFamily="49" charset="0"/>
              </a:rPr>
              <a:t>frac</a:t>
            </a:r>
            <a:r>
              <a:rPr lang="en-US" sz="1400" dirty="0">
                <a:latin typeface="Courier" pitchFamily="49" charset="0"/>
              </a:rPr>
              <a:t>. pop. -- (</a:t>
            </a:r>
            <a:r>
              <a:rPr lang="en-US" sz="1400" dirty="0" err="1">
                <a:latin typeface="Courier" pitchFamily="49" charset="0"/>
              </a:rPr>
              <a:t>Rt-Rne</a:t>
            </a:r>
            <a:r>
              <a:rPr lang="en-US" sz="1400" dirty="0">
                <a:latin typeface="Courier" pitchFamily="49" charset="0"/>
              </a:rPr>
              <a:t>)/</a:t>
            </a:r>
            <a:r>
              <a:rPr lang="en-US" sz="1400" dirty="0" err="1">
                <a:latin typeface="Courier" pitchFamily="49" charset="0"/>
              </a:rPr>
              <a:t>Rt</a:t>
            </a:r>
            <a:r>
              <a:rPr lang="en-US" sz="1400" dirty="0">
                <a:latin typeface="Courier" pitchFamily="49" charset="0"/>
              </a:rPr>
              <a:t>*100 %   23.07                       </a:t>
            </a:r>
          </a:p>
          <a:p>
            <a:r>
              <a:rPr lang="en-US" sz="1400" dirty="0">
                <a:latin typeface="Courier" pitchFamily="49" charset="0"/>
              </a:rPr>
              <a:t> Number needed to harm (NNH)             4.82     3.74      8.32     </a:t>
            </a:r>
          </a:p>
          <a:p>
            <a:r>
              <a:rPr lang="en-US" sz="1400" dirty="0">
                <a:latin typeface="Courier" pitchFamily="49" charset="0"/>
              </a:rPr>
              <a:t>   or 1/(risk difference)                                            </a:t>
            </a:r>
          </a:p>
          <a:p>
            <a:endParaRPr lang="en-US" sz="1400" dirty="0">
              <a:latin typeface="Courier" pitchFamily="49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4069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Odds ratio &amp; risk ratios in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R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9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09" name="Group 8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05099721"/>
              </p:ext>
            </p:extLst>
          </p:nvPr>
        </p:nvGraphicFramePr>
        <p:xfrm>
          <a:off x="323528" y="1052736"/>
          <a:ext cx="7772400" cy="4824189"/>
        </p:xfrm>
        <a:graphic>
          <a:graphicData uri="http://schemas.openxmlformats.org/drawingml/2006/table">
            <a:tbl>
              <a:tblPr/>
              <a:tblGrid>
                <a:gridCol w="1908792"/>
                <a:gridCol w="2688527"/>
                <a:gridCol w="3175081"/>
              </a:tblGrid>
              <a:tr h="58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Measure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When used?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Interpretation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Risk difference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Public health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Disease burden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Little effect 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Large effect = large 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2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Risk ratio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Epidemiology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Causation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Multiplicative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Little effect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5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Odds ratio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As risk ratio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For rare disease in case-control studies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Logistic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Little effect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Large +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ve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effect = large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Large –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ve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effect = close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8698-F237-43F5-91AE-49C0257879EA}" type="slidenum">
              <a:rPr lang="en-GB"/>
              <a:pPr/>
              <a:t>38</a:t>
            </a:fld>
            <a:endParaRPr lang="en-GB"/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684213" y="188913"/>
            <a:ext cx="77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</a:rPr>
              <a:t>Summary table of different effect measures</a:t>
            </a:r>
            <a:r>
              <a:rPr lang="en-GB" sz="280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2BE-FAFB-4D50-85F5-4907FDF42543}" type="slidenum">
              <a:rPr lang="en-GB"/>
              <a:pPr/>
              <a:t>39</a:t>
            </a:fld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5536" y="260648"/>
            <a:ext cx="8208911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>
                <a:latin typeface="+mn-lt"/>
              </a:rPr>
              <a:t>Odds ratios and Risk </a:t>
            </a:r>
            <a:r>
              <a:rPr lang="en-GB" sz="3200" b="1" dirty="0" smtClean="0">
                <a:latin typeface="+mn-lt"/>
              </a:rPr>
              <a:t>ratios </a:t>
            </a:r>
          </a:p>
          <a:p>
            <a:pPr>
              <a:spcBef>
                <a:spcPct val="50000"/>
              </a:spcBef>
            </a:pPr>
            <a:endParaRPr lang="en-GB" sz="2800" dirty="0" smtClean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+mn-lt"/>
              </a:rPr>
              <a:t>Standard </a:t>
            </a:r>
            <a:r>
              <a:rPr lang="en-GB" sz="2800" dirty="0">
                <a:latin typeface="+mn-lt"/>
              </a:rPr>
              <a:t>errors can be obtained on the log scale, and used to obtain 95% CI and to test </a:t>
            </a:r>
            <a:r>
              <a:rPr lang="en-GB" sz="2800" dirty="0" smtClean="0">
                <a:latin typeface="+mn-lt"/>
              </a:rPr>
              <a:t>hypothesis</a:t>
            </a:r>
          </a:p>
          <a:p>
            <a:pPr>
              <a:spcBef>
                <a:spcPct val="50000"/>
              </a:spcBef>
            </a:pPr>
            <a:endParaRPr lang="en-GB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Several </a:t>
            </a:r>
            <a:r>
              <a:rPr lang="en-GB" sz="2800" dirty="0" smtClean="0">
                <a:latin typeface="+mn-lt"/>
              </a:rPr>
              <a:t>commands </a:t>
            </a:r>
            <a:r>
              <a:rPr lang="en-GB" sz="2800" dirty="0">
                <a:latin typeface="+mn-lt"/>
              </a:rPr>
              <a:t>in </a:t>
            </a:r>
            <a:r>
              <a:rPr lang="en-GB" sz="2800" dirty="0" smtClean="0">
                <a:latin typeface="+mn-lt"/>
              </a:rPr>
              <a:t>R to </a:t>
            </a:r>
            <a:r>
              <a:rPr lang="en-GB" sz="2800" dirty="0">
                <a:latin typeface="+mn-lt"/>
              </a:rPr>
              <a:t>obtain odds ratios, and risk ratios</a:t>
            </a:r>
            <a:r>
              <a:rPr lang="en-GB" sz="2800" dirty="0" smtClean="0">
                <a:latin typeface="+mn-lt"/>
              </a:rPr>
              <a:t>.</a:t>
            </a:r>
          </a:p>
          <a:p>
            <a:pPr>
              <a:spcBef>
                <a:spcPct val="50000"/>
              </a:spcBef>
            </a:pPr>
            <a:endParaRPr lang="en-GB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sz="2800" dirty="0">
                <a:latin typeface="+mn-lt"/>
              </a:rPr>
              <a:t>For </a:t>
            </a:r>
            <a:r>
              <a:rPr lang="en-GB" sz="2800" b="1" i="1" dirty="0">
                <a:latin typeface="+mn-lt"/>
              </a:rPr>
              <a:t>cc</a:t>
            </a:r>
            <a:r>
              <a:rPr lang="en-GB" sz="2800" dirty="0">
                <a:latin typeface="+mn-lt"/>
              </a:rPr>
              <a:t>, and </a:t>
            </a:r>
            <a:r>
              <a:rPr lang="en-GB" sz="2800" b="1" i="1" dirty="0" err="1">
                <a:latin typeface="+mn-lt"/>
              </a:rPr>
              <a:t>cs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smtClean="0">
                <a:latin typeface="+mn-lt"/>
              </a:rPr>
              <a:t>functions, </a:t>
            </a:r>
            <a:r>
              <a:rPr lang="en-GB" sz="2800" dirty="0">
                <a:latin typeface="+mn-lt"/>
              </a:rPr>
              <a:t>make sure you have the coding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52FE-8196-456B-BB10-B3C55CF3FF8C}" type="slidenum">
              <a:rPr lang="en-GB"/>
              <a:pPr/>
              <a:t>4</a:t>
            </a:fld>
            <a:endParaRPr lang="en-GB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0825" y="333375"/>
            <a:ext cx="849788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/>
            <a:r>
              <a:rPr lang="en-GB" sz="2800" dirty="0">
                <a:latin typeface="Calibri" pitchFamily="34" charset="0"/>
                <a:cs typeface="Calibri" pitchFamily="34" charset="0"/>
              </a:rPr>
              <a:t>Binomial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distribution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Binary data = Yes/No  or 0/1  or Pos/</a:t>
            </a:r>
            <a:r>
              <a:rPr lang="en-GB" sz="2800" dirty="0" err="1">
                <a:latin typeface="Calibri" pitchFamily="34" charset="0"/>
                <a:cs typeface="Calibri" pitchFamily="34" charset="0"/>
              </a:rPr>
              <a:t>Neg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Calculate proportion as number positive/Total in sample</a:t>
            </a:r>
          </a:p>
          <a:p>
            <a:pPr marL="457200" indent="-457200"/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Population proportion  is 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P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Sample proportion  is   p</a:t>
            </a:r>
          </a:p>
          <a:p>
            <a:pPr marL="457200" indent="-457200"/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Assumptions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: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Our sample accurately reflects the population from which it is drawn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 Our data is drawn from a binomial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00FC-3AC9-4A1A-BCEC-3F02887E9A02}" type="slidenum">
              <a:rPr lang="en-GB"/>
              <a:pPr/>
              <a:t>40</a:t>
            </a:fld>
            <a:endParaRPr lang="en-GB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7388" y="476250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Practical </a:t>
            </a:r>
            <a:r>
              <a:rPr lang="en-GB" sz="3200" b="1" dirty="0" smtClean="0">
                <a:solidFill>
                  <a:schemeClr val="tx2"/>
                </a:solidFill>
                <a:latin typeface="+mn-lt"/>
              </a:rPr>
              <a:t>7</a:t>
            </a:r>
            <a:endParaRPr lang="en-GB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85800" y="1268413"/>
            <a:ext cx="7989888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>
                <a:latin typeface="+mn-lt"/>
              </a:rPr>
              <a:t>Use the same dataset </a:t>
            </a:r>
            <a:r>
              <a:rPr lang="en-GB" sz="2800" b="1" i="1" dirty="0" smtClean="0">
                <a:latin typeface="+mn-lt"/>
              </a:rPr>
              <a:t>birthweight2.dta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>
                <a:latin typeface="+mn-lt"/>
              </a:rPr>
              <a:t>Check </a:t>
            </a:r>
            <a:r>
              <a:rPr lang="en-GB" sz="2800" dirty="0">
                <a:latin typeface="+mn-lt"/>
              </a:rPr>
              <a:t>the Odds ratio for the association between LBW and hypertension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+mn-lt"/>
              </a:rPr>
              <a:t>Look at the association between LBW and gestational age.  Divide </a:t>
            </a:r>
            <a:r>
              <a:rPr lang="en-GB" sz="2800" dirty="0" err="1">
                <a:latin typeface="+mn-lt"/>
              </a:rPr>
              <a:t>gestwks</a:t>
            </a:r>
            <a:r>
              <a:rPr lang="en-GB" sz="2800" dirty="0">
                <a:latin typeface="+mn-lt"/>
              </a:rPr>
              <a:t> into quartiles and analyse as </a:t>
            </a:r>
            <a:r>
              <a:rPr lang="en-GB" sz="2800" dirty="0" smtClean="0">
                <a:latin typeface="+mn-lt"/>
              </a:rPr>
              <a:t>groups, check for trend</a:t>
            </a:r>
            <a:endParaRPr lang="en-GB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+mn-lt"/>
              </a:rPr>
              <a:t>Look at birth weight and maternal age (in groups).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+mn-lt"/>
              </a:rPr>
              <a:t>Finally look at a different outcome, hypertension and age.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908720"/>
          </a:xfrm>
        </p:spPr>
        <p:txBody>
          <a:bodyPr/>
          <a:lstStyle/>
          <a:p>
            <a:r>
              <a:rPr lang="en-US" sz="3600" b="1" dirty="0" smtClean="0">
                <a:latin typeface="+mn-lt"/>
              </a:rPr>
              <a:t>Proportions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206680" cy="5400600"/>
          </a:xfrm>
        </p:spPr>
        <p:txBody>
          <a:bodyPr/>
          <a:lstStyle/>
          <a:p>
            <a:r>
              <a:rPr lang="en-US" sz="2800" dirty="0" smtClean="0"/>
              <a:t>Categorical data are presented as  proportions or percentages</a:t>
            </a:r>
          </a:p>
          <a:p>
            <a:endParaRPr lang="en-US" sz="2800" dirty="0" smtClean="0"/>
          </a:p>
          <a:p>
            <a:r>
              <a:rPr lang="en-US" sz="2800" dirty="0" smtClean="0"/>
              <a:t>SE(p) is = </a:t>
            </a:r>
          </a:p>
          <a:p>
            <a:endParaRPr lang="en-US" sz="2800" dirty="0" smtClean="0"/>
          </a:p>
          <a:p>
            <a:r>
              <a:rPr lang="en-US" sz="2800" dirty="0" smtClean="0"/>
              <a:t>95% CI for the proportion is =</a:t>
            </a:r>
            <a:r>
              <a:rPr lang="fr-FR" sz="2400" i="1" dirty="0" err="1" smtClean="0"/>
              <a:t>prop</a:t>
            </a:r>
            <a:r>
              <a:rPr lang="fr-FR" sz="2400" i="1" dirty="0" smtClean="0"/>
              <a:t> ± 1.96 x SE (</a:t>
            </a:r>
            <a:r>
              <a:rPr lang="fr-FR" sz="2400" i="1" dirty="0" err="1" smtClean="0"/>
              <a:t>prop</a:t>
            </a:r>
            <a:r>
              <a:rPr lang="fr-FR" sz="2400" i="1" dirty="0" smtClean="0"/>
              <a:t>) 	=</a:t>
            </a:r>
            <a:endParaRPr lang="fr-FR" sz="2800" i="1" dirty="0" smtClean="0"/>
          </a:p>
          <a:p>
            <a:endParaRPr lang="en-US" sz="2800" dirty="0" smtClean="0"/>
          </a:p>
          <a:p>
            <a:r>
              <a:rPr lang="en-US" sz="2800" dirty="0" smtClean="0"/>
              <a:t>Significance test for a proportion</a:t>
            </a:r>
          </a:p>
          <a:p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92896"/>
            <a:ext cx="28803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3" y="4077072"/>
            <a:ext cx="2932687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7" y="5733256"/>
            <a:ext cx="45549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908720"/>
          </a:xfrm>
        </p:spPr>
        <p:txBody>
          <a:bodyPr/>
          <a:lstStyle/>
          <a:p>
            <a:r>
              <a:rPr lang="en-US" sz="4000" dirty="0" smtClean="0">
                <a:latin typeface="+mn-lt"/>
              </a:rPr>
              <a:t>Comparing two proportions (1)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5544616"/>
          </a:xfrm>
        </p:spPr>
        <p:txBody>
          <a:bodyPr/>
          <a:lstStyle/>
          <a:p>
            <a:r>
              <a:rPr lang="en-US" sz="2800" dirty="0" smtClean="0"/>
              <a:t>Assume normal approximation to binomial distribution if samples are large</a:t>
            </a:r>
          </a:p>
          <a:p>
            <a:endParaRPr lang="en-US" sz="2800" dirty="0" smtClean="0"/>
          </a:p>
          <a:p>
            <a:r>
              <a:rPr lang="en-US" sz="2800" dirty="0" smtClean="0"/>
              <a:t>Difference in two proportions</a:t>
            </a:r>
          </a:p>
          <a:p>
            <a:endParaRPr lang="en-US" sz="2800" dirty="0" smtClean="0"/>
          </a:p>
          <a:p>
            <a:r>
              <a:rPr lang="en-US" sz="2800" dirty="0" smtClean="0"/>
              <a:t>95% CI in difference in proportions</a:t>
            </a:r>
          </a:p>
          <a:p>
            <a:pPr lvl="1"/>
            <a:r>
              <a:rPr lang="en-US" i="1" dirty="0" smtClean="0"/>
              <a:t>diff in prop ± 1.96 x SE (diff in proportions) </a:t>
            </a:r>
            <a:endParaRPr lang="en-US" dirty="0" smtClean="0"/>
          </a:p>
          <a:p>
            <a:pPr lvl="1"/>
            <a:r>
              <a:rPr lang="fr-FR" dirty="0" smtClean="0"/>
              <a:t>(p</a:t>
            </a:r>
            <a:r>
              <a:rPr lang="fr-FR" sz="1050" dirty="0" smtClean="0"/>
              <a:t>1</a:t>
            </a:r>
            <a:r>
              <a:rPr lang="fr-FR" dirty="0" smtClean="0"/>
              <a:t>– p</a:t>
            </a:r>
            <a:r>
              <a:rPr lang="fr-FR" sz="1050" dirty="0" smtClean="0"/>
              <a:t>2</a:t>
            </a:r>
            <a:r>
              <a:rPr lang="fr-FR" dirty="0" smtClean="0"/>
              <a:t>) ± 1.96 x SE (p</a:t>
            </a:r>
            <a:r>
              <a:rPr lang="fr-FR" sz="1050" dirty="0" smtClean="0"/>
              <a:t>1</a:t>
            </a:r>
            <a:r>
              <a:rPr lang="fr-FR" sz="400" dirty="0" smtClean="0"/>
              <a:t> </a:t>
            </a:r>
            <a:r>
              <a:rPr lang="fr-FR" dirty="0" smtClean="0"/>
              <a:t>– p</a:t>
            </a:r>
            <a:r>
              <a:rPr lang="fr-FR" sz="1050" dirty="0" smtClean="0"/>
              <a:t>2</a:t>
            </a:r>
            <a:r>
              <a:rPr lang="fr-FR" dirty="0" smtClean="0"/>
              <a:t>) 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373216"/>
            <a:ext cx="57606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64704"/>
          </a:xfrm>
        </p:spPr>
        <p:txBody>
          <a:bodyPr/>
          <a:lstStyle/>
          <a:p>
            <a:r>
              <a:rPr lang="en-US" sz="3600" dirty="0" smtClean="0">
                <a:latin typeface="+mn-lt"/>
              </a:rPr>
              <a:t>Comparing two proportions (2)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Null hypothesis is p1 = p2</a:t>
            </a:r>
          </a:p>
          <a:p>
            <a:r>
              <a:rPr lang="en-US" sz="2800" dirty="0" smtClean="0"/>
              <a:t>Use a common proportion to calculate pooled SE</a:t>
            </a:r>
          </a:p>
          <a:p>
            <a:endParaRPr lang="en-US" dirty="0" smtClean="0"/>
          </a:p>
          <a:p>
            <a:r>
              <a:rPr lang="en-US" sz="2800" dirty="0" smtClean="0"/>
              <a:t>Pooled SE =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Hypothesis </a:t>
            </a:r>
            <a:r>
              <a:rPr lang="en-US" sz="2800" dirty="0" smtClean="0"/>
              <a:t>test for difference in proportions</a:t>
            </a:r>
          </a:p>
          <a:p>
            <a:r>
              <a:rPr lang="en-US" sz="2400" i="1" dirty="0" smtClean="0"/>
              <a:t>P </a:t>
            </a:r>
            <a:r>
              <a:rPr lang="en-US" sz="2400" i="1" dirty="0" smtClean="0"/>
              <a:t>value gives the probability of the observed difference in proportions if the null hypothesis were true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44</a:t>
            </a:fld>
            <a:endParaRPr lang="en-GB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89040"/>
            <a:ext cx="2088232" cy="114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433064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73116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Chi-square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9685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sz="2000" dirty="0" smtClean="0"/>
              <a:t>State the null hypothesis.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2. Calculate the expected numbers if H</a:t>
            </a:r>
            <a:r>
              <a:rPr lang="en-GB" sz="2000" baseline="-25000" dirty="0" smtClean="0"/>
              <a:t>0</a:t>
            </a:r>
            <a:r>
              <a:rPr lang="en-GB" sz="2000" dirty="0" smtClean="0"/>
              <a:t> were true.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3. Calculate a test statistic that measures how far the observed numbers are from the expected.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4. Compare this test statistic with its theoretical distribution. Calculate the probability that this result (or one more extreme) could have occurred by chance.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 5. Interpret the result: assess the strength of the evidence against the null hypothesis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7384"/>
            <a:ext cx="7772400" cy="73116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Measures of association</a:t>
            </a:r>
            <a:endParaRPr lang="en-US" dirty="0">
              <a:latin typeface="+mn-lt"/>
            </a:endParaRPr>
          </a:p>
        </p:txBody>
      </p:sp>
      <p:sp>
        <p:nvSpPr>
          <p:cNvPr id="5" name="Text Box 18"/>
          <p:cNvSpPr txBox="1">
            <a:spLocks noGrp="1" noChangeArrowheads="1"/>
          </p:cNvSpPr>
          <p:nvPr>
            <p:ph idx="1"/>
          </p:nvPr>
        </p:nvSpPr>
        <p:spPr bwMode="auto">
          <a:xfrm>
            <a:off x="395536" y="836712"/>
            <a:ext cx="81375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GB" sz="2400" b="1" dirty="0"/>
              <a:t>Odds ratio (OR)  =</a:t>
            </a:r>
            <a:r>
              <a:rPr lang="en-GB" sz="2400" dirty="0"/>
              <a:t> 	</a:t>
            </a:r>
            <a:r>
              <a:rPr lang="en-GB" sz="2400" b="1" u="sng" dirty="0"/>
              <a:t>Odds in exposed group</a:t>
            </a:r>
          </a:p>
          <a:p>
            <a:pPr marL="457200" indent="-457200">
              <a:buNone/>
            </a:pPr>
            <a:r>
              <a:rPr lang="en-GB" sz="2400" b="1" dirty="0" smtClean="0"/>
              <a:t> 	</a:t>
            </a:r>
            <a:r>
              <a:rPr lang="en-GB" sz="2400" b="1" dirty="0"/>
              <a:t>				Odds in unexposed </a:t>
            </a:r>
            <a:r>
              <a:rPr lang="en-GB" sz="2400" b="1" dirty="0" smtClean="0"/>
              <a:t>group</a:t>
            </a:r>
          </a:p>
          <a:p>
            <a:pPr marL="457200" indent="-457200"/>
            <a:r>
              <a:rPr lang="en-GB" sz="2400" b="1" dirty="0" smtClean="0"/>
              <a:t>OR = ad/</a:t>
            </a:r>
            <a:r>
              <a:rPr lang="en-GB" sz="2400" b="1" dirty="0" err="1" smtClean="0"/>
              <a:t>bc</a:t>
            </a:r>
            <a:endParaRPr lang="en-GB" sz="2400" b="1" dirty="0" smtClean="0"/>
          </a:p>
          <a:p>
            <a:pPr marL="457200" indent="-457200"/>
            <a:endParaRPr lang="en-GB" sz="2400" b="1" dirty="0" smtClean="0"/>
          </a:p>
          <a:p>
            <a:pPr marL="457200" indent="-457200"/>
            <a:r>
              <a:rPr lang="en-GB" sz="2400" b="1" dirty="0" smtClean="0"/>
              <a:t>SE for the log(OR) = </a:t>
            </a:r>
            <a:r>
              <a:rPr lang="en-GB" sz="2400" b="1" dirty="0" smtClean="0">
                <a:sym typeface="Symbol" pitchFamily="18" charset="2"/>
              </a:rPr>
              <a:t></a:t>
            </a:r>
            <a:r>
              <a:rPr lang="en-GB" sz="2400" b="1" dirty="0" smtClean="0"/>
              <a:t>{1/a + 1/b + 1/c + 1/d}</a:t>
            </a:r>
          </a:p>
          <a:p>
            <a:pPr marL="457200" indent="-457200"/>
            <a:endParaRPr lang="en-GB" sz="2400" b="1" dirty="0" smtClean="0"/>
          </a:p>
          <a:p>
            <a:r>
              <a:rPr lang="en-GB" sz="2400" b="1" dirty="0" smtClean="0"/>
              <a:t>95% CI = OR/EF to OR x EF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Where EF = Error factor = exp(1.96 x log(SE)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In </a:t>
            </a:r>
            <a:r>
              <a:rPr lang="en-GB" sz="2400" b="1" dirty="0" smtClean="0"/>
              <a:t>R– </a:t>
            </a:r>
            <a:r>
              <a:rPr lang="en-GB" sz="2400" b="1" dirty="0" smtClean="0"/>
              <a:t>use cc or </a:t>
            </a:r>
            <a:r>
              <a:rPr lang="en-GB" sz="2400" b="1" dirty="0" err="1" smtClean="0"/>
              <a:t>cs</a:t>
            </a:r>
            <a:endParaRPr lang="en-GB" sz="2400" b="1" dirty="0" smtClean="0"/>
          </a:p>
          <a:p>
            <a:pPr lvl="1">
              <a:buNone/>
            </a:pPr>
            <a:r>
              <a:rPr lang="en-GB" sz="2000" i="1" dirty="0" smtClean="0"/>
              <a:t>				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40BA-79EC-456A-952E-51F980D20C14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620-8CE2-4D73-BA81-A7CFB9C2D064}" type="slidenum">
              <a:rPr lang="en-GB"/>
              <a:pPr/>
              <a:t>5</a:t>
            </a:fld>
            <a:endParaRPr lang="en-GB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68313" y="620713"/>
            <a:ext cx="7561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If the distribution of the data is binomial, then we estimate the proportion, p.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68313" y="2852738"/>
            <a:ext cx="81359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The standard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error of the proportion (large sample, normal approx).</a:t>
            </a:r>
          </a:p>
          <a:p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b="1" dirty="0">
                <a:latin typeface="Calibri" pitchFamily="34" charset="0"/>
                <a:cs typeface="Calibri" pitchFamily="34" charset="0"/>
              </a:rPr>
              <a:t>Standard error of  p  = SE (p)   =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 √ { (p) (1-p) /n }</a:t>
            </a:r>
          </a:p>
          <a:p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042988" y="1628775"/>
            <a:ext cx="71294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b="1" dirty="0">
                <a:latin typeface="Calibri" pitchFamily="34" charset="0"/>
                <a:cs typeface="Calibri" pitchFamily="34" charset="0"/>
              </a:rPr>
              <a:t>Proportion  p  = </a:t>
            </a:r>
            <a:r>
              <a:rPr lang="en-GB" sz="2800" b="1" u="sng" dirty="0">
                <a:latin typeface="Calibri" pitchFamily="34" charset="0"/>
                <a:cs typeface="Calibri" pitchFamily="34" charset="0"/>
              </a:rPr>
              <a:t>Number positive</a:t>
            </a:r>
          </a:p>
          <a:p>
            <a:r>
              <a:rPr lang="en-GB" sz="2800" b="1" dirty="0">
                <a:latin typeface="Calibri" pitchFamily="34" charset="0"/>
                <a:cs typeface="Calibri" pitchFamily="34" charset="0"/>
              </a:rPr>
              <a:t>		   Total number in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73116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Summary of 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328592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>
                <a:latin typeface="Calibri" pitchFamily="34" charset="0"/>
                <a:cs typeface="Calibri" pitchFamily="34" charset="0"/>
              </a:rPr>
              <a:t>The population proportion is unknown, and fixed.  The standard error does not refer to the population proportion p.</a:t>
            </a:r>
          </a:p>
          <a:p>
            <a:pPr lvl="0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GB" sz="2400" dirty="0" smtClean="0">
                <a:latin typeface="Calibri" pitchFamily="34" charset="0"/>
                <a:cs typeface="Calibri" pitchFamily="34" charset="0"/>
              </a:rPr>
              <a:t>Standard errors are calculated for estimated proportions (p) to show the uncertainty of the estimate.</a:t>
            </a:r>
          </a:p>
          <a:p>
            <a:pPr lvl="0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GB" sz="2400" dirty="0" smtClean="0">
                <a:latin typeface="Calibri" pitchFamily="34" charset="0"/>
                <a:cs typeface="Calibri" pitchFamily="34" charset="0"/>
              </a:rPr>
              <a:t>The larger the sample size, the smaller the standard error of the estimated proportion.</a:t>
            </a:r>
          </a:p>
          <a:p>
            <a:pPr lvl="0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GB" sz="2400" dirty="0" smtClean="0">
                <a:latin typeface="Calibri" pitchFamily="34" charset="0"/>
                <a:cs typeface="Calibri" pitchFamily="34" charset="0"/>
              </a:rPr>
              <a:t>Standard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errors are used in 2 ways;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sz="2400" dirty="0" smtClean="0">
                <a:latin typeface="Calibri" pitchFamily="34" charset="0"/>
                <a:cs typeface="Calibri" pitchFamily="34" charset="0"/>
              </a:rPr>
              <a:t>To calculate 95% confidence limits around our estimate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sz="2400" dirty="0" smtClean="0">
                <a:latin typeface="Calibri" pitchFamily="34" charset="0"/>
                <a:cs typeface="Calibri" pitchFamily="34" charset="0"/>
              </a:rPr>
              <a:t>To test hypothesis about our estimate.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740-5B52-4D2A-B11D-43EB488CBD5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D0FE-AAF0-4497-8E28-50E5972464CA}" type="slidenum">
              <a:rPr lang="en-GB"/>
              <a:pPr/>
              <a:t>7</a:t>
            </a:fld>
            <a:endParaRPr lang="en-GB"/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900113" y="40481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95% Confidence Interval for a Proportion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23528" y="1268413"/>
            <a:ext cx="8568951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From our sample we estimated: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	the proportion positive p = (#pos) / (total in sample)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+mn-lt"/>
              </a:rPr>
              <a:t>	And </a:t>
            </a:r>
            <a:r>
              <a:rPr lang="en-GB" dirty="0">
                <a:latin typeface="+mn-lt"/>
              </a:rPr>
              <a:t>the standard error of </a:t>
            </a:r>
            <a:r>
              <a:rPr lang="en-GB" dirty="0" smtClean="0">
                <a:latin typeface="+mn-lt"/>
              </a:rPr>
              <a:t>p= </a:t>
            </a:r>
            <a:r>
              <a:rPr lang="en-GB" dirty="0">
                <a:latin typeface="+mn-lt"/>
              </a:rPr>
              <a:t>SE(p</a:t>
            </a:r>
            <a:r>
              <a:rPr lang="en-GB" dirty="0" smtClean="0">
                <a:latin typeface="+mn-lt"/>
              </a:rPr>
              <a:t>) </a:t>
            </a:r>
            <a:r>
              <a:rPr lang="en-GB" b="1" dirty="0">
                <a:latin typeface="+mn-lt"/>
              </a:rPr>
              <a:t>=</a:t>
            </a:r>
            <a:r>
              <a:rPr lang="en-GB" dirty="0">
                <a:latin typeface="+mn-lt"/>
              </a:rPr>
              <a:t> √ { (p) (1-p) /n </a:t>
            </a:r>
            <a:r>
              <a:rPr lang="en-GB" dirty="0" smtClean="0">
                <a:latin typeface="+mn-lt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+mn-lt"/>
              </a:rPr>
              <a:t>Using </a:t>
            </a:r>
            <a:r>
              <a:rPr lang="en-GB" dirty="0">
                <a:latin typeface="+mn-lt"/>
              </a:rPr>
              <a:t>the normal approximation we can obtain 95% CI of our </a:t>
            </a:r>
            <a:r>
              <a:rPr lang="en-GB" dirty="0" smtClean="0">
                <a:latin typeface="+mn-lt"/>
              </a:rPr>
              <a:t>estimate : </a:t>
            </a:r>
            <a:r>
              <a:rPr lang="en-GB" dirty="0" smtClean="0">
                <a:latin typeface="+mn-lt"/>
              </a:rPr>
              <a:t>p – 1.96(SE) to p+ 1.96(SE</a:t>
            </a:r>
            <a:r>
              <a:rPr lang="en-GB" dirty="0" smtClean="0">
                <a:latin typeface="+mn-lt"/>
              </a:rPr>
              <a:t>)</a:t>
            </a:r>
          </a:p>
          <a:p>
            <a:pPr>
              <a:spcBef>
                <a:spcPct val="50000"/>
              </a:spcBef>
            </a:pPr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dirty="0" smtClean="0">
                <a:latin typeface="+mn-lt"/>
              </a:rPr>
              <a:t>	</a:t>
            </a:r>
            <a:r>
              <a:rPr lang="en-GB" dirty="0" smtClean="0">
                <a:latin typeface="+mn-lt"/>
              </a:rPr>
              <a:t>95</a:t>
            </a:r>
            <a:r>
              <a:rPr lang="en-GB" dirty="0">
                <a:latin typeface="+mn-lt"/>
              </a:rPr>
              <a:t>% CI = </a:t>
            </a:r>
            <a:endParaRPr lang="en-GB" dirty="0" smtClean="0">
              <a:latin typeface="+mn-lt"/>
            </a:endParaRPr>
          </a:p>
          <a:p>
            <a:pPr>
              <a:spcBef>
                <a:spcPct val="50000"/>
              </a:spcBef>
            </a:pPr>
            <a:endParaRPr lang="en-GB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GB" dirty="0" smtClean="0">
                <a:latin typeface="+mn-lt"/>
              </a:rPr>
              <a:t>The </a:t>
            </a:r>
            <a:r>
              <a:rPr lang="en-GB" dirty="0">
                <a:latin typeface="+mn-lt"/>
              </a:rPr>
              <a:t>meaning of the 95% CI is we are 95% sure the true proportion </a:t>
            </a:r>
            <a:r>
              <a:rPr lang="en-GB" sz="2800" b="1" dirty="0">
                <a:latin typeface="+mn-lt"/>
              </a:rPr>
              <a:t>P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lies </a:t>
            </a:r>
            <a:r>
              <a:rPr lang="en-GB" dirty="0" smtClean="0">
                <a:latin typeface="+mn-lt"/>
              </a:rPr>
              <a:t>is covered by this </a:t>
            </a:r>
            <a:r>
              <a:rPr lang="en-GB" dirty="0">
                <a:latin typeface="+mn-lt"/>
              </a:rPr>
              <a:t>interval</a:t>
            </a:r>
            <a:r>
              <a:rPr lang="en-GB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graphicFrame>
        <p:nvGraphicFramePr>
          <p:cNvPr id="6456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01144"/>
              </p:ext>
            </p:extLst>
          </p:nvPr>
        </p:nvGraphicFramePr>
        <p:xfrm>
          <a:off x="2411760" y="4221088"/>
          <a:ext cx="47529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8" name="Equation" r:id="rId3" imgW="2946240" imgH="444240" progId="Equation.3">
                  <p:embed/>
                </p:oleObj>
              </mc:Choice>
              <mc:Fallback>
                <p:oleObj name="Equation" r:id="rId3" imgW="2946240" imgH="4442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21088"/>
                        <a:ext cx="475297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AB5-0BDD-44C1-9EED-040700618045}" type="slidenum">
              <a:rPr lang="en-GB"/>
              <a:pPr/>
              <a:t>8</a:t>
            </a:fld>
            <a:endParaRPr lang="en-GB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195736" y="3212976"/>
          <a:ext cx="3733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Chart" r:id="rId3" imgW="6096090" imgH="4067280" progId="MSGraph.Chart.8">
                  <p:embed followColorScheme="full"/>
                </p:oleObj>
              </mc:Choice>
              <mc:Fallback>
                <p:oleObj name="Chart" r:id="rId3" imgW="6096090" imgH="406728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12976"/>
                        <a:ext cx="3733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11188" y="47625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</a:rPr>
              <a:t>95% CI of the sample proportion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51520" y="1125538"/>
            <a:ext cx="8280920" cy="12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The 95% CI of the sample proportion will contain the (unknown) population proportion for 95% of possible samples taken from the population</a:t>
            </a:r>
            <a:r>
              <a:rPr lang="en-GB" dirty="0" smtClean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GB" dirty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dirty="0">
                <a:latin typeface="+mn-lt"/>
              </a:rPr>
              <a:t>Larger sample size gives smaller 95%CI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0" y="42068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GB" sz="1800" dirty="0">
                <a:latin typeface="+mn-lt"/>
              </a:rPr>
              <a:t>Pop proportion p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096000" y="3749675"/>
            <a:ext cx="2133600" cy="161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800">
                <a:latin typeface="+mn-lt"/>
              </a:rPr>
              <a:t>Sample proportion, p and 95% CI </a:t>
            </a:r>
          </a:p>
          <a:p>
            <a:pPr eaLnBrk="0" hangingPunct="0">
              <a:spcBef>
                <a:spcPct val="50000"/>
              </a:spcBef>
            </a:pPr>
            <a:r>
              <a:rPr lang="en-GB" sz="1800">
                <a:latin typeface="+mn-lt"/>
              </a:rPr>
              <a:t>for different samples taken from the same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5015-45FD-4369-AF56-88CCB9A5E947}" type="slidenum">
              <a:rPr lang="en-GB"/>
              <a:pPr/>
              <a:t>9</a:t>
            </a:fld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23850" y="1017588"/>
            <a:ext cx="76325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In R, </a:t>
            </a:r>
            <a:r>
              <a:rPr lang="en-GB" dirty="0">
                <a:latin typeface="+mn-lt"/>
              </a:rPr>
              <a:t>the command </a:t>
            </a:r>
            <a:r>
              <a:rPr lang="en-GB" b="1" i="1" dirty="0">
                <a:latin typeface="+mn-lt"/>
              </a:rPr>
              <a:t>ci</a:t>
            </a:r>
            <a:r>
              <a:rPr lang="en-GB" dirty="0">
                <a:latin typeface="+mn-lt"/>
              </a:rPr>
              <a:t> with option binomial</a:t>
            </a:r>
          </a:p>
          <a:p>
            <a:endParaRPr lang="en-GB" dirty="0"/>
          </a:p>
          <a:p>
            <a:r>
              <a:rPr lang="en-GB" sz="1400" dirty="0">
                <a:latin typeface="Courier" pitchFamily="49" charset="0"/>
              </a:rPr>
              <a:t>&gt; ci(birthweight2$lbw2==1)</a:t>
            </a:r>
          </a:p>
          <a:p>
            <a:r>
              <a:rPr lang="en-GB" sz="1400" dirty="0">
                <a:latin typeface="Courier" pitchFamily="49" charset="0"/>
              </a:rPr>
              <a:t> events total probability         se exact.lower95ci exact.upper95ci</a:t>
            </a:r>
          </a:p>
          <a:p>
            <a:r>
              <a:rPr lang="en-GB" sz="1400" dirty="0">
                <a:latin typeface="Courier" pitchFamily="49" charset="0"/>
              </a:rPr>
              <a:t>     80   641    0.124805 0.01305387       0.1002059       0.1529111</a:t>
            </a:r>
            <a:endParaRPr lang="en-GB" sz="1400" dirty="0">
              <a:latin typeface="Courier" pitchFamily="49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333375"/>
            <a:ext cx="77724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n-lt"/>
              </a:rPr>
              <a:t>95% CI for proportion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3011760"/>
            <a:ext cx="8108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95</a:t>
            </a:r>
            <a:r>
              <a:rPr lang="en-GB" dirty="0">
                <a:latin typeface="+mn-lt"/>
              </a:rPr>
              <a:t>% CI for the estimate of the proportion </a:t>
            </a:r>
            <a:r>
              <a:rPr lang="en-GB" dirty="0" smtClean="0">
                <a:latin typeface="+mn-lt"/>
              </a:rPr>
              <a:t>within groups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79512" y="3717032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49" charset="0"/>
              </a:rPr>
              <a:t>&gt; require(</a:t>
            </a:r>
            <a:r>
              <a:rPr lang="en-US" sz="1400" dirty="0" err="1">
                <a:latin typeface="Courier" pitchFamily="49" charset="0"/>
              </a:rPr>
              <a:t>data.table</a:t>
            </a:r>
            <a:r>
              <a:rPr lang="en-US" sz="1400" dirty="0">
                <a:latin typeface="Courier" pitchFamily="49" charset="0"/>
              </a:rPr>
              <a:t>) </a:t>
            </a:r>
          </a:p>
          <a:p>
            <a:r>
              <a:rPr lang="en-US" sz="1400" dirty="0">
                <a:latin typeface="Courier" pitchFamily="49" charset="0"/>
              </a:rPr>
              <a:t>&gt; data &lt;- </a:t>
            </a:r>
            <a:r>
              <a:rPr lang="en-US" sz="1400" dirty="0" err="1">
                <a:latin typeface="Courier" pitchFamily="49" charset="0"/>
              </a:rPr>
              <a:t>data.table</a:t>
            </a:r>
            <a:r>
              <a:rPr lang="en-US" sz="1400" dirty="0">
                <a:latin typeface="Courier" pitchFamily="49" charset="0"/>
              </a:rPr>
              <a:t>(birthweight2)     </a:t>
            </a:r>
          </a:p>
          <a:p>
            <a:r>
              <a:rPr lang="en-US" sz="1400" dirty="0">
                <a:latin typeface="Courier" pitchFamily="49" charset="0"/>
              </a:rPr>
              <a:t>&gt; data[,</a:t>
            </a:r>
            <a:r>
              <a:rPr lang="en-US" sz="1400" dirty="0" err="1">
                <a:latin typeface="Courier" pitchFamily="49" charset="0"/>
              </a:rPr>
              <a:t>data.frame</a:t>
            </a:r>
            <a:r>
              <a:rPr lang="en-US" sz="1400" dirty="0">
                <a:latin typeface="Courier" pitchFamily="49" charset="0"/>
              </a:rPr>
              <a:t>(ci(lbw2==1)),by=sex]</a:t>
            </a:r>
          </a:p>
          <a:p>
            <a:r>
              <a:rPr lang="en-US" sz="1400" dirty="0">
                <a:latin typeface="Courier" pitchFamily="49" charset="0"/>
              </a:rPr>
              <a:t>      sex events total probability         se exact.lower95ci exact.upper95ci</a:t>
            </a:r>
          </a:p>
          <a:p>
            <a:r>
              <a:rPr lang="en-US" sz="1400" dirty="0">
                <a:latin typeface="Courier" pitchFamily="49" charset="0"/>
              </a:rPr>
              <a:t>1: Female     45   315   0.1428571 0.01971616      0.10614286       0.1864571</a:t>
            </a:r>
          </a:p>
          <a:p>
            <a:r>
              <a:rPr lang="en-US" sz="1400" dirty="0">
                <a:latin typeface="Courier" pitchFamily="49" charset="0"/>
              </a:rPr>
              <a:t>2:   Male     35   326   0.1073620 0.01714566      0.07592638       0.1461518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7962</TotalTime>
  <Words>2769</Words>
  <Application>Microsoft Office PowerPoint</Application>
  <PresentationFormat>On-screen Show (4:3)</PresentationFormat>
  <Paragraphs>565</Paragraphs>
  <Slides>46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Adjacency</vt:lpstr>
      <vt:lpstr>Equation</vt:lpstr>
      <vt:lpstr>Chart</vt:lpstr>
      <vt:lpstr>Session 1: Analysis of binary data</vt:lpstr>
      <vt:lpstr>Objectives</vt:lpstr>
      <vt:lpstr>PowerPoint Presentation</vt:lpstr>
      <vt:lpstr>PowerPoint Presentation</vt:lpstr>
      <vt:lpstr>PowerPoint Presentation</vt:lpstr>
      <vt:lpstr>Summary of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between significance and 95% CI</vt:lpstr>
      <vt:lpstr>Session 3: Chi- squared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Proportions</vt:lpstr>
      <vt:lpstr>Comparing two proportions (1)</vt:lpstr>
      <vt:lpstr>Comparing two proportions (2)</vt:lpstr>
      <vt:lpstr>Chi-square</vt:lpstr>
      <vt:lpstr>Measures of association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ecpsjtod</dc:creator>
  <cp:lastModifiedBy>JOjal</cp:lastModifiedBy>
  <cp:revision>244</cp:revision>
  <dcterms:created xsi:type="dcterms:W3CDTF">1601-01-01T00:00:00Z</dcterms:created>
  <dcterms:modified xsi:type="dcterms:W3CDTF">2014-02-06T12:22:44Z</dcterms:modified>
</cp:coreProperties>
</file>