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71" r:id="rId16"/>
    <p:sldId id="272" r:id="rId17"/>
    <p:sldId id="273" r:id="rId18"/>
    <p:sldId id="268" r:id="rId19"/>
    <p:sldId id="274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1E1466"/>
    <a:srgbClr val="2C1E96"/>
    <a:srgbClr val="A50021"/>
    <a:srgbClr val="003300"/>
    <a:srgbClr val="BBE0E3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2" autoAdjust="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77B0-678D-424D-9260-F5CA81226624}" type="datetimeFigureOut">
              <a:rPr lang="de-DE" smtClean="0"/>
              <a:t>10.04.2014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BCF3-2DFF-4EB3-BCC2-5FCC687535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43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7DC0E-C6E8-482D-A611-7235A856F87B}" type="slidenum">
              <a:rPr lang="de-DE"/>
              <a:pPr/>
              <a:t>1</a:t>
            </a:fld>
            <a:endParaRPr lang="de-DE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Oval 3"/>
          <p:cNvSpPr>
            <a:spLocks noChangeArrowheads="1"/>
          </p:cNvSpPr>
          <p:nvPr userDrawn="1"/>
        </p:nvSpPr>
        <p:spPr bwMode="hidden">
          <a:xfrm flipH="1">
            <a:off x="2366963" y="5184775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0" name="Oval 4"/>
          <p:cNvSpPr>
            <a:spLocks noChangeArrowheads="1"/>
          </p:cNvSpPr>
          <p:nvPr userDrawn="1"/>
        </p:nvSpPr>
        <p:spPr bwMode="hidden">
          <a:xfrm flipH="1">
            <a:off x="6443663" y="5289550"/>
            <a:ext cx="1524000" cy="1524000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2" name="Oval 6"/>
          <p:cNvSpPr>
            <a:spLocks noChangeArrowheads="1"/>
          </p:cNvSpPr>
          <p:nvPr userDrawn="1"/>
        </p:nvSpPr>
        <p:spPr bwMode="hidden">
          <a:xfrm flipH="1">
            <a:off x="7523163" y="3776663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4" name="Oval 8"/>
          <p:cNvSpPr>
            <a:spLocks noChangeArrowheads="1"/>
          </p:cNvSpPr>
          <p:nvPr userDrawn="1"/>
        </p:nvSpPr>
        <p:spPr bwMode="hidden">
          <a:xfrm flipH="1">
            <a:off x="1016000" y="3968750"/>
            <a:ext cx="1524000" cy="1524000"/>
          </a:xfrm>
          <a:prstGeom prst="ellipse">
            <a:avLst/>
          </a:prstGeom>
          <a:solidFill>
            <a:srgbClr val="99CC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5" name="Rectangle 9"/>
          <p:cNvSpPr>
            <a:spLocks noChangeArrowheads="1"/>
          </p:cNvSpPr>
          <p:nvPr userDrawn="1"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6" name="Rectangle 10"/>
          <p:cNvSpPr>
            <a:spLocks noChangeArrowheads="1"/>
          </p:cNvSpPr>
          <p:nvPr userDrawn="1"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C82F5-DD4B-4434-AC4B-72FE8A9D56A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00" y="-36513"/>
            <a:ext cx="2276475" cy="61245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36513"/>
            <a:ext cx="6680200" cy="61245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EAB4B-3EE0-4131-91A4-4370413BA08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513"/>
            <a:ext cx="9109075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895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0C1BD2D-DDA6-42EC-AD2A-11C89C7057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-635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Aft>
                <a:spcPts val="1200"/>
              </a:spcAft>
              <a:buFont typeface="Wingdings" pitchFamily="2" charset="2"/>
              <a:buChar char="ü"/>
              <a:defRPr sz="2700"/>
            </a:lvl1pPr>
            <a:lvl2pPr>
              <a:lnSpc>
                <a:spcPts val="2500"/>
              </a:lnSpc>
              <a:spcAft>
                <a:spcPts val="1200"/>
              </a:spcAft>
              <a:defRPr/>
            </a:lvl2pPr>
            <a:lvl3pPr>
              <a:lnSpc>
                <a:spcPts val="2500"/>
              </a:lnSpc>
              <a:spcAft>
                <a:spcPts val="1200"/>
              </a:spcAft>
              <a:defRPr/>
            </a:lvl3pPr>
            <a:lvl4pPr>
              <a:lnSpc>
                <a:spcPts val="2500"/>
              </a:lnSpc>
              <a:spcAft>
                <a:spcPts val="1200"/>
              </a:spcAft>
              <a:defRPr/>
            </a:lvl4pPr>
            <a:lvl5pPr>
              <a:lnSpc>
                <a:spcPts val="25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71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71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8950" y="6407150"/>
            <a:ext cx="2133600" cy="4572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59EB5D5-585F-4415-9D2B-548D829B29A9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45D04-192F-48BD-AE2C-0BAAA8867D8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6FEE9-EED7-47C3-864D-0B6B34BCCF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CCD0C-355B-475D-AD9F-28109A35B73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B5D7-6398-40D3-8DC4-4E030EFCADF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44D24-DCC9-4036-BD27-62F5A26107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49C63-EA86-49B6-9DA2-ECE48E7E301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0E90F-9C64-4B76-A53F-A465762F8C0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96975"/>
            <a:ext cx="8066087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71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de-DE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-36513"/>
            <a:ext cx="910907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grpSp>
        <p:nvGrpSpPr>
          <p:cNvPr id="259081" name="Group 9"/>
          <p:cNvGrpSpPr>
            <a:grpSpLocks/>
          </p:cNvGrpSpPr>
          <p:nvPr/>
        </p:nvGrpSpPr>
        <p:grpSpPr bwMode="auto">
          <a:xfrm>
            <a:off x="7092950" y="6281738"/>
            <a:ext cx="1971675" cy="531812"/>
            <a:chOff x="1910" y="192"/>
            <a:chExt cx="1242" cy="335"/>
          </a:xfrm>
        </p:grpSpPr>
        <p:sp>
          <p:nvSpPr>
            <p:cNvPr id="259082" name="Oval 10"/>
            <p:cNvSpPr>
              <a:spLocks noChangeArrowheads="1"/>
            </p:cNvSpPr>
            <p:nvPr/>
          </p:nvSpPr>
          <p:spPr bwMode="hidden">
            <a:xfrm flipH="1">
              <a:off x="1910" y="192"/>
              <a:ext cx="360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3" name="Oval 11"/>
            <p:cNvSpPr>
              <a:spLocks noChangeArrowheads="1"/>
            </p:cNvSpPr>
            <p:nvPr/>
          </p:nvSpPr>
          <p:spPr bwMode="hidden">
            <a:xfrm flipH="1">
              <a:off x="2793" y="192"/>
              <a:ext cx="359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4" name="Oval 12"/>
            <p:cNvSpPr>
              <a:spLocks noChangeArrowheads="1"/>
            </p:cNvSpPr>
            <p:nvPr/>
          </p:nvSpPr>
          <p:spPr bwMode="hidden">
            <a:xfrm flipH="1">
              <a:off x="2384" y="192"/>
              <a:ext cx="359" cy="335"/>
            </a:xfrm>
            <a:prstGeom prst="ellips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895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34571C-56B9-4143-BD99-CDE02CD28C5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360363" indent="-3603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tabLst>
          <a:tab pos="1339850" algn="l"/>
        </a:tabLs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69875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tabLst>
          <a:tab pos="1339850" algn="l"/>
        </a:tabLst>
        <a:defRPr sz="2400">
          <a:solidFill>
            <a:schemeClr val="tx1"/>
          </a:solidFill>
          <a:latin typeface="+mn-lt"/>
        </a:defRPr>
      </a:lvl2pPr>
      <a:lvl3pPr marL="1266825" indent="-236538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tabLst>
          <a:tab pos="1339850" algn="l"/>
        </a:tabLst>
        <a:defRPr sz="2200">
          <a:solidFill>
            <a:schemeClr val="tx1"/>
          </a:solidFill>
          <a:latin typeface="+mn-lt"/>
        </a:defRPr>
      </a:lvl3pPr>
      <a:lvl4pPr marL="1700213" indent="-2032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tabLst>
          <a:tab pos="1339850" algn="l"/>
        </a:tabLst>
        <a:defRPr sz="2200">
          <a:solidFill>
            <a:schemeClr val="tx1"/>
          </a:solidFill>
          <a:latin typeface="+mn-lt"/>
        </a:defRPr>
      </a:lvl4pPr>
      <a:lvl5pPr marL="2198688" indent="-2286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5pPr>
      <a:lvl6pPr marL="26558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6pPr>
      <a:lvl7pPr marL="31130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7pPr>
      <a:lvl8pPr marL="35702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8pPr>
      <a:lvl9pPr marL="40274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93725" y="1449388"/>
            <a:ext cx="856932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5400" b="1" dirty="0" smtClean="0"/>
              <a:t>ANOVA</a:t>
            </a:r>
            <a:endParaRPr lang="de-DE" sz="5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06600" y="3294063"/>
            <a:ext cx="6400800" cy="11255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/>
              <a:t>By: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Dr. Rose </a:t>
            </a:r>
            <a:r>
              <a:rPr lang="en-US" dirty="0" err="1"/>
              <a:t>Kigathi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 calculations</a:t>
            </a:r>
            <a:endParaRPr lang="de-DE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416348"/>
              </p:ext>
            </p:extLst>
          </p:nvPr>
        </p:nvGraphicFramePr>
        <p:xfrm>
          <a:off x="1280465" y="413665"/>
          <a:ext cx="350456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AutoShap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465" y="413665"/>
                        <a:ext cx="3504562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594695"/>
              </p:ext>
            </p:extLst>
          </p:nvPr>
        </p:nvGraphicFramePr>
        <p:xfrm>
          <a:off x="5585367" y="2311467"/>
          <a:ext cx="3558633" cy="1056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AutoShap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367" y="2311467"/>
                        <a:ext cx="3558633" cy="1056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286635" y="4194085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Where  C, the</a:t>
            </a:r>
            <a:r>
              <a:rPr lang="en-GB" i="1" dirty="0" smtClean="0"/>
              <a:t> treatment total</a:t>
            </a:r>
            <a:endParaRPr lang="de-DE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996826" y="4914165"/>
          <a:ext cx="3085254" cy="49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AutoShap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826" y="4914165"/>
                        <a:ext cx="3085254" cy="495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1770" y="1088741"/>
            <a:ext cx="3645405" cy="112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9247" y="2573905"/>
            <a:ext cx="3375375" cy="10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1810" y="5094185"/>
            <a:ext cx="3025677" cy="41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DESK WORK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Doing it on R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aov(y~x</a:t>
            </a: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aov(Growth~Photoperiod</a:t>
            </a: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de-DE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one.way&lt;-aov(onewayB$Growth~onewayB$Photoperiod</a:t>
            </a:r>
            <a:r>
              <a:rPr lang="de-DE" sz="2000" b="1" dirty="0" smtClean="0">
                <a:solidFill>
                  <a:srgbClr val="1E146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</a:t>
            </a:r>
            <a:endParaRPr lang="en-GB" sz="2000" b="1" dirty="0" smtClean="0">
              <a:solidFill>
                <a:srgbClr val="1E14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aov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(formula =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onewayB$Growth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onewayB$Photoperiod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Terms: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onewayB$Photoperiod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Residuals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Sum of Squares                7.125    32.500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Deg. of Freedom                   3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Residual standard error: 1.274755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Estimated effects may be unbalanced</a:t>
            </a:r>
            <a:endParaRPr lang="de-DE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Doing it on R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one.way&lt;-aov(onewayB$Growth~onewayB$Photoperiod</a:t>
            </a:r>
            <a:r>
              <a:rPr lang="de-DE" sz="2000" b="1" dirty="0" smtClean="0">
                <a:solidFill>
                  <a:srgbClr val="1E146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GB" sz="2000" b="1" dirty="0" err="1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</a:t>
            </a:r>
            <a:r>
              <a:rPr lang="en-GB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Sum Sq Mean Sq F value Pr(&gt;F)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onewayB$Photoperiod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3   7.12   2.375   1.462  0.255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Residuals           20  32.50   1.625 </a:t>
            </a:r>
            <a:endParaRPr lang="de-DE" b="1" dirty="0" smtClean="0"/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diag_onewa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8245" y="998729"/>
            <a:ext cx="6747511" cy="4432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 descr="diag oneway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8245" y="728700"/>
            <a:ext cx="6747511" cy="44326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Two Way factorial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Interaction sum of squares</a:t>
            </a:r>
            <a:endParaRPr lang="de-DE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421650" y="1988840"/>
          <a:ext cx="5769706" cy="121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AutoShap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0" y="1988840"/>
                        <a:ext cx="5769706" cy="1215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6665" y="1988840"/>
            <a:ext cx="5085565" cy="10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6616" y="1088742"/>
          <a:ext cx="7290808" cy="5040558"/>
        </p:xfrm>
        <a:graphic>
          <a:graphicData uri="http://schemas.openxmlformats.org/drawingml/2006/table">
            <a:tbl>
              <a:tblPr/>
              <a:tblGrid>
                <a:gridCol w="1649361"/>
                <a:gridCol w="1377027"/>
                <a:gridCol w="1377027"/>
                <a:gridCol w="1741487"/>
                <a:gridCol w="1145906"/>
              </a:tblGrid>
              <a:tr h="840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Source</a:t>
                      </a:r>
                      <a:endParaRPr lang="de-DE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d.f.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MS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Factor A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SSA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Factor 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Interaction A:B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SSAB</a:t>
                      </a:r>
                      <a:endParaRPr lang="de-DE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-1)(</a:t>
                      </a: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-1)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Error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SSE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ab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-1)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SST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abn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922150" y="1988840"/>
          <a:ext cx="8239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AutoShap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150" y="1988840"/>
                        <a:ext cx="8239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967155" y="2798930"/>
          <a:ext cx="8270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AutoShap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155" y="2798930"/>
                        <a:ext cx="82708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AutoShape 4"/>
          <p:cNvSpPr>
            <a:spLocks noChangeAspect="1" noChangeArrowheads="1"/>
          </p:cNvSpPr>
          <p:nvPr/>
        </p:nvSpPr>
        <p:spPr bwMode="auto">
          <a:xfrm>
            <a:off x="7497763" y="2889250"/>
            <a:ext cx="676275" cy="676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562110" y="3654025"/>
          <a:ext cx="144016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AutoShap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110" y="3654025"/>
                        <a:ext cx="1440160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AutoShape 2"/>
          <p:cNvSpPr>
            <a:spLocks noChangeAspect="1" noChangeArrowheads="1"/>
          </p:cNvSpPr>
          <p:nvPr/>
        </p:nvSpPr>
        <p:spPr bwMode="auto">
          <a:xfrm>
            <a:off x="7316788" y="3654425"/>
            <a:ext cx="1039812" cy="77311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5607115" y="4499744"/>
          <a:ext cx="1530169" cy="701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6" imgW="0" imgH="0" progId="Equation.3">
                  <p:embed/>
                </p:oleObj>
              </mc:Choice>
              <mc:Fallback>
                <p:oleObj name="Equation" r:id="rId6" imgW="0" imgH="0" progId="Equation.3">
                  <p:embed/>
                  <p:pic>
                    <p:nvPicPr>
                      <p:cNvPr id="0" name="AutoShap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115" y="4499744"/>
                        <a:ext cx="1530169" cy="701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67155" y="1898831"/>
            <a:ext cx="888828" cy="8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53" y="2888930"/>
            <a:ext cx="888828" cy="8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72100" y="3654025"/>
            <a:ext cx="1626806" cy="8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17105" y="4509120"/>
            <a:ext cx="1774698" cy="8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52320" y="1943835"/>
            <a:ext cx="740936" cy="77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07315" y="2888940"/>
            <a:ext cx="770516" cy="77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62309" y="3699030"/>
            <a:ext cx="933196" cy="77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Posthoc 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GB" dirty="0" smtClean="0"/>
              <a:t>ANOVA F-test is evidence that not all group means are equal but it does not identify where the differences exist </a:t>
            </a:r>
          </a:p>
          <a:p>
            <a:endParaRPr lang="de-DE" dirty="0" smtClean="0"/>
          </a:p>
          <a:p>
            <a:r>
              <a:rPr lang="en-GB" dirty="0" smtClean="0"/>
              <a:t>Post-hoc comparisons should only be done when the ANOVA F-test is significant </a:t>
            </a:r>
          </a:p>
          <a:p>
            <a:r>
              <a:rPr lang="en-GB" dirty="0" smtClean="0"/>
              <a:t>it is customary to adjust the α-level of each individual comparison so that the overall experiment significance level remains at 0.05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Posthoc tests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GB" dirty="0" smtClean="0"/>
              <a:t>For an ANOVA with 3 groups, there are 3 combinations of t-tests. </a:t>
            </a:r>
          </a:p>
          <a:p>
            <a:r>
              <a:rPr lang="en-GB" dirty="0" smtClean="0"/>
              <a:t>The most common adjustment is dividing the expected  α-level with the 3 groups</a:t>
            </a:r>
          </a:p>
          <a:p>
            <a:r>
              <a:rPr lang="en-GB" dirty="0" smtClean="0"/>
              <a:t>For example = 0.05/3 = 0.017 </a:t>
            </a:r>
          </a:p>
          <a:p>
            <a:r>
              <a:rPr lang="en-GB" dirty="0" smtClean="0"/>
              <a:t>Thus a difference will only be considered significant if the p-value for the t-test statistic &lt; 0.017. 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Used when all explanatory variables are categorical</a:t>
            </a:r>
          </a:p>
          <a:p>
            <a:r>
              <a:rPr lang="de-DE" dirty="0" smtClean="0"/>
              <a:t>Explanatory variables are factors each with 2 or more levels</a:t>
            </a:r>
          </a:p>
          <a:p>
            <a:r>
              <a:rPr lang="de-DE" dirty="0" smtClean="0"/>
              <a:t>One factor with 3 or more levels-one way-ANOVA</a:t>
            </a:r>
          </a:p>
          <a:p>
            <a:r>
              <a:rPr lang="de-DE" dirty="0" smtClean="0"/>
              <a:t>One factor 2 levels= t-test</a:t>
            </a:r>
          </a:p>
          <a:p>
            <a:r>
              <a:rPr lang="de-DE" dirty="0" smtClean="0"/>
              <a:t>2, 3 or more factors, two way anova, three way ANOVA</a:t>
            </a:r>
          </a:p>
          <a:p>
            <a:r>
              <a:rPr lang="de-DE" dirty="0" smtClean="0"/>
              <a:t>Factorial experiments that have factors each with several levels looking for </a:t>
            </a:r>
            <a:r>
              <a:rPr lang="de-DE" b="1" dirty="0" smtClean="0"/>
              <a:t>interaction</a:t>
            </a:r>
            <a:r>
              <a:rPr lang="de-DE" dirty="0" smtClean="0"/>
              <a:t> effects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Interactions test wether responseof one factor depends on another</a:t>
            </a:r>
          </a:p>
          <a:p>
            <a:pPr lvl="1"/>
            <a:r>
              <a:rPr lang="de-DE" dirty="0" smtClean="0"/>
              <a:t>Eg response to a drug is dependent on vitamin B12 levels in the blood.</a:t>
            </a:r>
          </a:p>
          <a:p>
            <a:pPr lvl="1"/>
            <a:r>
              <a:rPr lang="de-DE" dirty="0" smtClean="0"/>
              <a:t>Reproduction rate of aquatic fish is affected by water temperature and nutrients provided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Purpose of ANOVA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Hypothesis testing</a:t>
            </a:r>
          </a:p>
          <a:p>
            <a:r>
              <a:rPr lang="de-DE" dirty="0" smtClean="0"/>
              <a:t>Estimate means and standard error of differences </a:t>
            </a:r>
            <a:r>
              <a:rPr lang="de-DE" u="sng" dirty="0" smtClean="0"/>
              <a:t>between</a:t>
            </a:r>
            <a:r>
              <a:rPr lang="de-DE" dirty="0" smtClean="0"/>
              <a:t> means</a:t>
            </a:r>
          </a:p>
          <a:p>
            <a:r>
              <a:rPr lang="de-DE" dirty="0" smtClean="0"/>
              <a:t>NOTE: </a:t>
            </a:r>
          </a:p>
          <a:p>
            <a:pPr lvl="1"/>
            <a:r>
              <a:rPr lang="de-DE" dirty="0" smtClean="0"/>
              <a:t>ANOVA is the same as regression except for nature of explanatory variable</a:t>
            </a:r>
          </a:p>
          <a:p>
            <a:pPr lvl="1"/>
            <a:r>
              <a:rPr lang="de-DE" dirty="0" smtClean="0"/>
              <a:t>ANOVA is an extended t-test, ifyou did an ANOVA on 2 sample case result willbe identical</a:t>
            </a:r>
          </a:p>
          <a:p>
            <a:pPr lvl="2"/>
            <a:r>
              <a:rPr lang="de-DE" dirty="0" smtClean="0"/>
              <a:t>But t-test is preffered since it is the simplest</a:t>
            </a:r>
          </a:p>
          <a:p>
            <a:pPr lvl="3"/>
            <a:r>
              <a:rPr lang="de-DE" dirty="0" smtClean="0"/>
              <a:t>(occam‘s razor)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What ANOVA does</a:t>
            </a:r>
            <a:endParaRPr lang="de-DE" b="1" dirty="0"/>
          </a:p>
        </p:txBody>
      </p:sp>
      <p:pic>
        <p:nvPicPr>
          <p:cNvPr id="4" name="Picture 3" descr="ANOVA SST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127" y="998730"/>
            <a:ext cx="6849746" cy="4499828"/>
          </a:xfrm>
          <a:prstGeom prst="rect">
            <a:avLst/>
          </a:prstGeo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356865" y="5499230"/>
          <a:ext cx="2599342" cy="64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AutoShap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865" y="5499230"/>
                        <a:ext cx="2599342" cy="642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What ANOVA does</a:t>
            </a:r>
            <a:endParaRPr lang="de-DE" b="1" dirty="0"/>
          </a:p>
        </p:txBody>
      </p:sp>
      <p:pic>
        <p:nvPicPr>
          <p:cNvPr id="3" name="Picture 2" descr="ANOVA SS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127" y="953725"/>
            <a:ext cx="6849746" cy="4499828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874838" y="5544235"/>
          <a:ext cx="53943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AutoShap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544235"/>
                        <a:ext cx="5394325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1780" y="1268769"/>
            <a:ext cx="3087426" cy="76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663915"/>
            <a:ext cx="6318932" cy="6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6795" y="4284095"/>
            <a:ext cx="3025677" cy="41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ANOVA does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196974"/>
            <a:ext cx="8066087" cy="5427381"/>
          </a:xfrm>
        </p:spPr>
        <p:txBody>
          <a:bodyPr/>
          <a:lstStyle/>
          <a:p>
            <a:r>
              <a:rPr lang="de-DE" dirty="0" smtClean="0"/>
              <a:t>Convert the Sum of Squares (SS) to Variance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Divide by degree of freedom</a:t>
            </a:r>
          </a:p>
          <a:p>
            <a:r>
              <a:rPr lang="de-DE" dirty="0" smtClean="0"/>
              <a:t>In our example there are 2 levels of factors </a:t>
            </a:r>
          </a:p>
          <a:p>
            <a:pPr lvl="1"/>
            <a:r>
              <a:rPr lang="de-DE" dirty="0" smtClean="0"/>
              <a:t>Treatment df = </a:t>
            </a:r>
            <a:r>
              <a:rPr lang="de-DE" i="1" dirty="0" smtClean="0"/>
              <a:t>k</a:t>
            </a:r>
            <a:r>
              <a:rPr lang="de-DE" dirty="0" smtClean="0"/>
              <a:t>-1= 2-1</a:t>
            </a:r>
          </a:p>
          <a:p>
            <a:r>
              <a:rPr lang="de-DE" dirty="0" smtClean="0"/>
              <a:t>Error df= ?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dirty="0" smtClean="0"/>
              <a:t>If each factor is replicated n times, 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dirty="0" smtClean="0"/>
              <a:t>then error df = </a:t>
            </a:r>
            <a:r>
              <a:rPr lang="de-DE" i="1" dirty="0" smtClean="0"/>
              <a:t>n</a:t>
            </a:r>
            <a:r>
              <a:rPr lang="de-DE" dirty="0" smtClean="0"/>
              <a:t>-1</a:t>
            </a:r>
          </a:p>
          <a:p>
            <a:r>
              <a:rPr lang="de-DE" dirty="0" smtClean="0"/>
              <a:t>Total Error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dirty="0" smtClean="0"/>
              <a:t>Since there are </a:t>
            </a:r>
            <a:r>
              <a:rPr lang="de-DE" i="1" dirty="0" smtClean="0"/>
              <a:t>k</a:t>
            </a:r>
            <a:r>
              <a:rPr lang="de-DE" dirty="0" smtClean="0"/>
              <a:t> levels, </a:t>
            </a:r>
            <a:r>
              <a:rPr lang="de-DE" i="1" dirty="0" smtClean="0"/>
              <a:t>n</a:t>
            </a:r>
            <a:r>
              <a:rPr lang="de-DE" dirty="0" smtClean="0"/>
              <a:t> replicates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i="1" dirty="0" smtClean="0"/>
              <a:t>k(n-1)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ANOVA Table</a:t>
            </a:r>
            <a:endParaRPr lang="de-DE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6585" y="1088740"/>
          <a:ext cx="8145907" cy="4050450"/>
        </p:xfrm>
        <a:graphic>
          <a:graphicData uri="http://schemas.openxmlformats.org/drawingml/2006/table">
            <a:tbl>
              <a:tblPr/>
              <a:tblGrid>
                <a:gridCol w="1485167"/>
                <a:gridCol w="1230455"/>
                <a:gridCol w="929783"/>
                <a:gridCol w="1513319"/>
                <a:gridCol w="1629372"/>
                <a:gridCol w="1357811"/>
              </a:tblGrid>
              <a:tr h="836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SS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d.f.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MS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Critical F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50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Treatment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SSA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k-1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latin typeface="Helvetica"/>
                          <a:ea typeface="Times New Roman"/>
                          <a:cs typeface="Times New Roman"/>
                        </a:rPr>
                        <a:t>qf</a:t>
                      </a:r>
                      <a:r>
                        <a:rPr lang="en-GB" sz="2000" dirty="0">
                          <a:latin typeface="Helvetica"/>
                          <a:ea typeface="Times New Roman"/>
                          <a:cs typeface="Times New Roman"/>
                        </a:rPr>
                        <a:t>(0.95,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Helvetica"/>
                          <a:ea typeface="Times New Roman"/>
                          <a:cs typeface="Times New Roman"/>
                        </a:rPr>
                        <a:t>k-1,k(n-1))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Error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SSE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k(n-1)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5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SST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kn-1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613" y="2124075"/>
            <a:ext cx="1614487" cy="765175"/>
          </a:xfrm>
          <a:prstGeom prst="rect">
            <a:avLst/>
          </a:prstGeom>
          <a:noFill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288" y="2168525"/>
            <a:ext cx="1203325" cy="720725"/>
          </a:xfrm>
          <a:prstGeom prst="rect">
            <a:avLst/>
          </a:prstGeom>
          <a:noFill/>
        </p:spPr>
      </p:pic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54587"/>
              </p:ext>
            </p:extLst>
          </p:nvPr>
        </p:nvGraphicFramePr>
        <p:xfrm>
          <a:off x="116505" y="143635"/>
          <a:ext cx="15414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AutoShap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05" y="143635"/>
                        <a:ext cx="1541463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545422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Ho: all means are the same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949280"/>
            <a:ext cx="716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H1: Atleast</a:t>
            </a:r>
            <a:r>
              <a:rPr lang="de-DE" b="1" dirty="0" smtClean="0"/>
              <a:t> one </a:t>
            </a:r>
            <a:r>
              <a:rPr lang="de-DE" dirty="0" smtClean="0"/>
              <a:t>of the means is significantly different from the others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536421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</a:t>
            </a:r>
            <a:r>
              <a:rPr lang="de-DE" b="1" baseline="30000" dirty="0" smtClean="0"/>
              <a:t>2</a:t>
            </a:r>
            <a:r>
              <a:rPr lang="de-DE" b="1" dirty="0" smtClean="0"/>
              <a:t>=MSE</a:t>
            </a:r>
            <a:endParaRPr lang="de-DE" b="1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54500" y="3505910"/>
            <a:ext cx="1402546" cy="83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510</Words>
  <Application>Microsoft Office PowerPoint</Application>
  <PresentationFormat>On-screen Show (4:3)</PresentationFormat>
  <Paragraphs>116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Watermark</vt:lpstr>
      <vt:lpstr>Equation</vt:lpstr>
      <vt:lpstr>ANOVA</vt:lpstr>
      <vt:lpstr>Introduction</vt:lpstr>
      <vt:lpstr>Interactions</vt:lpstr>
      <vt:lpstr>Purpose of ANOVA</vt:lpstr>
      <vt:lpstr>What ANOVA does</vt:lpstr>
      <vt:lpstr>What ANOVA does</vt:lpstr>
      <vt:lpstr>PowerPoint Presentation</vt:lpstr>
      <vt:lpstr>What ANOVA does</vt:lpstr>
      <vt:lpstr>ANOVA Table</vt:lpstr>
      <vt:lpstr>ANOVA calculations</vt:lpstr>
      <vt:lpstr>DESK WORK</vt:lpstr>
      <vt:lpstr>Doing it on R</vt:lpstr>
      <vt:lpstr>Doing it on R</vt:lpstr>
      <vt:lpstr>PowerPoint Presentation</vt:lpstr>
      <vt:lpstr>PowerPoint Presentation</vt:lpstr>
      <vt:lpstr>Two Way factorial</vt:lpstr>
      <vt:lpstr>PowerPoint Presentation</vt:lpstr>
      <vt:lpstr>Posthoc tests</vt:lpstr>
      <vt:lpstr>Posthoc tests</vt:lpstr>
    </vt:vector>
  </TitlesOfParts>
  <Company>MPI for Chemical Ecology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Metapopulations: The host plant as an island</dc:title>
  <dc:creator>rkigathi</dc:creator>
  <cp:lastModifiedBy>Kennedy Mwai</cp:lastModifiedBy>
  <cp:revision>340</cp:revision>
  <dcterms:created xsi:type="dcterms:W3CDTF">2006-12-21T10:16:22Z</dcterms:created>
  <dcterms:modified xsi:type="dcterms:W3CDTF">2014-04-10T05:47:28Z</dcterms:modified>
</cp:coreProperties>
</file>