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6" r:id="rId2"/>
    <p:sldId id="331" r:id="rId3"/>
    <p:sldId id="332" r:id="rId4"/>
    <p:sldId id="333" r:id="rId5"/>
    <p:sldId id="259" r:id="rId6"/>
    <p:sldId id="297" r:id="rId7"/>
    <p:sldId id="299" r:id="rId8"/>
    <p:sldId id="334" r:id="rId9"/>
    <p:sldId id="335" r:id="rId10"/>
    <p:sldId id="300" r:id="rId11"/>
    <p:sldId id="301" r:id="rId12"/>
    <p:sldId id="302" r:id="rId13"/>
    <p:sldId id="303" r:id="rId14"/>
    <p:sldId id="304" r:id="rId15"/>
    <p:sldId id="306" r:id="rId16"/>
    <p:sldId id="30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8" r:id="rId27"/>
    <p:sldId id="319" r:id="rId28"/>
    <p:sldId id="320" r:id="rId29"/>
    <p:sldId id="316" r:id="rId30"/>
    <p:sldId id="317" r:id="rId31"/>
    <p:sldId id="322" r:id="rId32"/>
    <p:sldId id="321" r:id="rId33"/>
    <p:sldId id="325" r:id="rId34"/>
    <p:sldId id="324" r:id="rId35"/>
    <p:sldId id="326" r:id="rId36"/>
    <p:sldId id="327" r:id="rId37"/>
    <p:sldId id="328" r:id="rId38"/>
    <p:sldId id="329" r:id="rId39"/>
    <p:sldId id="336" r:id="rId40"/>
    <p:sldId id="330" r:id="rId4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E96"/>
    <a:srgbClr val="1E1466"/>
    <a:srgbClr val="A50021"/>
    <a:srgbClr val="003300"/>
    <a:srgbClr val="800080"/>
    <a:srgbClr val="BBE0E3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2" autoAdjust="0"/>
    <p:restoredTop sz="94660"/>
  </p:normalViewPr>
  <p:slideViewPr>
    <p:cSldViewPr>
      <p:cViewPr varScale="1">
        <p:scale>
          <a:sx n="65" d="100"/>
          <a:sy n="65" d="100"/>
        </p:scale>
        <p:origin x="-28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766AE-1D4B-4F64-88B5-735A4461BD39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7DC0E-C6E8-482D-A611-7235A856F87B}" type="slidenum">
              <a:rPr lang="de-DE"/>
              <a:pPr/>
              <a:t>1</a:t>
            </a:fld>
            <a:endParaRPr lang="de-DE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F62AC-0AD8-40A7-996B-9278F25B290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Oval 3"/>
          <p:cNvSpPr>
            <a:spLocks noChangeArrowheads="1"/>
          </p:cNvSpPr>
          <p:nvPr userDrawn="1"/>
        </p:nvSpPr>
        <p:spPr bwMode="hidden">
          <a:xfrm flipH="1">
            <a:off x="2366963" y="5184775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0" name="Oval 4"/>
          <p:cNvSpPr>
            <a:spLocks noChangeArrowheads="1"/>
          </p:cNvSpPr>
          <p:nvPr userDrawn="1"/>
        </p:nvSpPr>
        <p:spPr bwMode="hidden">
          <a:xfrm flipH="1">
            <a:off x="6443663" y="5289550"/>
            <a:ext cx="1524000" cy="1524000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2" name="Oval 6"/>
          <p:cNvSpPr>
            <a:spLocks noChangeArrowheads="1"/>
          </p:cNvSpPr>
          <p:nvPr userDrawn="1"/>
        </p:nvSpPr>
        <p:spPr bwMode="hidden">
          <a:xfrm flipH="1">
            <a:off x="7523163" y="3776663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4" name="Oval 8"/>
          <p:cNvSpPr>
            <a:spLocks noChangeArrowheads="1"/>
          </p:cNvSpPr>
          <p:nvPr userDrawn="1"/>
        </p:nvSpPr>
        <p:spPr bwMode="hidden">
          <a:xfrm flipH="1">
            <a:off x="1016000" y="3968750"/>
            <a:ext cx="1524000" cy="1524000"/>
          </a:xfrm>
          <a:prstGeom prst="ellipse">
            <a:avLst/>
          </a:prstGeom>
          <a:solidFill>
            <a:srgbClr val="99CC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5" name="Rectangle 9"/>
          <p:cNvSpPr>
            <a:spLocks noChangeArrowheads="1"/>
          </p:cNvSpPr>
          <p:nvPr userDrawn="1"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6" name="Rectangle 10"/>
          <p:cNvSpPr>
            <a:spLocks noChangeArrowheads="1"/>
          </p:cNvSpPr>
          <p:nvPr userDrawn="1"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C82F5-DD4B-4434-AC4B-72FE8A9D56A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00" y="-36513"/>
            <a:ext cx="2276475" cy="61245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36513"/>
            <a:ext cx="6680200" cy="61245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EAB4B-3EE0-4131-91A4-4370413BA08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513"/>
            <a:ext cx="9109075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895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0C1BD2D-DDA6-42EC-AD2A-11C89C7057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-635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Aft>
                <a:spcPts val="1200"/>
              </a:spcAft>
              <a:buFont typeface="Wingdings" pitchFamily="2" charset="2"/>
              <a:buChar char="ü"/>
              <a:defRPr sz="2700"/>
            </a:lvl1pPr>
            <a:lvl2pPr>
              <a:lnSpc>
                <a:spcPts val="2500"/>
              </a:lnSpc>
              <a:spcAft>
                <a:spcPts val="1200"/>
              </a:spcAft>
              <a:defRPr/>
            </a:lvl2pPr>
            <a:lvl3pPr>
              <a:lnSpc>
                <a:spcPts val="2500"/>
              </a:lnSpc>
              <a:spcAft>
                <a:spcPts val="1200"/>
              </a:spcAft>
              <a:defRPr/>
            </a:lvl3pPr>
            <a:lvl4pPr>
              <a:lnSpc>
                <a:spcPts val="2500"/>
              </a:lnSpc>
              <a:spcAft>
                <a:spcPts val="1200"/>
              </a:spcAft>
              <a:defRPr/>
            </a:lvl4pPr>
            <a:lvl5pPr>
              <a:lnSpc>
                <a:spcPts val="25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71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71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8950" y="6407150"/>
            <a:ext cx="2133600" cy="4572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59EB5D5-585F-4415-9D2B-548D829B29A9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45D04-192F-48BD-AE2C-0BAAA8867D8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6FEE9-EED7-47C3-864D-0B6B34BCCF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CCD0C-355B-475D-AD9F-28109A35B73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B5D7-6398-40D3-8DC4-4E030EFCADF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44D24-DCC9-4036-BD27-62F5A26107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49C63-EA86-49B6-9DA2-ECE48E7E301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0E90F-9C64-4B76-A53F-A465762F8C0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96975"/>
            <a:ext cx="8066087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71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de-DE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-36513"/>
            <a:ext cx="910907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grpSp>
        <p:nvGrpSpPr>
          <p:cNvPr id="259081" name="Group 9"/>
          <p:cNvGrpSpPr>
            <a:grpSpLocks/>
          </p:cNvGrpSpPr>
          <p:nvPr/>
        </p:nvGrpSpPr>
        <p:grpSpPr bwMode="auto">
          <a:xfrm>
            <a:off x="7092950" y="6281738"/>
            <a:ext cx="1971675" cy="531812"/>
            <a:chOff x="1910" y="192"/>
            <a:chExt cx="1242" cy="335"/>
          </a:xfrm>
        </p:grpSpPr>
        <p:sp>
          <p:nvSpPr>
            <p:cNvPr id="259082" name="Oval 10"/>
            <p:cNvSpPr>
              <a:spLocks noChangeArrowheads="1"/>
            </p:cNvSpPr>
            <p:nvPr/>
          </p:nvSpPr>
          <p:spPr bwMode="hidden">
            <a:xfrm flipH="1">
              <a:off x="1910" y="192"/>
              <a:ext cx="360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3" name="Oval 11"/>
            <p:cNvSpPr>
              <a:spLocks noChangeArrowheads="1"/>
            </p:cNvSpPr>
            <p:nvPr/>
          </p:nvSpPr>
          <p:spPr bwMode="hidden">
            <a:xfrm flipH="1">
              <a:off x="2793" y="192"/>
              <a:ext cx="359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4" name="Oval 12"/>
            <p:cNvSpPr>
              <a:spLocks noChangeArrowheads="1"/>
            </p:cNvSpPr>
            <p:nvPr/>
          </p:nvSpPr>
          <p:spPr bwMode="hidden">
            <a:xfrm flipH="1">
              <a:off x="2384" y="192"/>
              <a:ext cx="359" cy="335"/>
            </a:xfrm>
            <a:prstGeom prst="ellips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895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34571C-56B9-4143-BD99-CDE02CD28C5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360363" indent="-3603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tabLst>
          <a:tab pos="1339850" algn="l"/>
        </a:tabLs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69875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tabLst>
          <a:tab pos="1339850" algn="l"/>
        </a:tabLst>
        <a:defRPr sz="2400">
          <a:solidFill>
            <a:schemeClr val="tx1"/>
          </a:solidFill>
          <a:latin typeface="+mn-lt"/>
        </a:defRPr>
      </a:lvl2pPr>
      <a:lvl3pPr marL="1266825" indent="-236538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tabLst>
          <a:tab pos="1339850" algn="l"/>
        </a:tabLst>
        <a:defRPr sz="2200">
          <a:solidFill>
            <a:schemeClr val="tx1"/>
          </a:solidFill>
          <a:latin typeface="+mn-lt"/>
        </a:defRPr>
      </a:lvl3pPr>
      <a:lvl4pPr marL="1700213" indent="-2032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tabLst>
          <a:tab pos="1339850" algn="l"/>
        </a:tabLst>
        <a:defRPr sz="2200">
          <a:solidFill>
            <a:schemeClr val="tx1"/>
          </a:solidFill>
          <a:latin typeface="+mn-lt"/>
        </a:defRPr>
      </a:lvl4pPr>
      <a:lvl5pPr marL="2198688" indent="-2286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5pPr>
      <a:lvl6pPr marL="26558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6pPr>
      <a:lvl7pPr marL="31130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7pPr>
      <a:lvl8pPr marL="35702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8pPr>
      <a:lvl9pPr marL="40274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93725" y="1449388"/>
            <a:ext cx="856932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5400" b="1" dirty="0" smtClean="0"/>
              <a:t>REGRESSION</a:t>
            </a:r>
            <a:endParaRPr lang="de-DE" sz="5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06600" y="3294063"/>
            <a:ext cx="6400800" cy="11255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/>
              <a:t>By: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Dr. Rose </a:t>
            </a:r>
            <a:r>
              <a:rPr lang="en-US" dirty="0" err="1"/>
              <a:t>Kigathi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Assumptions of Linear Models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Random Sampling</a:t>
            </a:r>
          </a:p>
          <a:p>
            <a:r>
              <a:rPr lang="de-DE" dirty="0" smtClean="0"/>
              <a:t>Constant Variance</a:t>
            </a:r>
          </a:p>
          <a:p>
            <a:r>
              <a:rPr lang="de-DE" dirty="0" smtClean="0"/>
              <a:t>Normal errors</a:t>
            </a:r>
          </a:p>
          <a:p>
            <a:r>
              <a:rPr lang="de-DE" dirty="0" smtClean="0"/>
              <a:t>Additive effects</a:t>
            </a:r>
          </a:p>
          <a:p>
            <a:r>
              <a:rPr lang="de-DE" dirty="0" smtClean="0"/>
              <a:t>Independence of errors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Non-constant variance</a:t>
            </a:r>
            <a:endParaRPr lang="de-D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66655" y="908720"/>
            <a:ext cx="0" cy="2025225"/>
          </a:xfrm>
          <a:prstGeom prst="straightConnector1">
            <a:avLst/>
          </a:prstGeom>
          <a:ln w="25400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66655" y="2933945"/>
            <a:ext cx="2205245" cy="0"/>
          </a:xfrm>
          <a:prstGeom prst="straightConnector1">
            <a:avLst/>
          </a:prstGeom>
          <a:ln w="28575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666829" y="1125414"/>
            <a:ext cx="1870055" cy="1673515"/>
          </a:xfrm>
          <a:custGeom>
            <a:avLst/>
            <a:gdLst>
              <a:gd name="connsiteX0" fmla="*/ 27354 w 1703754"/>
              <a:gd name="connsiteY0" fmla="*/ 0 h 1613878"/>
              <a:gd name="connsiteX1" fmla="*/ 27354 w 1703754"/>
              <a:gd name="connsiteY1" fmla="*/ 785447 h 1613878"/>
              <a:gd name="connsiteX2" fmla="*/ 191477 w 1703754"/>
              <a:gd name="connsiteY2" fmla="*/ 1336431 h 1613878"/>
              <a:gd name="connsiteX3" fmla="*/ 660400 w 1703754"/>
              <a:gd name="connsiteY3" fmla="*/ 1570893 h 1613878"/>
              <a:gd name="connsiteX4" fmla="*/ 1703754 w 1703754"/>
              <a:gd name="connsiteY4" fmla="*/ 1594339 h 161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3754" h="1613878">
                <a:moveTo>
                  <a:pt x="27354" y="0"/>
                </a:moveTo>
                <a:cubicBezTo>
                  <a:pt x="13677" y="281354"/>
                  <a:pt x="0" y="562709"/>
                  <a:pt x="27354" y="785447"/>
                </a:cubicBezTo>
                <a:cubicBezTo>
                  <a:pt x="54708" y="1008185"/>
                  <a:pt x="85969" y="1205523"/>
                  <a:pt x="191477" y="1336431"/>
                </a:cubicBezTo>
                <a:cubicBezTo>
                  <a:pt x="296985" y="1467339"/>
                  <a:pt x="408354" y="1527908"/>
                  <a:pt x="660400" y="1570893"/>
                </a:cubicBezTo>
                <a:cubicBezTo>
                  <a:pt x="912446" y="1613878"/>
                  <a:pt x="1308100" y="1604108"/>
                  <a:pt x="1703754" y="1594339"/>
                </a:cubicBezTo>
              </a:path>
            </a:pathLst>
          </a:custGeom>
          <a:ln w="31750">
            <a:solidFill>
              <a:srgbClr val="1E1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2546775" y="306896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Plant density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01570" y="1583795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Plant </a:t>
            </a:r>
          </a:p>
          <a:p>
            <a:r>
              <a:rPr lang="de-DE" dirty="0" smtClean="0"/>
              <a:t>Size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766760" y="908720"/>
            <a:ext cx="0" cy="2025225"/>
          </a:xfrm>
          <a:prstGeom prst="straightConnector1">
            <a:avLst/>
          </a:prstGeom>
          <a:ln w="25400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66760" y="2933945"/>
            <a:ext cx="2205245" cy="0"/>
          </a:xfrm>
          <a:prstGeom prst="straightConnector1">
            <a:avLst/>
          </a:prstGeom>
          <a:ln w="28575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46880" y="306896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Plant density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4346975" y="126876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Plant </a:t>
            </a:r>
          </a:p>
          <a:p>
            <a:r>
              <a:rPr lang="de-DE" dirty="0" smtClean="0"/>
              <a:t>Size</a:t>
            </a:r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742130" y="1448780"/>
            <a:ext cx="2025225" cy="1080120"/>
          </a:xfrm>
          <a:prstGeom prst="line">
            <a:avLst/>
          </a:prstGeom>
          <a:ln w="31750">
            <a:solidFill>
              <a:srgbClr val="1E1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7065" y="14487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1/y</a:t>
            </a:r>
            <a:endParaRPr lang="de-DE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66655" y="4049778"/>
            <a:ext cx="0" cy="2025225"/>
          </a:xfrm>
          <a:prstGeom prst="straightConnector1">
            <a:avLst/>
          </a:prstGeom>
          <a:ln w="25400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66655" y="6075003"/>
            <a:ext cx="2205245" cy="0"/>
          </a:xfrm>
          <a:prstGeom prst="straightConnector1">
            <a:avLst/>
          </a:prstGeom>
          <a:ln w="28575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46775" y="621001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Age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296525" y="47341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Survivors</a:t>
            </a:r>
            <a:endParaRPr lang="de-DE" dirty="0"/>
          </a:p>
        </p:txBody>
      </p:sp>
      <p:sp>
        <p:nvSpPr>
          <p:cNvPr id="33" name="Freeform 32"/>
          <p:cNvSpPr/>
          <p:nvPr/>
        </p:nvSpPr>
        <p:spPr>
          <a:xfrm>
            <a:off x="1465385" y="4239091"/>
            <a:ext cx="1801470" cy="1833464"/>
          </a:xfrm>
          <a:custGeom>
            <a:avLst/>
            <a:gdLst>
              <a:gd name="connsiteX0" fmla="*/ 0 w 1875692"/>
              <a:gd name="connsiteY0" fmla="*/ 0 h 1535723"/>
              <a:gd name="connsiteX1" fmla="*/ 328246 w 1875692"/>
              <a:gd name="connsiteY1" fmla="*/ 750277 h 1535723"/>
              <a:gd name="connsiteX2" fmla="*/ 879230 w 1875692"/>
              <a:gd name="connsiteY2" fmla="*/ 1230923 h 1535723"/>
              <a:gd name="connsiteX3" fmla="*/ 1875692 w 1875692"/>
              <a:gd name="connsiteY3" fmla="*/ 1535723 h 15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692" h="1535723">
                <a:moveTo>
                  <a:pt x="0" y="0"/>
                </a:moveTo>
                <a:cubicBezTo>
                  <a:pt x="90854" y="272561"/>
                  <a:pt x="181708" y="545123"/>
                  <a:pt x="328246" y="750277"/>
                </a:cubicBezTo>
                <a:cubicBezTo>
                  <a:pt x="474784" y="955431"/>
                  <a:pt x="621322" y="1100015"/>
                  <a:pt x="879230" y="1230923"/>
                </a:cubicBezTo>
                <a:cubicBezTo>
                  <a:pt x="1137138" y="1361831"/>
                  <a:pt x="1506415" y="1448777"/>
                  <a:pt x="1875692" y="1535723"/>
                </a:cubicBezTo>
              </a:path>
            </a:pathLst>
          </a:custGeom>
          <a:ln w="31750">
            <a:solidFill>
              <a:srgbClr val="1E1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766760" y="4014065"/>
            <a:ext cx="0" cy="2025225"/>
          </a:xfrm>
          <a:prstGeom prst="straightConnector1">
            <a:avLst/>
          </a:prstGeom>
          <a:ln w="25400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66760" y="6039290"/>
            <a:ext cx="2205245" cy="0"/>
          </a:xfrm>
          <a:prstGeom prst="straightConnector1">
            <a:avLst/>
          </a:prstGeom>
          <a:ln w="28575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742131" y="4509121"/>
            <a:ext cx="1845204" cy="1530169"/>
          </a:xfrm>
          <a:prstGeom prst="line">
            <a:avLst/>
          </a:prstGeom>
          <a:ln w="31750">
            <a:solidFill>
              <a:srgbClr val="1E1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7045" y="46891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Ln y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>
            <a:off x="6777245" y="61293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Independence of errors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Spatial pseudo-replication</a:t>
            </a:r>
          </a:p>
          <a:p>
            <a:pPr lvl="1"/>
            <a:r>
              <a:rPr lang="de-DE" dirty="0" smtClean="0"/>
              <a:t>E.g Plants are close together</a:t>
            </a:r>
          </a:p>
          <a:p>
            <a:pPr lvl="2"/>
            <a:r>
              <a:rPr lang="de-DE" dirty="0" smtClean="0"/>
              <a:t>Use of blocks/stratified sampling</a:t>
            </a:r>
          </a:p>
          <a:p>
            <a:r>
              <a:rPr lang="de-DE" dirty="0" smtClean="0"/>
              <a:t>Repeated measures</a:t>
            </a:r>
          </a:p>
          <a:p>
            <a:pPr lvl="2"/>
            <a:r>
              <a:rPr lang="de-DE" dirty="0" smtClean="0"/>
              <a:t>Do each seperately</a:t>
            </a:r>
          </a:p>
          <a:p>
            <a:pPr lvl="2"/>
            <a:r>
              <a:rPr lang="de-DE" dirty="0" smtClean="0"/>
              <a:t>Average for each plant or animal</a:t>
            </a:r>
          </a:p>
          <a:p>
            <a:pPr lvl="2"/>
            <a:r>
              <a:rPr lang="de-DE" dirty="0" smtClean="0"/>
              <a:t>Time Series</a:t>
            </a:r>
          </a:p>
          <a:p>
            <a:pPr lvl="2"/>
            <a:r>
              <a:rPr lang="de-DE" dirty="0" smtClean="0"/>
              <a:t>Mixed effect models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Additive effects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Effects are assumed to be additive</a:t>
            </a:r>
          </a:p>
          <a:p>
            <a:pPr lvl="1"/>
            <a:r>
              <a:rPr lang="de-DE" dirty="0" smtClean="0"/>
              <a:t>Fertilizer- 2kg/m</a:t>
            </a:r>
            <a:r>
              <a:rPr lang="de-DE" baseline="30000" dirty="0" smtClean="0"/>
              <a:t>2</a:t>
            </a:r>
          </a:p>
          <a:p>
            <a:pPr lvl="1"/>
            <a:r>
              <a:rPr lang="de-DE" dirty="0" smtClean="0"/>
              <a:t>Pesticide – 1 kg/m</a:t>
            </a:r>
            <a:r>
              <a:rPr lang="de-DE" baseline="30000" dirty="0" smtClean="0"/>
              <a:t>2</a:t>
            </a:r>
            <a:endParaRPr lang="de-DE" dirty="0" smtClean="0"/>
          </a:p>
          <a:p>
            <a:pPr lvl="1"/>
            <a:r>
              <a:rPr lang="de-DE" b="1" dirty="0" smtClean="0"/>
              <a:t>Both – 3 kg/m</a:t>
            </a:r>
            <a:r>
              <a:rPr lang="de-DE" b="1" baseline="30000" dirty="0" smtClean="0"/>
              <a:t>2 </a:t>
            </a:r>
          </a:p>
          <a:p>
            <a:pPr lvl="1"/>
            <a:endParaRPr lang="de-DE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01670" y="4059070"/>
            <a:ext cx="0" cy="2025225"/>
          </a:xfrm>
          <a:prstGeom prst="straightConnector1">
            <a:avLst/>
          </a:prstGeom>
          <a:ln w="25400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01670" y="6084295"/>
            <a:ext cx="2205245" cy="0"/>
          </a:xfrm>
          <a:prstGeom prst="straightConnector1">
            <a:avLst/>
          </a:prstGeom>
          <a:ln w="28575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71700" y="4509120"/>
            <a:ext cx="2025225" cy="1080120"/>
          </a:xfrm>
          <a:prstGeom prst="line">
            <a:avLst/>
          </a:prstGeom>
          <a:ln w="31750">
            <a:solidFill>
              <a:srgbClr val="1E1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36685" y="4059070"/>
            <a:ext cx="2025225" cy="1080120"/>
          </a:xfrm>
          <a:prstGeom prst="line">
            <a:avLst/>
          </a:prstGeom>
          <a:ln w="317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327195" y="4059070"/>
            <a:ext cx="0" cy="2025225"/>
          </a:xfrm>
          <a:prstGeom prst="straightConnector1">
            <a:avLst/>
          </a:prstGeom>
          <a:ln w="25400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27195" y="6084295"/>
            <a:ext cx="2205245" cy="0"/>
          </a:xfrm>
          <a:prstGeom prst="straightConnector1">
            <a:avLst/>
          </a:prstGeom>
          <a:ln w="28575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97225" y="4509120"/>
            <a:ext cx="2025225" cy="1080120"/>
          </a:xfrm>
          <a:prstGeom prst="line">
            <a:avLst/>
          </a:prstGeom>
          <a:ln w="31750">
            <a:solidFill>
              <a:srgbClr val="1E1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6" idx="1"/>
          </p:cNvCxnSpPr>
          <p:nvPr/>
        </p:nvCxnSpPr>
        <p:spPr>
          <a:xfrm flipV="1">
            <a:off x="6597225" y="3703676"/>
            <a:ext cx="1035115" cy="1750549"/>
          </a:xfrm>
          <a:prstGeom prst="line">
            <a:avLst/>
          </a:prstGeom>
          <a:ln w="317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1830" y="617430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Fertilizer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282190" y="617430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Fertilizer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836585" y="477915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Yield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383404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A50021"/>
                </a:solidFill>
              </a:rPr>
              <a:t>+Pesticide</a:t>
            </a:r>
            <a:endParaRPr lang="de-DE" dirty="0">
              <a:solidFill>
                <a:srgbClr val="A5002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2340" y="351901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A50021"/>
                </a:solidFill>
              </a:rPr>
              <a:t>+Pesticide</a:t>
            </a:r>
            <a:endParaRPr lang="de-DE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Linear regression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y= a + bx</a:t>
            </a:r>
          </a:p>
          <a:p>
            <a:pPr lvl="1"/>
            <a:r>
              <a:rPr lang="de-DE" dirty="0" smtClean="0"/>
              <a:t>Estimate a , b and variance</a:t>
            </a:r>
          </a:p>
          <a:p>
            <a:pPr lvl="1"/>
            <a:r>
              <a:rPr lang="de-DE" dirty="0" smtClean="0"/>
              <a:t>Y</a:t>
            </a:r>
            <a:r>
              <a:rPr lang="de-DE" baseline="-25000" dirty="0" smtClean="0"/>
              <a:t>i</a:t>
            </a:r>
            <a:r>
              <a:rPr lang="de-DE" dirty="0" smtClean="0"/>
              <a:t> = </a:t>
            </a:r>
            <a:r>
              <a:rPr lang="el-GR" dirty="0" smtClean="0"/>
              <a:t>β</a:t>
            </a:r>
            <a:r>
              <a:rPr lang="de-DE" baseline="-25000" dirty="0" smtClean="0"/>
              <a:t>0</a:t>
            </a:r>
            <a:r>
              <a:rPr lang="de-DE" dirty="0" smtClean="0"/>
              <a:t> + </a:t>
            </a:r>
            <a:r>
              <a:rPr lang="el-GR" dirty="0" smtClean="0"/>
              <a:t>β</a:t>
            </a:r>
            <a:r>
              <a:rPr lang="de-DE" baseline="-25000" dirty="0" smtClean="0"/>
              <a:t>1</a:t>
            </a:r>
            <a:r>
              <a:rPr lang="de-DE" dirty="0" smtClean="0"/>
              <a:t>x</a:t>
            </a:r>
            <a:r>
              <a:rPr lang="de-DE" baseline="-25000" dirty="0" smtClean="0"/>
              <a:t>i</a:t>
            </a:r>
            <a:r>
              <a:rPr lang="de-DE" dirty="0" smtClean="0"/>
              <a:t>  +</a:t>
            </a:r>
            <a:r>
              <a:rPr lang="el-GR" dirty="0" smtClean="0"/>
              <a:t>ε</a:t>
            </a:r>
            <a:r>
              <a:rPr lang="de-DE" baseline="-25000" dirty="0" smtClean="0"/>
              <a:t>i</a:t>
            </a:r>
            <a:r>
              <a:rPr lang="de-DE" dirty="0" smtClean="0"/>
              <a:t>, </a:t>
            </a:r>
          </a:p>
          <a:p>
            <a:pPr lvl="2"/>
            <a:r>
              <a:rPr lang="el-GR" dirty="0" smtClean="0"/>
              <a:t>ε</a:t>
            </a:r>
            <a:r>
              <a:rPr lang="de-DE" baseline="-25000" dirty="0" smtClean="0"/>
              <a:t>i  </a:t>
            </a:r>
            <a:r>
              <a:rPr lang="el-GR" sz="2000" dirty="0" smtClean="0"/>
              <a:t>ε </a:t>
            </a:r>
            <a:r>
              <a:rPr lang="en-GB" sz="2000" baseline="-25000" dirty="0" smtClean="0"/>
              <a:t>1, . . . , </a:t>
            </a:r>
            <a:r>
              <a:rPr lang="el-GR" sz="2000" dirty="0" smtClean="0"/>
              <a:t>ε</a:t>
            </a:r>
            <a:r>
              <a:rPr lang="en-GB" sz="2000" baseline="-25000" dirty="0" smtClean="0"/>
              <a:t>n </a:t>
            </a:r>
            <a:r>
              <a:rPr lang="en-GB" sz="3200" baseline="-25000" dirty="0" smtClean="0"/>
              <a:t>are unobserved random variables.</a:t>
            </a:r>
          </a:p>
          <a:p>
            <a:pPr lvl="2"/>
            <a:r>
              <a:rPr lang="de-DE" sz="2400" dirty="0" smtClean="0"/>
              <a:t>Each </a:t>
            </a:r>
            <a:r>
              <a:rPr lang="el-GR" sz="2400" dirty="0" smtClean="0"/>
              <a:t>ε</a:t>
            </a:r>
            <a:r>
              <a:rPr lang="de-DE" sz="2400" baseline="-25000" dirty="0" smtClean="0"/>
              <a:t>i     </a:t>
            </a:r>
            <a:r>
              <a:rPr lang="de-DE" sz="2400" dirty="0" smtClean="0"/>
              <a:t>Will have N(0,</a:t>
            </a:r>
            <a:r>
              <a:rPr lang="el-GR" sz="2400" dirty="0" smtClean="0"/>
              <a:t>σ</a:t>
            </a:r>
            <a:r>
              <a:rPr lang="de-DE" sz="2400" baseline="30000" dirty="0" smtClean="0"/>
              <a:t>2</a:t>
            </a:r>
            <a:r>
              <a:rPr lang="de-DE" sz="2400" dirty="0" smtClean="0"/>
              <a:t>) distribution</a:t>
            </a:r>
          </a:p>
          <a:p>
            <a:pPr lvl="2"/>
            <a:r>
              <a:rPr lang="de-DE" sz="2400" dirty="0" smtClean="0"/>
              <a:t>Regression will estimate </a:t>
            </a:r>
            <a:r>
              <a:rPr lang="el-GR" sz="2400" dirty="0" smtClean="0"/>
              <a:t>β</a:t>
            </a:r>
            <a:r>
              <a:rPr lang="de-DE" sz="2400" baseline="-25000" dirty="0" smtClean="0"/>
              <a:t>0</a:t>
            </a:r>
            <a:r>
              <a:rPr lang="de-DE" sz="2400" dirty="0" smtClean="0"/>
              <a:t> ,</a:t>
            </a:r>
            <a:r>
              <a:rPr lang="el-GR" sz="2400" dirty="0" smtClean="0"/>
              <a:t> β</a:t>
            </a:r>
            <a:r>
              <a:rPr lang="de-DE" sz="2400" baseline="-25000" dirty="0" smtClean="0"/>
              <a:t>1</a:t>
            </a:r>
            <a:r>
              <a:rPr lang="de-DE" sz="2400" dirty="0" smtClean="0"/>
              <a:t> , </a:t>
            </a:r>
            <a:r>
              <a:rPr lang="el-GR" sz="2400" dirty="0" smtClean="0"/>
              <a:t>σ</a:t>
            </a:r>
            <a:r>
              <a:rPr lang="de-DE" sz="2400" baseline="30000" dirty="0" smtClean="0"/>
              <a:t>2</a:t>
            </a:r>
          </a:p>
          <a:p>
            <a:pPr lvl="2"/>
            <a:r>
              <a:rPr lang="de-DE" sz="2400" dirty="0" smtClean="0"/>
              <a:t> </a:t>
            </a:r>
            <a:r>
              <a:rPr lang="el-GR" sz="2400" dirty="0" smtClean="0"/>
              <a:t>σ</a:t>
            </a:r>
            <a:r>
              <a:rPr lang="de-DE" sz="2400" baseline="30000" dirty="0" smtClean="0"/>
              <a:t>2 </a:t>
            </a:r>
            <a:r>
              <a:rPr lang="de-DE" sz="2400" dirty="0" smtClean="0"/>
              <a:t>will determine the clustering of your data around the line Y</a:t>
            </a:r>
            <a:r>
              <a:rPr lang="de-DE" sz="2400" baseline="-25000" dirty="0" smtClean="0"/>
              <a:t>i</a:t>
            </a:r>
            <a:r>
              <a:rPr lang="de-DE" sz="2400" dirty="0" smtClean="0"/>
              <a:t> = </a:t>
            </a:r>
            <a:r>
              <a:rPr lang="el-GR" sz="2400" dirty="0" smtClean="0"/>
              <a:t>β</a:t>
            </a:r>
            <a:r>
              <a:rPr lang="de-DE" sz="2400" baseline="-25000" dirty="0" smtClean="0"/>
              <a:t>0</a:t>
            </a:r>
            <a:r>
              <a:rPr lang="de-DE" sz="2400" dirty="0" smtClean="0"/>
              <a:t> + </a:t>
            </a:r>
            <a:r>
              <a:rPr lang="el-GR" sz="2400" dirty="0" smtClean="0"/>
              <a:t>β</a:t>
            </a:r>
            <a:r>
              <a:rPr lang="de-DE" sz="2400" baseline="-25000" dirty="0" smtClean="0"/>
              <a:t>1</a:t>
            </a:r>
            <a:r>
              <a:rPr lang="de-DE" sz="2400" dirty="0" smtClean="0"/>
              <a:t>x</a:t>
            </a:r>
            <a:r>
              <a:rPr lang="de-DE" sz="2400" baseline="-25000" dirty="0" smtClean="0"/>
              <a:t>i</a:t>
            </a:r>
            <a:r>
              <a:rPr lang="de-DE" sz="2400" dirty="0" smtClean="0"/>
              <a:t> 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Variance (of the sample s</a:t>
            </a:r>
            <a:r>
              <a:rPr lang="de-DE" baseline="30000" dirty="0" smtClean="0"/>
              <a:t>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Most important quantity in statistics</a:t>
            </a:r>
          </a:p>
          <a:p>
            <a:pPr lvl="1"/>
            <a:r>
              <a:rPr lang="de-DE" dirty="0" smtClean="0"/>
              <a:t>The greater the variability the greater your uncertainity in values of parameters estimated</a:t>
            </a:r>
          </a:p>
          <a:p>
            <a:pPr lvl="1"/>
            <a:r>
              <a:rPr lang="de-DE" dirty="0" smtClean="0"/>
              <a:t>The lower the ability to differentiate competing hypothesis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Variance (of the sample s</a:t>
            </a:r>
            <a:r>
              <a:rPr lang="de-DE" baseline="30000" dirty="0" smtClean="0"/>
              <a:t>2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952" y="1178750"/>
            <a:ext cx="7230483" cy="474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6952" y="1178750"/>
            <a:ext cx="7230483" cy="474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6952" y="1178750"/>
            <a:ext cx="7230483" cy="474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102170" y="1808820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d = y-</a:t>
            </a:r>
            <a:r>
              <a:rPr lang="az-Cyrl-AZ" sz="2000" b="1" dirty="0" smtClean="0">
                <a:latin typeface="Arial"/>
                <a:cs typeface="Arial"/>
              </a:rPr>
              <a:t>ӯ</a:t>
            </a:r>
            <a:endParaRPr 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Variance (of the sample s</a:t>
            </a:r>
            <a:r>
              <a:rPr lang="de-DE" baseline="30000" dirty="0" smtClean="0"/>
              <a:t>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l-GR" sz="2400" dirty="0" smtClean="0"/>
              <a:t>Σ</a:t>
            </a:r>
            <a:r>
              <a:rPr lang="de-DE" sz="2400" dirty="0" smtClean="0"/>
              <a:t>d=</a:t>
            </a:r>
            <a:r>
              <a:rPr lang="el-GR" sz="2400" dirty="0" smtClean="0"/>
              <a:t>Σ</a:t>
            </a:r>
            <a:r>
              <a:rPr lang="de-DE" sz="2400" dirty="0" smtClean="0"/>
              <a:t>(</a:t>
            </a:r>
            <a:r>
              <a:rPr lang="de-DE" sz="2400" b="1" dirty="0" smtClean="0"/>
              <a:t>y-</a:t>
            </a:r>
            <a:r>
              <a:rPr lang="az-Cyrl-AZ" sz="2400" b="1" dirty="0" smtClean="0">
                <a:cs typeface="Arial"/>
              </a:rPr>
              <a:t>ӯ</a:t>
            </a:r>
            <a:r>
              <a:rPr lang="de-DE" sz="2400" dirty="0" smtClean="0"/>
              <a:t>)= 0</a:t>
            </a:r>
          </a:p>
          <a:p>
            <a:pPr lvl="2">
              <a:buNone/>
            </a:pPr>
            <a:endParaRPr lang="de-DE" sz="2400" dirty="0" smtClean="0"/>
          </a:p>
          <a:p>
            <a:pPr lvl="2">
              <a:buNone/>
            </a:pPr>
            <a:r>
              <a:rPr lang="el-GR" sz="2400" dirty="0" smtClean="0"/>
              <a:t>Σ</a:t>
            </a:r>
            <a:r>
              <a:rPr lang="az-Cyrl-AZ" sz="2400" dirty="0" smtClean="0"/>
              <a:t>І</a:t>
            </a:r>
            <a:r>
              <a:rPr lang="de-DE" sz="2400" i="1" dirty="0" smtClean="0"/>
              <a:t>d</a:t>
            </a:r>
            <a:r>
              <a:rPr lang="az-Cyrl-AZ" sz="2400" dirty="0" smtClean="0"/>
              <a:t>І</a:t>
            </a:r>
            <a:r>
              <a:rPr lang="de-DE" sz="2400" dirty="0" smtClean="0"/>
              <a:t>=</a:t>
            </a:r>
            <a:r>
              <a:rPr lang="el-GR" sz="2400" dirty="0" smtClean="0"/>
              <a:t>Σ</a:t>
            </a:r>
            <a:r>
              <a:rPr lang="az-Cyrl-AZ" sz="2400" dirty="0" smtClean="0"/>
              <a:t>І</a:t>
            </a:r>
            <a:r>
              <a:rPr lang="de-DE" sz="2400" dirty="0" smtClean="0"/>
              <a:t> </a:t>
            </a:r>
            <a:r>
              <a:rPr lang="de-DE" sz="2400" b="1" dirty="0" smtClean="0"/>
              <a:t>y-</a:t>
            </a:r>
            <a:r>
              <a:rPr lang="az-Cyrl-AZ" sz="2400" b="1" dirty="0" smtClean="0">
                <a:cs typeface="Arial"/>
              </a:rPr>
              <a:t>ӯ </a:t>
            </a:r>
            <a:r>
              <a:rPr lang="az-Cyrl-AZ" sz="2400" dirty="0" smtClean="0"/>
              <a:t>І</a:t>
            </a:r>
            <a:endParaRPr lang="de-DE" sz="2400" dirty="0" smtClean="0"/>
          </a:p>
          <a:p>
            <a:pPr lvl="2">
              <a:buNone/>
            </a:pPr>
            <a:endParaRPr lang="de-DE" sz="2400" dirty="0" smtClean="0"/>
          </a:p>
          <a:p>
            <a:pPr lvl="2">
              <a:buNone/>
            </a:pPr>
            <a:r>
              <a:rPr lang="el-GR" sz="2400" dirty="0" smtClean="0"/>
              <a:t>Σ</a:t>
            </a:r>
            <a:r>
              <a:rPr lang="de-DE" sz="2400" dirty="0" smtClean="0"/>
              <a:t>d</a:t>
            </a:r>
            <a:r>
              <a:rPr lang="de-DE" sz="2400" baseline="30000" dirty="0" smtClean="0"/>
              <a:t>2</a:t>
            </a:r>
            <a:r>
              <a:rPr lang="de-DE" sz="2400" dirty="0" smtClean="0"/>
              <a:t>=</a:t>
            </a:r>
            <a:r>
              <a:rPr lang="el-GR" sz="2400" dirty="0" smtClean="0"/>
              <a:t>Σ</a:t>
            </a:r>
            <a:r>
              <a:rPr lang="de-DE" sz="2400" dirty="0" smtClean="0"/>
              <a:t>(</a:t>
            </a:r>
            <a:r>
              <a:rPr lang="de-DE" sz="2400" b="1" dirty="0" smtClean="0"/>
              <a:t>y-</a:t>
            </a:r>
            <a:r>
              <a:rPr lang="az-Cyrl-AZ" sz="2400" b="1" dirty="0" smtClean="0">
                <a:cs typeface="Arial"/>
              </a:rPr>
              <a:t>ӯ</a:t>
            </a:r>
            <a:r>
              <a:rPr lang="de-DE" sz="2400" dirty="0" smtClean="0"/>
              <a:t>)</a:t>
            </a:r>
            <a:r>
              <a:rPr lang="de-DE" sz="2400" baseline="30000" dirty="0" smtClean="0"/>
              <a:t>2</a:t>
            </a:r>
            <a:r>
              <a:rPr lang="de-DE" sz="2400" dirty="0" smtClean="0"/>
              <a:t>   -Sum of squares</a:t>
            </a:r>
          </a:p>
          <a:p>
            <a:pPr lvl="2">
              <a:buNone/>
            </a:pPr>
            <a:endParaRPr lang="de-DE" sz="2400" dirty="0" smtClean="0"/>
          </a:p>
          <a:p>
            <a:pPr>
              <a:buNone/>
            </a:pPr>
            <a:r>
              <a:rPr lang="de-DE" sz="2400" b="1" dirty="0" smtClean="0"/>
              <a:t>Problem</a:t>
            </a:r>
            <a:r>
              <a:rPr lang="de-DE" sz="2400" dirty="0" smtClean="0"/>
              <a:t>:Sum of squares will always get bigger everytime a data point is 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Degrees of Freedom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1620" y="1133745"/>
          <a:ext cx="733581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/>
                <a:gridCol w="1395155"/>
                <a:gridCol w="1927267"/>
                <a:gridCol w="1313093"/>
                <a:gridCol w="1260140"/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151620" y="2033845"/>
          <a:ext cx="733581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/>
                <a:gridCol w="1395155"/>
                <a:gridCol w="1927267"/>
                <a:gridCol w="1313093"/>
                <a:gridCol w="12601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151620" y="2888940"/>
          <a:ext cx="733581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/>
                <a:gridCol w="1395155"/>
                <a:gridCol w="1927267"/>
                <a:gridCol w="1313093"/>
                <a:gridCol w="12601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51620" y="3789040"/>
          <a:ext cx="733581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/>
                <a:gridCol w="1395155"/>
                <a:gridCol w="1927267"/>
                <a:gridCol w="1313093"/>
                <a:gridCol w="12601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151620" y="4509120"/>
          <a:ext cx="733581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/>
                <a:gridCol w="1395155"/>
                <a:gridCol w="1927267"/>
                <a:gridCol w="1313093"/>
                <a:gridCol w="12601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1151620" y="5229200"/>
          <a:ext cx="733581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/>
                <a:gridCol w="1395155"/>
                <a:gridCol w="1927267"/>
                <a:gridCol w="1313093"/>
                <a:gridCol w="12601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Degrees of Freedom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sample size </a:t>
            </a:r>
            <a:r>
              <a:rPr lang="de-DE" b="1" i="1" dirty="0" smtClean="0"/>
              <a:t>n</a:t>
            </a:r>
            <a:r>
              <a:rPr lang="de-DE" dirty="0" smtClean="0"/>
              <a:t>, minus the number of parameters </a:t>
            </a:r>
            <a:r>
              <a:rPr lang="de-DE" b="1" i="1" dirty="0" smtClean="0"/>
              <a:t>p</a:t>
            </a:r>
            <a:r>
              <a:rPr lang="de-DE" dirty="0" smtClean="0"/>
              <a:t> estimated from the data</a:t>
            </a:r>
          </a:p>
          <a:p>
            <a:r>
              <a:rPr lang="de-DE" dirty="0" smtClean="0"/>
              <a:t>Since in variance you estimate only one variable the mean (</a:t>
            </a:r>
            <a:r>
              <a:rPr lang="az-Cyrl-AZ" sz="2400" b="1" dirty="0" smtClean="0">
                <a:cs typeface="Arial"/>
              </a:rPr>
              <a:t>ӯ</a:t>
            </a:r>
            <a:r>
              <a:rPr lang="de-DE" dirty="0" smtClean="0"/>
              <a:t>), then df= n-1 thus,</a:t>
            </a:r>
          </a:p>
          <a:p>
            <a:endParaRPr lang="de-DE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dirty="0" smtClean="0"/>
              <a:t>Variance= </a:t>
            </a:r>
            <a:r>
              <a:rPr lang="de-DE" u="sng" dirty="0" smtClean="0"/>
              <a:t>Sum of squares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de-DE" sz="2700" dirty="0" smtClean="0"/>
              <a:t>Degrees of freedom</a:t>
            </a:r>
          </a:p>
          <a:p>
            <a:endParaRPr lang="de-DE" u="sng" dirty="0" smtClean="0"/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de-DE" sz="2800" dirty="0" smtClean="0"/>
              <a:t>S</a:t>
            </a:r>
            <a:r>
              <a:rPr lang="de-DE" sz="2800" baseline="30000" dirty="0" smtClean="0"/>
              <a:t>2</a:t>
            </a:r>
            <a:r>
              <a:rPr lang="de-DE" sz="2800" dirty="0" smtClean="0"/>
              <a:t>=</a:t>
            </a:r>
            <a:r>
              <a:rPr lang="el-GR" sz="2800" u="sng" dirty="0" smtClean="0"/>
              <a:t>Σ</a:t>
            </a:r>
            <a:r>
              <a:rPr lang="de-DE" sz="2800" u="sng" dirty="0" smtClean="0"/>
              <a:t>(</a:t>
            </a:r>
            <a:r>
              <a:rPr lang="de-DE" sz="2800" b="1" u="sng" dirty="0" smtClean="0"/>
              <a:t>y-</a:t>
            </a:r>
            <a:r>
              <a:rPr lang="az-Cyrl-AZ" sz="2800" b="1" u="sng" dirty="0" smtClean="0">
                <a:cs typeface="Arial"/>
              </a:rPr>
              <a:t>ӯ</a:t>
            </a:r>
            <a:r>
              <a:rPr lang="de-DE" sz="2800" u="sng" dirty="0" smtClean="0"/>
              <a:t>)</a:t>
            </a:r>
            <a:r>
              <a:rPr lang="de-DE" sz="2800" u="sng" baseline="30000" dirty="0" smtClean="0"/>
              <a:t>2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de-DE" sz="2800" dirty="0" smtClean="0"/>
              <a:t>   	n-1</a:t>
            </a:r>
          </a:p>
          <a:p>
            <a:endParaRPr lang="de-DE" sz="2700" dirty="0" smtClean="0"/>
          </a:p>
          <a:p>
            <a:pPr lvl="4">
              <a:lnSpc>
                <a:spcPts val="3240"/>
              </a:lnSpc>
              <a:spcBef>
                <a:spcPts val="0"/>
              </a:spcBef>
              <a:spcAft>
                <a:spcPts val="0"/>
              </a:spcAft>
            </a:pPr>
            <a:endParaRPr lang="de-DE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80755" y="1143554"/>
            <a:ext cx="7686700" cy="48057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Scientific method</a:t>
            </a:r>
            <a:endParaRPr lang="en-US" sz="2400" dirty="0"/>
          </a:p>
          <a:p>
            <a:pPr marL="812800" lvl="1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a question or problem.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Collect relevant data on the topic.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Analyze the data.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Form a conclusion.</a:t>
            </a:r>
            <a:endParaRPr lang="en-US" b="1" dirty="0"/>
          </a:p>
          <a:p>
            <a:r>
              <a:rPr lang="en-US" sz="2400" dirty="0" smtClean="0"/>
              <a:t>Statistics = methods of :</a:t>
            </a:r>
          </a:p>
          <a:p>
            <a:pPr lvl="1"/>
            <a:r>
              <a:rPr lang="en-US" dirty="0" smtClean="0"/>
              <a:t>Collecting 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Analyzing </a:t>
            </a:r>
            <a:endParaRPr lang="en-US" dirty="0"/>
          </a:p>
          <a:p>
            <a:pPr lvl="1"/>
            <a:r>
              <a:rPr lang="en-US" dirty="0" smtClean="0"/>
              <a:t>Drawing </a:t>
            </a:r>
            <a:r>
              <a:rPr lang="en-US" dirty="0"/>
              <a:t>conclusions from </a:t>
            </a:r>
            <a:r>
              <a:rPr lang="en-US" b="1" dirty="0" smtClean="0"/>
              <a:t>Data (2,3,4)</a:t>
            </a:r>
            <a:endParaRPr lang="en-US" b="1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46007" y="6147640"/>
            <a:ext cx="609600" cy="521208"/>
          </a:xfrm>
          <a:prstGeom prst="rect">
            <a:avLst/>
          </a:prstGeom>
        </p:spPr>
        <p:txBody>
          <a:bodyPr/>
          <a:lstStyle/>
          <a:p>
            <a:fld id="{0CEF9B0B-7E04-4C6C-BF08-0BF2F7FF0B9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7632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 of Squares in Regression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tannin&lt;-</a:t>
            </a:r>
            <a:r>
              <a:rPr lang="en-US" sz="2400" dirty="0" err="1" smtClean="0">
                <a:latin typeface="Courier New" pitchFamily="-112" charset="0"/>
                <a:cs typeface="Courier New" pitchFamily="-112" charset="0"/>
              </a:rPr>
              <a:t>read.table</a:t>
            </a:r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("</a:t>
            </a:r>
            <a:r>
              <a:rPr lang="en-US" sz="2400" dirty="0" err="1" smtClean="0">
                <a:latin typeface="Courier New" pitchFamily="-112" charset="0"/>
                <a:cs typeface="Courier New" pitchFamily="-112" charset="0"/>
              </a:rPr>
              <a:t>tannin.txt",header</a:t>
            </a:r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=T)</a:t>
            </a:r>
          </a:p>
          <a:p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attach (tannin)</a:t>
            </a:r>
          </a:p>
          <a:p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plot(</a:t>
            </a:r>
            <a:r>
              <a:rPr lang="en-US" sz="2400" dirty="0" err="1" smtClean="0">
                <a:latin typeface="Courier New" pitchFamily="-112" charset="0"/>
                <a:cs typeface="Courier New" pitchFamily="-112" charset="0"/>
              </a:rPr>
              <a:t>tannin~growth,pch</a:t>
            </a:r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=16) </a:t>
            </a:r>
          </a:p>
          <a:p>
            <a:pPr>
              <a:buNone/>
            </a:pPr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##No attach</a:t>
            </a:r>
          </a:p>
          <a:p>
            <a:pPr>
              <a:buNone/>
            </a:pPr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plot(</a:t>
            </a:r>
            <a:r>
              <a:rPr lang="en-US" sz="2400" dirty="0" err="1" smtClean="0">
                <a:latin typeface="Courier New" pitchFamily="-112" charset="0"/>
                <a:cs typeface="Courier New" pitchFamily="-112" charset="0"/>
              </a:rPr>
              <a:t>tannin~growth,pch</a:t>
            </a:r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=16, tannin) </a:t>
            </a:r>
          </a:p>
          <a:p>
            <a:pPr>
              <a:buNone/>
            </a:pPr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plot(</a:t>
            </a:r>
            <a:r>
              <a:rPr lang="en-US" sz="2400" dirty="0" err="1" smtClean="0">
                <a:latin typeface="Courier New" pitchFamily="-112" charset="0"/>
                <a:cs typeface="Courier New" pitchFamily="-112" charset="0"/>
              </a:rPr>
              <a:t>tannin$tannin~growth$tannin,pch</a:t>
            </a:r>
            <a:r>
              <a:rPr lang="en-US" sz="2400" dirty="0" smtClean="0">
                <a:latin typeface="Courier New" pitchFamily="-112" charset="0"/>
                <a:cs typeface="Courier New" pitchFamily="-112" charset="0"/>
              </a:rPr>
              <a:t>=16) </a:t>
            </a:r>
          </a:p>
          <a:p>
            <a:endParaRPr lang="en-US" sz="2400" dirty="0" smtClean="0">
              <a:latin typeface="Courier New" pitchFamily="-112" charset="0"/>
              <a:cs typeface="Courier New" pitchFamily="-112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plot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0870" y="953725"/>
            <a:ext cx="6782261" cy="4455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92080" y="2038780"/>
            <a:ext cx="17551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/>
              <a:t>SST=</a:t>
            </a:r>
            <a:r>
              <a:rPr lang="el-GR" sz="2000" b="1" dirty="0" smtClean="0"/>
              <a:t>Σ</a:t>
            </a:r>
            <a:r>
              <a:rPr lang="de-DE" sz="2000" b="1" dirty="0" smtClean="0"/>
              <a:t>(y-</a:t>
            </a:r>
            <a:r>
              <a:rPr lang="az-Cyrl-AZ" sz="2000" b="1" dirty="0" smtClean="0">
                <a:cs typeface="Arial"/>
              </a:rPr>
              <a:t>ӯ</a:t>
            </a:r>
            <a:r>
              <a:rPr lang="de-DE" sz="2000" b="1" dirty="0" smtClean="0"/>
              <a:t>)</a:t>
            </a:r>
            <a:r>
              <a:rPr lang="de-DE" sz="2000" b="1" baseline="30000" dirty="0" smtClean="0"/>
              <a:t>2</a:t>
            </a:r>
            <a:r>
              <a:rPr lang="de-DE" sz="2000" b="1" dirty="0" smtClean="0"/>
              <a:t> </a:t>
            </a:r>
            <a:endParaRPr lang="de-DE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061609" y="5859270"/>
            <a:ext cx="5265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 smtClean="0"/>
              <a:t>Σ</a:t>
            </a:r>
            <a:r>
              <a:rPr lang="de-DE" sz="2400" dirty="0" smtClean="0"/>
              <a:t>d</a:t>
            </a:r>
            <a:r>
              <a:rPr lang="de-DE" sz="2400" baseline="30000" dirty="0" smtClean="0"/>
              <a:t>2</a:t>
            </a:r>
            <a:r>
              <a:rPr lang="de-DE" sz="2400" dirty="0" smtClean="0"/>
              <a:t>=</a:t>
            </a:r>
            <a:r>
              <a:rPr lang="el-GR" sz="2400" dirty="0" smtClean="0"/>
              <a:t>Σ</a:t>
            </a:r>
            <a:r>
              <a:rPr lang="de-DE" sz="2400" dirty="0" smtClean="0"/>
              <a:t>(</a:t>
            </a:r>
            <a:r>
              <a:rPr lang="de-DE" sz="2400" b="1" dirty="0" smtClean="0"/>
              <a:t>y-</a:t>
            </a:r>
            <a:r>
              <a:rPr lang="az-Cyrl-AZ" sz="2400" b="1" dirty="0" smtClean="0">
                <a:cs typeface="Arial"/>
              </a:rPr>
              <a:t>ӯ</a:t>
            </a:r>
            <a:r>
              <a:rPr lang="de-DE" sz="2400" dirty="0" smtClean="0"/>
              <a:t>)</a:t>
            </a:r>
            <a:r>
              <a:rPr lang="de-DE" sz="2400" baseline="30000" dirty="0" smtClean="0"/>
              <a:t>2</a:t>
            </a:r>
            <a:r>
              <a:rPr lang="de-DE" sz="2400" dirty="0" smtClean="0"/>
              <a:t>   -Sum of squares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2180" y="51298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SST</a:t>
            </a:r>
            <a:endParaRPr lang="de-DE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957265" y="4679848"/>
            <a:ext cx="720080" cy="450050"/>
          </a:xfrm>
          <a:prstGeom prst="straightConnector1">
            <a:avLst/>
          </a:prstGeom>
          <a:ln w="19050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67355" y="44998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SSR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02270" y="5489938"/>
            <a:ext cx="765085" cy="360040"/>
          </a:xfrm>
          <a:prstGeom prst="straightConnector1">
            <a:avLst/>
          </a:prstGeom>
          <a:ln w="25400">
            <a:solidFill>
              <a:srgbClr val="1E1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8782" y="5714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SSE</a:t>
            </a:r>
            <a:endParaRPr lang="de-DE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Sum of Squares in Regression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8245" y="953725"/>
            <a:ext cx="6747511" cy="44326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2080" y="1988840"/>
            <a:ext cx="17551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/>
              <a:t>SSE=</a:t>
            </a:r>
            <a:r>
              <a:rPr lang="el-GR" sz="2000" b="1" dirty="0" smtClean="0"/>
              <a:t>Σ</a:t>
            </a:r>
            <a:r>
              <a:rPr lang="de-DE" sz="2000" b="1" dirty="0" smtClean="0"/>
              <a:t>(y-</a:t>
            </a:r>
            <a:r>
              <a:rPr lang="cy-GB" sz="2000" b="1" dirty="0" smtClean="0">
                <a:cs typeface="Arial"/>
              </a:rPr>
              <a:t>ŷ</a:t>
            </a:r>
            <a:r>
              <a:rPr lang="de-DE" sz="2000" b="1" dirty="0" smtClean="0"/>
              <a:t>)</a:t>
            </a:r>
            <a:r>
              <a:rPr lang="de-DE" sz="2000" b="1" baseline="30000" dirty="0" smtClean="0"/>
              <a:t>2</a:t>
            </a:r>
            <a:r>
              <a:rPr lang="de-DE" sz="2000" b="1" dirty="0" smtClean="0"/>
              <a:t> </a:t>
            </a:r>
            <a:endParaRPr lang="de-DE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57166" y="3338990"/>
            <a:ext cx="1935214" cy="6300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67355" y="29789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Residuals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273299" y="503988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y-GB" b="1" dirty="0" smtClean="0">
                <a:cs typeface="Arial"/>
              </a:rPr>
              <a:t>ŷ =a+bx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273299" y="5534943"/>
            <a:ext cx="1880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y-GB" b="1" dirty="0" smtClean="0">
                <a:cs typeface="Arial"/>
              </a:rPr>
              <a:t>SSE=</a:t>
            </a:r>
            <a:r>
              <a:rPr lang="el-GR" b="1" dirty="0" smtClean="0">
                <a:cs typeface="Arial"/>
              </a:rPr>
              <a:t>Σ</a:t>
            </a:r>
            <a:r>
              <a:rPr lang="cy-GB" b="1" dirty="0" smtClean="0">
                <a:cs typeface="Arial"/>
              </a:rPr>
              <a:t>(y-a-bx)</a:t>
            </a:r>
            <a:r>
              <a:rPr lang="cy-GB" b="1" baseline="30000" dirty="0" smtClean="0">
                <a:cs typeface="Arial"/>
              </a:rPr>
              <a:t>2</a:t>
            </a:r>
            <a:endParaRPr lang="de-DE" baseline="30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Sum of Squares in Regression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R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8245" y="953725"/>
            <a:ext cx="6747511" cy="443266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6261100" y="3206750"/>
            <a:ext cx="1710189" cy="2250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36660" y="29789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SSR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247075" y="1988840"/>
            <a:ext cx="26102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/>
              <a:t>SSR=SST-SSE</a:t>
            </a:r>
            <a:endParaRPr lang="de-DE" sz="2000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Sum of Squares in Regression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8303"/>
          <a:stretch>
            <a:fillRect/>
          </a:stretch>
        </p:blipFill>
        <p:spPr bwMode="auto">
          <a:xfrm>
            <a:off x="836586" y="908721"/>
            <a:ext cx="4502702" cy="412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01570" y="55442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We define </a:t>
            </a:r>
            <a:r>
              <a:rPr lang="en-GB" i="1" dirty="0" smtClean="0"/>
              <a:t>the best fit line as the one that minimises SSE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6565" y="0"/>
            <a:ext cx="8229600" cy="49906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02225" y="908720"/>
            <a:ext cx="4041775" cy="4140459"/>
          </a:xfrm>
        </p:spPr>
        <p:txBody>
          <a:bodyPr/>
          <a:lstStyle/>
          <a:p>
            <a:pPr marL="269875" indent="-269875">
              <a:buFont typeface="Wingdings" pitchFamily="2" charset="2"/>
              <a:buChar char="ü"/>
            </a:pPr>
            <a:r>
              <a:rPr lang="en-GB" dirty="0" smtClean="0"/>
              <a:t>best fit line minimises SSE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maximum likelihood estimate of the slope solves for b=0</a:t>
            </a:r>
          </a:p>
          <a:p>
            <a:pPr>
              <a:buFont typeface="Wingdings" pitchFamily="2" charset="2"/>
              <a:buChar char="ü"/>
            </a:pPr>
            <a:r>
              <a:rPr lang="az-Cyrl-AZ" b="1" dirty="0" smtClean="0">
                <a:latin typeface="Arial"/>
                <a:cs typeface="Arial"/>
              </a:rPr>
              <a:t>ӯ</a:t>
            </a:r>
            <a:r>
              <a:rPr lang="cy-GB" b="1" dirty="0" smtClean="0">
                <a:cs typeface="Arial"/>
              </a:rPr>
              <a:t> =a+bx </a:t>
            </a:r>
          </a:p>
          <a:p>
            <a:pPr>
              <a:buFont typeface="Wingdings" pitchFamily="2" charset="2"/>
              <a:buChar char="ü"/>
            </a:pPr>
            <a:r>
              <a:rPr lang="cy-GB" dirty="0" smtClean="0">
                <a:cs typeface="Arial"/>
              </a:rPr>
              <a:t>The value that minimizes SS</a:t>
            </a:r>
          </a:p>
          <a:p>
            <a:pPr>
              <a:buFont typeface="Wingdings" pitchFamily="2" charset="2"/>
              <a:buChar char="ü"/>
            </a:pPr>
            <a:r>
              <a:rPr lang="cy-GB" b="1" dirty="0" smtClean="0">
                <a:cs typeface="Arial"/>
              </a:rPr>
              <a:t>b=</a:t>
            </a:r>
            <a:r>
              <a:rPr lang="cy-GB" b="1" u="sng" dirty="0" smtClean="0">
                <a:cs typeface="Arial"/>
              </a:rPr>
              <a:t>SSXY</a:t>
            </a:r>
          </a:p>
          <a:p>
            <a:pPr lvl="1">
              <a:buNone/>
            </a:pPr>
            <a:r>
              <a:rPr lang="de-DE" sz="2400" b="1" dirty="0" smtClean="0"/>
              <a:t>	SSX</a:t>
            </a:r>
          </a:p>
          <a:p>
            <a:pPr>
              <a:buFont typeface="Wingdings" pitchFamily="2" charset="2"/>
              <a:buChar char="ü"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DESK WORK</a:t>
            </a:r>
            <a:endParaRPr lang="de-DE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Linear regression on R</a:t>
            </a:r>
            <a:endParaRPr lang="de-DE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1580" y="1133744"/>
            <a:ext cx="8352420" cy="53555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model1&lt;-lm(growth~tannin)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summary(model1)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lm(formula = growth ~ tannin)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   Min      1Q  Median      3Q     Max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-2.4556 -0.8889 -0.2389  0.9778  2.8944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           Estimate Std. Error t value Pr(&gt;|t|)   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(Intercept)  11.7556     1.0408  11.295 9.54e-06 ***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tannin       -1.2167     0.2186  -5.565 0.000846 ***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Residual standard error: 1.693 on 7 degrees of freedom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Multiple R-squared: 0.8157,	Adjusted R-squared: 0.7893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F-statistic: 30.97 on 1 and 7 DF,  p-value: 0.0008461 </a:t>
            </a:r>
          </a:p>
          <a:p>
            <a:pPr>
              <a:buNone/>
            </a:pP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 regression on 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latin typeface="Courier New" pitchFamily="-112" charset="0"/>
                <a:cs typeface="Courier New" pitchFamily="-112" charset="0"/>
              </a:rPr>
              <a:t>summary(model)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dirty="0" smtClean="0">
              <a:latin typeface="Courier New" pitchFamily="-112" charset="0"/>
              <a:cs typeface="Courier New" pitchFamily="-11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latin typeface="Courier New" pitchFamily="-112" charset="0"/>
                <a:cs typeface="Courier New" pitchFamily="-112" charset="0"/>
              </a:rPr>
              <a:t>Coefficients: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latin typeface="Courier New" pitchFamily="-112" charset="0"/>
                <a:cs typeface="Courier New" pitchFamily="-112" charset="0"/>
              </a:rPr>
              <a:t>            Estimate Std. Error t value Pr(&gt;|t|)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latin typeface="Courier New" pitchFamily="-112" charset="0"/>
                <a:cs typeface="Courier New" pitchFamily="-112" charset="0"/>
              </a:rPr>
              <a:t>(Intercept)  11.7556     1.0408  11.295 9.54e-06 ***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latin typeface="Courier New" pitchFamily="-112" charset="0"/>
                <a:cs typeface="Courier New" pitchFamily="-112" charset="0"/>
              </a:rPr>
              <a:t>tannin       -1.2167     0.2186  -5.565 0.000846 ***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latin typeface="Courier New" pitchFamily="-112" charset="0"/>
                <a:cs typeface="Courier New" pitchFamily="-112" charset="0"/>
              </a:rPr>
              <a:t>---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dirty="0" smtClean="0">
              <a:latin typeface="Courier New" pitchFamily="-112" charset="0"/>
              <a:cs typeface="Courier New" pitchFamily="-11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latin typeface="Courier New" pitchFamily="-112" charset="0"/>
                <a:cs typeface="Courier New" pitchFamily="-112" charset="0"/>
              </a:rPr>
              <a:t>Residual standard error: 1.693 on 7 degrees of freedom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latin typeface="Courier New" pitchFamily="-112" charset="0"/>
                <a:cs typeface="Courier New" pitchFamily="-112" charset="0"/>
              </a:rPr>
              <a:t>Multiple R-squared: 0.8157,	Adjusted R-squared: 0.7893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latin typeface="Courier New" pitchFamily="-112" charset="0"/>
                <a:cs typeface="Courier New" pitchFamily="-112" charset="0"/>
              </a:rPr>
              <a:t>F-statistic: 30.97 on 1 and 7 DF,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-112" charset="0"/>
                <a:cs typeface="Courier New" pitchFamily="-112" charset="0"/>
              </a:rPr>
              <a:t>p-value: 0.000846</a:t>
            </a:r>
            <a:r>
              <a:rPr lang="en-US" sz="2000" dirty="0" smtClean="0">
                <a:latin typeface="Courier New" pitchFamily="-112" charset="0"/>
                <a:cs typeface="Courier New" pitchFamily="-112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572000" y="3474005"/>
            <a:ext cx="1260140" cy="540061"/>
          </a:xfrm>
          <a:prstGeom prst="wedgeRectCallout">
            <a:avLst>
              <a:gd name="adj1" fmla="val -18600"/>
              <a:gd name="adj2" fmla="val 88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SSR/SST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76545" y="4149080"/>
            <a:ext cx="2700301" cy="540061"/>
          </a:xfrm>
          <a:prstGeom prst="wedgeRectCallout">
            <a:avLst>
              <a:gd name="adj1" fmla="val -18600"/>
              <a:gd name="adj2" fmla="val 88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Last two columns of ANOVA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 regression on 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summary.aov(model1)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           Df Sum Sq Mean Sq F value   Pr(&gt;F)    </a:t>
            </a:r>
          </a:p>
          <a:p>
            <a:pPr>
              <a:spcBef>
                <a:spcPts val="0"/>
              </a:spcBef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tannin       1  88.82   88.82   30.97 0.000846 ***</a:t>
            </a:r>
          </a:p>
          <a:p>
            <a:pPr>
              <a:spcBef>
                <a:spcPts val="0"/>
              </a:spcBef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Residuals    7  20.07    2.87                     </a:t>
            </a:r>
          </a:p>
          <a:p>
            <a:pPr>
              <a:spcBef>
                <a:spcPts val="0"/>
              </a:spcBef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Diagnostics</a:t>
            </a:r>
            <a:endParaRPr lang="de-DE" dirty="0"/>
          </a:p>
        </p:txBody>
      </p:sp>
      <p:pic>
        <p:nvPicPr>
          <p:cNvPr id="6" name="Picture 5" descr="Resd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2601" y="638690"/>
            <a:ext cx="7158798" cy="5085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6825" y="198884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Expectation= No pattern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red line/ Heart of research...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b="1" u="sng" dirty="0" smtClean="0"/>
              <a:t>questions</a:t>
            </a:r>
            <a:r>
              <a:rPr lang="de-DE" dirty="0" smtClean="0"/>
              <a:t> you are asking need to be clear. (Specific objectives).</a:t>
            </a:r>
          </a:p>
          <a:p>
            <a:pPr>
              <a:buNone/>
            </a:pPr>
            <a:r>
              <a:rPr lang="de-DE" dirty="0" smtClean="0"/>
              <a:t> </a:t>
            </a:r>
          </a:p>
          <a:p>
            <a:r>
              <a:rPr lang="de-DE" dirty="0" smtClean="0"/>
              <a:t>Materials and Methods, Experimental design, data analysis all grow from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46007" y="6147640"/>
            <a:ext cx="609600" cy="521208"/>
          </a:xfrm>
          <a:prstGeom prst="rect">
            <a:avLst/>
          </a:prstGeom>
        </p:spPr>
        <p:txBody>
          <a:bodyPr/>
          <a:lstStyle/>
          <a:p>
            <a:fld id="{0CEF9B0B-7E04-4C6C-BF08-0BF2F7FF0B93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Diagnostics</a:t>
            </a:r>
            <a:endParaRPr lang="de-DE" dirty="0"/>
          </a:p>
        </p:txBody>
      </p:sp>
      <p:pic>
        <p:nvPicPr>
          <p:cNvPr id="3" name="Picture 2" descr="Norm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818710"/>
            <a:ext cx="7137285" cy="5085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1710" y="1988840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Expectation= Fit closely to the dotted staight line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Diagnostics</a:t>
            </a:r>
            <a:endParaRPr lang="de-DE" dirty="0"/>
          </a:p>
        </p:txBody>
      </p:sp>
      <p:pic>
        <p:nvPicPr>
          <p:cNvPr id="3" name="Picture 2" descr="scal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0855" y="773705"/>
            <a:ext cx="6741495" cy="44287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6825" y="198884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Expectation= No pattern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Diagnostics</a:t>
            </a:r>
            <a:endParaRPr lang="de-DE" dirty="0"/>
          </a:p>
        </p:txBody>
      </p:sp>
      <p:pic>
        <p:nvPicPr>
          <p:cNvPr id="3" name="Picture 2" descr="res-lev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908720"/>
            <a:ext cx="7110790" cy="46713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863715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Shows which outliers are expected to have the largest effect on</a:t>
            </a:r>
          </a:p>
          <a:p>
            <a:r>
              <a:rPr lang="de-DE" b="1" dirty="0" smtClean="0"/>
              <a:t>parameters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decay &lt;-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read.delim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("I:/R course material/Crawley data/decay.TXT")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attach (decay)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names (decay)</a:t>
            </a:r>
          </a:p>
          <a:p>
            <a:pPr>
              <a:buNone/>
            </a:pP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plot(y~x)</a:t>
            </a:r>
          </a:p>
          <a:p>
            <a:pPr>
              <a:buNone/>
            </a:pP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abline(lm(y~x))</a:t>
            </a:r>
          </a:p>
          <a:p>
            <a:pPr>
              <a:buNone/>
            </a:pP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model2&lt;-lm(y~x)</a:t>
            </a:r>
          </a:p>
          <a:p>
            <a:pPr>
              <a:buNone/>
            </a:pP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summary(model2</a:t>
            </a:r>
            <a:endParaRPr lang="de-D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Non-linear data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1510" y="1358770"/>
            <a:ext cx="8272490" cy="4891088"/>
          </a:xfrm>
        </p:spPr>
        <p:txBody>
          <a:bodyPr/>
          <a:lstStyle/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           Estimate Std. Error t value Pr(&gt;|t|)    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(Intercept)  84.5534     5.0277   16.82  &lt; 2e-16 ***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            -2.8272     0.2879   -9.82 9.94e-11 ***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 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Residual standard error: 14.34 on 29 degrees of freedom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Multiple R-squared: 0.7688,	Adjusted R-squared: 0.7608 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F-statistic: 96.44 on 1 and 29 DF,  p-value: 9.939e-11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decayResd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593685"/>
            <a:ext cx="7791862" cy="5118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 descr="decaQQ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773705"/>
            <a:ext cx="7860370" cy="5163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model3&lt;-lm(log(y)~x)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summary(model3)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plot(model3)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de-DE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Decaredlog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258870"/>
            <a:ext cx="6165692" cy="405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7205" y="2168860"/>
            <a:ext cx="2464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Heteroscedasticity</a:t>
            </a:r>
            <a:endParaRPr lang="de-DE" sz="20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66755" y="3158970"/>
            <a:ext cx="4140460" cy="675075"/>
          </a:xfrm>
          <a:prstGeom prst="line">
            <a:avLst/>
          </a:prstGeom>
          <a:ln w="28575">
            <a:solidFill>
              <a:srgbClr val="2C1E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46775" y="4284095"/>
            <a:ext cx="3915435" cy="945105"/>
          </a:xfrm>
          <a:prstGeom prst="line">
            <a:avLst/>
          </a:prstGeom>
          <a:ln w="25400">
            <a:solidFill>
              <a:srgbClr val="2C1E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 descr="decQQlog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3367" y="1196975"/>
            <a:ext cx="6999054" cy="4597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Steps in regression analysis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inspection</a:t>
            </a:r>
          </a:p>
          <a:p>
            <a:r>
              <a:rPr lang="de-DE" dirty="0" smtClean="0"/>
              <a:t>Model specification</a:t>
            </a:r>
          </a:p>
          <a:p>
            <a:r>
              <a:rPr lang="de-DE" dirty="0" smtClean="0"/>
              <a:t>Model fitting</a:t>
            </a:r>
          </a:p>
          <a:p>
            <a:r>
              <a:rPr lang="de-DE" dirty="0" smtClean="0"/>
              <a:t>Model criticism</a:t>
            </a:r>
          </a:p>
          <a:p>
            <a:endParaRPr lang="de-DE" dirty="0" smtClean="0"/>
          </a:p>
          <a:p>
            <a:pPr>
              <a:buNone/>
            </a:pPr>
            <a:r>
              <a:rPr lang="de-DE" b="1" u="sng" dirty="0" smtClean="0"/>
              <a:t>Occam razor: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de-DE" dirty="0" smtClean="0"/>
              <a:t>Given a set of explantions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de-DE" dirty="0" smtClean="0"/>
              <a:t>Which account equally well for your data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de-DE" dirty="0" smtClean="0"/>
              <a:t>The correct explanation is the </a:t>
            </a:r>
            <a:r>
              <a:rPr lang="de-DE" u="sng" dirty="0" smtClean="0"/>
              <a:t>simplest</a:t>
            </a:r>
            <a:r>
              <a:rPr lang="de-DE" dirty="0" smtClean="0"/>
              <a:t> explanation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0"/>
            <a:ext cx="7829576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analysis: “</a:t>
            </a:r>
            <a:r>
              <a:rPr lang="en-US" dirty="0" err="1" smtClean="0"/>
              <a:t>Gabbage</a:t>
            </a:r>
            <a:r>
              <a:rPr lang="en-US" dirty="0" smtClean="0"/>
              <a:t> in </a:t>
            </a:r>
            <a:r>
              <a:rPr lang="en-US" dirty="0" err="1" smtClean="0"/>
              <a:t>gabbage</a:t>
            </a:r>
            <a:r>
              <a:rPr lang="en-US" dirty="0" smtClean="0"/>
              <a:t> out”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908720"/>
            <a:ext cx="76867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Data Analysis method:</a:t>
            </a:r>
            <a:endParaRPr lang="de-DE" dirty="0" smtClean="0"/>
          </a:p>
          <a:p>
            <a:pPr lvl="1"/>
            <a:r>
              <a:rPr lang="de-DE" sz="2000" dirty="0" smtClean="0"/>
              <a:t>Will it answer the questions you are asking?</a:t>
            </a:r>
          </a:p>
          <a:p>
            <a:pPr lvl="1"/>
            <a:r>
              <a:rPr lang="de-DE" sz="2000" dirty="0" smtClean="0"/>
              <a:t>Is it appropriate for the type of data you have?</a:t>
            </a:r>
          </a:p>
          <a:p>
            <a:pPr lvl="1"/>
            <a:r>
              <a:rPr lang="de-DE" sz="2000" dirty="0" smtClean="0"/>
              <a:t>Are there any aspects of  the data collection/design that may limit data analysis?</a:t>
            </a:r>
          </a:p>
          <a:p>
            <a:pPr marL="355600" lvl="1" indent="0">
              <a:buNone/>
            </a:pPr>
            <a:endParaRPr lang="de-DE" dirty="0"/>
          </a:p>
          <a:p>
            <a:pPr marL="355600" lvl="1" indent="0">
              <a:buNone/>
            </a:pPr>
            <a:endParaRPr lang="de-DE" sz="2000" dirty="0" smtClean="0"/>
          </a:p>
          <a:p>
            <a:r>
              <a:rPr lang="de-DE" sz="2400" dirty="0" smtClean="0"/>
              <a:t>Response variables vs. Explanatory variables</a:t>
            </a:r>
          </a:p>
          <a:p>
            <a:pPr lvl="1"/>
            <a:r>
              <a:rPr lang="de-DE" sz="2000" dirty="0" smtClean="0"/>
              <a:t>Response variables: you measured</a:t>
            </a:r>
          </a:p>
          <a:p>
            <a:pPr lvl="1"/>
            <a:r>
              <a:rPr lang="de-DE" dirty="0" smtClean="0"/>
              <a:t>What you are varied</a:t>
            </a:r>
            <a:endParaRPr lang="de-D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46007" y="6147640"/>
            <a:ext cx="609600" cy="521208"/>
          </a:xfrm>
          <a:prstGeom prst="rect">
            <a:avLst/>
          </a:prstGeom>
        </p:spPr>
        <p:txBody>
          <a:bodyPr/>
          <a:lstStyle/>
          <a:p>
            <a:fld id="{0CEF9B0B-7E04-4C6C-BF08-0BF2F7FF0B9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PRACTICAL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196975"/>
            <a:ext cx="8066087" cy="4977330"/>
          </a:xfrm>
        </p:spPr>
        <p:txBody>
          <a:bodyPr/>
          <a:lstStyle/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“A representation of the essential aspects of an existing system, </a:t>
            </a:r>
          </a:p>
          <a:p>
            <a:pPr lvl="1"/>
            <a:r>
              <a:rPr lang="en-US" dirty="0" smtClean="0"/>
              <a:t>or system to be constructed which represents knowledge of that system in a usable form” (</a:t>
            </a:r>
            <a:r>
              <a:rPr lang="en-US" dirty="0" err="1" smtClean="0"/>
              <a:t>Eykhoff</a:t>
            </a:r>
            <a:r>
              <a:rPr lang="en-US" dirty="0" smtClean="0"/>
              <a:t>, 1974)</a:t>
            </a:r>
          </a:p>
          <a:p>
            <a:r>
              <a:rPr lang="en-US" dirty="0" smtClean="0"/>
              <a:t>Analysis is about fitting models to data</a:t>
            </a:r>
          </a:p>
          <a:p>
            <a:pPr lvl="1"/>
            <a:r>
              <a:rPr lang="en-US" dirty="0" smtClean="0"/>
              <a:t>know the nature of your data</a:t>
            </a:r>
          </a:p>
          <a:p>
            <a:pPr lvl="2"/>
            <a:r>
              <a:rPr lang="en-US" dirty="0" smtClean="0"/>
              <a:t>Know the nature of the response variable and explanatory variable</a:t>
            </a:r>
          </a:p>
          <a:p>
            <a:pPr lvl="1"/>
            <a:r>
              <a:rPr lang="en-US" dirty="0" smtClean="0"/>
              <a:t>question you are trying to answer</a:t>
            </a:r>
          </a:p>
          <a:p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6595" y="1133745"/>
          <a:ext cx="8010890" cy="4996460"/>
        </p:xfrm>
        <a:graphic>
          <a:graphicData uri="http://schemas.openxmlformats.org/drawingml/2006/table">
            <a:tbl>
              <a:tblPr/>
              <a:tblGrid>
                <a:gridCol w="2052713"/>
                <a:gridCol w="2052713"/>
                <a:gridCol w="1952732"/>
                <a:gridCol w="1952732"/>
              </a:tblGrid>
              <a:tr h="229455">
                <a:tc rowSpan="2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RESPONSE VARIABLE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EXPLANATORY VARIABLE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5891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Continuous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Categorical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Continuous and categorical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34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Continuous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Regression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ANOVA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ANCOVA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72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Count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Squareroot</a:t>
                      </a: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transformation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GLM-Log-linear models (Poisson errors)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Contingency table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GLM,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Squareroot</a:t>
                      </a: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transformation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GLM </a:t>
                      </a:r>
                      <a:r>
                        <a:rPr lang="en-US" sz="16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poisson</a:t>
                      </a: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error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82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Proportion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Arcsine transformation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GLM Logistic model (binomial errors)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Arcsine transformation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GLM binomial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Arcsine transformation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GLM with binomial error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5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Binary data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Binary logistic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2945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Time at death</a:t>
                      </a:r>
                      <a:endParaRPr lang="de-DE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Time series analysis</a:t>
                      </a:r>
                      <a:endParaRPr lang="de-DE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576" marR="66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 Models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Linear model is relatively simple:</a:t>
            </a:r>
          </a:p>
          <a:p>
            <a:pPr lvl="1"/>
            <a:r>
              <a:rPr lang="de-DE" dirty="0" smtClean="0"/>
              <a:t>y= a + bx           (Y</a:t>
            </a:r>
            <a:r>
              <a:rPr lang="de-DE" baseline="-25000" dirty="0" smtClean="0"/>
              <a:t>i</a:t>
            </a:r>
            <a:r>
              <a:rPr lang="de-DE" dirty="0" smtClean="0"/>
              <a:t> = </a:t>
            </a:r>
            <a:r>
              <a:rPr lang="el-GR" dirty="0" smtClean="0"/>
              <a:t>β</a:t>
            </a:r>
            <a:r>
              <a:rPr lang="de-DE" baseline="-25000" dirty="0" smtClean="0"/>
              <a:t>0</a:t>
            </a:r>
            <a:r>
              <a:rPr lang="de-DE" dirty="0" smtClean="0"/>
              <a:t> + </a:t>
            </a:r>
            <a:r>
              <a:rPr lang="el-GR" dirty="0" smtClean="0"/>
              <a:t>β</a:t>
            </a:r>
            <a:r>
              <a:rPr lang="de-DE" baseline="-25000" dirty="0" smtClean="0"/>
              <a:t>1</a:t>
            </a:r>
            <a:r>
              <a:rPr lang="de-DE" dirty="0" smtClean="0"/>
              <a:t>x</a:t>
            </a:r>
            <a:r>
              <a:rPr lang="de-DE" baseline="-25000" dirty="0" smtClean="0"/>
              <a:t>i</a:t>
            </a:r>
            <a:r>
              <a:rPr lang="de-DE" dirty="0" smtClean="0"/>
              <a:t>)</a:t>
            </a:r>
            <a:endParaRPr lang="de-DE" baseline="-25000" dirty="0" smtClean="0"/>
          </a:p>
          <a:p>
            <a:pPr lvl="2"/>
            <a:r>
              <a:rPr lang="en-GB" dirty="0" smtClean="0"/>
              <a:t>With :</a:t>
            </a:r>
          </a:p>
          <a:p>
            <a:pPr lvl="3"/>
            <a:r>
              <a:rPr lang="en-GB" dirty="0" smtClean="0"/>
              <a:t>a  or </a:t>
            </a:r>
            <a:r>
              <a:rPr lang="el-GR" dirty="0" smtClean="0"/>
              <a:t>β</a:t>
            </a:r>
            <a:r>
              <a:rPr lang="de-DE" baseline="-25000" dirty="0" smtClean="0"/>
              <a:t>0</a:t>
            </a:r>
            <a:r>
              <a:rPr lang="en-GB" dirty="0" smtClean="0"/>
              <a:t> = intercept</a:t>
            </a:r>
          </a:p>
          <a:p>
            <a:pPr lvl="3"/>
            <a:r>
              <a:rPr lang="en-GB" dirty="0" smtClean="0"/>
              <a:t>b or </a:t>
            </a:r>
            <a:r>
              <a:rPr lang="el-GR" dirty="0" smtClean="0"/>
              <a:t>β</a:t>
            </a:r>
            <a:r>
              <a:rPr lang="de-DE" baseline="-25000" dirty="0" smtClean="0"/>
              <a:t>1</a:t>
            </a:r>
            <a:r>
              <a:rPr lang="en-GB" dirty="0" smtClean="0"/>
              <a:t> = slope</a:t>
            </a:r>
          </a:p>
          <a:p>
            <a:pPr lvl="1"/>
            <a:r>
              <a:rPr lang="de-DE" dirty="0" smtClean="0"/>
              <a:t>R uses</a:t>
            </a:r>
          </a:p>
          <a:p>
            <a:pPr lvl="3"/>
            <a:r>
              <a:rPr lang="de-DE" dirty="0" smtClean="0"/>
              <a:t>son~father</a:t>
            </a:r>
          </a:p>
          <a:p>
            <a:pPr lvl="3"/>
            <a:r>
              <a:rPr lang="de-DE" dirty="0" smtClean="0"/>
              <a:t>Response ~ Explanatory variable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and Explanatory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Model specification: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Linear model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y= </a:t>
            </a:r>
            <a:r>
              <a:rPr lang="en-US" dirty="0" err="1" smtClean="0"/>
              <a:t>a+bx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This has 2 variables (y and x) and 2 parameters (a and b, the intercept and the slope respectively). 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Variables </a:t>
            </a:r>
            <a:r>
              <a:rPr lang="en-US" sz="2000" dirty="0"/>
              <a:t>= those elements of the model that are changing and whose </a:t>
            </a:r>
            <a:r>
              <a:rPr lang="en-US" sz="2000" dirty="0" smtClean="0"/>
              <a:t>behavior </a:t>
            </a:r>
            <a:r>
              <a:rPr lang="en-US" sz="2000" dirty="0"/>
              <a:t>is to be predicted by the model; e.g. x, y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Parameters </a:t>
            </a:r>
            <a:r>
              <a:rPr lang="en-US" sz="2000" dirty="0"/>
              <a:t>= usually constants in the model, e.g. a, b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b="1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46007" y="6147640"/>
            <a:ext cx="609600" cy="521208"/>
          </a:xfrm>
          <a:prstGeom prst="rect">
            <a:avLst/>
          </a:prstGeom>
        </p:spPr>
        <p:txBody>
          <a:bodyPr/>
          <a:lstStyle/>
          <a:p>
            <a:fld id="{0CEF9B0B-7E04-4C6C-BF08-0BF2F7FF0B93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2628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y=a </a:t>
            </a:r>
            <a:r>
              <a:rPr lang="en-US" dirty="0"/>
              <a:t>+ </a:t>
            </a:r>
            <a:r>
              <a:rPr lang="en-US" dirty="0" err="1"/>
              <a:t>bx</a:t>
            </a:r>
            <a:r>
              <a:rPr lang="en-US" dirty="0"/>
              <a:t> =&gt; Type of model: two-parameter linear model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46007" y="6147640"/>
            <a:ext cx="609600" cy="521208"/>
          </a:xfrm>
          <a:prstGeom prst="rect">
            <a:avLst/>
          </a:prstGeom>
        </p:spPr>
        <p:txBody>
          <a:bodyPr/>
          <a:lstStyle/>
          <a:p>
            <a:fld id="{0CEF9B0B-7E04-4C6C-BF08-0BF2F7FF0B93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88" y="1988840"/>
            <a:ext cx="676798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802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1206</Words>
  <Application>Microsoft Office PowerPoint</Application>
  <PresentationFormat>On-screen Show (4:3)</PresentationFormat>
  <Paragraphs>289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Watermark</vt:lpstr>
      <vt:lpstr>REGRESSION</vt:lpstr>
      <vt:lpstr>Basics</vt:lpstr>
      <vt:lpstr>The red line/ Heart of research...</vt:lpstr>
      <vt:lpstr>Data analysis: “Gabbage in gabbage out” </vt:lpstr>
      <vt:lpstr>Slide 5</vt:lpstr>
      <vt:lpstr>Slide 6</vt:lpstr>
      <vt:lpstr>Linear Models</vt:lpstr>
      <vt:lpstr>Response and Explanatory</vt:lpstr>
      <vt:lpstr>Model</vt:lpstr>
      <vt:lpstr>Assumptions of Linear Models</vt:lpstr>
      <vt:lpstr>Non-constant variance</vt:lpstr>
      <vt:lpstr>Independence of errors</vt:lpstr>
      <vt:lpstr>Additive effects</vt:lpstr>
      <vt:lpstr>Simple Linear regression</vt:lpstr>
      <vt:lpstr>Variance (of the sample s2)</vt:lpstr>
      <vt:lpstr>Variance (of the sample s2)</vt:lpstr>
      <vt:lpstr>Variance (of the sample s2)</vt:lpstr>
      <vt:lpstr>Degrees of Freedom</vt:lpstr>
      <vt:lpstr>Degrees of Freedom</vt:lpstr>
      <vt:lpstr>Sum of Squares in Regression</vt:lpstr>
      <vt:lpstr>Sum of Squares in Regression</vt:lpstr>
      <vt:lpstr>Sum of Squares in Regression</vt:lpstr>
      <vt:lpstr>Sum of Squares in Regression</vt:lpstr>
      <vt:lpstr>Slide 24</vt:lpstr>
      <vt:lpstr>DESK WORK</vt:lpstr>
      <vt:lpstr>Linear regression on R</vt:lpstr>
      <vt:lpstr>Linear regression on R</vt:lpstr>
      <vt:lpstr>Linear regression on R</vt:lpstr>
      <vt:lpstr>Diagnostics</vt:lpstr>
      <vt:lpstr>Diagnostics</vt:lpstr>
      <vt:lpstr>Diagnostics</vt:lpstr>
      <vt:lpstr>Diagnostics</vt:lpstr>
      <vt:lpstr>Slide 33</vt:lpstr>
      <vt:lpstr>Non-linear data</vt:lpstr>
      <vt:lpstr>Slide 35</vt:lpstr>
      <vt:lpstr>Slide 36</vt:lpstr>
      <vt:lpstr>Slide 37</vt:lpstr>
      <vt:lpstr>Slide 38</vt:lpstr>
      <vt:lpstr>Steps in regression analysis</vt:lpstr>
      <vt:lpstr>PRACTICAL</vt:lpstr>
    </vt:vector>
  </TitlesOfParts>
  <Company>MPI for Chemical Ecology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Metapopulations: The host plant as an island</dc:title>
  <dc:creator>rkigathi</dc:creator>
  <cp:lastModifiedBy>R</cp:lastModifiedBy>
  <cp:revision>264</cp:revision>
  <dcterms:created xsi:type="dcterms:W3CDTF">2006-12-21T10:16:22Z</dcterms:created>
  <dcterms:modified xsi:type="dcterms:W3CDTF">2014-02-13T20:01:27Z</dcterms:modified>
</cp:coreProperties>
</file>