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94" r:id="rId5"/>
    <p:sldId id="266" r:id="rId6"/>
    <p:sldId id="264" r:id="rId7"/>
    <p:sldId id="259" r:id="rId8"/>
    <p:sldId id="275" r:id="rId9"/>
    <p:sldId id="267" r:id="rId10"/>
    <p:sldId id="301" r:id="rId11"/>
    <p:sldId id="276" r:id="rId12"/>
    <p:sldId id="277" r:id="rId13"/>
    <p:sldId id="260" r:id="rId14"/>
    <p:sldId id="268" r:id="rId15"/>
    <p:sldId id="298" r:id="rId16"/>
    <p:sldId id="288" r:id="rId17"/>
    <p:sldId id="261" r:id="rId18"/>
    <p:sldId id="299" r:id="rId19"/>
    <p:sldId id="300" r:id="rId20"/>
    <p:sldId id="272" r:id="rId21"/>
    <p:sldId id="273" r:id="rId22"/>
    <p:sldId id="302" r:id="rId23"/>
    <p:sldId id="292" r:id="rId24"/>
    <p:sldId id="289" r:id="rId25"/>
    <p:sldId id="290" r:id="rId26"/>
    <p:sldId id="291" r:id="rId27"/>
    <p:sldId id="282" r:id="rId28"/>
    <p:sldId id="307" r:id="rId29"/>
    <p:sldId id="309" r:id="rId30"/>
    <p:sldId id="308" r:id="rId31"/>
    <p:sldId id="310" r:id="rId32"/>
    <p:sldId id="311" r:id="rId33"/>
    <p:sldId id="305" r:id="rId34"/>
    <p:sldId id="312" r:id="rId35"/>
    <p:sldId id="304" r:id="rId36"/>
    <p:sldId id="303" r:id="rId37"/>
    <p:sldId id="278" r:id="rId38"/>
    <p:sldId id="279" r:id="rId39"/>
    <p:sldId id="283" r:id="rId40"/>
    <p:sldId id="284" r:id="rId41"/>
    <p:sldId id="285" r:id="rId42"/>
    <p:sldId id="286" r:id="rId43"/>
    <p:sldId id="28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idejtod" initials="e" lastIdx="6" clrIdx="0"/>
  <p:cmAuthor id="1" name="David Gathara" initials="D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 varScale="1">
        <p:scale>
          <a:sx n="112" d="100"/>
          <a:sy n="112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6223A-00B6-44F9-8308-186F5ED4529F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88464-3C62-424E-9D83-EFFC0EA19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4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logs are base 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88464-3C62-424E-9D83-EFFC0EA190C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“Baseline” to refer to the log odds or odds in the unexposed group, and term “Exposure” to indicate the odds ratio/Log odds ratio.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88464-3C62-424E-9D83-EFFC0EA190C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1" dirty="0" smtClean="0"/>
              <a:t>Note that there is a separate </a:t>
            </a:r>
            <a:r>
              <a:rPr lang="en-GB" sz="1600" b="1" dirty="0" smtClean="0"/>
              <a:t>Wald test </a:t>
            </a:r>
            <a:r>
              <a:rPr lang="en-GB" sz="1200" b="1" i="1" dirty="0" smtClean="0"/>
              <a:t>for each </a:t>
            </a:r>
            <a:r>
              <a:rPr lang="en-GB" sz="1200" b="1" i="1" dirty="0" err="1" smtClean="0"/>
              <a:t>agegrp</a:t>
            </a:r>
            <a:r>
              <a:rPr lang="en-GB" sz="1200" b="1" i="1" dirty="0" smtClean="0"/>
              <a:t> (each one assesses the null hypothesis that a particular log OR=0)</a:t>
            </a:r>
            <a:r>
              <a:rPr lang="en-GB" sz="1200" b="1" i="1" baseline="0" dirty="0" smtClean="0"/>
              <a:t> hence the need for LRT</a:t>
            </a:r>
            <a:endParaRPr lang="en-US" sz="1200" b="1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88464-3C62-424E-9D83-EFFC0EA190C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6514-B2B2-4C78-882A-EA1B7FB4523A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AB2C-863A-4192-8E69-52D611A9F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6514-B2B2-4C78-882A-EA1B7FB4523A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AB2C-863A-4192-8E69-52D611A9F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6514-B2B2-4C78-882A-EA1B7FB4523A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AB2C-863A-4192-8E69-52D611A9F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6514-B2B2-4C78-882A-EA1B7FB4523A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AB2C-863A-4192-8E69-52D611A9F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6514-B2B2-4C78-882A-EA1B7FB4523A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AB2C-863A-4192-8E69-52D611A9F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6514-B2B2-4C78-882A-EA1B7FB4523A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AB2C-863A-4192-8E69-52D611A9F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6514-B2B2-4C78-882A-EA1B7FB4523A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AB2C-863A-4192-8E69-52D611A9F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6514-B2B2-4C78-882A-EA1B7FB4523A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AB2C-863A-4192-8E69-52D611A9F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6514-B2B2-4C78-882A-EA1B7FB4523A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AB2C-863A-4192-8E69-52D611A9F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6514-B2B2-4C78-882A-EA1B7FB4523A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AB2C-863A-4192-8E69-52D611A9F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6514-B2B2-4C78-882A-EA1B7FB4523A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AB2C-863A-4192-8E69-52D611A9F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36514-B2B2-4C78-882A-EA1B7FB4523A}" type="datetimeFigureOut">
              <a:rPr lang="en-US" smtClean="0"/>
              <a:pPr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DAB2C-863A-4192-8E69-52D611A9F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1545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sz="3100" dirty="0" smtClean="0"/>
              <a:t>Analysis of Categorical outcome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717032"/>
            <a:ext cx="6728792" cy="13681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Introduction to Statistics Course Week 2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February 10</a:t>
            </a:r>
            <a:r>
              <a:rPr lang="en-GB" baseline="30000" dirty="0" smtClean="0"/>
              <a:t>th</a:t>
            </a:r>
            <a:r>
              <a:rPr lang="en-GB" dirty="0" smtClean="0"/>
              <a:t> – 21</a:t>
            </a:r>
            <a:r>
              <a:rPr lang="en-GB" baseline="30000" dirty="0" smtClean="0"/>
              <a:t>st</a:t>
            </a:r>
            <a:r>
              <a:rPr lang="en-GB" dirty="0" smtClean="0"/>
              <a:t> 2014 </a:t>
            </a:r>
            <a:endParaRPr lang="en-GB" dirty="0" smtClean="0"/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err="1" smtClean="0"/>
              <a:t>Pwani</a:t>
            </a:r>
            <a:r>
              <a:rPr lang="en-GB" dirty="0" smtClean="0"/>
              <a:t>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8784976" cy="490066"/>
          </a:xfrm>
        </p:spPr>
        <p:txBody>
          <a:bodyPr>
            <a:noAutofit/>
          </a:bodyPr>
          <a:lstStyle/>
          <a:p>
            <a:pPr algn="l"/>
            <a:r>
              <a:rPr lang="en-GB" sz="2400" b="1" dirty="0" smtClean="0"/>
              <a:t>Summarise results in a model</a:t>
            </a:r>
            <a:endParaRPr lang="en-US" sz="24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79512" y="1124744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savannah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Risk/prevalence(%)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51.3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71.8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63.1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Odds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1.052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2.540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1.712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Log odds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0.932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0.538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504" y="270892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Odds ratio? = 2.41	What is the log odds ratio? = 0.881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8864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Exercise 1 solution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251520" y="4725144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log odds = Baseline  + Area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where      Baseline  = log (odds in savannah)  =  (0.051 + 0.881</a:t>
            </a:r>
            <a:r>
              <a:rPr lang="en-GB" dirty="0" smtClean="0">
                <a:sym typeface="Symbol"/>
              </a:rPr>
              <a:t></a:t>
            </a:r>
            <a:r>
              <a:rPr lang="en-GB" dirty="0" smtClean="0"/>
              <a:t>0) = 0.051</a:t>
            </a:r>
            <a:endParaRPr lang="en-US" dirty="0" smtClean="0"/>
          </a:p>
          <a:p>
            <a:pPr lvl="1"/>
            <a:r>
              <a:rPr lang="en-GB" dirty="0" smtClean="0"/>
              <a:t>	Area        = log odds for individuals in the forest  and 0 individuals in the savannah </a:t>
            </a:r>
          </a:p>
          <a:p>
            <a:pPr lvl="1"/>
            <a:r>
              <a:rPr lang="en-GB" dirty="0" smtClean="0"/>
              <a:t>	                =   (0.051+ 0.881</a:t>
            </a:r>
            <a:r>
              <a:rPr lang="en-GB" dirty="0" smtClean="0">
                <a:sym typeface="Symbol"/>
              </a:rPr>
              <a:t></a:t>
            </a:r>
            <a:r>
              <a:rPr lang="en-GB" dirty="0" smtClean="0"/>
              <a:t>1) 0.932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9512" y="4293096"/>
            <a:ext cx="878497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Summarise results in a model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3140969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area		odds				log odds of disease</a:t>
            </a:r>
            <a:endParaRPr lang="en-US" dirty="0" smtClean="0"/>
          </a:p>
          <a:p>
            <a:r>
              <a:rPr lang="en-GB" dirty="0" smtClean="0"/>
              <a:t>0=savannah	1.052				0.051</a:t>
            </a:r>
            <a:endParaRPr lang="en-US" dirty="0" smtClean="0"/>
          </a:p>
          <a:p>
            <a:r>
              <a:rPr lang="en-GB" dirty="0" smtClean="0"/>
              <a:t>1=forest		1.052 </a:t>
            </a:r>
            <a:r>
              <a:rPr lang="en-GB" dirty="0" smtClean="0">
                <a:sym typeface="Symbol"/>
              </a:rPr>
              <a:t></a:t>
            </a:r>
            <a:r>
              <a:rPr lang="en-GB" dirty="0" smtClean="0"/>
              <a:t> 2.41 = 2.536		0.051 + 0.881 = 0.932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83568" y="2795210"/>
            <a:ext cx="79928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 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Estimate 	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Std.Error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z value	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(Intercept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0.05111 	0.08546 	0.598 	0.55 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 		0.88102 	0.11767 	7.487	7.05e-14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0 ‘***’ 0.001 ‘**’ 0.01 ‘*’ 0.05 ‘.’ 0.1 ‘ ’ 1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490537"/>
          </a:xfrm>
        </p:spPr>
        <p:txBody>
          <a:bodyPr>
            <a:normAutofit fontScale="90000"/>
          </a:bodyPr>
          <a:lstStyle/>
          <a:p>
            <a:r>
              <a:rPr lang="en-GB" sz="3200" b="1" dirty="0" smtClean="0"/>
              <a:t>Fitting a logistic model in </a:t>
            </a:r>
            <a:r>
              <a:rPr lang="en-GB" sz="3200" b="1" dirty="0" smtClean="0"/>
              <a:t>         (</a:t>
            </a:r>
            <a:r>
              <a:rPr lang="en-GB" sz="3200" b="1" dirty="0" smtClean="0"/>
              <a:t>1)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09558" y="1926244"/>
            <a:ext cx="587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R&gt; mod1 </a:t>
            </a:r>
            <a:r>
              <a:rPr lang="en-GB" b="1" dirty="0"/>
              <a:t>&lt;- </a:t>
            </a:r>
            <a:r>
              <a:rPr lang="en-GB" b="1" dirty="0" err="1"/>
              <a:t>glm</a:t>
            </a:r>
            <a:r>
              <a:rPr lang="en-GB" b="1" dirty="0"/>
              <a:t>(mf </a:t>
            </a:r>
            <a:r>
              <a:rPr lang="en-GB" b="1" dirty="0" smtClean="0"/>
              <a:t> ~ </a:t>
            </a:r>
            <a:r>
              <a:rPr lang="en-GB" b="1" dirty="0"/>
              <a:t>area, </a:t>
            </a:r>
            <a:r>
              <a:rPr lang="en-GB" b="1" dirty="0" smtClean="0"/>
              <a:t> data=</a:t>
            </a:r>
            <a:r>
              <a:rPr lang="en-GB" b="1" dirty="0" err="1" smtClean="0"/>
              <a:t>onchall</a:t>
            </a:r>
            <a:r>
              <a:rPr lang="en-GB" b="1" dirty="0" smtClean="0"/>
              <a:t>, family=binomial</a:t>
            </a:r>
            <a:r>
              <a:rPr lang="en-GB" dirty="0" smtClean="0"/>
              <a:t>)</a:t>
            </a:r>
          </a:p>
          <a:p>
            <a:r>
              <a:rPr lang="en-GB" b="1" dirty="0" smtClean="0"/>
              <a:t>R&gt; summary(mod1</a:t>
            </a:r>
            <a:r>
              <a:rPr lang="en-GB" b="1" dirty="0"/>
              <a:t>)</a:t>
            </a:r>
            <a:endParaRPr lang="en-US" b="1" dirty="0"/>
          </a:p>
        </p:txBody>
      </p:sp>
      <p:sp>
        <p:nvSpPr>
          <p:cNvPr id="6" name="Oval Callout 5"/>
          <p:cNvSpPr/>
          <p:nvPr/>
        </p:nvSpPr>
        <p:spPr>
          <a:xfrm>
            <a:off x="5724128" y="2576770"/>
            <a:ext cx="2736304" cy="504056"/>
          </a:xfrm>
          <a:prstGeom prst="wedgeEllipseCallout">
            <a:avLst>
              <a:gd name="adj1" fmla="val -139061"/>
              <a:gd name="adj2" fmla="val 222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the estimate of the </a:t>
            </a:r>
            <a:r>
              <a:rPr lang="en-GB" sz="1400" u="sng" dirty="0" err="1" smtClean="0"/>
              <a:t>logOR</a:t>
            </a:r>
            <a:r>
              <a:rPr lang="en-GB" sz="1400" dirty="0" smtClean="0"/>
              <a:t> for area  (forest)</a:t>
            </a:r>
            <a:endParaRPr lang="en-US" sz="1400" dirty="0"/>
          </a:p>
        </p:txBody>
      </p:sp>
      <p:sp>
        <p:nvSpPr>
          <p:cNvPr id="7" name="Oval Callout 6"/>
          <p:cNvSpPr/>
          <p:nvPr/>
        </p:nvSpPr>
        <p:spPr>
          <a:xfrm>
            <a:off x="2771800" y="2420888"/>
            <a:ext cx="2664296" cy="659938"/>
          </a:xfrm>
          <a:prstGeom prst="wedgeEllipseCallout">
            <a:avLst>
              <a:gd name="adj1" fmla="val -30514"/>
              <a:gd name="adj2" fmla="val 142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the estimate of the </a:t>
            </a:r>
            <a:r>
              <a:rPr lang="en-GB" sz="1400" u="sng" dirty="0" smtClean="0"/>
              <a:t>log odds</a:t>
            </a:r>
            <a:r>
              <a:rPr lang="en-GB" sz="1400" dirty="0" smtClean="0"/>
              <a:t> in the baseline group (savannah). </a:t>
            </a:r>
            <a:endParaRPr lang="en-US" sz="1400" dirty="0"/>
          </a:p>
        </p:txBody>
      </p:sp>
      <p:sp>
        <p:nvSpPr>
          <p:cNvPr id="8" name="Oval Callout 7"/>
          <p:cNvSpPr/>
          <p:nvPr/>
        </p:nvSpPr>
        <p:spPr>
          <a:xfrm>
            <a:off x="5265837" y="4489203"/>
            <a:ext cx="1296144" cy="576064"/>
          </a:xfrm>
          <a:prstGeom prst="wedgeEllipseCallout">
            <a:avLst>
              <a:gd name="adj1" fmla="val -75204"/>
              <a:gd name="adj2" fmla="val -190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Z statistic</a:t>
            </a:r>
            <a:endParaRPr lang="en-US" sz="1600" dirty="0"/>
          </a:p>
        </p:txBody>
      </p:sp>
      <p:sp>
        <p:nvSpPr>
          <p:cNvPr id="9" name="Oval Callout 8"/>
          <p:cNvSpPr/>
          <p:nvPr/>
        </p:nvSpPr>
        <p:spPr>
          <a:xfrm>
            <a:off x="6876256" y="4504776"/>
            <a:ext cx="2016224" cy="864096"/>
          </a:xfrm>
          <a:prstGeom prst="wedgeEllipseCallout">
            <a:avLst>
              <a:gd name="adj1" fmla="val -93383"/>
              <a:gd name="adj2" fmla="val -106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Wald test Ho is </a:t>
            </a:r>
            <a:r>
              <a:rPr lang="en-US" sz="1600" dirty="0" err="1" smtClean="0"/>
              <a:t>logOR</a:t>
            </a:r>
            <a:r>
              <a:rPr lang="en-US" sz="1600" dirty="0" smtClean="0"/>
              <a:t> =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836712"/>
            <a:ext cx="84249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Describe the association between </a:t>
            </a:r>
            <a:r>
              <a:rPr lang="en-US" sz="2000" b="1" dirty="0" err="1" smtClean="0"/>
              <a:t>microfilarial</a:t>
            </a:r>
            <a:r>
              <a:rPr lang="en-US" sz="2000" b="1" dirty="0" smtClean="0"/>
              <a:t> infection and area</a:t>
            </a:r>
          </a:p>
          <a:p>
            <a:endParaRPr lang="en-US" sz="2000" b="1" dirty="0" smtClean="0"/>
          </a:p>
          <a:p>
            <a:pPr algn="ctr"/>
            <a:r>
              <a:rPr lang="en-US" dirty="0" smtClean="0"/>
              <a:t>Log odds of </a:t>
            </a:r>
            <a:r>
              <a:rPr lang="en-US" dirty="0" err="1" smtClean="0"/>
              <a:t>microfilarial</a:t>
            </a:r>
            <a:r>
              <a:rPr lang="en-US" dirty="0" smtClean="0"/>
              <a:t> infection  = baseline + living in the forest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5445224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OR can be calculated as </a:t>
            </a:r>
          </a:p>
          <a:p>
            <a:r>
              <a:rPr lang="en-US" dirty="0" smtClean="0"/>
              <a:t>Anti-log(0.8810) = e </a:t>
            </a:r>
            <a:r>
              <a:rPr lang="en-US" baseline="30000" dirty="0" smtClean="0"/>
              <a:t>0.8810 </a:t>
            </a:r>
            <a:r>
              <a:rPr lang="en-US" dirty="0" smtClean="0"/>
              <a:t>= 2.41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264" y="292562"/>
            <a:ext cx="526492" cy="40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5" grpId="0"/>
      <p:bldP spid="6" grpId="0" animBg="1"/>
      <p:bldP spid="7" grpId="0" animBg="1"/>
      <p:bldP spid="8" grpId="0" animBg="1"/>
      <p:bldP spid="9" grpId="0" animBg="1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>Fitting a logistic model </a:t>
            </a:r>
            <a:r>
              <a:rPr lang="en-GB" sz="3200" b="1" dirty="0" smtClean="0"/>
              <a:t>in        (</a:t>
            </a:r>
            <a:r>
              <a:rPr lang="en-GB" sz="3200" b="1" dirty="0" smtClean="0"/>
              <a:t>2)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5114801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smtClean="0"/>
              <a:t>NOTE: the output tells of the ratio of odds between the levels of the factor, and does NOT tell us how frequent the disease is – </a:t>
            </a:r>
            <a:r>
              <a:rPr lang="en-GB" b="1" i="1" dirty="0" err="1" smtClean="0"/>
              <a:t>ie</a:t>
            </a:r>
            <a:r>
              <a:rPr lang="en-GB" b="1" i="1" dirty="0" smtClean="0"/>
              <a:t>. does not tell us the prevalence or odds of the infection in either level.  </a:t>
            </a:r>
            <a:endParaRPr lang="en-US" b="1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1772816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R&gt; </a:t>
            </a:r>
            <a:r>
              <a:rPr lang="en-GB" b="1" dirty="0" err="1" smtClean="0"/>
              <a:t>exp</a:t>
            </a:r>
            <a:r>
              <a:rPr lang="en-GB" b="1" dirty="0" smtClean="0"/>
              <a:t>(</a:t>
            </a:r>
            <a:r>
              <a:rPr lang="en-GB" b="1" dirty="0" err="1" smtClean="0"/>
              <a:t>coef</a:t>
            </a:r>
            <a:r>
              <a:rPr lang="en-GB" b="1" dirty="0" smtClean="0"/>
              <a:t>(mod1</a:t>
            </a:r>
            <a:r>
              <a:rPr lang="en-GB" b="1" dirty="0"/>
              <a:t>))             </a:t>
            </a:r>
            <a:r>
              <a:rPr lang="en-GB" b="1" dirty="0" smtClean="0"/>
              <a:t>	# </a:t>
            </a:r>
            <a:r>
              <a:rPr lang="en-GB" b="1" dirty="0"/>
              <a:t>transform the </a:t>
            </a:r>
            <a:r>
              <a:rPr lang="en-GB" b="1" dirty="0" err="1"/>
              <a:t>coeffs</a:t>
            </a:r>
            <a:r>
              <a:rPr lang="en-GB" b="1" dirty="0"/>
              <a:t> into ORs </a:t>
            </a:r>
            <a:endParaRPr lang="en-US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95536" y="112474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Getting the odds ratio </a:t>
            </a:r>
            <a:r>
              <a:rPr lang="en-US" b="1" dirty="0" smtClean="0"/>
              <a:t>using </a:t>
            </a:r>
            <a:endParaRPr lang="en-US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itchFamily="49" charset="0"/>
                <a:cs typeface="Arial" pitchFamily="34" charset="0"/>
              </a:rPr>
              <a:t>(Intercept) area 1.052434 2.413363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itchFamily="49" charset="0"/>
                <a:cs typeface="Arial" pitchFamily="34" charset="0"/>
              </a:rPr>
              <a:t>(Intercept) area 1.052434 2.413363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249709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(Intercept) </a:t>
            </a:r>
            <a:r>
              <a:rPr lang="en-GB" dirty="0" smtClean="0"/>
              <a:t>	area </a:t>
            </a:r>
          </a:p>
          <a:p>
            <a:r>
              <a:rPr lang="en-GB" dirty="0" smtClean="0"/>
              <a:t>1.052434 	2.413363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91745" y="306896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R&gt; </a:t>
            </a:r>
            <a:r>
              <a:rPr lang="en-GB" b="1" dirty="0" err="1"/>
              <a:t>exp</a:t>
            </a:r>
            <a:r>
              <a:rPr lang="en-GB" b="1" dirty="0"/>
              <a:t>(</a:t>
            </a:r>
            <a:r>
              <a:rPr lang="en-GB" b="1" dirty="0" err="1"/>
              <a:t>confint</a:t>
            </a:r>
            <a:r>
              <a:rPr lang="en-GB" b="1" dirty="0"/>
              <a:t>(mod1)) </a:t>
            </a:r>
            <a:r>
              <a:rPr lang="en-GB" b="1" dirty="0" smtClean="0"/>
              <a:t>	# </a:t>
            </a:r>
            <a:r>
              <a:rPr lang="en-GB" b="1" dirty="0"/>
              <a:t>and show their CIs</a:t>
            </a:r>
            <a:endParaRPr 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914305" y="3640915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	2.5 </a:t>
            </a:r>
            <a:r>
              <a:rPr lang="en-GB" dirty="0"/>
              <a:t>% </a:t>
            </a:r>
            <a:r>
              <a:rPr lang="en-GB" dirty="0" smtClean="0"/>
              <a:t>		97.5 </a:t>
            </a:r>
            <a:r>
              <a:rPr lang="en-GB" dirty="0"/>
              <a:t>% </a:t>
            </a:r>
            <a:endParaRPr lang="en-GB" dirty="0" smtClean="0"/>
          </a:p>
          <a:p>
            <a:r>
              <a:rPr lang="en-GB" dirty="0" smtClean="0"/>
              <a:t>(</a:t>
            </a:r>
            <a:r>
              <a:rPr lang="en-GB" dirty="0"/>
              <a:t>Intercept) </a:t>
            </a:r>
            <a:r>
              <a:rPr lang="en-GB" dirty="0" smtClean="0"/>
              <a:t>	0.8901384 	1.244620 </a:t>
            </a:r>
          </a:p>
          <a:p>
            <a:r>
              <a:rPr lang="en-GB" dirty="0" smtClean="0"/>
              <a:t>area 		1.9176644 	3.042055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847" y="397519"/>
            <a:ext cx="488476" cy="37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22601"/>
            <a:ext cx="4937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Testing for association.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GB" b="1" dirty="0" smtClean="0"/>
          </a:p>
          <a:p>
            <a:pPr algn="ctr">
              <a:buNone/>
            </a:pPr>
            <a:endParaRPr lang="en-GB" b="1" dirty="0"/>
          </a:p>
          <a:p>
            <a:pPr algn="ctr">
              <a:buNone/>
            </a:pPr>
            <a:r>
              <a:rPr lang="en-GB" b="1" dirty="0" smtClean="0"/>
              <a:t> </a:t>
            </a:r>
            <a:endParaRPr lang="en-GB" b="1" dirty="0" smtClean="0"/>
          </a:p>
          <a:p>
            <a:pPr algn="ctr">
              <a:buNone/>
            </a:pPr>
            <a:endParaRPr lang="en-GB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b="1" dirty="0" smtClean="0"/>
              <a:t>Wald test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0609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GB" sz="3200" b="1" dirty="0" smtClean="0"/>
              <a:t>Wald test (1)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28800"/>
            <a:ext cx="8784976" cy="4248472"/>
          </a:xfrm>
        </p:spPr>
        <p:txBody>
          <a:bodyPr>
            <a:noAutofit/>
          </a:bodyPr>
          <a:lstStyle/>
          <a:p>
            <a:r>
              <a:rPr lang="en-GB" sz="2400" dirty="0"/>
              <a:t>The null hypothesis for this test is that the true parameter (</a:t>
            </a:r>
            <a:r>
              <a:rPr lang="en-GB" sz="2400" dirty="0" err="1"/>
              <a:t>logOR</a:t>
            </a:r>
            <a:r>
              <a:rPr lang="en-GB" sz="2400" dirty="0"/>
              <a:t>) value is 0.  </a:t>
            </a:r>
            <a:endParaRPr lang="en-GB" sz="2400" dirty="0" smtClean="0"/>
          </a:p>
          <a:p>
            <a:pPr lvl="1"/>
            <a:r>
              <a:rPr lang="en-GB" sz="2000" dirty="0" smtClean="0"/>
              <a:t>The </a:t>
            </a:r>
            <a:r>
              <a:rPr lang="en-GB" sz="2000" dirty="0"/>
              <a:t>test statistic (z) is obtained by dividing the parameter estimate by its SE and comparing it with a Normal distribution</a:t>
            </a:r>
            <a:r>
              <a:rPr lang="en-GB" sz="2000" dirty="0" smtClean="0"/>
              <a:t>.</a:t>
            </a:r>
          </a:p>
          <a:p>
            <a:pPr lvl="1">
              <a:buNone/>
            </a:pPr>
            <a:endParaRPr lang="en-GB" sz="2000" dirty="0" smtClean="0"/>
          </a:p>
          <a:p>
            <a:r>
              <a:rPr lang="en-GB" sz="2400" dirty="0"/>
              <a:t>The Wald test for area assesses the </a:t>
            </a:r>
            <a:r>
              <a:rPr lang="en-GB" sz="2400" dirty="0" smtClean="0"/>
              <a:t>H</a:t>
            </a:r>
            <a:r>
              <a:rPr lang="en-GB" sz="2400" baseline="-25000" dirty="0" smtClean="0"/>
              <a:t>0</a:t>
            </a:r>
            <a:r>
              <a:rPr lang="en-GB" sz="2400" dirty="0" smtClean="0"/>
              <a:t>that </a:t>
            </a:r>
            <a:r>
              <a:rPr lang="en-GB" sz="2400" dirty="0"/>
              <a:t>the true log OR=0  (i.e. that the true </a:t>
            </a:r>
            <a:r>
              <a:rPr lang="en-GB" sz="2400" dirty="0" smtClean="0"/>
              <a:t>OR is </a:t>
            </a:r>
            <a:r>
              <a:rPr lang="en-GB" sz="2400" dirty="0"/>
              <a:t>1) versus the alternative that the true log OR is not 0.  </a:t>
            </a:r>
            <a:endParaRPr lang="en-GB" sz="2400" dirty="0" smtClean="0"/>
          </a:p>
          <a:p>
            <a:endParaRPr lang="en-GB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Wald test (2)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527968" y="2924944"/>
            <a:ext cx="820891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The Wald test for the association between </a:t>
            </a:r>
            <a:r>
              <a:rPr lang="en-GB" sz="2400" dirty="0" err="1" smtClean="0"/>
              <a:t>microfilarial</a:t>
            </a:r>
            <a:r>
              <a:rPr lang="en-GB" sz="2400" dirty="0" smtClean="0"/>
              <a:t> infection and area is given by:</a:t>
            </a:r>
            <a:endParaRPr lang="en-US" sz="2400" dirty="0" smtClean="0"/>
          </a:p>
          <a:p>
            <a:pPr lvl="1"/>
            <a:r>
              <a:rPr lang="en-GB" sz="2000" dirty="0" smtClean="0"/>
              <a:t> z  =  log(OR)/SE(</a:t>
            </a:r>
            <a:r>
              <a:rPr lang="en-GB" sz="2000" dirty="0" err="1" smtClean="0"/>
              <a:t>logOR</a:t>
            </a:r>
            <a:r>
              <a:rPr lang="en-GB" sz="2000" dirty="0" smtClean="0"/>
              <a:t>)  =  0.881/0.118 = 7.487</a:t>
            </a:r>
            <a:endParaRPr lang="en-US" sz="2000" dirty="0" smtClean="0"/>
          </a:p>
          <a:p>
            <a:endParaRPr lang="en-US" sz="2400" dirty="0" smtClean="0"/>
          </a:p>
          <a:p>
            <a:pPr algn="ctr"/>
            <a:r>
              <a:rPr lang="en-GB" sz="2000" i="1" dirty="0" smtClean="0"/>
              <a:t>the corresponding p-value is small (p&lt;0.001), indicating strong evidence against the null hypothesis of no association between </a:t>
            </a:r>
            <a:r>
              <a:rPr lang="en-GB" sz="2000" i="1" dirty="0" err="1" smtClean="0"/>
              <a:t>microfilarial</a:t>
            </a:r>
            <a:r>
              <a:rPr lang="en-GB" sz="2000" i="1" dirty="0" smtClean="0"/>
              <a:t> infection and area.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35112" y="1628800"/>
            <a:ext cx="8401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Estimate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z value	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	0.05111 	0.08546 	0.598 	0.55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 		0.88102 	0.11767 	7.487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7.05e-14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Practical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256584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Use the dataset </a:t>
            </a:r>
            <a:r>
              <a:rPr lang="en-GB" sz="2800" b="1" i="1" dirty="0" smtClean="0"/>
              <a:t>ond15plus.dta</a:t>
            </a:r>
          </a:p>
          <a:p>
            <a:pPr lvl="1"/>
            <a:r>
              <a:rPr lang="en-GB" dirty="0" smtClean="0"/>
              <a:t>The association between </a:t>
            </a:r>
            <a:r>
              <a:rPr lang="en-GB" dirty="0" err="1" smtClean="0"/>
              <a:t>microfilarial</a:t>
            </a:r>
            <a:r>
              <a:rPr lang="en-GB" dirty="0" smtClean="0"/>
              <a:t> infection and optic nerve disease</a:t>
            </a:r>
          </a:p>
          <a:p>
            <a:pPr lvl="2"/>
            <a:r>
              <a:rPr lang="en-GB" sz="2000" i="1" dirty="0" err="1" smtClean="0"/>
              <a:t>Ond</a:t>
            </a:r>
            <a:r>
              <a:rPr lang="en-GB" sz="2000" dirty="0" smtClean="0"/>
              <a:t> (optic nerve disease)</a:t>
            </a:r>
          </a:p>
          <a:p>
            <a:pPr lvl="2"/>
            <a:r>
              <a:rPr lang="en-GB" sz="2000" i="1" dirty="0" err="1" smtClean="0"/>
              <a:t>Mfpos</a:t>
            </a:r>
            <a:r>
              <a:rPr lang="en-GB" sz="2000" dirty="0" smtClean="0"/>
              <a:t> (</a:t>
            </a:r>
            <a:r>
              <a:rPr lang="en-GB" sz="2000" dirty="0" err="1" smtClean="0"/>
              <a:t>microfilarial</a:t>
            </a:r>
            <a:r>
              <a:rPr lang="en-GB" sz="2000" dirty="0" smtClean="0"/>
              <a:t> </a:t>
            </a:r>
            <a:r>
              <a:rPr lang="en-GB" sz="2000" dirty="0" err="1" smtClean="0"/>
              <a:t>positve</a:t>
            </a:r>
            <a:r>
              <a:rPr lang="en-GB" sz="2000" dirty="0" smtClean="0"/>
              <a:t>/negative)</a:t>
            </a:r>
          </a:p>
          <a:p>
            <a:pPr lvl="2"/>
            <a:r>
              <a:rPr lang="en-GB" sz="2000" i="1" dirty="0" smtClean="0"/>
              <a:t>sex</a:t>
            </a:r>
            <a:r>
              <a:rPr lang="en-GB" sz="2000" dirty="0" smtClean="0"/>
              <a:t> (male/female)</a:t>
            </a:r>
          </a:p>
          <a:p>
            <a:r>
              <a:rPr lang="en-GB" sz="2800" dirty="0" smtClean="0"/>
              <a:t>Tabulate </a:t>
            </a:r>
            <a:r>
              <a:rPr lang="en-GB" sz="2800" b="1" i="1" dirty="0" err="1" smtClean="0"/>
              <a:t>ond</a:t>
            </a:r>
            <a:r>
              <a:rPr lang="en-GB" sz="2800" dirty="0" smtClean="0"/>
              <a:t> and </a:t>
            </a:r>
            <a:r>
              <a:rPr lang="en-GB" sz="2800" b="1" i="1" dirty="0" err="1" smtClean="0"/>
              <a:t>mfpos</a:t>
            </a:r>
            <a:r>
              <a:rPr lang="en-GB" sz="2800" dirty="0" smtClean="0"/>
              <a:t> – calculate the chi test</a:t>
            </a:r>
          </a:p>
          <a:p>
            <a:r>
              <a:rPr lang="en-GB" sz="2800" dirty="0" smtClean="0"/>
              <a:t>Compute the odds ratio of </a:t>
            </a:r>
            <a:r>
              <a:rPr lang="en-GB" sz="2800" i="1" dirty="0" smtClean="0"/>
              <a:t>optic nerve disease </a:t>
            </a:r>
            <a:r>
              <a:rPr lang="en-GB" sz="2800" dirty="0" smtClean="0"/>
              <a:t>in </a:t>
            </a:r>
            <a:r>
              <a:rPr lang="en-GB" sz="2800" i="1" dirty="0" err="1" smtClean="0"/>
              <a:t>microfilarial</a:t>
            </a:r>
            <a:r>
              <a:rPr lang="en-GB" sz="2800" i="1" dirty="0" smtClean="0"/>
              <a:t> positive </a:t>
            </a:r>
            <a:r>
              <a:rPr lang="en-GB" sz="2800" dirty="0" smtClean="0"/>
              <a:t>patients</a:t>
            </a:r>
          </a:p>
          <a:p>
            <a:r>
              <a:rPr lang="en-GB" sz="2800" dirty="0" smtClean="0"/>
              <a:t>Comment on the </a:t>
            </a:r>
            <a:r>
              <a:rPr lang="en-GB" sz="2800" dirty="0" err="1" smtClean="0"/>
              <a:t>wald</a:t>
            </a:r>
            <a:r>
              <a:rPr lang="en-GB" sz="2800" dirty="0" smtClean="0"/>
              <a:t> test and the 95% CI</a:t>
            </a:r>
          </a:p>
          <a:p>
            <a:r>
              <a:rPr lang="en-GB" sz="2800" dirty="0" smtClean="0"/>
              <a:t>Compute the odds ratio of </a:t>
            </a:r>
            <a:r>
              <a:rPr lang="en-GB" sz="2800" i="1" dirty="0" smtClean="0"/>
              <a:t>optic nerve disease </a:t>
            </a:r>
            <a:r>
              <a:rPr lang="en-GB" sz="2800" dirty="0" smtClean="0"/>
              <a:t>in </a:t>
            </a:r>
            <a:r>
              <a:rPr lang="en-GB" sz="2800" i="1" dirty="0" smtClean="0"/>
              <a:t>females</a:t>
            </a:r>
          </a:p>
          <a:p>
            <a:r>
              <a:rPr lang="en-GB" sz="2800" dirty="0" smtClean="0"/>
              <a:t>Comment on the odds ratio, </a:t>
            </a:r>
            <a:r>
              <a:rPr lang="en-GB" sz="2800" dirty="0" err="1" smtClean="0"/>
              <a:t>wald</a:t>
            </a:r>
            <a:r>
              <a:rPr lang="en-GB" sz="2800" dirty="0" smtClean="0"/>
              <a:t> test and the 95% CI</a:t>
            </a:r>
          </a:p>
          <a:p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GB" b="1" dirty="0" smtClean="0"/>
          </a:p>
          <a:p>
            <a:pPr algn="ctr">
              <a:buNone/>
            </a:pPr>
            <a:endParaRPr lang="en-GB" b="1" dirty="0" smtClean="0"/>
          </a:p>
          <a:p>
            <a:pPr algn="ctr">
              <a:buNone/>
            </a:pPr>
            <a:endParaRPr lang="en-GB" b="1" dirty="0" smtClean="0"/>
          </a:p>
          <a:p>
            <a:pPr algn="ctr">
              <a:buNone/>
            </a:pPr>
            <a:r>
              <a:rPr lang="en-GB" b="1" dirty="0" smtClean="0"/>
              <a:t>Logistic </a:t>
            </a:r>
            <a:r>
              <a:rPr lang="en-GB" b="1" dirty="0"/>
              <a:t>model for the comparison of more than two groups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432048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Comparison of more than two groups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1728192"/>
          </a:xfrm>
        </p:spPr>
        <p:txBody>
          <a:bodyPr>
            <a:noAutofit/>
          </a:bodyPr>
          <a:lstStyle/>
          <a:p>
            <a:r>
              <a:rPr lang="en-GB" sz="2000" dirty="0"/>
              <a:t>E</a:t>
            </a:r>
            <a:r>
              <a:rPr lang="en-GB" sz="2000" dirty="0" smtClean="0"/>
              <a:t>xamine </a:t>
            </a:r>
            <a:r>
              <a:rPr lang="en-GB" sz="2000" dirty="0"/>
              <a:t>the association between the outcome and an explanatory variable with more than 2 </a:t>
            </a:r>
            <a:r>
              <a:rPr lang="en-GB" sz="2000" dirty="0" smtClean="0"/>
              <a:t>levels all </a:t>
            </a:r>
            <a:r>
              <a:rPr lang="en-GB" sz="2000" dirty="0"/>
              <a:t>odds ratios are calculated relative to the </a:t>
            </a:r>
            <a:r>
              <a:rPr lang="en-GB" sz="2000" b="1" dirty="0"/>
              <a:t>baseline</a:t>
            </a:r>
            <a:r>
              <a:rPr lang="en-GB" sz="2000" dirty="0"/>
              <a:t> group </a:t>
            </a:r>
            <a:endParaRPr lang="en-GB" sz="2000" dirty="0" smtClean="0"/>
          </a:p>
          <a:p>
            <a:endParaRPr lang="en-GB" sz="1200" dirty="0" smtClean="0"/>
          </a:p>
          <a:p>
            <a:r>
              <a:rPr lang="en-GB" sz="2000" dirty="0"/>
              <a:t>The </a:t>
            </a:r>
            <a:r>
              <a:rPr lang="en-GB" sz="2000" dirty="0" smtClean="0"/>
              <a:t>prevalence </a:t>
            </a:r>
            <a:r>
              <a:rPr lang="en-GB" sz="2000" dirty="0"/>
              <a:t>of </a:t>
            </a:r>
            <a:r>
              <a:rPr lang="en-GB" sz="2000" dirty="0" err="1"/>
              <a:t>microfilariae</a:t>
            </a:r>
            <a:r>
              <a:rPr lang="en-GB" sz="2000" dirty="0"/>
              <a:t> by age group where </a:t>
            </a:r>
            <a:r>
              <a:rPr lang="en-GB" sz="2000" dirty="0" err="1"/>
              <a:t>agegroup</a:t>
            </a:r>
            <a:r>
              <a:rPr lang="en-GB" sz="2000" dirty="0"/>
              <a:t> is coded as 0 (5-9 years), 1 (</a:t>
            </a:r>
            <a:r>
              <a:rPr lang="en-GB" sz="2000" dirty="0" smtClean="0"/>
              <a:t>10-19 </a:t>
            </a:r>
            <a:r>
              <a:rPr lang="en-GB" sz="2000" dirty="0"/>
              <a:t>years), 2 (20-39 years), 3 (</a:t>
            </a:r>
            <a:r>
              <a:rPr lang="en-GB" sz="2000" dirty="0">
                <a:sym typeface="Symbol"/>
              </a:rPr>
              <a:t></a:t>
            </a:r>
            <a:r>
              <a:rPr lang="en-GB" sz="2000" dirty="0"/>
              <a:t>40 years</a:t>
            </a:r>
            <a:r>
              <a:rPr lang="en-GB" sz="2000" dirty="0" smtClean="0"/>
              <a:t>):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140968"/>
            <a:ext cx="61055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536" y="4725144"/>
          <a:ext cx="76328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569"/>
                <a:gridCol w="1526569"/>
                <a:gridCol w="1526569"/>
                <a:gridCol w="1526569"/>
                <a:gridCol w="152656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5 -9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– 19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20 -39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Odds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 odds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249289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Exercise 2: Calculate missing values in the table below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16" y="260648"/>
            <a:ext cx="8856984" cy="432048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Exercise 2 cont’d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792088"/>
          </a:xfrm>
        </p:spPr>
        <p:txBody>
          <a:bodyPr>
            <a:noAutofit/>
          </a:bodyPr>
          <a:lstStyle/>
          <a:p>
            <a:r>
              <a:rPr lang="en-GB" sz="2000" dirty="0" smtClean="0"/>
              <a:t>The prevalence </a:t>
            </a:r>
            <a:r>
              <a:rPr lang="en-GB" sz="2000" dirty="0"/>
              <a:t>of </a:t>
            </a:r>
            <a:r>
              <a:rPr lang="en-GB" sz="2000" dirty="0" err="1"/>
              <a:t>microfilariae</a:t>
            </a:r>
            <a:r>
              <a:rPr lang="en-GB" sz="2000" dirty="0"/>
              <a:t> by age group where </a:t>
            </a:r>
            <a:r>
              <a:rPr lang="en-GB" sz="2000" dirty="0" err="1"/>
              <a:t>agegroup</a:t>
            </a:r>
            <a:r>
              <a:rPr lang="en-GB" sz="2000" dirty="0"/>
              <a:t> is coded as 0 (5-9 years), 1 (10-19 years), 2 (20-39 years), 3 (</a:t>
            </a:r>
            <a:r>
              <a:rPr lang="en-GB" sz="2000" dirty="0">
                <a:sym typeface="Symbol"/>
              </a:rPr>
              <a:t></a:t>
            </a:r>
            <a:r>
              <a:rPr lang="en-GB" sz="2000" dirty="0"/>
              <a:t>40 years):</a:t>
            </a:r>
            <a:endParaRPr lang="en-US" sz="2000" dirty="0"/>
          </a:p>
          <a:p>
            <a:endParaRPr lang="en-GB" sz="2000" dirty="0" smtClean="0"/>
          </a:p>
          <a:p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7981831" cy="15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537" y="3573016"/>
          <a:ext cx="76328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569"/>
                <a:gridCol w="1526569"/>
                <a:gridCol w="1526569"/>
                <a:gridCol w="1526569"/>
                <a:gridCol w="152656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5 -9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 – 19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20 -39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&gt;=40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Odds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2.392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4.725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Odds ratio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2.82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8.11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Log odds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-1.221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-0.184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0.872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1.553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Log 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1.037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2.093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2.774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512" y="5733256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 smtClean="0"/>
              <a:t>Note that you can calculate the log odds ratio for age group 10-19 compared to age group 5-9 either as:</a:t>
            </a:r>
            <a:endParaRPr lang="en-US" sz="1400" dirty="0" smtClean="0"/>
          </a:p>
          <a:p>
            <a:r>
              <a:rPr lang="en-GB" sz="1400" b="1" i="1" dirty="0" smtClean="0"/>
              <a:t>		</a:t>
            </a:r>
            <a:r>
              <a:rPr lang="en-GB" sz="1400" i="1" dirty="0" smtClean="0"/>
              <a:t>1.037 = log(2.82) (the log OR), or</a:t>
            </a:r>
            <a:endParaRPr lang="en-US" sz="1400" dirty="0" smtClean="0"/>
          </a:p>
          <a:p>
            <a:r>
              <a:rPr lang="en-GB" sz="1400" i="1" dirty="0" smtClean="0"/>
              <a:t>		1.037 = (-0.184) - (-1.221) (the difference in the log odds).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5544616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sz="2400" dirty="0"/>
              <a:t>Use a logistic model to compare the log odds of disease </a:t>
            </a:r>
            <a:r>
              <a:rPr lang="en-GB" sz="2400" dirty="0" smtClean="0"/>
              <a:t>(or any binary outcome variable) in </a:t>
            </a:r>
            <a:r>
              <a:rPr lang="en-GB" sz="2400" dirty="0"/>
              <a:t>two groups </a:t>
            </a:r>
            <a:endParaRPr lang="en-GB" sz="2400" dirty="0" smtClean="0"/>
          </a:p>
          <a:p>
            <a:pPr marL="514350" lvl="0" indent="-514350">
              <a:buFont typeface="+mj-lt"/>
              <a:buAutoNum type="arabicPeriod"/>
            </a:pPr>
            <a:endParaRPr lang="en-US" sz="1000" dirty="0"/>
          </a:p>
          <a:p>
            <a:pPr marL="514350" lvl="0" indent="-514350">
              <a:buFont typeface="+mj-lt"/>
              <a:buAutoNum type="arabicPeriod"/>
            </a:pPr>
            <a:r>
              <a:rPr lang="en-GB" sz="2400" dirty="0"/>
              <a:t>Use a logistic model to compare the odds of </a:t>
            </a:r>
            <a:r>
              <a:rPr lang="en-GB" sz="2400" dirty="0" smtClean="0"/>
              <a:t>an outcome </a:t>
            </a:r>
            <a:r>
              <a:rPr lang="en-GB" sz="2400" dirty="0"/>
              <a:t>for a categorical exposure with 2 or more levels and to estimate crude odds ratios associated with each level</a:t>
            </a:r>
            <a:r>
              <a:rPr lang="en-GB" sz="2400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endParaRPr lang="en-US" sz="1100" dirty="0"/>
          </a:p>
          <a:p>
            <a:pPr marL="514350" lvl="0" indent="-514350">
              <a:buFont typeface="+mj-lt"/>
              <a:buAutoNum type="arabicPeriod"/>
            </a:pPr>
            <a:r>
              <a:rPr lang="en-GB" sz="2400" dirty="0"/>
              <a:t>Understand statistical tests of the null hypothesis – there is no association between the exposure and outcome  </a:t>
            </a:r>
            <a:endParaRPr lang="en-US" sz="2400" dirty="0"/>
          </a:p>
          <a:p>
            <a:pPr marL="1371600" lvl="2" indent="-457200"/>
            <a:r>
              <a:rPr lang="en-GB" dirty="0"/>
              <a:t>- using the Wald test</a:t>
            </a:r>
            <a:endParaRPr lang="en-US" dirty="0"/>
          </a:p>
          <a:p>
            <a:pPr marL="1371600" lvl="2" indent="-457200"/>
            <a:r>
              <a:rPr lang="en-GB" dirty="0" smtClean="0"/>
              <a:t>using </a:t>
            </a:r>
            <a:r>
              <a:rPr lang="en-GB" dirty="0"/>
              <a:t>the Likelihood Ratio </a:t>
            </a:r>
            <a:r>
              <a:rPr lang="en-GB" dirty="0" smtClean="0"/>
              <a:t>Test</a:t>
            </a:r>
          </a:p>
          <a:p>
            <a:pPr marL="1371600" lvl="2" indent="-457200">
              <a:buFont typeface="+mj-lt"/>
              <a:buAutoNum type="arabicPeriod"/>
            </a:pPr>
            <a:endParaRPr lang="en-US" sz="1000" dirty="0"/>
          </a:p>
          <a:p>
            <a:pPr marL="514350" lvl="0" indent="-514350">
              <a:buFont typeface="+mj-lt"/>
              <a:buAutoNum type="arabicPeriod"/>
            </a:pPr>
            <a:r>
              <a:rPr lang="en-GB" sz="2400" dirty="0" smtClean="0"/>
              <a:t>Models with more than one explanatory variable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sz="2400" dirty="0" smtClean="0"/>
              <a:t>Interaction/Effect Modification using logistic regression models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Comparison of more than two groups – </a:t>
            </a:r>
            <a:r>
              <a:rPr lang="en-GB" sz="2800" b="1" dirty="0" smtClean="0"/>
              <a:t>in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216024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400" b="1" i="1" dirty="0"/>
              <a:t>T</a:t>
            </a:r>
            <a:r>
              <a:rPr lang="en-GB" sz="2400" b="1" i="1" dirty="0" smtClean="0"/>
              <a:t>he </a:t>
            </a:r>
            <a:r>
              <a:rPr lang="en-GB" sz="2400" b="1" i="1" dirty="0"/>
              <a:t>association between age group and mf infection using the logistic model</a:t>
            </a:r>
            <a:r>
              <a:rPr lang="en-GB" sz="2400" dirty="0"/>
              <a:t>:</a:t>
            </a:r>
            <a:endParaRPr lang="en-US" sz="2400" dirty="0"/>
          </a:p>
          <a:p>
            <a:pPr>
              <a:buNone/>
            </a:pPr>
            <a:r>
              <a:rPr lang="en-GB" sz="2400" dirty="0" smtClean="0"/>
              <a:t>				log </a:t>
            </a:r>
            <a:r>
              <a:rPr lang="en-GB" sz="2400" dirty="0"/>
              <a:t>odds = Baseline + </a:t>
            </a:r>
            <a:r>
              <a:rPr lang="en-GB" sz="2400" dirty="0" err="1"/>
              <a:t>Agegrp</a:t>
            </a:r>
            <a:endParaRPr lang="en-US" sz="2400" dirty="0"/>
          </a:p>
          <a:p>
            <a:pPr lvl="1"/>
            <a:r>
              <a:rPr lang="en-GB" sz="2000" dirty="0" smtClean="0"/>
              <a:t>Baseline </a:t>
            </a:r>
            <a:r>
              <a:rPr lang="en-GB" sz="2000" dirty="0"/>
              <a:t>is the </a:t>
            </a:r>
            <a:r>
              <a:rPr lang="en-GB" sz="2000" dirty="0" smtClean="0"/>
              <a:t>log odds </a:t>
            </a:r>
            <a:r>
              <a:rPr lang="en-GB" sz="2000" dirty="0"/>
              <a:t>in the lowest age group </a:t>
            </a:r>
            <a:r>
              <a:rPr lang="en-GB" sz="2000" dirty="0" smtClean="0"/>
              <a:t>(age </a:t>
            </a:r>
            <a:r>
              <a:rPr lang="en-GB" sz="2000" dirty="0"/>
              <a:t>group 5-9)</a:t>
            </a:r>
            <a:endParaRPr lang="en-US" sz="2000" dirty="0"/>
          </a:p>
          <a:p>
            <a:pPr lvl="1"/>
            <a:r>
              <a:rPr lang="en-GB" sz="2000" dirty="0" err="1"/>
              <a:t>Agegrp</a:t>
            </a:r>
            <a:r>
              <a:rPr lang="en-GB" sz="2000" dirty="0"/>
              <a:t> is the </a:t>
            </a:r>
            <a:r>
              <a:rPr lang="en-GB" sz="2000" dirty="0" err="1"/>
              <a:t>logOR</a:t>
            </a:r>
            <a:r>
              <a:rPr lang="en-GB" sz="2000" dirty="0"/>
              <a:t> for each level of age group relative to age group 5-9 (three non-zero </a:t>
            </a:r>
            <a:r>
              <a:rPr lang="en-GB" sz="2000" dirty="0" err="1"/>
              <a:t>logORs</a:t>
            </a:r>
            <a:r>
              <a:rPr lang="en-GB" sz="2000" dirty="0"/>
              <a:t>)</a:t>
            </a:r>
            <a:endParaRPr lang="en-US" sz="2000" dirty="0"/>
          </a:p>
          <a:p>
            <a:endParaRPr lang="en-US" sz="1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83568" y="3397684"/>
            <a:ext cx="2627784" cy="792088"/>
          </a:xfrm>
          <a:prstGeom prst="wedgeRoundRectCallout">
            <a:avLst>
              <a:gd name="adj1" fmla="val 10798"/>
              <a:gd name="adj2" fmla="val 1384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dirty="0"/>
              <a:t>explanatory variables </a:t>
            </a:r>
            <a:r>
              <a:rPr lang="en-GB" sz="1300" dirty="0" smtClean="0"/>
              <a:t>(age groups, 1 - 3) </a:t>
            </a:r>
            <a:endParaRPr lang="en-US" sz="1300" dirty="0"/>
          </a:p>
        </p:txBody>
      </p:sp>
      <p:sp>
        <p:nvSpPr>
          <p:cNvPr id="8" name="Oval Callout 7"/>
          <p:cNvSpPr/>
          <p:nvPr/>
        </p:nvSpPr>
        <p:spPr>
          <a:xfrm>
            <a:off x="5004048" y="3509640"/>
            <a:ext cx="3312368" cy="936104"/>
          </a:xfrm>
          <a:prstGeom prst="wedgeEllipseCallout">
            <a:avLst>
              <a:gd name="adj1" fmla="val -82275"/>
              <a:gd name="adj2" fmla="val 119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gives the Maximum Likelihood estimates of the parameters.  The estimate of the </a:t>
            </a:r>
            <a:r>
              <a:rPr lang="en-GB" sz="1300" dirty="0" err="1"/>
              <a:t>logOR</a:t>
            </a:r>
            <a:r>
              <a:rPr lang="en-GB" sz="1300" dirty="0"/>
              <a:t> for </a:t>
            </a:r>
            <a:r>
              <a:rPr lang="en-GB" sz="1300" dirty="0" err="1"/>
              <a:t>agegrp</a:t>
            </a:r>
            <a:r>
              <a:rPr lang="en-GB" sz="1300" dirty="0"/>
              <a:t> = 1 is 1.037 (_Iagegr_1), </a:t>
            </a:r>
            <a:endParaRPr lang="en-US" sz="13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987824" y="6021288"/>
            <a:ext cx="2232248" cy="648072"/>
          </a:xfrm>
          <a:prstGeom prst="wedgeRoundRectCallout">
            <a:avLst>
              <a:gd name="adj1" fmla="val -113246"/>
              <a:gd name="adj2" fmla="val -2161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The estimate of the log odds in the baseline group (age group 5-9) is -1.221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3060249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R &gt;</a:t>
            </a:r>
            <a:r>
              <a:rPr lang="en-US" sz="1600" b="1" i="1" dirty="0" smtClean="0"/>
              <a:t> mod2 </a:t>
            </a:r>
            <a:r>
              <a:rPr lang="en-US" sz="1600" b="1" i="1" dirty="0"/>
              <a:t>&lt;- </a:t>
            </a:r>
            <a:r>
              <a:rPr lang="en-US" sz="1600" b="1" i="1" dirty="0" err="1"/>
              <a:t>glm</a:t>
            </a:r>
            <a:r>
              <a:rPr lang="en-US" sz="1600" b="1" i="1" dirty="0"/>
              <a:t>(mf ~ </a:t>
            </a:r>
            <a:r>
              <a:rPr lang="en-US" sz="1600" b="1" i="1" dirty="0" err="1"/>
              <a:t>as.factor</a:t>
            </a:r>
            <a:r>
              <a:rPr lang="en-US" sz="1600" b="1" i="1" dirty="0"/>
              <a:t>(</a:t>
            </a:r>
            <a:r>
              <a:rPr lang="en-US" sz="1600" b="1" i="1" dirty="0" err="1"/>
              <a:t>agegrp</a:t>
            </a:r>
            <a:r>
              <a:rPr lang="en-US" sz="1600" b="1" i="1" dirty="0"/>
              <a:t>), data=</a:t>
            </a:r>
            <a:r>
              <a:rPr lang="en-US" sz="1600" b="1" i="1" dirty="0" err="1"/>
              <a:t>onchall</a:t>
            </a:r>
            <a:r>
              <a:rPr lang="en-US" sz="1600" b="1" i="1" dirty="0"/>
              <a:t>, family=binomial</a:t>
            </a:r>
            <a:r>
              <a:rPr lang="en-US" sz="1600" b="1" i="1" dirty="0" smtClean="0"/>
              <a:t>)</a:t>
            </a:r>
          </a:p>
          <a:p>
            <a:r>
              <a:rPr lang="en-US" sz="1600" i="1" dirty="0" smtClean="0"/>
              <a:t>R &gt;</a:t>
            </a:r>
            <a:r>
              <a:rPr lang="en-US" sz="1600" b="1" i="1" dirty="0" smtClean="0"/>
              <a:t> </a:t>
            </a:r>
            <a:r>
              <a:rPr lang="en-GB" sz="1600" b="1" dirty="0" smtClean="0"/>
              <a:t>summary(mod2) 	# The line above creates the object mod2 but this line shows it</a:t>
            </a:r>
            <a:endParaRPr lang="en-US" sz="16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47026" y="4149080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 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Estimate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Std.Error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value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Intercept)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-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1.2212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0.1678 		-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7.279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3.37e-13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agegrp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)1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1.0372 	0.2160 		4.802 	1.57e-06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agegrp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)2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2.0933 	0.1987 		10.534 	&lt;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2e-16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agegrp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)3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2.7741 	0.2081 		13.332 	&lt;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2e-16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 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0 ‘***’ 0.001 ‘**’ 0.01 ‘*’ 0.05 ‘.’ 0.1 ‘ ’ 1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687" y="188640"/>
            <a:ext cx="576729" cy="43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8" grpId="0" animBg="1"/>
      <p:bldP spid="10" grpId="0" animBg="1"/>
      <p:bldP spid="9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74042"/>
          </a:xfrm>
        </p:spPr>
        <p:txBody>
          <a:bodyPr>
            <a:noAutofit/>
          </a:bodyPr>
          <a:lstStyle/>
          <a:p>
            <a:r>
              <a:rPr lang="en-GB" sz="3200" dirty="0"/>
              <a:t>obtain the log odds and the odds ratios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824337"/>
            <a:ext cx="8568952" cy="3268959"/>
          </a:xfrm>
        </p:spPr>
        <p:txBody>
          <a:bodyPr>
            <a:normAutofit/>
          </a:bodyPr>
          <a:lstStyle/>
          <a:p>
            <a:r>
              <a:rPr lang="en-GB" sz="1600" dirty="0" smtClean="0"/>
              <a:t>For </a:t>
            </a:r>
            <a:r>
              <a:rPr lang="en-GB" sz="1600" dirty="0"/>
              <a:t>those in </a:t>
            </a:r>
            <a:r>
              <a:rPr lang="en-GB" sz="1600" dirty="0" err="1"/>
              <a:t>agegroup</a:t>
            </a:r>
            <a:r>
              <a:rPr lang="en-GB" sz="1600" dirty="0"/>
              <a:t> 5-9:	log odds =  -1.221  + 1.037x0 + 2.093x0 + 2.774x0 = -1.221</a:t>
            </a:r>
            <a:endParaRPr lang="en-US" sz="1600" dirty="0"/>
          </a:p>
          <a:p>
            <a:pPr>
              <a:buNone/>
            </a:pPr>
            <a:r>
              <a:rPr lang="en-GB" sz="1600" dirty="0"/>
              <a:t>	</a:t>
            </a:r>
            <a:r>
              <a:rPr lang="en-GB" sz="1600" dirty="0" smtClean="0">
                <a:sym typeface="Wingdings" panose="05000000000000000000" pitchFamily="2" charset="2"/>
              </a:rPr>
              <a:t> </a:t>
            </a:r>
            <a:r>
              <a:rPr lang="en-GB" sz="1600" dirty="0" err="1" smtClean="0">
                <a:sym typeface="Wingdings" panose="05000000000000000000" pitchFamily="2" charset="2"/>
              </a:rPr>
              <a:t>e</a:t>
            </a:r>
            <a:r>
              <a:rPr lang="en-GB" sz="1600" dirty="0" err="1" smtClean="0">
                <a:sym typeface="Wingdings" panose="05000000000000000000" pitchFamily="2" charset="2"/>
              </a:rPr>
              <a:t>xp</a:t>
            </a:r>
            <a:r>
              <a:rPr lang="en-GB" sz="1600" dirty="0" smtClean="0">
                <a:sym typeface="Wingdings" panose="05000000000000000000" pitchFamily="2" charset="2"/>
              </a:rPr>
              <a:t>(-1.221)  </a:t>
            </a:r>
            <a:r>
              <a:rPr lang="en-GB" sz="1600" dirty="0" smtClean="0"/>
              <a:t>	</a:t>
            </a:r>
            <a:r>
              <a:rPr lang="en-GB" sz="1600" dirty="0" smtClean="0"/>
              <a:t>Odds  </a:t>
            </a:r>
            <a:r>
              <a:rPr lang="en-GB" sz="1600" dirty="0"/>
              <a:t>= </a:t>
            </a:r>
            <a:r>
              <a:rPr lang="en-GB" sz="1600" dirty="0" smtClean="0"/>
              <a:t>0.29</a:t>
            </a:r>
          </a:p>
          <a:p>
            <a:pPr>
              <a:buNone/>
            </a:pPr>
            <a:endParaRPr lang="en-GB" sz="1600" dirty="0" smtClean="0"/>
          </a:p>
          <a:p>
            <a:r>
              <a:rPr lang="en-GB" sz="1600" dirty="0" smtClean="0"/>
              <a:t>For those in </a:t>
            </a:r>
            <a:r>
              <a:rPr lang="en-GB" sz="1600" dirty="0" err="1" smtClean="0"/>
              <a:t>agegroup</a:t>
            </a:r>
            <a:r>
              <a:rPr lang="en-GB" sz="1600" dirty="0" smtClean="0"/>
              <a:t> 10-19:	log odds =  -1.221  + 1.037x1 + 2.093x0 + 2.774x0 = -0.184</a:t>
            </a:r>
            <a:endParaRPr lang="en-US" sz="1600" dirty="0" smtClean="0"/>
          </a:p>
          <a:p>
            <a:pPr>
              <a:buNone/>
            </a:pPr>
            <a:r>
              <a:rPr lang="en-GB" sz="1600" dirty="0"/>
              <a:t>	</a:t>
            </a:r>
            <a:r>
              <a:rPr lang="en-GB" sz="1600" dirty="0" smtClean="0">
                <a:sym typeface="Wingdings" panose="05000000000000000000" pitchFamily="2" charset="2"/>
              </a:rPr>
              <a:t> </a:t>
            </a:r>
            <a:r>
              <a:rPr lang="en-GB" sz="1600" dirty="0" err="1" smtClean="0">
                <a:sym typeface="Wingdings" panose="05000000000000000000" pitchFamily="2" charset="2"/>
              </a:rPr>
              <a:t>exp</a:t>
            </a:r>
            <a:r>
              <a:rPr lang="en-GB" sz="1600" dirty="0" smtClean="0">
                <a:sym typeface="Wingdings" panose="05000000000000000000" pitchFamily="2" charset="2"/>
              </a:rPr>
              <a:t>(</a:t>
            </a:r>
            <a:r>
              <a:rPr lang="en-GB" sz="1600" dirty="0"/>
              <a:t>-</a:t>
            </a:r>
            <a:r>
              <a:rPr lang="en-GB" sz="1600" dirty="0" smtClean="0"/>
              <a:t>0.184) </a:t>
            </a:r>
            <a:r>
              <a:rPr lang="en-GB" sz="1600" dirty="0" smtClean="0">
                <a:sym typeface="Wingdings" panose="05000000000000000000" pitchFamily="2" charset="2"/>
              </a:rPr>
              <a:t> </a:t>
            </a:r>
            <a:r>
              <a:rPr lang="en-GB" sz="1600" dirty="0"/>
              <a:t>	</a:t>
            </a:r>
            <a:r>
              <a:rPr lang="en-GB" sz="1600" dirty="0" smtClean="0"/>
              <a:t>Odds  </a:t>
            </a:r>
            <a:r>
              <a:rPr lang="en-GB" sz="1600" dirty="0"/>
              <a:t>= </a:t>
            </a:r>
            <a:r>
              <a:rPr lang="en-GB" sz="1600" dirty="0" smtClean="0"/>
              <a:t>0.2948  </a:t>
            </a:r>
            <a:r>
              <a:rPr lang="en-GB" sz="1600" dirty="0"/>
              <a:t>x  </a:t>
            </a:r>
            <a:r>
              <a:rPr lang="en-GB" sz="1600" dirty="0" smtClean="0"/>
              <a:t>2.82 = 0.83</a:t>
            </a:r>
            <a:r>
              <a:rPr lang="en-GB" sz="1600" dirty="0"/>
              <a:t> </a:t>
            </a:r>
            <a:endParaRPr lang="en-GB" sz="16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GB" sz="1600" dirty="0" smtClean="0"/>
              <a:t>For </a:t>
            </a:r>
            <a:r>
              <a:rPr lang="en-GB" sz="1600" dirty="0"/>
              <a:t>those in </a:t>
            </a:r>
            <a:r>
              <a:rPr lang="en-GB" sz="1600" dirty="0" err="1"/>
              <a:t>agegroup</a:t>
            </a:r>
            <a:r>
              <a:rPr lang="en-GB" sz="1600" dirty="0"/>
              <a:t> 20-39:	log odds =  -1.221  + 1.037x0 + 2.093x1 + 2.774x0 =  </a:t>
            </a:r>
            <a:r>
              <a:rPr lang="en-GB" sz="1600" dirty="0" smtClean="0"/>
              <a:t>0.872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  </a:t>
            </a:r>
            <a:r>
              <a:rPr lang="en-GB" sz="1600" dirty="0" smtClean="0">
                <a:sym typeface="Wingdings" panose="05000000000000000000" pitchFamily="2" charset="2"/>
              </a:rPr>
              <a:t> </a:t>
            </a:r>
            <a:r>
              <a:rPr lang="en-GB" sz="1600" dirty="0" err="1" smtClean="0">
                <a:sym typeface="Wingdings" panose="05000000000000000000" pitchFamily="2" charset="2"/>
              </a:rPr>
              <a:t>exp</a:t>
            </a:r>
            <a:r>
              <a:rPr lang="en-GB" sz="1600" dirty="0" smtClean="0">
                <a:sym typeface="Wingdings" panose="05000000000000000000" pitchFamily="2" charset="2"/>
              </a:rPr>
              <a:t>(0.872)  </a:t>
            </a:r>
            <a:r>
              <a:rPr lang="en-GB" sz="1600" dirty="0" smtClean="0"/>
              <a:t>Odds   </a:t>
            </a:r>
            <a:r>
              <a:rPr lang="en-GB" sz="1600" dirty="0"/>
              <a:t>= 0.294  x   8.11	</a:t>
            </a:r>
            <a:r>
              <a:rPr lang="en-GB" sz="1600" dirty="0" smtClean="0"/>
              <a:t> = 2.38</a:t>
            </a:r>
          </a:p>
          <a:p>
            <a:pPr marL="0" indent="0">
              <a:buNone/>
            </a:pPr>
            <a:r>
              <a:rPr lang="en-GB" sz="1600" dirty="0"/>
              <a:t> </a:t>
            </a:r>
            <a:endParaRPr lang="en-US" sz="1600" dirty="0"/>
          </a:p>
          <a:p>
            <a:r>
              <a:rPr lang="en-GB" sz="1600" dirty="0"/>
              <a:t>For those in </a:t>
            </a:r>
            <a:r>
              <a:rPr lang="en-GB" sz="1600" dirty="0" err="1"/>
              <a:t>agegroup</a:t>
            </a:r>
            <a:r>
              <a:rPr lang="en-GB" sz="1600" dirty="0"/>
              <a:t> 40+:	log odds =  -1.221  + 1.037x0 + 2.093x0 + 2.774x1 =  1.553</a:t>
            </a:r>
            <a:endParaRPr lang="en-US" sz="1600" dirty="0"/>
          </a:p>
          <a:p>
            <a:pPr>
              <a:buNone/>
            </a:pPr>
            <a:r>
              <a:rPr lang="en-GB" sz="1600" dirty="0" smtClean="0"/>
              <a:t>	</a:t>
            </a:r>
            <a:r>
              <a:rPr lang="en-GB" sz="1600" dirty="0" smtClean="0">
                <a:sym typeface="Wingdings" panose="05000000000000000000" pitchFamily="2" charset="2"/>
              </a:rPr>
              <a:t> </a:t>
            </a:r>
            <a:r>
              <a:rPr lang="en-GB" sz="1600" dirty="0" err="1" smtClean="0">
                <a:sym typeface="Wingdings" panose="05000000000000000000" pitchFamily="2" charset="2"/>
              </a:rPr>
              <a:t>exp</a:t>
            </a:r>
            <a:r>
              <a:rPr lang="en-GB" sz="1600" dirty="0" smtClean="0">
                <a:sym typeface="Wingdings" panose="05000000000000000000" pitchFamily="2" charset="2"/>
              </a:rPr>
              <a:t>(1.553)  </a:t>
            </a:r>
            <a:r>
              <a:rPr lang="en-GB" sz="1600" dirty="0" smtClean="0"/>
              <a:t>Odds   </a:t>
            </a:r>
            <a:r>
              <a:rPr lang="en-GB" sz="1600" dirty="0"/>
              <a:t>= 0.294  x  </a:t>
            </a:r>
            <a:r>
              <a:rPr lang="en-GB" sz="1600" dirty="0" smtClean="0"/>
              <a:t>16.02</a:t>
            </a:r>
            <a:r>
              <a:rPr lang="en-GB" sz="1600" dirty="0"/>
              <a:t> </a:t>
            </a:r>
            <a:r>
              <a:rPr lang="en-GB" sz="1600" dirty="0" smtClean="0"/>
              <a:t>= </a:t>
            </a:r>
            <a:r>
              <a:rPr lang="en-GB" sz="1600" dirty="0"/>
              <a:t>4.71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609329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i="1" dirty="0"/>
              <a:t>Note that there is a separate </a:t>
            </a:r>
            <a:r>
              <a:rPr lang="en-GB" sz="2000" b="1" dirty="0"/>
              <a:t>Wald test </a:t>
            </a:r>
            <a:r>
              <a:rPr lang="en-GB" sz="1600" b="1" i="1" dirty="0"/>
              <a:t>for each </a:t>
            </a:r>
            <a:r>
              <a:rPr lang="en-GB" sz="1600" b="1" i="1" dirty="0" err="1"/>
              <a:t>agegrp</a:t>
            </a:r>
            <a:r>
              <a:rPr lang="en-GB" sz="1600" b="1" i="1" dirty="0"/>
              <a:t> (each one assesses the null hypothesis that a particular log OR=0).</a:t>
            </a:r>
            <a:endParaRPr lang="en-US" sz="16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620688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 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Estimate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Std.Error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value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Intercept)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-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1.2212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0.1678 		-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7.279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3.37e-13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agegrp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)1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1.0372 	0.2160 		4.802 	1.57e-06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agegrp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)2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2.0933 	0.1987 		10.534 	&lt;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2e-16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agegrp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)3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2.7741 	0.2081 		13.332 	&lt;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2e-16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 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0 ‘***’ 0.001 ‘**’ 0.01 ‘*’ 0.05 ‘.’ 0.1 ‘ ’ 1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1975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Comparison of more than two groups – in 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1560" y="4077072"/>
          <a:ext cx="76328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569"/>
                <a:gridCol w="1526569"/>
                <a:gridCol w="1526569"/>
                <a:gridCol w="1526569"/>
                <a:gridCol w="152656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5 -9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 – 19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20 -39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&gt;=40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Odds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2.392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4.725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Odds ratio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2.82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8.11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Log odds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-1.221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-0.184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0.872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1.553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Log 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1.037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2.093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2.774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552" y="119675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 &gt;</a:t>
            </a:r>
            <a:r>
              <a:rPr lang="en-US" b="1" i="1" dirty="0"/>
              <a:t> </a:t>
            </a:r>
            <a:r>
              <a:rPr lang="en-GB" b="1" dirty="0"/>
              <a:t>summary(mod2)</a:t>
            </a:r>
            <a:endParaRPr lang="en-US" i="1" dirty="0"/>
          </a:p>
        </p:txBody>
      </p:sp>
      <p:sp>
        <p:nvSpPr>
          <p:cNvPr id="9" name="Oval Callout 8"/>
          <p:cNvSpPr/>
          <p:nvPr/>
        </p:nvSpPr>
        <p:spPr>
          <a:xfrm>
            <a:off x="5436096" y="1124744"/>
            <a:ext cx="3528392" cy="1152128"/>
          </a:xfrm>
          <a:prstGeom prst="wedgeEllipseCallout">
            <a:avLst>
              <a:gd name="adj1" fmla="val -92631"/>
              <a:gd name="adj2" fmla="val 10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Note that there is a separate Wald test for each </a:t>
            </a:r>
            <a:r>
              <a:rPr lang="en-GB" sz="1400" dirty="0" err="1" smtClean="0"/>
              <a:t>agegrp</a:t>
            </a:r>
            <a:r>
              <a:rPr lang="en-GB" sz="1400" dirty="0" smtClean="0"/>
              <a:t> (each one assesses the null hypothesis that a particular OR=1).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700808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 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Estimate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Std.Error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value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Intercept)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-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1.2212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0.1678 		-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7.279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3.37e-13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agegrp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)1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1.0372 	0.2160 		4.802 	1.57e-06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agegrp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)2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2.0933 	0.1987 		10.534 	&lt;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2e-16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agegrp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)3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2.7741 	0.2081 		13.332 	&lt;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2e-16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 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0 ‘***’ 0.001 ‘**’ 0.01 ‘*’ 0.05 ‘.’ 0.1 ‘ ’ 1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787075" y="2647184"/>
            <a:ext cx="189735" cy="5657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32656"/>
            <a:ext cx="476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 animBg="1"/>
      <p:bldP spid="10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Testing for association (2). 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GB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b="1" dirty="0" smtClean="0">
                <a:solidFill>
                  <a:schemeClr val="bg1">
                    <a:lumMod val="75000"/>
                  </a:schemeClr>
                </a:solidFill>
              </a:rPr>
              <a:t>Wald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dirty="0" smtClean="0"/>
              <a:t>Likelihood Ratio Test (LRT)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b="1" dirty="0"/>
              <a:t>The Likelihood ratio </a:t>
            </a:r>
            <a:r>
              <a:rPr lang="en-GB" sz="3200" b="1" dirty="0" smtClean="0"/>
              <a:t>test (1)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en-GB" sz="2400" dirty="0" smtClean="0"/>
              <a:t>H</a:t>
            </a:r>
            <a:r>
              <a:rPr lang="en-GB" sz="2400" baseline="-25000" dirty="0" smtClean="0"/>
              <a:t>o</a:t>
            </a:r>
            <a:r>
              <a:rPr lang="en-GB" sz="2400" dirty="0"/>
              <a:t> </a:t>
            </a:r>
            <a:r>
              <a:rPr lang="en-GB" sz="2400" dirty="0" smtClean="0"/>
              <a:t>- the </a:t>
            </a:r>
            <a:r>
              <a:rPr lang="en-GB" sz="2400" dirty="0"/>
              <a:t>model without the term for </a:t>
            </a:r>
            <a:r>
              <a:rPr lang="en-GB" sz="2400" dirty="0" smtClean="0"/>
              <a:t>age group is </a:t>
            </a:r>
            <a:r>
              <a:rPr lang="en-GB" sz="2400" dirty="0"/>
              <a:t>adequate, and we do not need the extra term for </a:t>
            </a:r>
            <a:r>
              <a:rPr lang="en-GB" sz="2400" dirty="0" smtClean="0"/>
              <a:t>age group in </a:t>
            </a:r>
            <a:r>
              <a:rPr lang="en-GB" sz="2400" dirty="0"/>
              <a:t>our model.  </a:t>
            </a:r>
            <a:endParaRPr lang="en-GB" sz="2400" dirty="0" smtClean="0"/>
          </a:p>
          <a:p>
            <a:pPr lvl="1"/>
            <a:r>
              <a:rPr lang="en-GB" sz="2000" dirty="0" smtClean="0"/>
              <a:t>odds </a:t>
            </a:r>
            <a:r>
              <a:rPr lang="en-GB" sz="2000" dirty="0"/>
              <a:t>of </a:t>
            </a:r>
            <a:r>
              <a:rPr lang="en-GB" sz="2000" dirty="0" err="1"/>
              <a:t>microfilarial</a:t>
            </a:r>
            <a:r>
              <a:rPr lang="en-GB" sz="2000" dirty="0"/>
              <a:t> infection are the same in the </a:t>
            </a:r>
            <a:r>
              <a:rPr lang="en-GB" sz="2000" dirty="0" smtClean="0"/>
              <a:t>all the age group and  </a:t>
            </a:r>
            <a:r>
              <a:rPr lang="en-GB" sz="2000" dirty="0"/>
              <a:t>the OR=1 (the </a:t>
            </a:r>
            <a:r>
              <a:rPr lang="en-GB" sz="2000" dirty="0" err="1"/>
              <a:t>logOR</a:t>
            </a:r>
            <a:r>
              <a:rPr lang="en-GB" sz="2000" dirty="0"/>
              <a:t>=0).  </a:t>
            </a:r>
            <a:endParaRPr lang="en-US" sz="2000" dirty="0"/>
          </a:p>
          <a:p>
            <a:endParaRPr lang="en-US" sz="2400" dirty="0"/>
          </a:p>
          <a:p>
            <a:r>
              <a:rPr lang="en-GB" sz="2400" dirty="0"/>
              <a:t>The </a:t>
            </a:r>
            <a:r>
              <a:rPr lang="en-GB" sz="2400" b="1" dirty="0"/>
              <a:t>Likelihood Ratio Test</a:t>
            </a:r>
            <a:r>
              <a:rPr lang="en-GB" sz="2400" dirty="0"/>
              <a:t> (LRT) is based on the Likelihood Ratio Statistic (LRS):</a:t>
            </a:r>
            <a:endParaRPr lang="en-US" sz="2400" dirty="0"/>
          </a:p>
          <a:p>
            <a:pPr>
              <a:buNone/>
            </a:pPr>
            <a:r>
              <a:rPr lang="en-GB" sz="2400" dirty="0" smtClean="0"/>
              <a:t>				LRS=2(L</a:t>
            </a:r>
            <a:r>
              <a:rPr lang="en-GB" sz="2400" baseline="-25000" dirty="0" smtClean="0"/>
              <a:t>1</a:t>
            </a:r>
            <a:r>
              <a:rPr lang="en-GB" sz="2400" dirty="0" smtClean="0"/>
              <a:t>-L</a:t>
            </a:r>
            <a:r>
              <a:rPr lang="en-GB" sz="2400" baseline="-25000" dirty="0" smtClean="0"/>
              <a:t>0</a:t>
            </a:r>
            <a:r>
              <a:rPr lang="en-GB" sz="2400" dirty="0" smtClean="0"/>
              <a:t>); where</a:t>
            </a:r>
          </a:p>
          <a:p>
            <a:pPr>
              <a:buNone/>
            </a:pPr>
            <a:endParaRPr lang="en-US" sz="2400" dirty="0"/>
          </a:p>
          <a:p>
            <a:pPr lvl="1"/>
            <a:r>
              <a:rPr lang="en-GB" sz="2000" dirty="0"/>
              <a:t> </a:t>
            </a:r>
            <a:r>
              <a:rPr lang="en-GB" sz="2000" dirty="0" smtClean="0"/>
              <a:t>L</a:t>
            </a:r>
            <a:r>
              <a:rPr lang="en-GB" sz="2000" baseline="-25000" dirty="0" smtClean="0"/>
              <a:t>1</a:t>
            </a:r>
            <a:r>
              <a:rPr lang="en-GB" sz="2000" dirty="0" smtClean="0"/>
              <a:t> </a:t>
            </a:r>
            <a:r>
              <a:rPr lang="en-GB" sz="2000" dirty="0"/>
              <a:t>is the maximised log likelihood under the alternative </a:t>
            </a:r>
            <a:r>
              <a:rPr lang="en-GB" sz="2000" dirty="0" smtClean="0"/>
              <a:t>hypothesis, </a:t>
            </a:r>
            <a:r>
              <a:rPr lang="en-GB" sz="2000" dirty="0"/>
              <a:t>in this case that there are different odds of disease in each </a:t>
            </a:r>
            <a:r>
              <a:rPr lang="en-GB" sz="2000" dirty="0" smtClean="0"/>
              <a:t>group</a:t>
            </a:r>
          </a:p>
          <a:p>
            <a:pPr lvl="1"/>
            <a:r>
              <a:rPr lang="en-GB" sz="2000" dirty="0" smtClean="0"/>
              <a:t>L</a:t>
            </a:r>
            <a:r>
              <a:rPr lang="en-GB" sz="2000" baseline="-25000" dirty="0" smtClean="0"/>
              <a:t>0</a:t>
            </a:r>
            <a:r>
              <a:rPr lang="en-GB" sz="2000" dirty="0" smtClean="0"/>
              <a:t> </a:t>
            </a:r>
            <a:r>
              <a:rPr lang="en-GB" sz="2000" dirty="0"/>
              <a:t>is the log likelihood under the null </a:t>
            </a:r>
            <a:r>
              <a:rPr lang="en-GB" sz="2000" dirty="0" smtClean="0"/>
              <a:t>hypothesis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Performing a likelihood ratio test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73427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Step 1. Obtain the value of L1 by fitting a model </a:t>
            </a:r>
            <a:r>
              <a:rPr lang="en-GB" sz="2400" dirty="0" smtClean="0"/>
              <a:t>with the term for age group (</a:t>
            </a:r>
            <a:r>
              <a:rPr lang="en-GB" sz="2400" dirty="0" err="1" smtClean="0"/>
              <a:t>i.e</a:t>
            </a:r>
            <a:r>
              <a:rPr lang="en-GB" sz="2400" dirty="0" smtClean="0"/>
              <a:t> fit a model with </a:t>
            </a:r>
            <a:r>
              <a:rPr lang="en-GB" sz="2400" i="1" dirty="0" smtClean="0"/>
              <a:t>mf</a:t>
            </a:r>
            <a:r>
              <a:rPr lang="en-GB" sz="2400" dirty="0" smtClean="0"/>
              <a:t> and </a:t>
            </a:r>
            <a:r>
              <a:rPr lang="en-GB" sz="2400" i="1" dirty="0" err="1" smtClean="0"/>
              <a:t>agegroup</a:t>
            </a:r>
            <a:r>
              <a:rPr lang="en-GB" sz="2400" dirty="0" smtClean="0"/>
              <a:t>)</a:t>
            </a:r>
            <a:r>
              <a:rPr lang="en-GB" sz="2000" dirty="0" smtClean="0"/>
              <a:t>  </a:t>
            </a:r>
            <a:endParaRPr lang="en-US" sz="2000" dirty="0" smtClean="0"/>
          </a:p>
          <a:p>
            <a:pPr marL="0" indent="0">
              <a:buNone/>
            </a:pPr>
            <a:endParaRPr lang="en-GB" b="1" dirty="0" smtClean="0"/>
          </a:p>
          <a:p>
            <a:r>
              <a:rPr lang="en-GB" b="1" dirty="0" smtClean="0"/>
              <a:t>Step </a:t>
            </a:r>
            <a:r>
              <a:rPr lang="en-GB" b="1" dirty="0" smtClean="0"/>
              <a:t>2. </a:t>
            </a:r>
            <a:r>
              <a:rPr lang="en-GB" b="1" dirty="0" smtClean="0"/>
              <a:t>Obtain the value of L0. This requires us to fit a model </a:t>
            </a:r>
            <a:r>
              <a:rPr lang="en-GB" sz="2400" dirty="0" smtClean="0"/>
              <a:t>without the term for age group (i.e. Fit a model with </a:t>
            </a:r>
            <a:r>
              <a:rPr lang="en-GB" sz="2400" i="1" dirty="0" smtClean="0"/>
              <a:t>mf</a:t>
            </a:r>
            <a:r>
              <a:rPr lang="en-GB" sz="2400" dirty="0" smtClean="0"/>
              <a:t> alone)</a:t>
            </a:r>
          </a:p>
          <a:p>
            <a:pPr lvl="1"/>
            <a:r>
              <a:rPr lang="en-GB" sz="2000" dirty="0" smtClean="0"/>
              <a:t>odds of </a:t>
            </a:r>
            <a:r>
              <a:rPr lang="en-GB" sz="2000" dirty="0" err="1" smtClean="0"/>
              <a:t>microfilarial</a:t>
            </a:r>
            <a:r>
              <a:rPr lang="en-GB" sz="2000" dirty="0" smtClean="0"/>
              <a:t> infection are the same for all age groups and the OR=1 (the </a:t>
            </a:r>
            <a:r>
              <a:rPr lang="en-GB" sz="2000" dirty="0" err="1" smtClean="0"/>
              <a:t>logOR</a:t>
            </a:r>
            <a:r>
              <a:rPr lang="en-GB" sz="2000" dirty="0" smtClean="0"/>
              <a:t>=0).  </a:t>
            </a:r>
            <a:endParaRPr lang="en-US" sz="2000" dirty="0" smtClean="0"/>
          </a:p>
          <a:p>
            <a:endParaRPr lang="en-GB" b="1" dirty="0" smtClean="0"/>
          </a:p>
          <a:p>
            <a:r>
              <a:rPr lang="en-GB" b="1" dirty="0" smtClean="0"/>
              <a:t>Step </a:t>
            </a:r>
            <a:r>
              <a:rPr lang="en-GB" b="1" dirty="0"/>
              <a:t>3</a:t>
            </a:r>
            <a:r>
              <a:rPr lang="en-GB" b="1" dirty="0" smtClean="0"/>
              <a:t>. </a:t>
            </a:r>
            <a:r>
              <a:rPr lang="en-GB" b="1" dirty="0" smtClean="0"/>
              <a:t>Compare L1 and L0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634082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>The Likelihood ratio test (2)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19675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R&gt; </a:t>
            </a:r>
            <a:r>
              <a:rPr lang="en-GB" b="1" dirty="0" err="1" smtClean="0"/>
              <a:t>emptymod</a:t>
            </a:r>
            <a:r>
              <a:rPr lang="en-GB" b="1" dirty="0" smtClean="0"/>
              <a:t> </a:t>
            </a:r>
            <a:r>
              <a:rPr lang="en-GB" b="1" dirty="0"/>
              <a:t>&lt;- </a:t>
            </a:r>
            <a:r>
              <a:rPr lang="en-GB" b="1" dirty="0" err="1"/>
              <a:t>glm</a:t>
            </a:r>
            <a:r>
              <a:rPr lang="en-GB" b="1" dirty="0"/>
              <a:t>(mf ~ 1, data=</a:t>
            </a:r>
            <a:r>
              <a:rPr lang="en-GB" b="1" dirty="0" err="1"/>
              <a:t>onchall</a:t>
            </a:r>
            <a:r>
              <a:rPr lang="en-GB" b="1" dirty="0"/>
              <a:t>, family=binomial) # fit the empty </a:t>
            </a:r>
            <a:r>
              <a:rPr lang="en-GB" b="1" dirty="0" smtClean="0"/>
              <a:t>model</a:t>
            </a:r>
          </a:p>
          <a:p>
            <a:r>
              <a:rPr lang="en-GB" b="1" dirty="0" smtClean="0"/>
              <a:t>R&gt; summary(</a:t>
            </a:r>
            <a:r>
              <a:rPr lang="en-GB" b="1" dirty="0" err="1" smtClean="0"/>
              <a:t>emptymod</a:t>
            </a:r>
            <a:r>
              <a:rPr lang="en-GB" b="1" dirty="0" smtClean="0"/>
              <a:t>)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062589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Estimate 	Std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Error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z value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Intercept)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0.53795 	0.05744 	9.365 	&lt;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2e-16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 </a:t>
            </a:r>
            <a:r>
              <a:rPr lang="pt-BR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ommitted</a:t>
            </a:r>
            <a:endParaRPr lang="pt-BR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Null deviance: 1714.1 on 1301 degrees of freedom</a:t>
            </a:r>
            <a:endParaRPr lang="en-GB" sz="16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29" y="3776053"/>
            <a:ext cx="87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R&gt;  </a:t>
            </a:r>
            <a:r>
              <a:rPr lang="en-GB" b="1" dirty="0" err="1" smtClean="0"/>
              <a:t>anova</a:t>
            </a:r>
            <a:r>
              <a:rPr lang="en-GB" b="1" dirty="0" smtClean="0"/>
              <a:t>(emptymod,mod2,test</a:t>
            </a:r>
            <a:r>
              <a:rPr lang="en-GB" b="1" dirty="0"/>
              <a:t>="LRT</a:t>
            </a:r>
            <a:r>
              <a:rPr lang="en-GB" b="1" dirty="0" smtClean="0"/>
              <a:t>") # one can substitute “</a:t>
            </a:r>
            <a:r>
              <a:rPr lang="en-GB" b="1" dirty="0" err="1" smtClean="0"/>
              <a:t>Chisq</a:t>
            </a:r>
            <a:r>
              <a:rPr lang="en-GB" b="1" dirty="0" smtClean="0"/>
              <a:t>” for LRT with no diff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4353189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mf ~ 1 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2: mf ~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agegrp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Dev 	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Deviance 	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Chi)</a:t>
            </a:r>
          </a:p>
          <a:p>
            <a:pPr marL="342900" indent="-342900">
              <a:buAutoNum type="arabicPlain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1301 		1714.1 </a:t>
            </a:r>
          </a:p>
          <a:p>
            <a:pPr marL="342900" indent="-342900">
              <a:buAutoNum type="arabicPlain"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1298 		1455.7 	3 	258.4 		&lt;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2.2e-16 *** 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0 ‘***’ 0.001 ‘**’ 0.01 ‘*’ 0.05 ‘.’ 0.1 ‘ ’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Practical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289451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Use the dataset </a:t>
            </a:r>
            <a:r>
              <a:rPr lang="en-GB" sz="2800" b="1" i="1" dirty="0" smtClean="0"/>
              <a:t>ond15plus.dta</a:t>
            </a:r>
          </a:p>
          <a:p>
            <a:pPr lvl="1"/>
            <a:r>
              <a:rPr lang="en-GB" dirty="0" smtClean="0"/>
              <a:t>The association between </a:t>
            </a:r>
            <a:r>
              <a:rPr lang="en-GB" dirty="0" err="1" smtClean="0"/>
              <a:t>microfilarial</a:t>
            </a:r>
            <a:r>
              <a:rPr lang="en-GB" dirty="0" smtClean="0"/>
              <a:t> infection and optic nerve </a:t>
            </a:r>
            <a:r>
              <a:rPr lang="en-GB" dirty="0" smtClean="0"/>
              <a:t>disease by </a:t>
            </a:r>
            <a:r>
              <a:rPr lang="en-GB" dirty="0" smtClean="0"/>
              <a:t>modelling </a:t>
            </a:r>
            <a:r>
              <a:rPr lang="en-GB" dirty="0" err="1"/>
              <a:t>Ond</a:t>
            </a:r>
            <a:r>
              <a:rPr lang="en-GB" dirty="0"/>
              <a:t> (optic nerve disease) with </a:t>
            </a:r>
            <a:r>
              <a:rPr lang="en-GB" dirty="0" err="1"/>
              <a:t>Mfpos</a:t>
            </a:r>
            <a:r>
              <a:rPr lang="en-GB" dirty="0"/>
              <a:t> (</a:t>
            </a:r>
            <a:r>
              <a:rPr lang="en-GB" dirty="0" err="1"/>
              <a:t>microfilarial</a:t>
            </a:r>
            <a:r>
              <a:rPr lang="en-GB" dirty="0"/>
              <a:t> </a:t>
            </a:r>
            <a:r>
              <a:rPr lang="en-GB" dirty="0" err="1"/>
              <a:t>positve</a:t>
            </a:r>
            <a:r>
              <a:rPr lang="en-GB" dirty="0"/>
              <a:t>/negative</a:t>
            </a:r>
            <a:r>
              <a:rPr lang="en-GB" sz="2000" dirty="0" smtClean="0"/>
              <a:t>)</a:t>
            </a:r>
          </a:p>
          <a:p>
            <a:pPr lvl="2"/>
            <a:r>
              <a:rPr lang="en-GB" sz="2000" i="1" dirty="0" smtClean="0"/>
              <a:t>add sex</a:t>
            </a:r>
            <a:r>
              <a:rPr lang="en-GB" sz="2000" dirty="0" smtClean="0"/>
              <a:t> </a:t>
            </a:r>
            <a:r>
              <a:rPr lang="en-GB" sz="2000" dirty="0" smtClean="0"/>
              <a:t>(male/female) </a:t>
            </a:r>
            <a:r>
              <a:rPr lang="en-GB" sz="2000" dirty="0" smtClean="0"/>
              <a:t>to </a:t>
            </a:r>
            <a:r>
              <a:rPr lang="en-GB" sz="2000" dirty="0" err="1" smtClean="0"/>
              <a:t>mfpos</a:t>
            </a:r>
            <a:r>
              <a:rPr lang="en-GB" sz="2000" dirty="0" smtClean="0"/>
              <a:t>; and then </a:t>
            </a:r>
            <a:r>
              <a:rPr lang="en-GB" sz="2000" i="1" dirty="0" err="1" smtClean="0"/>
              <a:t>agegrp</a:t>
            </a:r>
            <a:r>
              <a:rPr lang="en-GB" sz="2000" i="1" dirty="0" smtClean="0"/>
              <a:t> to </a:t>
            </a:r>
            <a:r>
              <a:rPr lang="en-GB" sz="2000" i="1" dirty="0" err="1" smtClean="0"/>
              <a:t>mfpos</a:t>
            </a:r>
            <a:r>
              <a:rPr lang="en-GB" sz="2000" i="1" dirty="0" smtClean="0"/>
              <a:t> (separately)</a:t>
            </a:r>
            <a:endParaRPr lang="en-GB" sz="2000" i="1" dirty="0" smtClean="0"/>
          </a:p>
          <a:p>
            <a:r>
              <a:rPr lang="en-GB" sz="2800" dirty="0" smtClean="0"/>
              <a:t>Tabulate </a:t>
            </a:r>
            <a:r>
              <a:rPr lang="en-GB" sz="2800" b="1" i="1" dirty="0" err="1" smtClean="0"/>
              <a:t>ond</a:t>
            </a:r>
            <a:r>
              <a:rPr lang="en-GB" sz="2800" dirty="0" smtClean="0"/>
              <a:t> and </a:t>
            </a:r>
            <a:r>
              <a:rPr lang="en-GB" sz="2800" b="1" i="1" dirty="0" err="1" smtClean="0"/>
              <a:t>agegrp</a:t>
            </a:r>
            <a:r>
              <a:rPr lang="en-GB" sz="2800" dirty="0" smtClean="0"/>
              <a:t>– calculate the chi test</a:t>
            </a:r>
          </a:p>
          <a:p>
            <a:r>
              <a:rPr lang="en-GB" sz="2800" dirty="0" smtClean="0"/>
              <a:t>Compute the odds ratio of </a:t>
            </a:r>
            <a:r>
              <a:rPr lang="en-GB" sz="2800" i="1" dirty="0" smtClean="0"/>
              <a:t>optic nerve disease </a:t>
            </a:r>
            <a:r>
              <a:rPr lang="en-GB" sz="2800" dirty="0" smtClean="0"/>
              <a:t>in </a:t>
            </a:r>
            <a:r>
              <a:rPr lang="en-GB" sz="2800" i="1" dirty="0" smtClean="0"/>
              <a:t>the various age groups</a:t>
            </a:r>
            <a:endParaRPr lang="en-GB" sz="2800" dirty="0" smtClean="0"/>
          </a:p>
          <a:p>
            <a:r>
              <a:rPr lang="en-GB" sz="2800" dirty="0" smtClean="0"/>
              <a:t>Comment on the </a:t>
            </a:r>
            <a:r>
              <a:rPr lang="en-GB" sz="2800" dirty="0" err="1" smtClean="0"/>
              <a:t>wald</a:t>
            </a:r>
            <a:r>
              <a:rPr lang="en-GB" sz="2800" dirty="0" smtClean="0"/>
              <a:t> test and the 95% CI</a:t>
            </a:r>
          </a:p>
          <a:p>
            <a:r>
              <a:rPr lang="en-GB" sz="2800" dirty="0" smtClean="0"/>
              <a:t>Test whether adding </a:t>
            </a:r>
            <a:r>
              <a:rPr lang="en-GB" sz="2800" i="1" dirty="0" err="1" smtClean="0"/>
              <a:t>agegroup</a:t>
            </a:r>
            <a:r>
              <a:rPr lang="en-GB" sz="2800" dirty="0" smtClean="0"/>
              <a:t> into the model </a:t>
            </a:r>
            <a:r>
              <a:rPr lang="en-GB" sz="2800" dirty="0" smtClean="0"/>
              <a:t>with </a:t>
            </a:r>
            <a:r>
              <a:rPr lang="en-GB" sz="2800" i="1" dirty="0" err="1" smtClean="0"/>
              <a:t>mfpos</a:t>
            </a:r>
            <a:r>
              <a:rPr lang="en-GB" sz="2800" dirty="0" smtClean="0"/>
              <a:t> and </a:t>
            </a:r>
            <a:r>
              <a:rPr lang="en-GB" sz="2800" i="1" dirty="0" smtClean="0"/>
              <a:t>sex</a:t>
            </a:r>
            <a:r>
              <a:rPr lang="en-GB" sz="2800" dirty="0" smtClean="0"/>
              <a:t> already in it improves </a:t>
            </a:r>
            <a:r>
              <a:rPr lang="en-GB" sz="2800" dirty="0" smtClean="0"/>
              <a:t>model fit and comment on your findings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Interaction (aka Effect Modification)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“… there is an </a:t>
            </a:r>
            <a:r>
              <a:rPr lang="en-GB" i="1" dirty="0" smtClean="0"/>
              <a:t>interaction</a:t>
            </a:r>
            <a:r>
              <a:rPr lang="en-GB" dirty="0" smtClean="0"/>
              <a:t> between the effect of two exposures if effect of one exposure varies according to the level of the other exposure” p322 Kirkwood and Sterne, Essential Medical Statistics 2</a:t>
            </a:r>
            <a:r>
              <a:rPr lang="en-GB" baseline="30000" dirty="0" smtClean="0"/>
              <a:t>nd</a:t>
            </a:r>
            <a:r>
              <a:rPr lang="en-GB" dirty="0" smtClean="0"/>
              <a:t> Ed, 2003 Blackwell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7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effects model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700808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R&gt; data</a:t>
            </a:r>
            <a:r>
              <a:rPr lang="en-GB" dirty="0"/>
              <a:t>("</a:t>
            </a:r>
            <a:r>
              <a:rPr lang="en-GB" dirty="0" err="1"/>
              <a:t>womensrole</a:t>
            </a:r>
            <a:r>
              <a:rPr lang="en-GB" dirty="0"/>
              <a:t>", package = "HSAUR2")</a:t>
            </a:r>
          </a:p>
          <a:p>
            <a:r>
              <a:rPr lang="en-GB" dirty="0" smtClean="0"/>
              <a:t>R&gt; View(</a:t>
            </a:r>
            <a:r>
              <a:rPr lang="en-GB" dirty="0" err="1" smtClean="0"/>
              <a:t>womensrole</a:t>
            </a:r>
            <a:r>
              <a:rPr lang="en-GB" dirty="0"/>
              <a:t>)</a:t>
            </a:r>
          </a:p>
          <a:p>
            <a:r>
              <a:rPr lang="en-GB" dirty="0" smtClean="0"/>
              <a:t>R&gt; fm1 </a:t>
            </a:r>
            <a:r>
              <a:rPr lang="en-GB" dirty="0"/>
              <a:t>&lt;- </a:t>
            </a:r>
            <a:r>
              <a:rPr lang="en-GB" dirty="0" err="1"/>
              <a:t>cbind</a:t>
            </a:r>
            <a:r>
              <a:rPr lang="en-GB" dirty="0"/>
              <a:t>(agree, disagree) ~ gender + education</a:t>
            </a:r>
          </a:p>
          <a:p>
            <a:r>
              <a:rPr lang="en-GB" dirty="0" smtClean="0"/>
              <a:t>R&gt; womensrole_glm_1 </a:t>
            </a:r>
            <a:r>
              <a:rPr lang="en-GB" dirty="0"/>
              <a:t>&lt;- </a:t>
            </a:r>
            <a:r>
              <a:rPr lang="en-GB" dirty="0" err="1"/>
              <a:t>glm</a:t>
            </a:r>
            <a:r>
              <a:rPr lang="en-GB" dirty="0"/>
              <a:t>(fm1, data = </a:t>
            </a:r>
            <a:r>
              <a:rPr lang="en-GB" dirty="0" err="1"/>
              <a:t>womensrole</a:t>
            </a:r>
            <a:r>
              <a:rPr lang="en-GB" dirty="0"/>
              <a:t>, </a:t>
            </a:r>
            <a:r>
              <a:rPr lang="en-GB" dirty="0" smtClean="0"/>
              <a:t>family </a:t>
            </a:r>
            <a:r>
              <a:rPr lang="en-GB" dirty="0"/>
              <a:t>= binomial</a:t>
            </a:r>
            <a:r>
              <a:rPr lang="en-GB" dirty="0" smtClean="0"/>
              <a:t>())</a:t>
            </a:r>
          </a:p>
          <a:p>
            <a:r>
              <a:rPr lang="en-GB" dirty="0" smtClean="0"/>
              <a:t>R&gt; summary(womensrole_glm_1)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497064"/>
            <a:ext cx="83652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 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Estimate 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Std.Error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z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Intercept)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2.50937 		0.18389 		13.646	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&lt;2e-16 *** 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genderFemale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-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0.01145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0.08415 		-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0.136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0.892 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education 	-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0.27062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0.01541 		-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17.560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2e-16 *** 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0 ‘***’ 0.001 ‘**’ 0.01 ‘*’ 0.05 ‘.’ 0.1 ‘ ’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(Dispersion parameter for binomial family taken to be 1)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deviance: 451.722 on 40 degrees of freedom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deviance: 64.007 on 38 degrees of freedom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AIC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208.07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0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/>
            <a:endParaRPr lang="en-GB" b="1" dirty="0" smtClean="0"/>
          </a:p>
          <a:p>
            <a:pPr lvl="0" algn="ctr"/>
            <a:endParaRPr lang="en-GB" b="1" dirty="0"/>
          </a:p>
          <a:p>
            <a:pPr lvl="0" algn="ctr"/>
            <a:endParaRPr lang="en-GB" b="1" dirty="0" smtClean="0"/>
          </a:p>
          <a:p>
            <a:pPr lvl="0" algn="ctr"/>
            <a:r>
              <a:rPr lang="en-GB" b="1" dirty="0" smtClean="0"/>
              <a:t>Introduction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Fitting a model with just main effects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47" y="1159594"/>
            <a:ext cx="7272808" cy="5698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7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with Interaction term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70080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r>
              <a:rPr lang="en-GB" dirty="0"/>
              <a:t>&gt; </a:t>
            </a:r>
            <a:r>
              <a:rPr lang="en-GB" dirty="0" smtClean="0"/>
              <a:t>womensrole_glm_2 &lt;- </a:t>
            </a:r>
            <a:r>
              <a:rPr lang="en-GB" dirty="0" err="1" smtClean="0"/>
              <a:t>glm</a:t>
            </a:r>
            <a:r>
              <a:rPr lang="en-GB" dirty="0" smtClean="0"/>
              <a:t>(</a:t>
            </a:r>
            <a:r>
              <a:rPr lang="en-GB" dirty="0" err="1" smtClean="0"/>
              <a:t>cbind</a:t>
            </a:r>
            <a:r>
              <a:rPr lang="en-GB" dirty="0" smtClean="0"/>
              <a:t>(agree</a:t>
            </a:r>
            <a:r>
              <a:rPr lang="en-GB" dirty="0"/>
              <a:t>, disagree) ~ gender * education, </a:t>
            </a:r>
            <a:r>
              <a:rPr lang="en-GB" dirty="0" smtClean="0"/>
              <a:t>	data </a:t>
            </a:r>
            <a:r>
              <a:rPr lang="en-GB" dirty="0"/>
              <a:t>= </a:t>
            </a:r>
            <a:r>
              <a:rPr lang="en-GB" dirty="0" smtClean="0"/>
              <a:t> </a:t>
            </a:r>
            <a:r>
              <a:rPr lang="en-GB" dirty="0" err="1" smtClean="0"/>
              <a:t>womensrole</a:t>
            </a:r>
            <a:r>
              <a:rPr lang="en-GB" dirty="0" smtClean="0"/>
              <a:t>, </a:t>
            </a:r>
            <a:r>
              <a:rPr lang="en-GB" dirty="0"/>
              <a:t>family = binomial()) </a:t>
            </a:r>
            <a:endParaRPr lang="en-GB" dirty="0" smtClean="0"/>
          </a:p>
          <a:p>
            <a:r>
              <a:rPr lang="en-GB" dirty="0" smtClean="0"/>
              <a:t>R&gt; summary(womensrole_glm_2)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044549"/>
            <a:ext cx="83652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Estimate	Std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Error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z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Intercept)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2.09820 	0.23550 		8.910 	&lt;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2e-16 *** 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genderFemale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0.90474 	0.36007 		2.513 	0.01198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education 		-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0.23403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0.02019 		-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11.592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2e-16 ***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genderFemale:education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-0.08138 0.03109 		-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2.617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0.00886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0 ‘***’ 0.001 ‘**’ 0.01 ‘*’ 0.05 ‘.’ 0.1 ‘ ’ 1 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(Dispersion parameter for binomial family taken to be 1)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deviance: 451.722 on 40 degrees of freedom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deviance: 57.103 on 37 degrees of freedom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AIC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203.16</a:t>
            </a:r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formally test the interaction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028" y="1772816"/>
            <a:ext cx="87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</a:t>
            </a:r>
            <a:r>
              <a:rPr lang="en-GB" b="1" dirty="0"/>
              <a:t>&gt;  </a:t>
            </a:r>
            <a:r>
              <a:rPr lang="en-GB" b="1" dirty="0" err="1"/>
              <a:t>anova</a:t>
            </a:r>
            <a:r>
              <a:rPr lang="en-GB" b="1" dirty="0"/>
              <a:t>(womensrole_glm_2,womensrole_glm_1,test="</a:t>
            </a:r>
            <a:r>
              <a:rPr lang="en-GB" b="1" dirty="0" err="1"/>
              <a:t>Chisq</a:t>
            </a:r>
            <a:r>
              <a:rPr lang="en-GB" b="1" dirty="0"/>
              <a:t>") # </a:t>
            </a:r>
            <a:r>
              <a:rPr lang="en-GB" b="1" dirty="0" smtClean="0"/>
              <a:t>the </a:t>
            </a:r>
            <a:r>
              <a:rPr lang="en-GB" b="1" dirty="0" err="1"/>
              <a:t>Chisq</a:t>
            </a:r>
            <a:r>
              <a:rPr lang="en-GB" b="1" dirty="0"/>
              <a:t> </a:t>
            </a:r>
            <a:r>
              <a:rPr lang="en-GB" b="1" dirty="0">
                <a:sym typeface="Wingdings" panose="05000000000000000000" pitchFamily="2" charset="2"/>
              </a:rPr>
              <a:t>↔</a:t>
            </a:r>
            <a:r>
              <a:rPr lang="en-GB" b="1" dirty="0" smtClean="0"/>
              <a:t> </a:t>
            </a:r>
            <a:r>
              <a:rPr lang="en-GB" b="1" dirty="0"/>
              <a:t>LRT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028" y="2852936"/>
            <a:ext cx="86414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1: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(agree, disagree) ~ gender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education 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(agree, disagree) ~ gender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education 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	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Deviance 	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(&gt;Chi) 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	38 64.007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37 57.103 1 		6.9039 	0.008601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 --- 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0 ‘***’ 0.001 ‘**’ 0.01 ‘*’ 0.05 ‘.’ 0.1 ‘ ’ 1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Interaction/Effect Modification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6332"/>
            <a:ext cx="7272808" cy="5560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5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3</a:t>
            </a:r>
            <a:endParaRPr lang="en-GB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9512" y="1196752"/>
            <a:ext cx="8856984" cy="52894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/>
              <a:t>Use the dataset </a:t>
            </a:r>
            <a:r>
              <a:rPr lang="en-GB" sz="2800" b="1" i="1" dirty="0" err="1" smtClean="0"/>
              <a:t>onchall.dta</a:t>
            </a:r>
            <a:endParaRPr lang="en-GB" sz="2800" b="1" i="1" dirty="0" smtClean="0"/>
          </a:p>
          <a:p>
            <a:pPr lvl="1"/>
            <a:r>
              <a:rPr lang="en-GB" dirty="0" smtClean="0"/>
              <a:t>Fit a model predicting </a:t>
            </a:r>
            <a:r>
              <a:rPr lang="en-GB" dirty="0" err="1" smtClean="0"/>
              <a:t>microfilarae</a:t>
            </a:r>
            <a:r>
              <a:rPr lang="en-GB" dirty="0" smtClean="0"/>
              <a:t> infection (</a:t>
            </a:r>
            <a:r>
              <a:rPr lang="en-GB" b="1" i="1" dirty="0" smtClean="0"/>
              <a:t>mf</a:t>
            </a:r>
            <a:r>
              <a:rPr lang="en-GB" dirty="0" smtClean="0"/>
              <a:t>) with both </a:t>
            </a:r>
            <a:r>
              <a:rPr lang="en-GB" b="1" i="1" dirty="0" smtClean="0"/>
              <a:t>area</a:t>
            </a:r>
            <a:r>
              <a:rPr lang="en-GB" dirty="0" smtClean="0"/>
              <a:t> and </a:t>
            </a:r>
            <a:r>
              <a:rPr lang="en-GB" b="1" dirty="0" err="1" smtClean="0"/>
              <a:t>agegrp</a:t>
            </a:r>
            <a:r>
              <a:rPr lang="en-GB" dirty="0" smtClean="0"/>
              <a:t> as main effects</a:t>
            </a:r>
          </a:p>
          <a:p>
            <a:pPr lvl="1"/>
            <a:r>
              <a:rPr lang="en-GB" dirty="0" smtClean="0"/>
              <a:t>Fit a model of </a:t>
            </a:r>
            <a:r>
              <a:rPr lang="en-GB" b="1" i="1" dirty="0" smtClean="0"/>
              <a:t>mf</a:t>
            </a:r>
            <a:r>
              <a:rPr lang="en-GB" dirty="0" smtClean="0"/>
              <a:t> with the interaction  between the two explanatory variables </a:t>
            </a:r>
            <a:r>
              <a:rPr lang="en-GB" b="1" i="1" dirty="0"/>
              <a:t>area</a:t>
            </a:r>
            <a:r>
              <a:rPr lang="en-GB" dirty="0"/>
              <a:t> and </a:t>
            </a:r>
            <a:r>
              <a:rPr lang="en-GB" b="1" dirty="0" err="1" smtClean="0"/>
              <a:t>agegrp</a:t>
            </a:r>
            <a:endParaRPr lang="en-GB" b="1" dirty="0" smtClean="0"/>
          </a:p>
          <a:p>
            <a:pPr lvl="1"/>
            <a:r>
              <a:rPr lang="en-GB" dirty="0" smtClean="0"/>
              <a:t>Compute a likelihood ratio test of the more complex model compared to the simpler model    </a:t>
            </a:r>
            <a:endParaRPr lang="en-GB" sz="2000" i="1" dirty="0" smtClean="0"/>
          </a:p>
          <a:p>
            <a:r>
              <a:rPr lang="en-US" sz="2800" dirty="0"/>
              <a:t>Which model should we </a:t>
            </a:r>
            <a:r>
              <a:rPr lang="en-US" sz="2800" dirty="0" smtClean="0"/>
              <a:t>use?  The simpler one without the interaction or the more complicated with the interaction?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00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47853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Obtain log odds of death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Obtain OR and 95% CI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Wald Test (null hypothesis: OR=1)</a:t>
            </a:r>
          </a:p>
          <a:p>
            <a:pPr marL="914400" lvl="1" indent="-457200"/>
            <a:r>
              <a:rPr lang="en-GB" sz="2400" dirty="0" smtClean="0"/>
              <a:t>Assesses null hypothesis for each level/group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Likelihood Ratio Test (null hypothesis: OR=1)</a:t>
            </a:r>
          </a:p>
          <a:p>
            <a:pPr marL="914400" lvl="1" indent="-457200"/>
            <a:r>
              <a:rPr lang="en-GB" sz="2400" dirty="0" smtClean="0"/>
              <a:t>Assesses null hypothesis for addition of an extra term/variable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Application of </a:t>
            </a:r>
            <a:r>
              <a:rPr lang="en-US" b="1" dirty="0" smtClean="0"/>
              <a:t>LRT to check for effect modification in logistic regression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Questions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b="1" dirty="0" smtClean="0"/>
              <a:t>Application of logistic model on an unmatched case control study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pPr lvl="0"/>
            <a:r>
              <a:rPr lang="en-GB" sz="2800" b="1" dirty="0" smtClean="0"/>
              <a:t>Logistic regression in case-control studies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87624" y="1268760"/>
          <a:ext cx="75095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7380"/>
                <a:gridCol w="1877380"/>
                <a:gridCol w="1877380"/>
                <a:gridCol w="18773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Exposed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Unexposed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115616" y="3356992"/>
          <a:ext cx="786956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390"/>
                <a:gridCol w="1967390"/>
                <a:gridCol w="1967390"/>
                <a:gridCol w="196739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Exposed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Unexposed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D</a:t>
                      </a:r>
                      <a:r>
                        <a:rPr lang="en-US" baseline="0" dirty="0" smtClean="0"/>
                        <a:t> X </a:t>
                      </a: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D</a:t>
                      </a:r>
                      <a:r>
                        <a:rPr lang="en-US" baseline="0" dirty="0" smtClean="0"/>
                        <a:t> X </a:t>
                      </a: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D</a:t>
                      </a:r>
                      <a:r>
                        <a:rPr lang="en-US" baseline="0" dirty="0" smtClean="0"/>
                        <a:t> X </a:t>
                      </a:r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H</a:t>
                      </a:r>
                      <a:r>
                        <a:rPr lang="en-US" baseline="0" dirty="0" smtClean="0"/>
                        <a:t> X </a:t>
                      </a:r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H</a:t>
                      </a:r>
                      <a:r>
                        <a:rPr lang="en-US" baseline="0" dirty="0" smtClean="0"/>
                        <a:t> X </a:t>
                      </a:r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H</a:t>
                      </a:r>
                      <a:r>
                        <a:rPr lang="en-US" baseline="0" dirty="0" smtClean="0"/>
                        <a:t> X </a:t>
                      </a:r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90872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Population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92494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Case-control study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204864"/>
            <a:ext cx="8507288" cy="392129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Odds of being a case in the unexposed  =   </a:t>
            </a:r>
            <a:r>
              <a:rPr lang="en-US" sz="2400" u="sng" dirty="0" smtClean="0"/>
              <a:t>S</a:t>
            </a:r>
            <a:r>
              <a:rPr lang="en-US" sz="2400" u="sng" baseline="-25000" dirty="0" smtClean="0"/>
              <a:t>D</a:t>
            </a:r>
            <a:r>
              <a:rPr lang="en-US" sz="2400" u="sng" dirty="0" smtClean="0"/>
              <a:t> X D</a:t>
            </a:r>
            <a:r>
              <a:rPr lang="en-US" sz="2400" u="sng" baseline="-25000" dirty="0" smtClean="0"/>
              <a:t>0</a:t>
            </a:r>
          </a:p>
          <a:p>
            <a:pPr>
              <a:buNone/>
            </a:pPr>
            <a:r>
              <a:rPr lang="en-US" sz="2400" dirty="0" smtClean="0"/>
              <a:t>							 S</a:t>
            </a:r>
            <a:r>
              <a:rPr lang="en-US" sz="2400" baseline="-25000" dirty="0" smtClean="0"/>
              <a:t>H</a:t>
            </a:r>
            <a:r>
              <a:rPr lang="en-US" sz="2400" dirty="0" smtClean="0"/>
              <a:t> X H</a:t>
            </a:r>
            <a:r>
              <a:rPr lang="en-US" sz="2400" baseline="-25000" dirty="0" smtClean="0"/>
              <a:t>0</a:t>
            </a:r>
          </a:p>
          <a:p>
            <a:pPr>
              <a:buNone/>
            </a:pPr>
            <a:r>
              <a:rPr lang="en-US" sz="2400" baseline="-25000" dirty="0" smtClean="0"/>
              <a:t>					</a:t>
            </a:r>
            <a:r>
              <a:rPr lang="en-US" sz="2400" dirty="0" smtClean="0"/>
              <a:t> 	    =  S</a:t>
            </a:r>
            <a:r>
              <a:rPr lang="en-US" sz="2400" baseline="-25000" dirty="0" smtClean="0"/>
              <a:t>D</a:t>
            </a:r>
            <a:r>
              <a:rPr lang="en-US" sz="2400" dirty="0" smtClean="0"/>
              <a:t>/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H </a:t>
            </a:r>
            <a:r>
              <a:rPr lang="en-US" sz="2400" dirty="0" smtClean="0"/>
              <a:t>x True baseline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r>
              <a:rPr lang="en-US" sz="2400" dirty="0" smtClean="0"/>
              <a:t>Odds of being a case in the exposed      =   </a:t>
            </a:r>
            <a:r>
              <a:rPr lang="en-US" sz="2400" u="sng" dirty="0" smtClean="0"/>
              <a:t>S</a:t>
            </a:r>
            <a:r>
              <a:rPr lang="en-US" sz="2400" u="sng" baseline="-25000" dirty="0" smtClean="0"/>
              <a:t>D</a:t>
            </a:r>
            <a:r>
              <a:rPr lang="en-US" sz="2400" u="sng" dirty="0" smtClean="0"/>
              <a:t> X D</a:t>
            </a:r>
            <a:r>
              <a:rPr lang="en-US" sz="2400" u="sng" baseline="-25000" dirty="0" smtClean="0"/>
              <a:t>1</a:t>
            </a:r>
          </a:p>
          <a:p>
            <a:pPr>
              <a:buNone/>
            </a:pPr>
            <a:r>
              <a:rPr lang="en-US" sz="2400" dirty="0" smtClean="0"/>
              <a:t>		              				         S</a:t>
            </a:r>
            <a:r>
              <a:rPr lang="en-US" sz="2400" baseline="-25000" dirty="0" smtClean="0"/>
              <a:t>H</a:t>
            </a:r>
            <a:r>
              <a:rPr lang="en-US" sz="2400" dirty="0" smtClean="0"/>
              <a:t> X H</a:t>
            </a:r>
            <a:r>
              <a:rPr lang="en-US" sz="2400" baseline="-25000" dirty="0" smtClean="0"/>
              <a:t>1</a:t>
            </a:r>
          </a:p>
          <a:p>
            <a:pPr>
              <a:buNone/>
            </a:pPr>
            <a:r>
              <a:rPr lang="en-US" sz="2400" dirty="0" smtClean="0"/>
              <a:t>						   =   </a:t>
            </a:r>
            <a:r>
              <a:rPr lang="en-US" sz="2400" u="sng" dirty="0" smtClean="0"/>
              <a:t>S</a:t>
            </a:r>
            <a:r>
              <a:rPr lang="en-US" sz="2400" u="sng" baseline="-25000" dirty="0" smtClean="0"/>
              <a:t>D</a:t>
            </a:r>
            <a:r>
              <a:rPr lang="en-US" sz="2400" u="sng" dirty="0" smtClean="0"/>
              <a:t> X D</a:t>
            </a:r>
            <a:r>
              <a:rPr lang="en-US" sz="2400" u="sng" baseline="-25000" dirty="0" smtClean="0"/>
              <a:t>0</a:t>
            </a:r>
            <a:r>
              <a:rPr lang="en-US" sz="2400" dirty="0" smtClean="0"/>
              <a:t>       x   </a:t>
            </a:r>
            <a:r>
              <a:rPr lang="en-US" sz="2400" u="sng" dirty="0" smtClean="0"/>
              <a:t>D</a:t>
            </a:r>
            <a:r>
              <a:rPr lang="en-US" sz="2400" u="sng" baseline="-25000" dirty="0" smtClean="0"/>
              <a:t>1</a:t>
            </a:r>
            <a:r>
              <a:rPr lang="en-US" sz="2400" u="sng" dirty="0" smtClean="0"/>
              <a:t> X H</a:t>
            </a:r>
            <a:r>
              <a:rPr lang="en-US" sz="2400" u="sng" baseline="-25000" dirty="0" smtClean="0"/>
              <a:t>0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				        S</a:t>
            </a:r>
            <a:r>
              <a:rPr lang="en-US" sz="2400" baseline="-25000" dirty="0" smtClean="0"/>
              <a:t>H</a:t>
            </a:r>
            <a:r>
              <a:rPr lang="en-US" sz="2400" dirty="0" smtClean="0"/>
              <a:t> X H</a:t>
            </a:r>
            <a:r>
              <a:rPr lang="en-US" sz="2400" baseline="-25000" dirty="0" smtClean="0"/>
              <a:t>0 </a:t>
            </a:r>
            <a:r>
              <a:rPr lang="en-US" sz="2400" dirty="0" smtClean="0"/>
              <a:t>          D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X H</a:t>
            </a:r>
            <a:r>
              <a:rPr lang="en-US" sz="2400" baseline="-25000" dirty="0" smtClean="0"/>
              <a:t>1</a:t>
            </a:r>
          </a:p>
          <a:p>
            <a:pPr>
              <a:buNone/>
            </a:pPr>
            <a:endParaRPr lang="en-US" sz="2400" baseline="-25000" dirty="0" smtClean="0"/>
          </a:p>
          <a:p>
            <a:pPr>
              <a:buNone/>
            </a:pPr>
            <a:endParaRPr lang="en-US" sz="2400" baseline="-25000" dirty="0" smtClean="0"/>
          </a:p>
          <a:p>
            <a:pPr>
              <a:buNone/>
            </a:pPr>
            <a:r>
              <a:rPr lang="en-US" sz="2400" baseline="-25000" dirty="0" smtClean="0"/>
              <a:t>					</a:t>
            </a:r>
            <a:r>
              <a:rPr lang="en-US" sz="2400" dirty="0" smtClean="0"/>
              <a:t>= S</a:t>
            </a:r>
            <a:r>
              <a:rPr lang="en-US" sz="2400" baseline="-25000" dirty="0" smtClean="0"/>
              <a:t>D</a:t>
            </a:r>
            <a:r>
              <a:rPr lang="en-US" sz="2400" dirty="0" smtClean="0"/>
              <a:t>/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H </a:t>
            </a:r>
            <a:r>
              <a:rPr lang="en-US" sz="2400" dirty="0" smtClean="0"/>
              <a:t>x True baseline x True odds ratio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115616" y="476672"/>
          <a:ext cx="786956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390"/>
                <a:gridCol w="1967390"/>
                <a:gridCol w="1967390"/>
                <a:gridCol w="196739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Exposed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Unexposed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D</a:t>
                      </a:r>
                      <a:r>
                        <a:rPr lang="en-US" baseline="0" dirty="0" smtClean="0"/>
                        <a:t> X </a:t>
                      </a: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D</a:t>
                      </a:r>
                      <a:r>
                        <a:rPr lang="en-US" baseline="0" dirty="0" smtClean="0"/>
                        <a:t> X </a:t>
                      </a: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D</a:t>
                      </a:r>
                      <a:r>
                        <a:rPr lang="en-US" baseline="0" dirty="0" smtClean="0"/>
                        <a:t> X </a:t>
                      </a:r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H</a:t>
                      </a:r>
                      <a:r>
                        <a:rPr lang="en-US" baseline="0" dirty="0" smtClean="0"/>
                        <a:t> X </a:t>
                      </a:r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H</a:t>
                      </a:r>
                      <a:r>
                        <a:rPr lang="en-US" baseline="0" dirty="0" smtClean="0"/>
                        <a:t> X </a:t>
                      </a:r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H</a:t>
                      </a:r>
                      <a:r>
                        <a:rPr lang="en-US" baseline="0" dirty="0" smtClean="0"/>
                        <a:t> X </a:t>
                      </a:r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16632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Case-control study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/>
          <a:lstStyle/>
          <a:p>
            <a:r>
              <a:rPr lang="en-US" b="1" dirty="0" smtClean="0"/>
              <a:t>Logistic regression- </a:t>
            </a:r>
            <a:r>
              <a:rPr lang="en-US" dirty="0" smtClean="0"/>
              <a:t>a regression </a:t>
            </a:r>
            <a:r>
              <a:rPr lang="en-US" dirty="0" smtClean="0"/>
              <a:t>modelling technique for </a:t>
            </a:r>
            <a:r>
              <a:rPr lang="en-GB" dirty="0" smtClean="0"/>
              <a:t>producing ORs; models the log odds of </a:t>
            </a:r>
            <a:r>
              <a:rPr lang="en-GB" dirty="0" smtClean="0"/>
              <a:t>a binary “outcome</a:t>
            </a:r>
            <a:r>
              <a:rPr lang="en-GB" dirty="0" smtClean="0"/>
              <a:t>”</a:t>
            </a:r>
          </a:p>
          <a:p>
            <a:endParaRPr lang="en-GB" dirty="0" smtClean="0"/>
          </a:p>
          <a:p>
            <a:pPr lvl="1"/>
            <a:r>
              <a:rPr lang="en-GB" dirty="0" err="1" smtClean="0"/>
              <a:t>E.g</a:t>
            </a:r>
            <a:r>
              <a:rPr lang="en-GB" dirty="0" smtClean="0"/>
              <a:t> effect of T.B infection on </a:t>
            </a:r>
            <a:r>
              <a:rPr lang="en-GB" dirty="0" smtClean="0"/>
              <a:t>death in HIV </a:t>
            </a:r>
            <a:r>
              <a:rPr lang="en-GB" dirty="0" smtClean="0"/>
              <a:t>positive patients crude(unadjusted) OR; 95% CI and hypothesis tests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3200" b="1" dirty="0" smtClean="0"/>
              <a:t>Logistic regression in case-control studies cont’d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Odds of being a case in the unexposed = S</a:t>
            </a:r>
            <a:r>
              <a:rPr lang="en-US" sz="2000" baseline="-25000" dirty="0" smtClean="0"/>
              <a:t>D</a:t>
            </a:r>
            <a:r>
              <a:rPr lang="en-US" sz="2000" dirty="0" smtClean="0"/>
              <a:t>/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S</a:t>
            </a:r>
            <a:r>
              <a:rPr lang="en-US" sz="2000" baseline="-25000" dirty="0" smtClean="0"/>
              <a:t>H </a:t>
            </a:r>
            <a:r>
              <a:rPr lang="en-US" sz="2000" dirty="0" smtClean="0"/>
              <a:t>x True baseline</a:t>
            </a:r>
          </a:p>
          <a:p>
            <a:r>
              <a:rPr lang="en-US" sz="2000" dirty="0" smtClean="0"/>
              <a:t>Odds of being a case in the exposed     = S</a:t>
            </a:r>
            <a:r>
              <a:rPr lang="en-US" sz="2000" baseline="-25000" dirty="0" smtClean="0"/>
              <a:t>D</a:t>
            </a:r>
            <a:r>
              <a:rPr lang="en-US" sz="2000" dirty="0" smtClean="0"/>
              <a:t>/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S</a:t>
            </a:r>
            <a:r>
              <a:rPr lang="en-US" sz="2000" baseline="-25000" dirty="0" smtClean="0"/>
              <a:t>H </a:t>
            </a:r>
            <a:r>
              <a:rPr lang="en-US" sz="2000" dirty="0" smtClean="0"/>
              <a:t>x True baseline x True odds ratio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                                                                                  “baseline”</a:t>
            </a:r>
          </a:p>
          <a:p>
            <a:r>
              <a:rPr lang="en-US" sz="2000" dirty="0" smtClean="0"/>
              <a:t>Constant term estimates (S</a:t>
            </a:r>
            <a:r>
              <a:rPr lang="en-US" sz="2000" baseline="-25000" dirty="0" smtClean="0"/>
              <a:t>D</a:t>
            </a:r>
            <a:r>
              <a:rPr lang="en-US" sz="2000" dirty="0" smtClean="0"/>
              <a:t>/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S</a:t>
            </a:r>
            <a:r>
              <a:rPr lang="en-US" sz="2000" baseline="-25000" dirty="0" smtClean="0"/>
              <a:t>H </a:t>
            </a:r>
            <a:r>
              <a:rPr lang="en-US" sz="2000" dirty="0" smtClean="0"/>
              <a:t>x True baseline)</a:t>
            </a:r>
          </a:p>
          <a:p>
            <a:endParaRPr lang="en-US" sz="2000" dirty="0" smtClean="0"/>
          </a:p>
          <a:p>
            <a:r>
              <a:rPr lang="en-US" sz="2000" dirty="0" smtClean="0"/>
              <a:t>We don’t usually know what S</a:t>
            </a:r>
            <a:r>
              <a:rPr lang="en-US" sz="2000" baseline="-25000" dirty="0" smtClean="0"/>
              <a:t>D</a:t>
            </a:r>
            <a:r>
              <a:rPr lang="en-US" sz="2000" dirty="0" smtClean="0"/>
              <a:t> and 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S</a:t>
            </a:r>
            <a:r>
              <a:rPr lang="en-US" sz="2000" baseline="-25000" dirty="0" smtClean="0"/>
              <a:t>H  </a:t>
            </a:r>
            <a:r>
              <a:rPr lang="en-US" sz="2000" dirty="0" smtClean="0"/>
              <a:t>are so constant term is usually un-interpretable</a:t>
            </a:r>
            <a:r>
              <a:rPr lang="en-US" sz="2000" baseline="-25000" dirty="0" smtClean="0"/>
              <a:t>.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However the odds ratio estimate is correct.</a:t>
            </a:r>
            <a:endParaRPr lang="en-US" sz="2000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5603539" y="1436201"/>
            <a:ext cx="385195" cy="2160241"/>
          </a:xfrm>
          <a:prstGeom prst="leftBrace">
            <a:avLst>
              <a:gd name="adj1" fmla="val 44510"/>
              <a:gd name="adj2" fmla="val 50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>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507288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 </a:t>
            </a:r>
            <a:r>
              <a:rPr lang="en-GB" sz="2000" dirty="0" smtClean="0"/>
              <a:t>Consider a population of 30,000 initially disease-free individuals observed for 10 years after which time 50 subjects were diseased.  The results of the study might be tabulated as follows:</a:t>
            </a: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5656" y="1556792"/>
          <a:ext cx="6096000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</a:rPr>
                        <a:t>Exposure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6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latin typeface="Times New Roman"/>
                          <a:ea typeface="Times New Roman"/>
                        </a:rPr>
                        <a:t>+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Times New Roman"/>
                          <a:ea typeface="Times New Roman"/>
                        </a:rPr>
                        <a:t>Total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Times New Roman"/>
                          <a:ea typeface="Times New Roman"/>
                        </a:rPr>
                        <a:t>Disease</a:t>
                      </a: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latin typeface="Times New Roman"/>
                          <a:ea typeface="Times New Roman"/>
                        </a:rPr>
                        <a:t>+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</a:rPr>
                        <a:t>30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</a:rPr>
                        <a:t>50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sng">
                          <a:latin typeface="Times New Roman"/>
                          <a:ea typeface="Times New Roman"/>
                        </a:rPr>
                        <a:t>9970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sng">
                          <a:latin typeface="Times New Roman"/>
                          <a:ea typeface="Times New Roman"/>
                        </a:rPr>
                        <a:t>19980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sng">
                          <a:latin typeface="Times New Roman"/>
                          <a:ea typeface="Times New Roman"/>
                        </a:rPr>
                        <a:t>29950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</a:rPr>
                        <a:t>10000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</a:rPr>
                        <a:t>20000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</a:rPr>
                        <a:t>30000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364502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true odds ratio is (30 </a:t>
            </a:r>
            <a:r>
              <a:rPr lang="en-GB" dirty="0" smtClean="0">
                <a:sym typeface="Symbol"/>
              </a:rPr>
              <a:t></a:t>
            </a:r>
            <a:r>
              <a:rPr lang="en-GB" dirty="0" smtClean="0"/>
              <a:t> 19980)/(20 </a:t>
            </a:r>
            <a:r>
              <a:rPr lang="en-GB" dirty="0" smtClean="0">
                <a:sym typeface="Symbol"/>
              </a:rPr>
              <a:t></a:t>
            </a:r>
            <a:r>
              <a:rPr lang="en-GB" dirty="0" smtClean="0"/>
              <a:t> 9970) = 3.006. </a:t>
            </a:r>
            <a:endParaRPr lang="en-US" dirty="0" smtClean="0"/>
          </a:p>
          <a:p>
            <a:r>
              <a:rPr lang="en-GB" dirty="0" smtClean="0"/>
              <a:t> </a:t>
            </a:r>
            <a:endParaRPr lang="en-US" dirty="0" smtClean="0"/>
          </a:p>
          <a:p>
            <a:r>
              <a:rPr lang="en-GB" dirty="0" smtClean="0"/>
              <a:t>The odds in the baseline group = 20/19980 = 0.001001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941168"/>
            <a:ext cx="7890616" cy="95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cont’d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24944"/>
            <a:ext cx="662892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373216"/>
            <a:ext cx="6840760" cy="88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512" y="908720"/>
            <a:ext cx="8964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Now suppose that we perform a case control study in this population. We recruit data on all 50 cases (S</a:t>
            </a:r>
            <a:r>
              <a:rPr lang="en-GB" baseline="-25000" dirty="0" smtClean="0"/>
              <a:t>D</a:t>
            </a:r>
            <a:r>
              <a:rPr lang="en-GB" dirty="0" smtClean="0"/>
              <a:t> =1) and on a sample of 200 controls (S</a:t>
            </a:r>
            <a:r>
              <a:rPr lang="en-GB" baseline="-25000" dirty="0" smtClean="0"/>
              <a:t>H</a:t>
            </a:r>
            <a:r>
              <a:rPr lang="en-GB" dirty="0" smtClean="0"/>
              <a:t>=200/29950=0.00667).  Ignoring sampling variation, we would expect to obtain (after rounding to whole numbers of controls):</a:t>
            </a:r>
          </a:p>
          <a:p>
            <a:endParaRPr lang="en-GB" dirty="0" smtClean="0"/>
          </a:p>
          <a:p>
            <a:r>
              <a:rPr lang="en-GB" dirty="0" smtClean="0"/>
              <a:t>odds ratio estimate = (30 </a:t>
            </a:r>
            <a:r>
              <a:rPr lang="en-GB" dirty="0" smtClean="0">
                <a:sym typeface="Symbol"/>
              </a:rPr>
              <a:t></a:t>
            </a:r>
            <a:r>
              <a:rPr lang="en-GB" dirty="0" smtClean="0"/>
              <a:t> 133)/(20 </a:t>
            </a:r>
            <a:r>
              <a:rPr lang="en-GB" dirty="0" smtClean="0">
                <a:sym typeface="Symbol"/>
              </a:rPr>
              <a:t></a:t>
            </a:r>
            <a:r>
              <a:rPr lang="en-GB" dirty="0" smtClean="0"/>
              <a:t> 67) = 2.978,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08518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case exposure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Proportional odds assumption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The proportional odds assumption assumes that the effect of the exposure does not vary between strata of the other exposure(s). </a:t>
            </a:r>
          </a:p>
          <a:p>
            <a:endParaRPr lang="en-GB" sz="2800" dirty="0" smtClean="0"/>
          </a:p>
          <a:p>
            <a:r>
              <a:rPr lang="en-GB" sz="2800" dirty="0" smtClean="0"/>
              <a:t>This means that the odds ratio for each level of one exposure will be the same across all levels of the other exposure. In other words, no interaction is assumed.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sz="3200" b="1" dirty="0"/>
              <a:t>Why model the log odds of disease</a:t>
            </a:r>
            <a:r>
              <a:rPr lang="en-GB" sz="3200" b="1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/>
              <a:t>The reason for modelling the log odds rather than risk or odds is </a:t>
            </a:r>
            <a:endParaRPr lang="en-GB" sz="2400" dirty="0" smtClean="0"/>
          </a:p>
          <a:p>
            <a:pPr>
              <a:buNone/>
            </a:pPr>
            <a:endParaRPr lang="en-GB" sz="2400" dirty="0" smtClean="0"/>
          </a:p>
          <a:p>
            <a:pPr>
              <a:buFont typeface="Wingdings" pitchFamily="2" charset="2"/>
              <a:buChar char="q"/>
            </a:pPr>
            <a:r>
              <a:rPr lang="en-GB" sz="2400" dirty="0" smtClean="0"/>
              <a:t>that </a:t>
            </a:r>
            <a:r>
              <a:rPr lang="en-GB" sz="2400" dirty="0"/>
              <a:t>the log odds can take any value, positive or negative</a:t>
            </a:r>
            <a:r>
              <a:rPr lang="en-GB" sz="2400" dirty="0" smtClean="0"/>
              <a:t>,</a:t>
            </a:r>
          </a:p>
          <a:p>
            <a:pPr>
              <a:buFont typeface="Wingdings" pitchFamily="2" charset="2"/>
              <a:buChar char="q"/>
            </a:pPr>
            <a:r>
              <a:rPr lang="en-GB" sz="2400" dirty="0" smtClean="0"/>
              <a:t> </a:t>
            </a:r>
            <a:r>
              <a:rPr lang="en-GB" sz="2400" dirty="0"/>
              <a:t>whereas risks are constrained to lie between 0 and 1.  </a:t>
            </a:r>
            <a:endParaRPr lang="en-GB" sz="2400" dirty="0" smtClean="0"/>
          </a:p>
          <a:p>
            <a:pPr>
              <a:buFont typeface="Wingdings" pitchFamily="2" charset="2"/>
              <a:buChar char="q"/>
            </a:pPr>
            <a:r>
              <a:rPr lang="en-GB" sz="2400" dirty="0" smtClean="0"/>
              <a:t>When </a:t>
            </a:r>
            <a:r>
              <a:rPr lang="en-GB" sz="2400" dirty="0"/>
              <a:t>using statistical models it is easier to model a quantity which is unconstrained than one which is constrained.  </a:t>
            </a:r>
            <a:endParaRPr lang="en-GB" sz="2400" dirty="0" smtClean="0"/>
          </a:p>
          <a:p>
            <a:pPr lvl="1">
              <a:buFont typeface="Wingdings" pitchFamily="2" charset="2"/>
              <a:buChar char="q"/>
            </a:pPr>
            <a:r>
              <a:rPr lang="en-GB" sz="2000" dirty="0" smtClean="0"/>
              <a:t>This </a:t>
            </a:r>
            <a:r>
              <a:rPr lang="en-GB" sz="2000" dirty="0"/>
              <a:t>avoids the possibility of predicting impossible values (like risks which are negative or greater than 1) from the model</a:t>
            </a:r>
            <a:r>
              <a:rPr lang="en-GB" sz="2000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endParaRPr lang="en-GB" sz="2000" dirty="0"/>
          </a:p>
          <a:p>
            <a:pPr>
              <a:buFont typeface="Wingdings" pitchFamily="2" charset="2"/>
              <a:buChar char="q"/>
            </a:pPr>
            <a:r>
              <a:rPr lang="en-GB" sz="2400" dirty="0"/>
              <a:t>Modelling log odds is referred to as </a:t>
            </a:r>
            <a:r>
              <a:rPr lang="en-GB" sz="2400" b="1" dirty="0"/>
              <a:t>logistic regression</a:t>
            </a:r>
            <a:r>
              <a:rPr lang="en-GB" sz="2400" dirty="0"/>
              <a:t>, and the models are referred to as </a:t>
            </a:r>
            <a:r>
              <a:rPr lang="en-GB" sz="2400" b="1" dirty="0"/>
              <a:t>logistic models</a:t>
            </a:r>
            <a:r>
              <a:rPr lang="en-GB" sz="2400" dirty="0"/>
              <a:t>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b="1" dirty="0"/>
              <a:t>A reminder of Odds and Odds Ratios (OR).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544616"/>
          </a:xfrm>
        </p:spPr>
        <p:txBody>
          <a:bodyPr>
            <a:normAutofit/>
          </a:bodyPr>
          <a:lstStyle/>
          <a:p>
            <a:r>
              <a:rPr lang="en-GB" sz="2400" dirty="0"/>
              <a:t>Odds = </a:t>
            </a:r>
            <a:r>
              <a:rPr lang="en-GB" sz="2400" u="sng" dirty="0"/>
              <a:t>number with the disease (D)</a:t>
            </a:r>
            <a:endParaRPr lang="en-US" sz="2400" dirty="0"/>
          </a:p>
          <a:p>
            <a:pPr>
              <a:buNone/>
            </a:pPr>
            <a:r>
              <a:rPr lang="en-GB" sz="2400" dirty="0" smtClean="0"/>
              <a:t>    </a:t>
            </a:r>
            <a:r>
              <a:rPr lang="en-GB" sz="2400" dirty="0"/>
              <a:t>	 </a:t>
            </a:r>
            <a:r>
              <a:rPr lang="en-GB" sz="2400" dirty="0" smtClean="0"/>
              <a:t>      	    number </a:t>
            </a:r>
            <a:r>
              <a:rPr lang="en-GB" sz="2400" dirty="0"/>
              <a:t>without the disease (H</a:t>
            </a:r>
            <a:r>
              <a:rPr lang="en-GB" sz="2400" dirty="0" smtClean="0"/>
              <a:t>)</a:t>
            </a:r>
          </a:p>
          <a:p>
            <a:pPr>
              <a:buNone/>
            </a:pPr>
            <a:endParaRPr lang="en-GB" sz="2400" dirty="0" smtClean="0"/>
          </a:p>
          <a:p>
            <a:r>
              <a:rPr lang="en-GB" sz="2400" dirty="0"/>
              <a:t>Odds Ratio (OR)  = 	</a:t>
            </a:r>
            <a:r>
              <a:rPr lang="en-GB" sz="2400" u="sng" dirty="0"/>
              <a:t>Odds in exposed group  (D</a:t>
            </a:r>
            <a:r>
              <a:rPr lang="en-GB" sz="2400" u="sng" baseline="-25000" dirty="0"/>
              <a:t>1</a:t>
            </a:r>
            <a:r>
              <a:rPr lang="en-GB" sz="2400" u="sng" dirty="0"/>
              <a:t>/H</a:t>
            </a:r>
            <a:r>
              <a:rPr lang="en-GB" sz="2400" u="sng" baseline="-25000" dirty="0"/>
              <a:t>1</a:t>
            </a:r>
            <a:r>
              <a:rPr lang="en-GB" sz="2400" u="sng" dirty="0"/>
              <a:t>)</a:t>
            </a:r>
            <a:endParaRPr lang="en-US" sz="2400" dirty="0"/>
          </a:p>
          <a:p>
            <a:pPr>
              <a:buNone/>
            </a:pPr>
            <a:r>
              <a:rPr lang="en-GB" sz="2400" dirty="0"/>
              <a:t>				Odds in unexposed group (D</a:t>
            </a:r>
            <a:r>
              <a:rPr lang="en-GB" sz="2400" baseline="-25000" dirty="0"/>
              <a:t>0</a:t>
            </a:r>
            <a:r>
              <a:rPr lang="en-GB" sz="2400" dirty="0"/>
              <a:t>/H</a:t>
            </a:r>
            <a:r>
              <a:rPr lang="en-GB" sz="2400" baseline="-25000" dirty="0"/>
              <a:t>0</a:t>
            </a:r>
            <a:r>
              <a:rPr lang="en-GB" sz="2400" dirty="0" smtClean="0"/>
              <a:t>)</a:t>
            </a:r>
          </a:p>
          <a:p>
            <a:pPr>
              <a:buNone/>
            </a:pPr>
            <a:endParaRPr lang="en-GB" sz="2400" dirty="0" smtClean="0"/>
          </a:p>
          <a:p>
            <a:r>
              <a:rPr lang="en-GB" sz="2400" dirty="0"/>
              <a:t>Odds in exposed group = (Odds in unexposed group) x (Odds ratio)</a:t>
            </a:r>
            <a:endParaRPr lang="en-US" sz="2400" dirty="0"/>
          </a:p>
          <a:p>
            <a:endParaRPr lang="en-US" sz="2400" dirty="0" smtClean="0"/>
          </a:p>
          <a:p>
            <a:r>
              <a:rPr lang="en-GB" sz="2400" dirty="0"/>
              <a:t>Log (odds in exposed group) = Log (odds in unexposed)  + Log (odds ratio)</a:t>
            </a:r>
            <a:endParaRPr lang="en-US" sz="2400" dirty="0"/>
          </a:p>
          <a:p>
            <a:endParaRPr lang="en-US" sz="2400" dirty="0" smtClean="0"/>
          </a:p>
          <a:p>
            <a:r>
              <a:rPr lang="en-GB" sz="2400" dirty="0"/>
              <a:t>Log odds = Baseline  +  Exposure. 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GB" b="1" dirty="0" smtClean="0"/>
          </a:p>
          <a:p>
            <a:pPr lvl="0"/>
            <a:endParaRPr lang="en-GB" b="1" dirty="0"/>
          </a:p>
          <a:p>
            <a:pPr lvl="0" algn="ctr">
              <a:buNone/>
            </a:pPr>
            <a:r>
              <a:rPr lang="en-GB" b="1" dirty="0" smtClean="0"/>
              <a:t>A </a:t>
            </a:r>
            <a:r>
              <a:rPr lang="en-GB" b="1" dirty="0"/>
              <a:t>logistic model with a binary exposure variable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562074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Estimating the odds, log odds and the odds ratio “by hand”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507288" cy="5688632"/>
          </a:xfrm>
        </p:spPr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en-GB" sz="3300" dirty="0" smtClean="0"/>
              <a:t>OR = (odds in exposed group)/(odds in baseline)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GB" dirty="0" smtClean="0"/>
              <a:t>Therefore:</a:t>
            </a:r>
            <a:endParaRPr lang="en-US" dirty="0" smtClean="0"/>
          </a:p>
          <a:p>
            <a:pPr lvl="1"/>
            <a:r>
              <a:rPr lang="en-GB" dirty="0" smtClean="0"/>
              <a:t>odds in exposed = (odds in baseline) x OR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GB" dirty="0" smtClean="0"/>
              <a:t>log (odds in exposed) = log (odds in baseline) + log OR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Substituting the areas in our example gives: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 </a:t>
            </a:r>
            <a:endParaRPr lang="en-US" dirty="0" smtClean="0"/>
          </a:p>
          <a:p>
            <a:pPr lvl="1"/>
            <a:r>
              <a:rPr lang="en-GB" dirty="0" smtClean="0"/>
              <a:t>odds in forest = (odds in savannah) x OR (forest compared to savannah)</a:t>
            </a:r>
            <a:endParaRPr lang="en-US" dirty="0" smtClean="0"/>
          </a:p>
          <a:p>
            <a:pPr lvl="1">
              <a:buNone/>
            </a:pPr>
            <a:r>
              <a:rPr lang="en-GB" dirty="0" smtClean="0"/>
              <a:t> </a:t>
            </a:r>
            <a:endParaRPr lang="en-US" dirty="0" smtClean="0"/>
          </a:p>
          <a:p>
            <a:pPr lvl="1"/>
            <a:r>
              <a:rPr lang="en-GB" dirty="0" smtClean="0"/>
              <a:t>log (odds in forest) = log (odds in savannah) + log OR(forest </a:t>
            </a:r>
            <a:r>
              <a:rPr lang="en-GB" dirty="0" err="1" smtClean="0"/>
              <a:t>vs</a:t>
            </a:r>
            <a:r>
              <a:rPr lang="en-GB" dirty="0" smtClean="0"/>
              <a:t> savannah)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We can write the second of these  two expressions as the logistic regression model: </a:t>
            </a:r>
            <a:endParaRPr lang="en-US" dirty="0" smtClean="0"/>
          </a:p>
          <a:p>
            <a:r>
              <a:rPr lang="en-GB" dirty="0" smtClean="0"/>
              <a:t>log odds = Baseline  + Area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 </a:t>
            </a:r>
            <a:endParaRPr lang="en-US" dirty="0" smtClean="0"/>
          </a:p>
          <a:p>
            <a:pPr lvl="1"/>
            <a:r>
              <a:rPr lang="en-GB" dirty="0" smtClean="0"/>
              <a:t>where 	Baseline  = log (odds in savannah), </a:t>
            </a:r>
            <a:endParaRPr lang="en-US" dirty="0" smtClean="0"/>
          </a:p>
          <a:p>
            <a:pPr lvl="1"/>
            <a:r>
              <a:rPr lang="en-GB" dirty="0" smtClean="0"/>
              <a:t>Area = log OR for individuals in the forest  and 0 individuals in the savannah.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052736"/>
            <a:ext cx="8784976" cy="490066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Estimating the odds, log odds and the odds ratio “by hand”</a:t>
            </a:r>
            <a:endParaRPr lang="en-US" sz="24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35532"/>
            <a:ext cx="5688632" cy="143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341970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Calculate the prevalence, odds and log odds of </a:t>
            </a:r>
            <a:r>
              <a:rPr lang="en-GB" i="1" dirty="0" err="1" smtClean="0"/>
              <a:t>microfilarial</a:t>
            </a:r>
            <a:r>
              <a:rPr lang="en-GB" i="1" dirty="0" smtClean="0"/>
              <a:t> infection in the forest and savannah areas.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95536" y="4211796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savannah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Risk/prevalence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63.1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Odds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1.712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 odds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0.538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615601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Odds ratio?			What is the log odds ratio?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8864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Exercise 1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13074</TotalTime>
  <Words>2215</Words>
  <Application>Microsoft Office PowerPoint</Application>
  <PresentationFormat>On-screen Show (4:3)</PresentationFormat>
  <Paragraphs>506</Paragraphs>
  <Slides>43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Logistic regression Analysis of Categorical outcome data</vt:lpstr>
      <vt:lpstr>Objectives</vt:lpstr>
      <vt:lpstr>PowerPoint Presentation</vt:lpstr>
      <vt:lpstr>Logistic regression</vt:lpstr>
      <vt:lpstr>Why model the log odds of disease?</vt:lpstr>
      <vt:lpstr>A reminder of Odds and Odds Ratios (OR).</vt:lpstr>
      <vt:lpstr>PowerPoint Presentation</vt:lpstr>
      <vt:lpstr>Estimating the odds, log odds and the odds ratio “by hand”</vt:lpstr>
      <vt:lpstr>Estimating the odds, log odds and the odds ratio “by hand”</vt:lpstr>
      <vt:lpstr>Summarise results in a model</vt:lpstr>
      <vt:lpstr>Fitting a logistic model in          (1)</vt:lpstr>
      <vt:lpstr>Fitting a logistic model in        (2)</vt:lpstr>
      <vt:lpstr>Testing for association.</vt:lpstr>
      <vt:lpstr>Wald test (1)</vt:lpstr>
      <vt:lpstr>Wald test (2)</vt:lpstr>
      <vt:lpstr>Practical 1</vt:lpstr>
      <vt:lpstr>PowerPoint Presentation</vt:lpstr>
      <vt:lpstr>Comparison of more than two groups</vt:lpstr>
      <vt:lpstr>Exercise 2 cont’d</vt:lpstr>
      <vt:lpstr>Comparison of more than two groups – in </vt:lpstr>
      <vt:lpstr>obtain the log odds and the odds ratios</vt:lpstr>
      <vt:lpstr>Comparison of more than two groups – in </vt:lpstr>
      <vt:lpstr>Testing for association (2).  </vt:lpstr>
      <vt:lpstr>The Likelihood ratio test (1)</vt:lpstr>
      <vt:lpstr>Performing a likelihood ratio test</vt:lpstr>
      <vt:lpstr>The Likelihood ratio test (2)</vt:lpstr>
      <vt:lpstr>Practical 2 </vt:lpstr>
      <vt:lpstr>Interaction (aka Effect Modification)</vt:lpstr>
      <vt:lpstr>Main effects model</vt:lpstr>
      <vt:lpstr>Fitting a model with just main effects</vt:lpstr>
      <vt:lpstr>Model with Interaction term</vt:lpstr>
      <vt:lpstr>Let’s formally test the interaction</vt:lpstr>
      <vt:lpstr>Interaction/Effect Modification</vt:lpstr>
      <vt:lpstr>Practical 3</vt:lpstr>
      <vt:lpstr>Summary</vt:lpstr>
      <vt:lpstr>PowerPoint Presentation</vt:lpstr>
      <vt:lpstr>PowerPoint Presentation</vt:lpstr>
      <vt:lpstr>Logistic regression in case-control studies</vt:lpstr>
      <vt:lpstr>PowerPoint Presentation</vt:lpstr>
      <vt:lpstr>Logistic regression in case-control studies cont’d</vt:lpstr>
      <vt:lpstr>Example</vt:lpstr>
      <vt:lpstr>Example cont’d</vt:lpstr>
      <vt:lpstr>Proportional odds assumption </vt:lpstr>
    </vt:vector>
  </TitlesOfParts>
  <Company>kemri/wellcome trust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David Gathara</dc:creator>
  <cp:lastModifiedBy>Greg Fegan</cp:lastModifiedBy>
  <cp:revision>138</cp:revision>
  <dcterms:created xsi:type="dcterms:W3CDTF">2012-10-22T08:02:51Z</dcterms:created>
  <dcterms:modified xsi:type="dcterms:W3CDTF">2014-01-31T12:42:28Z</dcterms:modified>
</cp:coreProperties>
</file>