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0" r:id="rId11"/>
    <p:sldId id="269" r:id="rId12"/>
    <p:sldId id="266" r:id="rId13"/>
    <p:sldId id="268" r:id="rId14"/>
    <p:sldId id="265" r:id="rId15"/>
    <p:sldId id="271" r:id="rId16"/>
    <p:sldId id="267" r:id="rId17"/>
    <p:sldId id="272" r:id="rId18"/>
    <p:sldId id="276" r:id="rId19"/>
    <p:sldId id="282" r:id="rId20"/>
    <p:sldId id="277" r:id="rId21"/>
    <p:sldId id="278" r:id="rId22"/>
    <p:sldId id="279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DCD6-C3F9-4EE0-BA29-FE33F8936D4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75B-EE30-482D-A6D9-D356879F6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DCD6-C3F9-4EE0-BA29-FE33F8936D4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75B-EE30-482D-A6D9-D356879F6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DCD6-C3F9-4EE0-BA29-FE33F8936D4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75B-EE30-482D-A6D9-D356879F6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DCD6-C3F9-4EE0-BA29-FE33F8936D4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75B-EE30-482D-A6D9-D356879F6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DCD6-C3F9-4EE0-BA29-FE33F8936D4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75B-EE30-482D-A6D9-D356879F6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DCD6-C3F9-4EE0-BA29-FE33F8936D4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75B-EE30-482D-A6D9-D356879F6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DCD6-C3F9-4EE0-BA29-FE33F8936D4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75B-EE30-482D-A6D9-D356879F6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DCD6-C3F9-4EE0-BA29-FE33F8936D4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75B-EE30-482D-A6D9-D356879F6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DCD6-C3F9-4EE0-BA29-FE33F8936D4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75B-EE30-482D-A6D9-D356879F6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DCD6-C3F9-4EE0-BA29-FE33F8936D4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75B-EE30-482D-A6D9-D356879F6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DCD6-C3F9-4EE0-BA29-FE33F8936D4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75B-EE30-482D-A6D9-D356879F6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4DCD6-C3F9-4EE0-BA29-FE33F8936D49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0A75B-EE30-482D-A6D9-D356879F6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Multivariable regression  &amp; Interactions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Multicollinearity</a:t>
            </a:r>
            <a:r>
              <a:rPr lang="en-US" dirty="0" smtClean="0"/>
              <a:t> check!!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Screen for </a:t>
            </a:r>
            <a:r>
              <a:rPr lang="en-US" b="1" dirty="0" err="1" smtClean="0">
                <a:latin typeface="Arial Narrow" pitchFamily="34" charset="0"/>
              </a:rPr>
              <a:t>multicollinearity</a:t>
            </a:r>
            <a:r>
              <a:rPr lang="en-US" b="1" dirty="0" smtClean="0">
                <a:latin typeface="Arial Narrow" pitchFamily="34" charset="0"/>
              </a:rPr>
              <a:t>.</a:t>
            </a:r>
          </a:p>
          <a:p>
            <a:pPr>
              <a:buNone/>
            </a:pPr>
            <a:r>
              <a:rPr lang="en-US" b="1" dirty="0" smtClean="0">
                <a:latin typeface="Arial Narrow" pitchFamily="34" charset="0"/>
              </a:rPr>
              <a:t>    - </a:t>
            </a:r>
            <a:r>
              <a:rPr lang="en-US" dirty="0" smtClean="0">
                <a:latin typeface="Arial Narrow" pitchFamily="34" charset="0"/>
              </a:rPr>
              <a:t>correlation matrix (continuous variables)</a:t>
            </a:r>
          </a:p>
          <a:p>
            <a:pPr>
              <a:buNone/>
            </a:pPr>
            <a:endParaRPr lang="en-US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Scatterplots</a:t>
            </a:r>
            <a:r>
              <a:rPr lang="en-US" dirty="0" smtClean="0"/>
              <a:t> : Nature of relationships</a:t>
            </a:r>
            <a:endParaRPr 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7010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Systematic/mean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     Y = </a:t>
            </a:r>
            <a:r>
              <a:rPr lang="el-GR" dirty="0" smtClean="0">
                <a:latin typeface="Arial Narrow" pitchFamily="34" charset="0"/>
              </a:rPr>
              <a:t>β</a:t>
            </a:r>
            <a:r>
              <a:rPr lang="en-US" baseline="-25000" dirty="0" smtClean="0">
                <a:latin typeface="Arial Narrow" pitchFamily="34" charset="0"/>
              </a:rPr>
              <a:t>0</a:t>
            </a:r>
            <a:r>
              <a:rPr lang="en-US" dirty="0" smtClean="0">
                <a:latin typeface="Arial Narrow" pitchFamily="34" charset="0"/>
              </a:rPr>
              <a:t> +</a:t>
            </a:r>
            <a:r>
              <a:rPr lang="el-GR" dirty="0" smtClean="0">
                <a:latin typeface="Arial Narrow" pitchFamily="34" charset="0"/>
              </a:rPr>
              <a:t>β</a:t>
            </a:r>
            <a:r>
              <a:rPr lang="en-GB" baseline="-25000" dirty="0" smtClean="0">
                <a:latin typeface="Arial Narrow" pitchFamily="34" charset="0"/>
              </a:rPr>
              <a:t>1</a:t>
            </a:r>
            <a:r>
              <a:rPr lang="en-GB" dirty="0" smtClean="0">
                <a:latin typeface="Arial Narrow" pitchFamily="34" charset="0"/>
              </a:rPr>
              <a:t>X</a:t>
            </a:r>
            <a:r>
              <a:rPr lang="en-GB" baseline="-25000" dirty="0" smtClean="0">
                <a:latin typeface="Arial Narrow" pitchFamily="34" charset="0"/>
              </a:rPr>
              <a:t>1</a:t>
            </a:r>
            <a:r>
              <a:rPr lang="en-GB" dirty="0" smtClean="0">
                <a:latin typeface="Arial Narrow" pitchFamily="34" charset="0"/>
              </a:rPr>
              <a:t> + </a:t>
            </a:r>
            <a:r>
              <a:rPr lang="el-GR" dirty="0" smtClean="0">
                <a:latin typeface="Arial Narrow" pitchFamily="34" charset="0"/>
              </a:rPr>
              <a:t>β</a:t>
            </a:r>
            <a:r>
              <a:rPr lang="en-GB" baseline="-25000" dirty="0" smtClean="0">
                <a:latin typeface="Arial Narrow" pitchFamily="34" charset="0"/>
              </a:rPr>
              <a:t>2</a:t>
            </a:r>
            <a:r>
              <a:rPr lang="en-GB" dirty="0" smtClean="0">
                <a:latin typeface="Arial Narrow" pitchFamily="34" charset="0"/>
              </a:rPr>
              <a:t>X</a:t>
            </a:r>
            <a:r>
              <a:rPr lang="en-GB" baseline="-25000" dirty="0" smtClean="0">
                <a:latin typeface="Arial Narrow" pitchFamily="34" charset="0"/>
              </a:rPr>
              <a:t>2</a:t>
            </a:r>
            <a:r>
              <a:rPr lang="en-GB" dirty="0" smtClean="0">
                <a:latin typeface="Arial Narrow" pitchFamily="34" charset="0"/>
              </a:rPr>
              <a:t> + ... + </a:t>
            </a:r>
            <a:r>
              <a:rPr lang="el-GR" dirty="0" smtClean="0">
                <a:latin typeface="Arial Narrow" pitchFamily="34" charset="0"/>
              </a:rPr>
              <a:t>β</a:t>
            </a:r>
            <a:r>
              <a:rPr lang="en-GB" baseline="-25000" dirty="0" err="1" smtClean="0">
                <a:latin typeface="Arial Narrow" pitchFamily="34" charset="0"/>
              </a:rPr>
              <a:t>i</a:t>
            </a:r>
            <a:r>
              <a:rPr lang="en-GB" dirty="0" err="1" smtClean="0">
                <a:latin typeface="Arial Narrow" pitchFamily="34" charset="0"/>
              </a:rPr>
              <a:t>X</a:t>
            </a:r>
            <a:r>
              <a:rPr lang="en-GB" baseline="-25000" dirty="0" err="1" smtClean="0">
                <a:latin typeface="Arial Narrow" pitchFamily="34" charset="0"/>
              </a:rPr>
              <a:t>i</a:t>
            </a:r>
            <a:r>
              <a:rPr lang="en-GB" dirty="0" smtClean="0">
                <a:latin typeface="Arial Narrow" pitchFamily="34" charset="0"/>
              </a:rPr>
              <a:t> + </a:t>
            </a:r>
            <a:r>
              <a:rPr lang="el-GR" dirty="0" smtClean="0">
                <a:latin typeface="Arial Narrow" pitchFamily="34" charset="0"/>
              </a:rPr>
              <a:t>ε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5400000" flipH="1">
            <a:off x="3981450" y="209550"/>
            <a:ext cx="419100" cy="441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743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Systematic component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3581400"/>
            <a:ext cx="754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 Narrow" pitchFamily="34" charset="0"/>
              </a:rPr>
              <a:t>     May contain </a:t>
            </a:r>
            <a:r>
              <a:rPr lang="en-US" sz="2800" b="1" dirty="0" smtClean="0">
                <a:latin typeface="Arial Narrow" pitchFamily="34" charset="0"/>
              </a:rPr>
              <a:t>interactions/effect modifiers</a:t>
            </a:r>
            <a:r>
              <a:rPr lang="en-US" sz="2800" dirty="0" smtClean="0">
                <a:latin typeface="Arial Narrow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 Narrow" pitchFamily="34" charset="0"/>
              </a:rPr>
              <a:t>     Polynomials/ fractional polynomial.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 Narrow" pitchFamily="34" charset="0"/>
              </a:rPr>
              <a:t>     Or any suitable function that best describes   	the </a:t>
            </a:r>
            <a:r>
              <a:rPr lang="en-US" sz="2800" dirty="0" smtClean="0">
                <a:latin typeface="Arial Narrow" pitchFamily="34" charset="0"/>
              </a:rPr>
              <a:t> 	response </a:t>
            </a:r>
            <a:r>
              <a:rPr lang="en-US" sz="2800" dirty="0" smtClean="0">
                <a:latin typeface="Arial Narrow" pitchFamily="34" charset="0"/>
              </a:rPr>
              <a:t>surface.</a:t>
            </a:r>
            <a:endParaRPr lang="en-US" sz="28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Model 1- 15  (word document: models)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R codes:  </a:t>
            </a:r>
            <a:r>
              <a:rPr lang="en-US" dirty="0" err="1" smtClean="0">
                <a:latin typeface="Arial Narrow" pitchFamily="34" charset="0"/>
              </a:rPr>
              <a:t>SBP_codes.R</a:t>
            </a:r>
            <a:endParaRPr lang="en-US" dirty="0" smtClean="0">
              <a:latin typeface="Arial Narrow" pitchFamily="34" charset="0"/>
            </a:endParaRPr>
          </a:p>
          <a:p>
            <a:r>
              <a:rPr lang="en-US" dirty="0" smtClean="0">
                <a:latin typeface="Arial Narrow" pitchFamily="34" charset="0"/>
              </a:rPr>
              <a:t>Has all possible combinations for the mean structure.</a:t>
            </a:r>
          </a:p>
          <a:p>
            <a:r>
              <a:rPr lang="en-US" dirty="0" smtClean="0">
                <a:latin typeface="Arial Narrow" pitchFamily="34" charset="0"/>
              </a:rPr>
              <a:t>Best model based on AIC : model5 </a:t>
            </a:r>
          </a:p>
          <a:p>
            <a:r>
              <a:rPr lang="en-US" dirty="0" smtClean="0">
                <a:latin typeface="Arial Narrow" pitchFamily="34" charset="0"/>
              </a:rPr>
              <a:t>Other model selection criteria : Cp mallow, adjusted R square, LRT for nested models.</a:t>
            </a:r>
            <a:endParaRPr lang="en-US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model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summary(model5)</a:t>
            </a:r>
          </a:p>
          <a:p>
            <a:pPr>
              <a:buNone/>
            </a:pPr>
            <a:r>
              <a:rPr lang="en-US" dirty="0" smtClean="0"/>
              <a:t>Call:</a:t>
            </a:r>
          </a:p>
          <a:p>
            <a:pPr>
              <a:buNone/>
            </a:pPr>
            <a:r>
              <a:rPr lang="en-US" dirty="0" smtClean="0"/>
              <a:t>lm(formula = SBP ~ Age + </a:t>
            </a:r>
            <a:r>
              <a:rPr lang="en-US" dirty="0" err="1" smtClean="0"/>
              <a:t>salt_sugar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Coefficients: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Signif</a:t>
            </a:r>
            <a:r>
              <a:rPr lang="en-US" dirty="0" smtClean="0"/>
              <a:t>. codes:  0 ‘***’ 0.001 ‘**’ 0.01 ‘*’ 0.05 ‘.’ 0.1 ‘ ’ 1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Residual standard error: 1.863 on 9997 degrees of freedom</a:t>
            </a:r>
          </a:p>
          <a:p>
            <a:pPr>
              <a:buNone/>
            </a:pPr>
            <a:r>
              <a:rPr lang="en-US" dirty="0" smtClean="0"/>
              <a:t>Multiple R-squared: 0.6516,     Adjusted R-squared: 0.6515 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2819400"/>
          <a:ext cx="7315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Std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value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105.900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&lt;0.0001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0.655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&lt;0.0001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Salt_sugar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0.643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diagnostics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8200" y="5334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56388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800" dirty="0" smtClean="0">
                <a:latin typeface="Arial Narrow" pitchFamily="34" charset="0"/>
              </a:rPr>
              <a:t>Normality and </a:t>
            </a:r>
            <a:r>
              <a:rPr lang="en-US" sz="2800" dirty="0" err="1" smtClean="0">
                <a:latin typeface="Arial Narrow" pitchFamily="34" charset="0"/>
              </a:rPr>
              <a:t>constance</a:t>
            </a:r>
            <a:r>
              <a:rPr lang="en-US" sz="2800" dirty="0" smtClean="0">
                <a:latin typeface="Arial Narrow" pitchFamily="34" charset="0"/>
              </a:rPr>
              <a:t> of variance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Arial Narrow" pitchFamily="34" charset="0"/>
              </a:rPr>
              <a:t> Non-independence of errors (Durbin Watson : D=2.07)</a:t>
            </a:r>
            <a:endParaRPr lang="en-US" sz="28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interpretations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Age : A difference in age by 1 year for individuals who take similar quantities of salt/sugar implies +0.655 SBP.</a:t>
            </a:r>
          </a:p>
          <a:p>
            <a:r>
              <a:rPr lang="en-US" dirty="0" err="1" smtClean="0">
                <a:latin typeface="Arial Narrow" pitchFamily="34" charset="0"/>
              </a:rPr>
              <a:t>Salt_sugar</a:t>
            </a:r>
            <a:r>
              <a:rPr lang="en-US" dirty="0" smtClean="0">
                <a:latin typeface="Arial Narrow" pitchFamily="34" charset="0"/>
              </a:rPr>
              <a:t> : For individuals of the same age, an additional intake of salt/sugar 1 spoon implies +0.643 SBP.</a:t>
            </a:r>
          </a:p>
          <a:p>
            <a:r>
              <a:rPr lang="en-US" b="1" dirty="0" smtClean="0">
                <a:latin typeface="Arial Narrow" pitchFamily="34" charset="0"/>
              </a:rPr>
              <a:t>What is the interpretation of the intercept?? </a:t>
            </a:r>
            <a:endParaRPr lang="en-US" b="1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Synonym – effect modification</a:t>
            </a:r>
          </a:p>
          <a:p>
            <a:r>
              <a:rPr lang="en-US" dirty="0" smtClean="0">
                <a:latin typeface="Arial Narrow" pitchFamily="34" charset="0"/>
              </a:rPr>
              <a:t>An effect of interaction occurs when a relation between (at least) two variables is modified by (at least one) other variable.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Additive vs. Non-additive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A. Additive (no interaction)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B. Nonadditive (interaction)</a:t>
            </a:r>
            <a:endParaRPr lang="en-GB" dirty="0"/>
          </a:p>
        </p:txBody>
      </p:sp>
      <p:grpSp>
        <p:nvGrpSpPr>
          <p:cNvPr id="4" name="Group 28"/>
          <p:cNvGrpSpPr>
            <a:grpSpLocks noGrp="1"/>
          </p:cNvGrpSpPr>
          <p:nvPr>
            <p:ph sz="half" idx="2"/>
          </p:nvPr>
        </p:nvGrpSpPr>
        <p:grpSpPr bwMode="auto">
          <a:xfrm>
            <a:off x="152891" y="2174875"/>
            <a:ext cx="4344497" cy="3866632"/>
            <a:chOff x="149" y="2217"/>
            <a:chExt cx="3355" cy="1964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624" y="2217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624" y="3945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624" y="3024"/>
              <a:ext cx="1872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824" y="3993"/>
              <a:ext cx="81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dirty="0" smtClean="0"/>
                <a:t>Age</a:t>
              </a:r>
              <a:endParaRPr lang="de-DE" dirty="0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49" y="3086"/>
              <a:ext cx="67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i="1" dirty="0" smtClean="0"/>
                <a:t>SBP</a:t>
              </a:r>
              <a:endParaRPr lang="de-DE" dirty="0"/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2544" y="2928"/>
              <a:ext cx="960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dirty="0" smtClean="0"/>
                <a:t>Male</a:t>
              </a:r>
              <a:endParaRPr lang="de-DE" dirty="0"/>
            </a:p>
          </p:txBody>
        </p:sp>
      </p:grpSp>
      <p:grpSp>
        <p:nvGrpSpPr>
          <p:cNvPr id="6" name="Group 28"/>
          <p:cNvGrpSpPr>
            <a:grpSpLocks noGrp="1"/>
          </p:cNvGrpSpPr>
          <p:nvPr>
            <p:ph sz="quarter" idx="4"/>
          </p:nvPr>
        </p:nvGrpSpPr>
        <p:grpSpPr bwMode="auto">
          <a:xfrm>
            <a:off x="4419618" y="2174875"/>
            <a:ext cx="4267182" cy="3866632"/>
            <a:chOff x="210" y="2217"/>
            <a:chExt cx="3294" cy="1964"/>
          </a:xfrm>
        </p:grpSpPr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624" y="2217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624" y="3945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 flipV="1">
              <a:off x="624" y="3024"/>
              <a:ext cx="1872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1824" y="3993"/>
              <a:ext cx="81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dirty="0" smtClean="0"/>
                <a:t>Age</a:t>
              </a:r>
              <a:endParaRPr lang="de-DE" dirty="0"/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210" y="3048"/>
              <a:ext cx="672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dirty="0" smtClean="0"/>
                <a:t>SBP</a:t>
              </a:r>
              <a:endParaRPr lang="de-DE" dirty="0"/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2544" y="2928"/>
              <a:ext cx="960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dirty="0" smtClean="0"/>
                <a:t>Male</a:t>
              </a:r>
              <a:endParaRPr lang="de-DE" dirty="0"/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V="1">
            <a:off x="4932040" y="2924944"/>
            <a:ext cx="2160240" cy="2160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5576" y="3284984"/>
            <a:ext cx="2232248" cy="15841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59832" y="30689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7092280" y="26369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Female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Interpreting interaction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 Narrow" pitchFamily="34" charset="0"/>
              </a:rPr>
              <a:t>Interaction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latin typeface="Arial Narrow" pitchFamily="34" charset="0"/>
              </a:rPr>
              <a:t>not a single answer (point estimate)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latin typeface="Arial Narrow" pitchFamily="34" charset="0"/>
              </a:rPr>
              <a:t>linear combination of betas</a:t>
            </a:r>
          </a:p>
          <a:p>
            <a:endParaRPr lang="en-US" sz="2800" dirty="0" smtClean="0">
              <a:latin typeface="Arial Narrow" pitchFamily="34" charset="0"/>
            </a:endParaRPr>
          </a:p>
          <a:p>
            <a:r>
              <a:rPr lang="en-US" sz="2800" dirty="0" smtClean="0">
                <a:latin typeface="Arial Narrow" pitchFamily="34" charset="0"/>
              </a:rPr>
              <a:t>Main effects – interpretation changes to conditional</a:t>
            </a:r>
          </a:p>
          <a:p>
            <a:pPr>
              <a:buNone/>
            </a:pPr>
            <a:endParaRPr lang="en-US" sz="28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GB" sz="2400" dirty="0" smtClean="0">
                <a:latin typeface="Arial Narrow" pitchFamily="34" charset="0"/>
              </a:rPr>
              <a:t>The principles of Simple Regression Analysis can be extended to two or more explanatory variables. </a:t>
            </a:r>
          </a:p>
          <a:p>
            <a:pPr>
              <a:spcBef>
                <a:spcPct val="50000"/>
              </a:spcBef>
            </a:pPr>
            <a:r>
              <a:rPr lang="en-GB" sz="2400" dirty="0" smtClean="0">
                <a:latin typeface="Arial Narrow" pitchFamily="34" charset="0"/>
              </a:rPr>
              <a:t>With more explanatory variables we get an equation</a:t>
            </a:r>
          </a:p>
          <a:p>
            <a:pPr>
              <a:spcBef>
                <a:spcPct val="5000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     Y = </a:t>
            </a:r>
            <a:r>
              <a:rPr lang="el-GR" sz="2400" dirty="0" smtClean="0">
                <a:latin typeface="Arial Narrow" pitchFamily="34" charset="0"/>
              </a:rPr>
              <a:t>β</a:t>
            </a:r>
            <a:r>
              <a:rPr lang="en-US" sz="2400" baseline="-25000" dirty="0" smtClean="0">
                <a:latin typeface="Arial Narrow" pitchFamily="34" charset="0"/>
              </a:rPr>
              <a:t>0</a:t>
            </a:r>
            <a:r>
              <a:rPr lang="en-US" sz="2400" dirty="0" smtClean="0">
                <a:latin typeface="Arial Narrow" pitchFamily="34" charset="0"/>
              </a:rPr>
              <a:t> +</a:t>
            </a:r>
            <a:r>
              <a:rPr lang="el-GR" sz="2400" dirty="0" smtClean="0">
                <a:latin typeface="Arial Narrow" pitchFamily="34" charset="0"/>
              </a:rPr>
              <a:t>β</a:t>
            </a:r>
            <a:r>
              <a:rPr lang="en-GB" sz="2400" baseline="-25000" dirty="0" smtClean="0">
                <a:latin typeface="Arial Narrow" pitchFamily="34" charset="0"/>
              </a:rPr>
              <a:t>1</a:t>
            </a:r>
            <a:r>
              <a:rPr lang="en-GB" sz="2400" dirty="0" smtClean="0">
                <a:latin typeface="Arial Narrow" pitchFamily="34" charset="0"/>
              </a:rPr>
              <a:t>X</a:t>
            </a:r>
            <a:r>
              <a:rPr lang="en-GB" sz="2400" baseline="-25000" dirty="0" smtClean="0">
                <a:latin typeface="Arial Narrow" pitchFamily="34" charset="0"/>
              </a:rPr>
              <a:t>1</a:t>
            </a:r>
            <a:r>
              <a:rPr lang="en-GB" sz="2400" dirty="0" smtClean="0">
                <a:latin typeface="Arial Narrow" pitchFamily="34" charset="0"/>
              </a:rPr>
              <a:t> + </a:t>
            </a:r>
            <a:r>
              <a:rPr lang="el-GR" sz="2400" dirty="0" smtClean="0">
                <a:latin typeface="Arial Narrow" pitchFamily="34" charset="0"/>
              </a:rPr>
              <a:t>β</a:t>
            </a:r>
            <a:r>
              <a:rPr lang="en-GB" sz="2400" baseline="-25000" dirty="0" smtClean="0">
                <a:latin typeface="Arial Narrow" pitchFamily="34" charset="0"/>
              </a:rPr>
              <a:t>2</a:t>
            </a:r>
            <a:r>
              <a:rPr lang="en-GB" sz="2400" dirty="0" smtClean="0">
                <a:latin typeface="Arial Narrow" pitchFamily="34" charset="0"/>
              </a:rPr>
              <a:t>X</a:t>
            </a:r>
            <a:r>
              <a:rPr lang="en-GB" sz="2400" baseline="-25000" dirty="0" smtClean="0">
                <a:latin typeface="Arial Narrow" pitchFamily="34" charset="0"/>
              </a:rPr>
              <a:t>2</a:t>
            </a:r>
            <a:r>
              <a:rPr lang="en-GB" sz="2400" dirty="0" smtClean="0">
                <a:latin typeface="Arial Narrow" pitchFamily="34" charset="0"/>
              </a:rPr>
              <a:t> + ... + </a:t>
            </a:r>
            <a:r>
              <a:rPr lang="el-GR" sz="2400" dirty="0" smtClean="0">
                <a:latin typeface="Arial Narrow" pitchFamily="34" charset="0"/>
              </a:rPr>
              <a:t>β</a:t>
            </a:r>
            <a:r>
              <a:rPr lang="en-GB" sz="2400" baseline="-25000" dirty="0" err="1" smtClean="0">
                <a:latin typeface="Arial Narrow" pitchFamily="34" charset="0"/>
              </a:rPr>
              <a:t>i</a:t>
            </a:r>
            <a:r>
              <a:rPr lang="en-GB" sz="2400" dirty="0" err="1" smtClean="0">
                <a:latin typeface="Arial Narrow" pitchFamily="34" charset="0"/>
              </a:rPr>
              <a:t>X</a:t>
            </a:r>
            <a:r>
              <a:rPr lang="en-GB" sz="2400" baseline="-25000" dirty="0" err="1" smtClean="0">
                <a:latin typeface="Arial Narrow" pitchFamily="34" charset="0"/>
              </a:rPr>
              <a:t>i</a:t>
            </a:r>
            <a:r>
              <a:rPr lang="en-GB" sz="2400" dirty="0" smtClean="0">
                <a:latin typeface="Arial Narrow" pitchFamily="34" charset="0"/>
              </a:rPr>
              <a:t> + </a:t>
            </a:r>
            <a:r>
              <a:rPr lang="el-GR" sz="2400" dirty="0">
                <a:latin typeface="Arial Narrow" pitchFamily="34" charset="0"/>
              </a:rPr>
              <a:t>ε</a:t>
            </a:r>
            <a:r>
              <a:rPr lang="en-GB" sz="2400" baseline="-25000" dirty="0" smtClean="0">
                <a:latin typeface="Arial Narrow" pitchFamily="34" charset="0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en-US" sz="2400" dirty="0" smtClean="0">
                <a:latin typeface="Arial Narrow" pitchFamily="34" charset="0"/>
              </a:rPr>
              <a:t>Where : Y – response/outcome</a:t>
            </a:r>
          </a:p>
          <a:p>
            <a:pPr>
              <a:spcBef>
                <a:spcPct val="50000"/>
              </a:spcBef>
              <a:buNone/>
            </a:pPr>
            <a:r>
              <a:rPr lang="en-US" sz="2400" baseline="-25000" dirty="0">
                <a:latin typeface="Arial Narrow" pitchFamily="34" charset="0"/>
              </a:rPr>
              <a:t> </a:t>
            </a:r>
            <a:r>
              <a:rPr lang="en-US" sz="2400" baseline="-25000" dirty="0" smtClean="0">
                <a:latin typeface="Arial Narrow" pitchFamily="34" charset="0"/>
              </a:rPr>
              <a:t>                           </a:t>
            </a:r>
            <a:r>
              <a:rPr lang="en-GB" sz="2400" dirty="0" smtClean="0">
                <a:latin typeface="Arial Narrow" pitchFamily="34" charset="0"/>
              </a:rPr>
              <a:t>X</a:t>
            </a:r>
            <a:r>
              <a:rPr lang="en-GB" sz="2400" baseline="-25000" dirty="0" smtClean="0">
                <a:latin typeface="Arial Narrow" pitchFamily="34" charset="0"/>
              </a:rPr>
              <a:t>i</a:t>
            </a:r>
            <a:r>
              <a:rPr lang="en-US" sz="2400" baseline="-25000" dirty="0" smtClean="0">
                <a:latin typeface="Arial Narrow" pitchFamily="34" charset="0"/>
              </a:rPr>
              <a:t>  </a:t>
            </a:r>
            <a:r>
              <a:rPr lang="en-US" sz="2400" dirty="0" smtClean="0">
                <a:latin typeface="Arial Narrow" pitchFamily="34" charset="0"/>
              </a:rPr>
              <a:t>– predictor/explanatory variables</a:t>
            </a:r>
            <a:r>
              <a:rPr lang="en-US" sz="2400" baseline="-25000" dirty="0" smtClean="0">
                <a:latin typeface="Arial Narrow" pitchFamily="34" charset="0"/>
              </a:rPr>
              <a:t> </a:t>
            </a:r>
          </a:p>
          <a:p>
            <a:pPr>
              <a:spcBef>
                <a:spcPct val="5000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                   </a:t>
            </a:r>
            <a:r>
              <a:rPr lang="el-GR" sz="2400" dirty="0" smtClean="0">
                <a:latin typeface="Arial Narrow" pitchFamily="34" charset="0"/>
              </a:rPr>
              <a:t>β</a:t>
            </a:r>
            <a:r>
              <a:rPr lang="en-GB" sz="2400" baseline="-25000" dirty="0" err="1" smtClean="0">
                <a:latin typeface="Arial Narrow" pitchFamily="34" charset="0"/>
              </a:rPr>
              <a:t>i</a:t>
            </a:r>
            <a:r>
              <a:rPr lang="en-US" sz="2400" baseline="-25000" dirty="0" smtClean="0">
                <a:latin typeface="Arial Narrow" pitchFamily="34" charset="0"/>
              </a:rPr>
              <a:t>  </a:t>
            </a:r>
            <a:r>
              <a:rPr lang="en-US" sz="2400" dirty="0" smtClean="0">
                <a:latin typeface="Arial Narrow" pitchFamily="34" charset="0"/>
              </a:rPr>
              <a:t>– parameters</a:t>
            </a:r>
            <a:r>
              <a:rPr lang="en-US" sz="2400" baseline="-25000" dirty="0" smtClean="0">
                <a:latin typeface="Arial Narrow" pitchFamily="34" charset="0"/>
              </a:rPr>
              <a:t> </a:t>
            </a:r>
          </a:p>
          <a:p>
            <a:pPr>
              <a:spcBef>
                <a:spcPct val="5000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                    </a:t>
            </a:r>
            <a:r>
              <a:rPr lang="el-GR" sz="2400" dirty="0" smtClean="0">
                <a:latin typeface="Arial Narrow" pitchFamily="34" charset="0"/>
              </a:rPr>
              <a:t>ε</a:t>
            </a:r>
            <a:r>
              <a:rPr lang="en-US" sz="2400" dirty="0" smtClean="0">
                <a:latin typeface="Arial Narrow" pitchFamily="34" charset="0"/>
              </a:rPr>
              <a:t> – Error term</a:t>
            </a:r>
            <a:endParaRPr lang="en-GB" sz="2400" baseline="-25000" dirty="0" smtClean="0">
              <a:latin typeface="Arial Narrow" pitchFamily="34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GB" sz="2400" i="1" baseline="-25000" dirty="0" smtClean="0">
                <a:latin typeface="Arial Narrow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Suppose model8?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Std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Intercept(</a:t>
                      </a:r>
                      <a:r>
                        <a:rPr lang="el-GR" dirty="0" smtClean="0">
                          <a:latin typeface="Arial Narrow" pitchFamily="34" charset="0"/>
                        </a:rPr>
                        <a:t>β</a:t>
                      </a:r>
                      <a:r>
                        <a:rPr lang="en-US" baseline="-25000" dirty="0" smtClean="0">
                          <a:latin typeface="Arial Narrow" pitchFamily="34" charset="0"/>
                        </a:rPr>
                        <a:t>0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 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106.100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Age(</a:t>
                      </a:r>
                      <a:r>
                        <a:rPr lang="el-GR" dirty="0" smtClean="0">
                          <a:latin typeface="Arial Narrow" pitchFamily="34" charset="0"/>
                        </a:rPr>
                        <a:t>β</a:t>
                      </a:r>
                      <a:r>
                        <a:rPr lang="en-US" baseline="-25000" dirty="0" smtClean="0">
                          <a:latin typeface="Arial Narrow" pitchFamily="34" charset="0"/>
                        </a:rPr>
                        <a:t>1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baseline="0" dirty="0" smtClean="0"/>
                        <a:t>    0.651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&lt;0.0001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Salt_sugar</a:t>
                      </a:r>
                      <a:r>
                        <a:rPr lang="en-US" dirty="0" smtClean="0"/>
                        <a:t>(</a:t>
                      </a:r>
                      <a:r>
                        <a:rPr lang="el-GR" dirty="0" smtClean="0">
                          <a:latin typeface="Arial Narrow" pitchFamily="34" charset="0"/>
                        </a:rPr>
                        <a:t>β</a:t>
                      </a:r>
                      <a:r>
                        <a:rPr lang="en-US" baseline="-25000" dirty="0" smtClean="0">
                          <a:latin typeface="Arial Narrow" pitchFamily="34" charset="0"/>
                        </a:rPr>
                        <a:t>2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0.598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&lt;0.0001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Age*</a:t>
                      </a:r>
                      <a:r>
                        <a:rPr lang="en-US" dirty="0" err="1" smtClean="0"/>
                        <a:t>Salt_sugar</a:t>
                      </a:r>
                      <a:r>
                        <a:rPr lang="en-US" dirty="0" smtClean="0"/>
                        <a:t>(</a:t>
                      </a:r>
                      <a:r>
                        <a:rPr lang="el-GR" dirty="0" smtClean="0">
                          <a:latin typeface="Arial Narrow" pitchFamily="34" charset="0"/>
                        </a:rPr>
                        <a:t>β</a:t>
                      </a:r>
                      <a:r>
                        <a:rPr lang="en-US" baseline="-25000" dirty="0" smtClean="0">
                          <a:latin typeface="Arial Narrow" pitchFamily="34" charset="0"/>
                        </a:rPr>
                        <a:t>3</a:t>
                      </a:r>
                      <a:r>
                        <a:rPr lang="en-US" dirty="0" smtClean="0">
                          <a:latin typeface="Arial Narrow" pitchFamily="34" charset="0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0.6360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Likelihood Ratio Test (LRT)</a:t>
            </a:r>
          </a:p>
          <a:p>
            <a:pPr>
              <a:buNone/>
            </a:pPr>
            <a:r>
              <a:rPr lang="en-US" dirty="0" smtClean="0"/>
              <a:t>    a)      SBP = </a:t>
            </a:r>
            <a:r>
              <a:rPr lang="el-GR" dirty="0" smtClean="0">
                <a:latin typeface="Arial Narrow" pitchFamily="34" charset="0"/>
              </a:rPr>
              <a:t>β</a:t>
            </a:r>
            <a:r>
              <a:rPr lang="en-US" baseline="-25000" dirty="0" smtClean="0">
                <a:latin typeface="Arial Narrow" pitchFamily="34" charset="0"/>
              </a:rPr>
              <a:t>0</a:t>
            </a:r>
            <a:r>
              <a:rPr lang="en-US" dirty="0" smtClean="0">
                <a:latin typeface="Arial Narrow" pitchFamily="34" charset="0"/>
              </a:rPr>
              <a:t> +</a:t>
            </a:r>
            <a:r>
              <a:rPr lang="el-GR" dirty="0" smtClean="0">
                <a:latin typeface="Arial Narrow" pitchFamily="34" charset="0"/>
              </a:rPr>
              <a:t> β</a:t>
            </a:r>
            <a:r>
              <a:rPr lang="en-US" baseline="-25000" dirty="0" smtClean="0">
                <a:latin typeface="Arial Narrow" pitchFamily="34" charset="0"/>
              </a:rPr>
              <a:t>1</a:t>
            </a:r>
            <a:r>
              <a:rPr lang="en-US" dirty="0" smtClean="0"/>
              <a:t>Age + </a:t>
            </a:r>
            <a:r>
              <a:rPr lang="el-GR" dirty="0" smtClean="0">
                <a:latin typeface="Arial Narrow" pitchFamily="34" charset="0"/>
              </a:rPr>
              <a:t>β</a:t>
            </a:r>
            <a:r>
              <a:rPr lang="en-US" baseline="-25000" dirty="0" smtClean="0">
                <a:latin typeface="Arial Narrow" pitchFamily="34" charset="0"/>
              </a:rPr>
              <a:t>2</a:t>
            </a:r>
            <a:r>
              <a:rPr lang="en-US" dirty="0" smtClean="0"/>
              <a:t>salt_sugar</a:t>
            </a:r>
          </a:p>
          <a:p>
            <a:pPr>
              <a:buNone/>
            </a:pPr>
            <a:r>
              <a:rPr lang="en-US" dirty="0" smtClean="0"/>
              <a:t>    b)      SBP = </a:t>
            </a:r>
            <a:r>
              <a:rPr lang="el-GR" dirty="0" smtClean="0">
                <a:latin typeface="Arial Narrow" pitchFamily="34" charset="0"/>
              </a:rPr>
              <a:t>β</a:t>
            </a:r>
            <a:r>
              <a:rPr lang="en-US" baseline="-25000" dirty="0" smtClean="0">
                <a:latin typeface="Arial Narrow" pitchFamily="34" charset="0"/>
              </a:rPr>
              <a:t>0</a:t>
            </a:r>
            <a:r>
              <a:rPr lang="en-US" dirty="0" smtClean="0">
                <a:latin typeface="Arial Narrow" pitchFamily="34" charset="0"/>
              </a:rPr>
              <a:t> +</a:t>
            </a:r>
            <a:r>
              <a:rPr lang="el-GR" dirty="0" smtClean="0">
                <a:latin typeface="Arial Narrow" pitchFamily="34" charset="0"/>
              </a:rPr>
              <a:t> β</a:t>
            </a:r>
            <a:r>
              <a:rPr lang="en-US" baseline="-25000" dirty="0" smtClean="0">
                <a:latin typeface="Arial Narrow" pitchFamily="34" charset="0"/>
              </a:rPr>
              <a:t>1</a:t>
            </a:r>
            <a:r>
              <a:rPr lang="en-US" dirty="0" smtClean="0"/>
              <a:t>Age + </a:t>
            </a:r>
            <a:r>
              <a:rPr lang="el-GR" dirty="0" smtClean="0">
                <a:latin typeface="Arial Narrow" pitchFamily="34" charset="0"/>
              </a:rPr>
              <a:t>β</a:t>
            </a:r>
            <a:r>
              <a:rPr lang="en-US" baseline="-25000" dirty="0" smtClean="0">
                <a:latin typeface="Arial Narrow" pitchFamily="34" charset="0"/>
              </a:rPr>
              <a:t>2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/>
              <a:t>salt_sugar</a:t>
            </a:r>
            <a:r>
              <a:rPr lang="en-US" dirty="0" smtClean="0"/>
              <a:t> + </a:t>
            </a:r>
            <a:r>
              <a:rPr lang="el-GR" dirty="0" smtClean="0">
                <a:latin typeface="Arial Narrow" pitchFamily="34" charset="0"/>
              </a:rPr>
              <a:t>β</a:t>
            </a:r>
            <a:r>
              <a:rPr lang="en-US" baseline="-25000" dirty="0" smtClean="0">
                <a:latin typeface="Arial Narrow" pitchFamily="34" charset="0"/>
              </a:rPr>
              <a:t>3</a:t>
            </a:r>
            <a:r>
              <a:rPr lang="en-US" dirty="0" smtClean="0"/>
              <a:t>Age* </a:t>
            </a:r>
            <a:r>
              <a:rPr lang="en-US" dirty="0" err="1" smtClean="0"/>
              <a:t>salt_sugar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Hypothesis: </a:t>
            </a:r>
            <a:r>
              <a:rPr lang="en-US" dirty="0" smtClean="0">
                <a:latin typeface="Arial Narrow" pitchFamily="34" charset="0"/>
              </a:rPr>
              <a:t>H</a:t>
            </a:r>
            <a:r>
              <a:rPr lang="en-US" baseline="-25000" dirty="0" smtClean="0">
                <a:latin typeface="Arial Narrow" pitchFamily="34" charset="0"/>
              </a:rPr>
              <a:t>0</a:t>
            </a:r>
            <a:r>
              <a:rPr lang="en-US" dirty="0" smtClean="0">
                <a:latin typeface="Arial Narrow" pitchFamily="34" charset="0"/>
              </a:rPr>
              <a:t> :</a:t>
            </a:r>
            <a:r>
              <a:rPr lang="el-GR" dirty="0" smtClean="0">
                <a:latin typeface="Arial Narrow" pitchFamily="34" charset="0"/>
              </a:rPr>
              <a:t> β</a:t>
            </a:r>
            <a:r>
              <a:rPr lang="en-US" baseline="-25000" dirty="0" smtClean="0">
                <a:latin typeface="Arial Narrow" pitchFamily="34" charset="0"/>
              </a:rPr>
              <a:t>3</a:t>
            </a:r>
            <a:r>
              <a:rPr lang="en-US" dirty="0" smtClean="0">
                <a:latin typeface="Arial Narrow" pitchFamily="34" charset="0"/>
              </a:rPr>
              <a:t> =0     vs. H</a:t>
            </a:r>
            <a:r>
              <a:rPr lang="en-US" baseline="-25000" dirty="0" smtClean="0">
                <a:latin typeface="Arial Narrow" pitchFamily="34" charset="0"/>
              </a:rPr>
              <a:t>0</a:t>
            </a:r>
            <a:r>
              <a:rPr lang="en-US" dirty="0" smtClean="0">
                <a:latin typeface="Arial Narrow" pitchFamily="34" charset="0"/>
              </a:rPr>
              <a:t> :</a:t>
            </a:r>
            <a:r>
              <a:rPr lang="el-GR" dirty="0" smtClean="0">
                <a:latin typeface="Arial Narrow" pitchFamily="34" charset="0"/>
              </a:rPr>
              <a:t> β</a:t>
            </a:r>
            <a:r>
              <a:rPr lang="en-US" baseline="-25000" dirty="0" smtClean="0">
                <a:latin typeface="Arial Narrow" pitchFamily="34" charset="0"/>
              </a:rPr>
              <a:t>3</a:t>
            </a:r>
            <a:r>
              <a:rPr lang="en-US" dirty="0" smtClean="0">
                <a:latin typeface="Arial Narrow" pitchFamily="34" charset="0"/>
              </a:rPr>
              <a:t> ≠0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       </a:t>
            </a:r>
          </a:p>
          <a:p>
            <a:pPr>
              <a:buNone/>
            </a:pPr>
            <a:endParaRPr lang="en-US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        library(</a:t>
            </a:r>
            <a:r>
              <a:rPr lang="en-US" dirty="0" err="1" smtClean="0">
                <a:latin typeface="Arial Narrow" pitchFamily="34" charset="0"/>
              </a:rPr>
              <a:t>lmtest</a:t>
            </a:r>
            <a:r>
              <a:rPr lang="en-US" dirty="0" smtClean="0">
                <a:latin typeface="Arial Narrow" pitchFamily="34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        </a:t>
            </a:r>
            <a:r>
              <a:rPr lang="en-US" dirty="0" err="1" smtClean="0">
                <a:latin typeface="Arial Narrow" pitchFamily="34" charset="0"/>
              </a:rPr>
              <a:t>lrtest</a:t>
            </a:r>
            <a:r>
              <a:rPr lang="en-US" dirty="0" smtClean="0">
                <a:latin typeface="Arial Narrow" pitchFamily="34" charset="0"/>
              </a:rPr>
              <a:t>(model5,model8) </a:t>
            </a:r>
          </a:p>
          <a:p>
            <a:pPr>
              <a:buNone/>
            </a:pPr>
            <a:r>
              <a:rPr lang="fr-FR" dirty="0" smtClean="0">
                <a:latin typeface="Arial Narrow" pitchFamily="34" charset="0"/>
              </a:rPr>
              <a:t>           </a:t>
            </a:r>
            <a:r>
              <a:rPr lang="fr-FR" dirty="0" err="1" smtClean="0">
                <a:latin typeface="Arial Narrow" pitchFamily="34" charset="0"/>
              </a:rPr>
              <a:t>LogLik</a:t>
            </a:r>
            <a:r>
              <a:rPr lang="fr-FR" dirty="0" smtClean="0">
                <a:latin typeface="Arial Narrow" pitchFamily="34" charset="0"/>
              </a:rPr>
              <a:t>      </a:t>
            </a:r>
            <a:r>
              <a:rPr lang="fr-FR" dirty="0" err="1" smtClean="0">
                <a:latin typeface="Arial Narrow" pitchFamily="34" charset="0"/>
              </a:rPr>
              <a:t>Df</a:t>
            </a:r>
            <a:r>
              <a:rPr lang="fr-FR" dirty="0" smtClean="0">
                <a:latin typeface="Arial Narrow" pitchFamily="34" charset="0"/>
              </a:rPr>
              <a:t>              </a:t>
            </a:r>
            <a:r>
              <a:rPr lang="fr-FR" dirty="0" err="1" smtClean="0">
                <a:latin typeface="Arial Narrow" pitchFamily="34" charset="0"/>
              </a:rPr>
              <a:t>Chisq</a:t>
            </a:r>
            <a:r>
              <a:rPr lang="fr-FR" dirty="0" smtClean="0">
                <a:latin typeface="Arial Narrow" pitchFamily="34" charset="0"/>
              </a:rPr>
              <a:t>             Pr(&gt;</a:t>
            </a:r>
            <a:r>
              <a:rPr lang="fr-FR" dirty="0" err="1" smtClean="0">
                <a:latin typeface="Arial Narrow" pitchFamily="34" charset="0"/>
              </a:rPr>
              <a:t>Chisq</a:t>
            </a:r>
            <a:r>
              <a:rPr lang="fr-FR" dirty="0" smtClean="0">
                <a:latin typeface="Arial Narrow" pitchFamily="34" charset="0"/>
              </a:rPr>
              <a:t>)</a:t>
            </a:r>
          </a:p>
          <a:p>
            <a:pPr>
              <a:buNone/>
            </a:pPr>
            <a:r>
              <a:rPr lang="fr-FR" dirty="0" smtClean="0">
                <a:latin typeface="Arial Narrow" pitchFamily="34" charset="0"/>
              </a:rPr>
              <a:t>           -20408                     </a:t>
            </a:r>
          </a:p>
          <a:p>
            <a:pPr>
              <a:buNone/>
            </a:pPr>
            <a:r>
              <a:rPr lang="fr-FR" dirty="0" smtClean="0">
                <a:latin typeface="Arial Narrow" pitchFamily="34" charset="0"/>
              </a:rPr>
              <a:t>           -20408      1               0.2245             0.6357</a:t>
            </a:r>
            <a:endParaRPr lang="en-US" dirty="0" smtClean="0">
              <a:latin typeface="Arial Narrow" pitchFamily="34" charset="0"/>
            </a:endParaRPr>
          </a:p>
          <a:p>
            <a:pPr>
              <a:buNone/>
            </a:pPr>
            <a:endParaRPr lang="en-US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       </a:t>
            </a:r>
            <a:r>
              <a:rPr lang="en-US" b="1" dirty="0" smtClean="0">
                <a:latin typeface="Arial Narrow" pitchFamily="34" charset="0"/>
              </a:rPr>
              <a:t>Conclusion :       </a:t>
            </a:r>
            <a:r>
              <a:rPr lang="el-GR" dirty="0" smtClean="0">
                <a:latin typeface="Arial Narrow" pitchFamily="34" charset="0"/>
              </a:rPr>
              <a:t>β</a:t>
            </a:r>
            <a:r>
              <a:rPr lang="en-US" baseline="-25000" dirty="0" smtClean="0">
                <a:latin typeface="Arial Narrow" pitchFamily="34" charset="0"/>
              </a:rPr>
              <a:t>3</a:t>
            </a:r>
            <a:r>
              <a:rPr lang="en-US" dirty="0" smtClean="0">
                <a:latin typeface="Arial Narrow" pitchFamily="34" charset="0"/>
              </a:rPr>
              <a:t> =0 </a:t>
            </a:r>
            <a:endParaRPr lang="en-US" b="1" dirty="0" smtClean="0">
              <a:latin typeface="Arial Narrow" pitchFamily="34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in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       </a:t>
            </a:r>
            <a:r>
              <a:rPr lang="en-US" sz="2400" dirty="0" err="1" smtClean="0"/>
              <a:t>logit</a:t>
            </a:r>
            <a:r>
              <a:rPr lang="en-US" sz="2400" dirty="0" smtClean="0"/>
              <a:t>(p) = </a:t>
            </a:r>
            <a:r>
              <a:rPr lang="el-GR" sz="2400" dirty="0" smtClean="0"/>
              <a:t>β</a:t>
            </a:r>
            <a:r>
              <a:rPr lang="el-GR" sz="2400" baseline="-25000" dirty="0" smtClean="0"/>
              <a:t>0</a:t>
            </a:r>
            <a:r>
              <a:rPr lang="el-GR" sz="2400" dirty="0" smtClean="0"/>
              <a:t> + β</a:t>
            </a:r>
            <a:r>
              <a:rPr lang="el-GR" sz="2400" baseline="-25000" dirty="0" smtClean="0"/>
              <a:t>1</a:t>
            </a:r>
            <a:r>
              <a:rPr lang="el-GR" sz="2400" dirty="0" smtClean="0"/>
              <a:t>*</a:t>
            </a:r>
            <a:r>
              <a:rPr lang="en-US" sz="2400" b="1" dirty="0" smtClean="0"/>
              <a:t>female</a:t>
            </a:r>
            <a:r>
              <a:rPr lang="en-US" sz="2400" dirty="0" smtClean="0"/>
              <a:t> + </a:t>
            </a:r>
            <a:r>
              <a:rPr lang="el-GR" sz="2400" dirty="0" smtClean="0"/>
              <a:t>β</a:t>
            </a:r>
            <a:r>
              <a:rPr lang="el-GR" sz="2400" baseline="-25000" dirty="0" smtClean="0"/>
              <a:t>2</a:t>
            </a:r>
            <a:r>
              <a:rPr lang="el-GR" sz="2400" dirty="0" smtClean="0"/>
              <a:t>*</a:t>
            </a:r>
            <a:r>
              <a:rPr lang="en-US" sz="2400" b="1" dirty="0" smtClean="0"/>
              <a:t>math</a:t>
            </a:r>
            <a:r>
              <a:rPr lang="en-US" sz="2400" dirty="0" smtClean="0"/>
              <a:t> + </a:t>
            </a:r>
            <a:r>
              <a:rPr lang="el-GR" sz="2400" dirty="0" smtClean="0"/>
              <a:t>β</a:t>
            </a:r>
            <a:r>
              <a:rPr lang="el-GR" sz="2400" baseline="-25000" dirty="0" smtClean="0"/>
              <a:t>3</a:t>
            </a:r>
            <a:r>
              <a:rPr lang="el-GR" sz="2400" dirty="0" smtClean="0"/>
              <a:t>*</a:t>
            </a:r>
            <a:r>
              <a:rPr lang="en-US" sz="2400" b="1" dirty="0" smtClean="0"/>
              <a:t>female*math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          Response : Being in honors class.</a:t>
            </a:r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51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0.349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0.13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&lt;0.0001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Female*Math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0.210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algn="just"/>
            <a:r>
              <a:rPr lang="en-US" dirty="0" smtClean="0">
                <a:latin typeface="Arial Narrow" pitchFamily="34" charset="0"/>
              </a:rPr>
              <a:t>In the presence of interaction term of </a:t>
            </a:r>
            <a:r>
              <a:rPr lang="en-US" b="1" dirty="0" smtClean="0">
                <a:latin typeface="Arial Narrow" pitchFamily="34" charset="0"/>
              </a:rPr>
              <a:t>female</a:t>
            </a:r>
            <a:r>
              <a:rPr lang="en-US" dirty="0" smtClean="0">
                <a:latin typeface="Arial Narrow" pitchFamily="34" charset="0"/>
              </a:rPr>
              <a:t> by </a:t>
            </a:r>
            <a:r>
              <a:rPr lang="en-US" b="1" dirty="0" smtClean="0">
                <a:latin typeface="Arial Narrow" pitchFamily="34" charset="0"/>
              </a:rPr>
              <a:t>math</a:t>
            </a:r>
            <a:r>
              <a:rPr lang="en-US" dirty="0" smtClean="0">
                <a:latin typeface="Arial Narrow" pitchFamily="34" charset="0"/>
              </a:rPr>
              <a:t>, we can no longer talk about the effect of </a:t>
            </a:r>
            <a:r>
              <a:rPr lang="en-US" b="1" dirty="0" smtClean="0">
                <a:latin typeface="Arial Narrow" pitchFamily="34" charset="0"/>
              </a:rPr>
              <a:t>female</a:t>
            </a:r>
            <a:r>
              <a:rPr lang="en-US" dirty="0" smtClean="0">
                <a:latin typeface="Arial Narrow" pitchFamily="34" charset="0"/>
              </a:rPr>
              <a:t>, holding all other variables at certain value, since it does not make sense to fix </a:t>
            </a:r>
            <a:r>
              <a:rPr lang="en-US" b="1" dirty="0" smtClean="0">
                <a:latin typeface="Arial Narrow" pitchFamily="34" charset="0"/>
              </a:rPr>
              <a:t>math</a:t>
            </a:r>
            <a:r>
              <a:rPr lang="en-US" dirty="0" smtClean="0">
                <a:latin typeface="Arial Narrow" pitchFamily="34" charset="0"/>
              </a:rPr>
              <a:t> and </a:t>
            </a:r>
            <a:r>
              <a:rPr lang="en-US" b="1" dirty="0" err="1" smtClean="0">
                <a:latin typeface="Arial Narrow" pitchFamily="34" charset="0"/>
              </a:rPr>
              <a:t>femalexmath</a:t>
            </a:r>
            <a:r>
              <a:rPr lang="en-US" dirty="0" smtClean="0">
                <a:latin typeface="Arial Narrow" pitchFamily="34" charset="0"/>
              </a:rPr>
              <a:t> at certain value and still allow female change from 0 to 1!</a:t>
            </a:r>
            <a:endParaRPr lang="en-US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>
                <a:latin typeface="Arial Narrow" pitchFamily="34" charset="0"/>
              </a:rPr>
              <a:t>Two equations arise: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a) For males (</a:t>
            </a:r>
            <a:r>
              <a:rPr lang="en-US" b="1" dirty="0" smtClean="0">
                <a:latin typeface="Arial Narrow" pitchFamily="34" charset="0"/>
              </a:rPr>
              <a:t>female</a:t>
            </a:r>
            <a:r>
              <a:rPr lang="en-US" dirty="0" smtClean="0">
                <a:latin typeface="Arial Narrow" pitchFamily="34" charset="0"/>
              </a:rPr>
              <a:t>=0), the equation is  </a:t>
            </a:r>
            <a:r>
              <a:rPr lang="en-US" dirty="0" smtClean="0">
                <a:latin typeface="Arial Narrow" pitchFamily="34" charset="0"/>
              </a:rPr>
              <a:t> simply</a:t>
            </a:r>
            <a:r>
              <a:rPr lang="en-US" dirty="0" smtClean="0">
                <a:latin typeface="Arial Narrow" pitchFamily="34" charset="0"/>
              </a:rPr>
              <a:t> 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</a:t>
            </a:r>
            <a:r>
              <a:rPr lang="en-US" dirty="0" err="1" smtClean="0">
                <a:latin typeface="Arial Narrow" pitchFamily="34" charset="0"/>
              </a:rPr>
              <a:t>logit</a:t>
            </a:r>
            <a:r>
              <a:rPr lang="en-US" dirty="0" smtClean="0">
                <a:latin typeface="Arial Narrow" pitchFamily="34" charset="0"/>
              </a:rPr>
              <a:t>(p) = log(p/(1-p))= β</a:t>
            </a:r>
            <a:r>
              <a:rPr lang="en-US" baseline="-25000" dirty="0" smtClean="0">
                <a:latin typeface="Arial Narrow" pitchFamily="34" charset="0"/>
              </a:rPr>
              <a:t>0 </a:t>
            </a:r>
            <a:r>
              <a:rPr lang="en-US" dirty="0" smtClean="0">
                <a:latin typeface="Arial Narrow" pitchFamily="34" charset="0"/>
              </a:rPr>
              <a:t>+ β</a:t>
            </a:r>
            <a:r>
              <a:rPr lang="en-US" baseline="-25000" dirty="0" smtClean="0">
                <a:latin typeface="Arial Narrow" pitchFamily="34" charset="0"/>
              </a:rPr>
              <a:t>2</a:t>
            </a:r>
            <a:r>
              <a:rPr lang="en-US" dirty="0" smtClean="0">
                <a:latin typeface="Arial Narrow" pitchFamily="34" charset="0"/>
              </a:rPr>
              <a:t>*</a:t>
            </a:r>
            <a:r>
              <a:rPr lang="en-US" b="1" dirty="0" smtClean="0">
                <a:latin typeface="Arial Narrow" pitchFamily="34" charset="0"/>
              </a:rPr>
              <a:t>math.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  b) For females, the equation is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   </a:t>
            </a:r>
            <a:r>
              <a:rPr lang="en-US" dirty="0" err="1" smtClean="0">
                <a:latin typeface="Arial Narrow" pitchFamily="34" charset="0"/>
              </a:rPr>
              <a:t>logit</a:t>
            </a:r>
            <a:r>
              <a:rPr lang="en-US" dirty="0" smtClean="0">
                <a:latin typeface="Arial Narrow" pitchFamily="34" charset="0"/>
              </a:rPr>
              <a:t>(p) = log(p/(1-p))= (β</a:t>
            </a:r>
            <a:r>
              <a:rPr lang="en-US" baseline="-25000" dirty="0" smtClean="0">
                <a:latin typeface="Arial Narrow" pitchFamily="34" charset="0"/>
              </a:rPr>
              <a:t>0 </a:t>
            </a:r>
            <a:r>
              <a:rPr lang="en-US" dirty="0" smtClean="0">
                <a:latin typeface="Arial Narrow" pitchFamily="34" charset="0"/>
              </a:rPr>
              <a:t>+ β</a:t>
            </a:r>
            <a:r>
              <a:rPr lang="en-US" baseline="-25000" dirty="0" smtClean="0">
                <a:latin typeface="Arial Narrow" pitchFamily="34" charset="0"/>
              </a:rPr>
              <a:t>1</a:t>
            </a:r>
            <a:r>
              <a:rPr lang="en-US" dirty="0" smtClean="0">
                <a:latin typeface="Arial Narrow" pitchFamily="34" charset="0"/>
              </a:rPr>
              <a:t>) + (β</a:t>
            </a:r>
            <a:r>
              <a:rPr lang="en-US" baseline="-25000" dirty="0" smtClean="0">
                <a:latin typeface="Arial Narrow" pitchFamily="34" charset="0"/>
              </a:rPr>
              <a:t>2</a:t>
            </a:r>
            <a:r>
              <a:rPr lang="en-US" dirty="0" smtClean="0">
                <a:latin typeface="Arial Narrow" pitchFamily="34" charset="0"/>
              </a:rPr>
              <a:t> + β</a:t>
            </a:r>
            <a:r>
              <a:rPr lang="en-US" baseline="-25000" dirty="0" smtClean="0">
                <a:latin typeface="Arial Narrow" pitchFamily="34" charset="0"/>
              </a:rPr>
              <a:t>3 </a:t>
            </a:r>
            <a:r>
              <a:rPr lang="en-US" dirty="0" smtClean="0">
                <a:latin typeface="Arial Narrow" pitchFamily="34" charset="0"/>
              </a:rPr>
              <a:t>)*</a:t>
            </a:r>
            <a:r>
              <a:rPr lang="en-US" b="1" dirty="0" smtClean="0">
                <a:latin typeface="Arial Narrow" pitchFamily="34" charset="0"/>
              </a:rPr>
              <a:t>math.</a:t>
            </a:r>
            <a:endParaRPr lang="en-US" dirty="0" smtClean="0">
              <a:latin typeface="Arial Narrow" pitchFamily="34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 Narrow" pitchFamily="34" charset="0"/>
              </a:rPr>
              <a:t>For male students, a one-unit increase in math score yields a change in log odds of 0.13. </a:t>
            </a:r>
          </a:p>
          <a:p>
            <a:r>
              <a:rPr lang="en-US" dirty="0" smtClean="0">
                <a:latin typeface="Arial Narrow" pitchFamily="34" charset="0"/>
              </a:rPr>
              <a:t> On the other hand, for the female students, a one-unit increase in math score yields a change in log odds of (.13 + .067) = 0.197.  </a:t>
            </a:r>
          </a:p>
          <a:p>
            <a:r>
              <a:rPr lang="en-US" dirty="0" smtClean="0">
                <a:latin typeface="Arial Narrow" pitchFamily="34" charset="0"/>
              </a:rPr>
              <a:t>For male students, the odds ratio is exp(.13)  = 1.14 for a one-unit increase in math score and the odds ratio for female students is exp(.197) = 1.22 for a one-unit increase in math score.  </a:t>
            </a:r>
          </a:p>
          <a:p>
            <a:r>
              <a:rPr lang="en-US" dirty="0" smtClean="0">
                <a:latin typeface="Arial Narrow" pitchFamily="34" charset="0"/>
              </a:rPr>
              <a:t>The ratio of these two odds ratios (female over male) turns out to be the </a:t>
            </a:r>
            <a:r>
              <a:rPr lang="en-US" dirty="0" err="1" smtClean="0">
                <a:latin typeface="Arial Narrow" pitchFamily="34" charset="0"/>
              </a:rPr>
              <a:t>exponentiated</a:t>
            </a:r>
            <a:r>
              <a:rPr lang="en-US" dirty="0" smtClean="0">
                <a:latin typeface="Arial Narrow" pitchFamily="34" charset="0"/>
              </a:rPr>
              <a:t> coefficient for the interaction term of </a:t>
            </a:r>
            <a:r>
              <a:rPr lang="en-US" b="1" dirty="0" smtClean="0">
                <a:latin typeface="Arial Narrow" pitchFamily="34" charset="0"/>
              </a:rPr>
              <a:t>female</a:t>
            </a:r>
            <a:r>
              <a:rPr lang="en-US" dirty="0" smtClean="0">
                <a:latin typeface="Arial Narrow" pitchFamily="34" charset="0"/>
              </a:rPr>
              <a:t> by </a:t>
            </a:r>
            <a:r>
              <a:rPr lang="en-US" b="1" dirty="0" smtClean="0">
                <a:latin typeface="Arial Narrow" pitchFamily="34" charset="0"/>
              </a:rPr>
              <a:t>math</a:t>
            </a:r>
            <a:r>
              <a:rPr lang="en-US" dirty="0" smtClean="0">
                <a:latin typeface="Arial Narrow" pitchFamily="34" charset="0"/>
              </a:rPr>
              <a:t>: 1.22/1.14 = exp(.067) = 1.07.</a:t>
            </a:r>
            <a:endParaRPr lang="en-US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en-GB" dirty="0" smtClean="0">
                <a:latin typeface="Arial Narrow" pitchFamily="34" charset="0"/>
                <a:cs typeface="Arial" pitchFamily="34" charset="0"/>
              </a:rPr>
              <a:t> Factors influencing SBP: </a:t>
            </a:r>
          </a:p>
          <a:p>
            <a:pPr algn="just">
              <a:spcBef>
                <a:spcPct val="50000"/>
              </a:spcBef>
              <a:buNone/>
            </a:pPr>
            <a:r>
              <a:rPr lang="en-GB" dirty="0" smtClean="0">
                <a:latin typeface="Arial Narrow" pitchFamily="34" charset="0"/>
                <a:cs typeface="Arial" pitchFamily="34" charset="0"/>
              </a:rPr>
              <a:t>     - salt/sugar intake?</a:t>
            </a:r>
          </a:p>
          <a:p>
            <a:pPr algn="just">
              <a:spcBef>
                <a:spcPct val="50000"/>
              </a:spcBef>
              <a:buNone/>
            </a:pPr>
            <a:r>
              <a:rPr lang="en-GB" dirty="0" smtClean="0">
                <a:latin typeface="Arial Narrow" pitchFamily="34" charset="0"/>
                <a:cs typeface="Arial" pitchFamily="34" charset="0"/>
              </a:rPr>
              <a:t>     - age?</a:t>
            </a:r>
          </a:p>
          <a:p>
            <a:pPr algn="just">
              <a:spcBef>
                <a:spcPct val="50000"/>
              </a:spcBef>
              <a:buNone/>
            </a:pPr>
            <a:r>
              <a:rPr lang="en-GB" dirty="0" smtClean="0">
                <a:latin typeface="Arial Narrow" pitchFamily="34" charset="0"/>
                <a:cs typeface="Arial" pitchFamily="34" charset="0"/>
              </a:rPr>
              <a:t>     - gender?</a:t>
            </a:r>
          </a:p>
          <a:p>
            <a:pPr>
              <a:spcBef>
                <a:spcPct val="50000"/>
              </a:spcBef>
            </a:pPr>
            <a:endParaRPr lang="en-GB" dirty="0" smtClean="0">
              <a:latin typeface="Arial Narrow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Arial Narrow" pitchFamily="34" charset="0"/>
              </a:rPr>
              <a:t>The errors are normally distributed</a:t>
            </a:r>
          </a:p>
          <a:p>
            <a:pPr lvl="0"/>
            <a:r>
              <a:rPr lang="en-US" dirty="0">
                <a:latin typeface="Arial Narrow" pitchFamily="34" charset="0"/>
              </a:rPr>
              <a:t>The mean of the errors is zero</a:t>
            </a:r>
          </a:p>
          <a:p>
            <a:pPr lvl="0"/>
            <a:r>
              <a:rPr lang="en-US" dirty="0">
                <a:latin typeface="Arial Narrow" pitchFamily="34" charset="0"/>
              </a:rPr>
              <a:t>Errors have a constant variance</a:t>
            </a:r>
          </a:p>
          <a:p>
            <a:pPr lvl="0"/>
            <a:r>
              <a:rPr lang="en-US" dirty="0">
                <a:latin typeface="Arial Narrow" pitchFamily="34" charset="0"/>
              </a:rPr>
              <a:t>The model errors are independent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3300" dirty="0" smtClean="0"/>
              <a:t> </a:t>
            </a:r>
            <a:r>
              <a:rPr lang="en-US" sz="7600" dirty="0" smtClean="0"/>
              <a:t>#### Generated data:</a:t>
            </a:r>
          </a:p>
          <a:p>
            <a:pPr>
              <a:buNone/>
            </a:pPr>
            <a:r>
              <a:rPr lang="en-GB" sz="7600" dirty="0" smtClean="0"/>
              <a:t>        library(</a:t>
            </a:r>
            <a:r>
              <a:rPr lang="en-GB" sz="7600" dirty="0" err="1" smtClean="0"/>
              <a:t>mvtnorm</a:t>
            </a:r>
            <a:r>
              <a:rPr lang="en-GB" sz="7600" dirty="0" smtClean="0"/>
              <a:t>)</a:t>
            </a:r>
            <a:endParaRPr lang="en-US" sz="7600" dirty="0" smtClean="0"/>
          </a:p>
          <a:p>
            <a:pPr>
              <a:buNone/>
            </a:pPr>
            <a:r>
              <a:rPr lang="en-GB" sz="7600" dirty="0" smtClean="0"/>
              <a:t>        </a:t>
            </a:r>
            <a:r>
              <a:rPr lang="en-GB" sz="7600" dirty="0" err="1" smtClean="0"/>
              <a:t>set.seed</a:t>
            </a:r>
            <a:r>
              <a:rPr lang="en-GB" sz="7600" dirty="0" smtClean="0"/>
              <a:t>(100)</a:t>
            </a:r>
            <a:endParaRPr lang="en-US" sz="7600" dirty="0" smtClean="0"/>
          </a:p>
          <a:p>
            <a:pPr>
              <a:buNone/>
            </a:pPr>
            <a:r>
              <a:rPr lang="en-GB" sz="7600" dirty="0" smtClean="0"/>
              <a:t> </a:t>
            </a:r>
            <a:endParaRPr lang="en-US" sz="7600" dirty="0" smtClean="0"/>
          </a:p>
          <a:p>
            <a:pPr>
              <a:buNone/>
            </a:pPr>
            <a:r>
              <a:rPr lang="en-GB" sz="7600" dirty="0" smtClean="0"/>
              <a:t>         #SBP-- Normal (124,10) &amp;&amp;&amp; Age-- Normal (23,5)</a:t>
            </a:r>
            <a:endParaRPr lang="en-US" sz="7600" dirty="0" smtClean="0"/>
          </a:p>
          <a:p>
            <a:pPr>
              <a:buNone/>
            </a:pPr>
            <a:r>
              <a:rPr lang="en-GB" sz="7600" dirty="0" smtClean="0"/>
              <a:t>         data&lt;- </a:t>
            </a:r>
            <a:r>
              <a:rPr lang="en-GB" sz="7600" dirty="0" err="1" smtClean="0"/>
              <a:t>rmvnorm</a:t>
            </a:r>
            <a:r>
              <a:rPr lang="en-GB" sz="7600" dirty="0" smtClean="0"/>
              <a:t>(n=10000,mean=c(23,124),sigma=matrix(c(5,0.7*</a:t>
            </a:r>
            <a:r>
              <a:rPr lang="en-GB" sz="7600" dirty="0" err="1" smtClean="0"/>
              <a:t>sqrt</a:t>
            </a:r>
            <a:r>
              <a:rPr lang="en-GB" sz="7600" dirty="0" smtClean="0"/>
              <a:t>(50),0.7*</a:t>
            </a:r>
            <a:r>
              <a:rPr lang="en-GB" sz="7600" dirty="0" err="1" smtClean="0"/>
              <a:t>sqrt</a:t>
            </a:r>
            <a:r>
              <a:rPr lang="en-GB" sz="7600" dirty="0" smtClean="0"/>
              <a:t>(50),10),2,2)) </a:t>
            </a:r>
            <a:endParaRPr lang="en-US" sz="7600" dirty="0" smtClean="0"/>
          </a:p>
          <a:p>
            <a:pPr>
              <a:buNone/>
            </a:pPr>
            <a:r>
              <a:rPr lang="en-GB" sz="7600" dirty="0" smtClean="0"/>
              <a:t>         </a:t>
            </a:r>
            <a:r>
              <a:rPr lang="en-GB" sz="7600" dirty="0" err="1" smtClean="0"/>
              <a:t>colnames</a:t>
            </a:r>
            <a:r>
              <a:rPr lang="en-GB" sz="7600" dirty="0" smtClean="0"/>
              <a:t>(data)&lt;-c("</a:t>
            </a:r>
            <a:r>
              <a:rPr lang="en-GB" sz="7600" dirty="0" err="1" smtClean="0"/>
              <a:t>Age","SBP</a:t>
            </a:r>
            <a:r>
              <a:rPr lang="en-GB" sz="7600" dirty="0" smtClean="0"/>
              <a:t>")</a:t>
            </a:r>
            <a:endParaRPr lang="en-US" sz="7600" dirty="0" smtClean="0"/>
          </a:p>
          <a:p>
            <a:pPr>
              <a:buNone/>
            </a:pPr>
            <a:r>
              <a:rPr lang="en-GB" sz="7600" dirty="0" smtClean="0"/>
              <a:t>        data&lt;-</a:t>
            </a:r>
            <a:r>
              <a:rPr lang="en-GB" sz="7600" dirty="0" err="1" smtClean="0"/>
              <a:t>data.frame</a:t>
            </a:r>
            <a:r>
              <a:rPr lang="en-GB" sz="7600" dirty="0" smtClean="0"/>
              <a:t>(data)</a:t>
            </a:r>
            <a:endParaRPr lang="en-US" sz="7600" dirty="0" smtClean="0"/>
          </a:p>
          <a:p>
            <a:pPr>
              <a:buNone/>
            </a:pPr>
            <a:r>
              <a:rPr lang="en-GB" sz="7600" dirty="0" smtClean="0"/>
              <a:t>         ###</a:t>
            </a:r>
            <a:r>
              <a:rPr lang="en-GB" sz="7600" dirty="0" err="1" smtClean="0"/>
              <a:t>Salt_sugar</a:t>
            </a:r>
            <a:r>
              <a:rPr lang="en-GB" sz="7600" dirty="0" smtClean="0"/>
              <a:t>-- intake : 1-8 spoons</a:t>
            </a:r>
            <a:endParaRPr lang="en-US" sz="7600" dirty="0" smtClean="0"/>
          </a:p>
          <a:p>
            <a:pPr>
              <a:buNone/>
            </a:pPr>
            <a:r>
              <a:rPr lang="en-GB" sz="7600" dirty="0" smtClean="0"/>
              <a:t>         </a:t>
            </a:r>
            <a:r>
              <a:rPr lang="en-GB" sz="7600" dirty="0" err="1" smtClean="0"/>
              <a:t>data$salt_sugar</a:t>
            </a:r>
            <a:r>
              <a:rPr lang="en-GB" sz="7600" dirty="0" smtClean="0"/>
              <a:t>&lt;-NULL</a:t>
            </a:r>
            <a:endParaRPr lang="en-US" sz="7600" dirty="0" smtClean="0"/>
          </a:p>
          <a:p>
            <a:pPr>
              <a:buNone/>
            </a:pPr>
            <a:r>
              <a:rPr lang="en-GB" sz="7600" dirty="0" smtClean="0"/>
              <a:t>         </a:t>
            </a:r>
            <a:r>
              <a:rPr lang="en-GB" sz="7600" dirty="0" err="1" smtClean="0"/>
              <a:t>data$salt_sugar</a:t>
            </a:r>
            <a:r>
              <a:rPr lang="en-GB" sz="7600" dirty="0" smtClean="0"/>
              <a:t>[</a:t>
            </a:r>
            <a:r>
              <a:rPr lang="en-GB" sz="7600" dirty="0" err="1" smtClean="0"/>
              <a:t>data$SBP</a:t>
            </a:r>
            <a:r>
              <a:rPr lang="en-GB" sz="7600" dirty="0" smtClean="0"/>
              <a:t>&gt;mean(</a:t>
            </a:r>
            <a:r>
              <a:rPr lang="en-GB" sz="7600" dirty="0" err="1" smtClean="0"/>
              <a:t>adata$SBP</a:t>
            </a:r>
            <a:r>
              <a:rPr lang="en-GB" sz="7600" dirty="0" smtClean="0"/>
              <a:t>)]&lt;-sample(5:8)</a:t>
            </a:r>
            <a:endParaRPr lang="en-US" sz="7600" dirty="0" smtClean="0"/>
          </a:p>
          <a:p>
            <a:pPr>
              <a:buNone/>
            </a:pPr>
            <a:r>
              <a:rPr lang="en-GB" sz="7600" dirty="0" smtClean="0"/>
              <a:t>         </a:t>
            </a:r>
            <a:r>
              <a:rPr lang="en-GB" sz="7600" dirty="0" err="1" smtClean="0"/>
              <a:t>data$salt_sugar</a:t>
            </a:r>
            <a:r>
              <a:rPr lang="en-GB" sz="7600" dirty="0" smtClean="0"/>
              <a:t>[is.na(</a:t>
            </a:r>
            <a:r>
              <a:rPr lang="en-GB" sz="7600" dirty="0" err="1" smtClean="0"/>
              <a:t>data$salt_sugar</a:t>
            </a:r>
            <a:r>
              <a:rPr lang="en-GB" sz="7600" dirty="0" smtClean="0"/>
              <a:t>)]&lt;-sample(1:4)</a:t>
            </a:r>
            <a:endParaRPr lang="en-US" sz="7600" dirty="0" smtClean="0"/>
          </a:p>
          <a:p>
            <a:pPr>
              <a:buNone/>
            </a:pPr>
            <a:r>
              <a:rPr lang="en-GB" sz="7600" dirty="0" smtClean="0"/>
              <a:t>         ###Gender::</a:t>
            </a:r>
            <a:endParaRPr lang="en-US" sz="7600" dirty="0" smtClean="0"/>
          </a:p>
          <a:p>
            <a:pPr>
              <a:buNone/>
            </a:pPr>
            <a:r>
              <a:rPr lang="en-GB" sz="7600" dirty="0" smtClean="0"/>
              <a:t>         </a:t>
            </a:r>
            <a:r>
              <a:rPr lang="en-GB" sz="7600" dirty="0" err="1" smtClean="0"/>
              <a:t>data$gender</a:t>
            </a:r>
            <a:r>
              <a:rPr lang="en-GB" sz="7600" dirty="0" smtClean="0"/>
              <a:t>&lt;-sample(1:2)</a:t>
            </a:r>
            <a:endParaRPr lang="en-US" sz="7600" dirty="0" smtClean="0"/>
          </a:p>
          <a:p>
            <a:pPr>
              <a:buNone/>
            </a:pPr>
            <a:r>
              <a:rPr lang="en-GB" sz="7600" dirty="0" smtClean="0"/>
              <a:t>         </a:t>
            </a:r>
            <a:r>
              <a:rPr lang="en-GB" sz="7600" dirty="0" err="1" smtClean="0"/>
              <a:t>data$gender</a:t>
            </a:r>
            <a:r>
              <a:rPr lang="en-GB" sz="7600" dirty="0" smtClean="0"/>
              <a:t>&lt;-factor(</a:t>
            </a:r>
            <a:r>
              <a:rPr lang="en-GB" sz="7600" dirty="0" err="1" smtClean="0"/>
              <a:t>data$gender,levels</a:t>
            </a:r>
            <a:r>
              <a:rPr lang="en-GB" sz="7600" dirty="0" smtClean="0"/>
              <a:t>=1:2,labels=c("</a:t>
            </a:r>
            <a:r>
              <a:rPr lang="en-GB" sz="7600" dirty="0" err="1" smtClean="0"/>
              <a:t>Male","Female</a:t>
            </a:r>
            <a:r>
              <a:rPr lang="en-GB" sz="7600" dirty="0" smtClean="0"/>
              <a:t>"))</a:t>
            </a:r>
            <a:endParaRPr lang="en-US" sz="7600" dirty="0" smtClean="0"/>
          </a:p>
          <a:p>
            <a:pPr>
              <a:buNone/>
            </a:pPr>
            <a:r>
              <a:rPr lang="en-US" sz="3300" dirty="0" smtClean="0"/>
              <a:t>    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Check response distribution: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-  Graphical techniques (histogram, density  plot).    </a:t>
            </a:r>
          </a:p>
          <a:p>
            <a:pPr>
              <a:buNone/>
            </a:pPr>
            <a:r>
              <a:rPr lang="en-US" dirty="0" smtClean="0"/>
              <a:t>head(data)</a:t>
            </a:r>
          </a:p>
          <a:p>
            <a:pPr>
              <a:buNone/>
            </a:pPr>
            <a:r>
              <a:rPr lang="en-US" dirty="0" smtClean="0"/>
              <a:t>Age                  SBP                   </a:t>
            </a:r>
            <a:r>
              <a:rPr lang="en-US" dirty="0" err="1" smtClean="0"/>
              <a:t>salt_sugar</a:t>
            </a:r>
            <a:r>
              <a:rPr lang="en-US" dirty="0" smtClean="0"/>
              <a:t>               gender</a:t>
            </a:r>
          </a:p>
          <a:p>
            <a:pPr>
              <a:buNone/>
            </a:pPr>
            <a:r>
              <a:rPr lang="en-US" dirty="0" smtClean="0"/>
              <a:t>23.16372        127.0646          6                              Male</a:t>
            </a:r>
          </a:p>
          <a:p>
            <a:pPr>
              <a:buNone/>
            </a:pPr>
            <a:r>
              <a:rPr lang="en-US" dirty="0" smtClean="0"/>
              <a:t>23.14923        123.7815          2                              Female</a:t>
            </a:r>
          </a:p>
          <a:p>
            <a:pPr>
              <a:buNone/>
            </a:pPr>
            <a:r>
              <a:rPr lang="en-US" dirty="0" smtClean="0"/>
              <a:t>22.56527        123.0816          4                              Male</a:t>
            </a:r>
          </a:p>
          <a:p>
            <a:pPr>
              <a:buNone/>
            </a:pPr>
            <a:r>
              <a:rPr lang="en-US" dirty="0" smtClean="0"/>
              <a:t>24.83298        125.0407          5                              Female</a:t>
            </a:r>
          </a:p>
          <a:p>
            <a:pPr>
              <a:buNone/>
            </a:pPr>
            <a:r>
              <a:rPr lang="en-US" dirty="0" smtClean="0"/>
              <a:t>22.11465        120.7102          1                              Male</a:t>
            </a:r>
          </a:p>
          <a:p>
            <a:pPr>
              <a:buNone/>
            </a:pPr>
            <a:r>
              <a:rPr lang="en-US" dirty="0" smtClean="0"/>
              <a:t>24.81333        127.8849          8                              Female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Distribution: Histogram/density plots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219200"/>
            <a:ext cx="3352800" cy="31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143000"/>
            <a:ext cx="4191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85800" y="44958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library(ggplot2)</a:t>
            </a:r>
          </a:p>
          <a:p>
            <a:r>
              <a:rPr lang="en-US" dirty="0" err="1" smtClean="0"/>
              <a:t>qplot</a:t>
            </a:r>
            <a:r>
              <a:rPr lang="en-US" dirty="0" smtClean="0"/>
              <a:t>(SBP, data=data, </a:t>
            </a:r>
            <a:r>
              <a:rPr lang="en-US" dirty="0" err="1" smtClean="0"/>
              <a:t>geom</a:t>
            </a:r>
            <a:r>
              <a:rPr lang="en-US" dirty="0" smtClean="0"/>
              <a:t>="density", alpha=I(.5), main="Distribution of SBP", </a:t>
            </a:r>
            <a:r>
              <a:rPr lang="en-US" dirty="0" err="1" smtClean="0"/>
              <a:t>xlab</a:t>
            </a:r>
            <a:r>
              <a:rPr lang="en-US" dirty="0" smtClean="0"/>
              <a:t>="SBP",   </a:t>
            </a:r>
            <a:r>
              <a:rPr lang="en-US" dirty="0" err="1" smtClean="0"/>
              <a:t>ylab</a:t>
            </a:r>
            <a:r>
              <a:rPr lang="en-US" dirty="0" smtClean="0"/>
              <a:t>="Density")</a:t>
            </a:r>
          </a:p>
          <a:p>
            <a:r>
              <a:rPr lang="en-US" dirty="0" err="1" smtClean="0"/>
              <a:t>qplot</a:t>
            </a:r>
            <a:r>
              <a:rPr lang="en-US" dirty="0" smtClean="0"/>
              <a:t>(SBP, data=data, </a:t>
            </a:r>
            <a:r>
              <a:rPr lang="en-US" dirty="0" err="1" smtClean="0"/>
              <a:t>geom</a:t>
            </a:r>
            <a:r>
              <a:rPr lang="en-US" dirty="0" smtClean="0"/>
              <a:t>="histogram", alpha=I(.5), main="Distribution of SBP", </a:t>
            </a:r>
            <a:r>
              <a:rPr lang="en-US" dirty="0" err="1" smtClean="0"/>
              <a:t>xlab</a:t>
            </a:r>
            <a:r>
              <a:rPr lang="en-US" dirty="0" smtClean="0"/>
              <a:t>="SBP", </a:t>
            </a:r>
            <a:r>
              <a:rPr lang="en-US" dirty="0" err="1" smtClean="0"/>
              <a:t>ylab</a:t>
            </a:r>
            <a:r>
              <a:rPr lang="en-US" dirty="0" smtClean="0"/>
              <a:t>="Frequency")</a:t>
            </a:r>
          </a:p>
          <a:p>
            <a:endParaRPr lang="en-US" dirty="0" smtClean="0"/>
          </a:p>
          <a:p>
            <a:r>
              <a:rPr lang="en-US" b="1" dirty="0" smtClean="0"/>
              <a:t>FORMAL NORMALITY TESTS:  </a:t>
            </a:r>
            <a:r>
              <a:rPr lang="en-US" dirty="0" smtClean="0"/>
              <a:t>moment coefficient of kurtosis/</a:t>
            </a:r>
            <a:r>
              <a:rPr lang="en-US" dirty="0" err="1" smtClean="0"/>
              <a:t>skewness</a:t>
            </a:r>
            <a:r>
              <a:rPr lang="en-US" dirty="0" smtClean="0"/>
              <a:t>, Shapiro </a:t>
            </a:r>
            <a:r>
              <a:rPr lang="en-US" dirty="0" err="1" smtClean="0"/>
              <a:t>wilk</a:t>
            </a:r>
            <a:r>
              <a:rPr lang="en-US" dirty="0" smtClean="0"/>
              <a:t>,  </a:t>
            </a:r>
            <a:r>
              <a:rPr lang="en-US" dirty="0" err="1" smtClean="0"/>
              <a:t>Kolmogorov</a:t>
            </a:r>
            <a:r>
              <a:rPr lang="en-US" dirty="0" smtClean="0"/>
              <a:t> </a:t>
            </a:r>
            <a:r>
              <a:rPr lang="en-US" dirty="0" err="1" smtClean="0"/>
              <a:t>sminorff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!!!!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Covariate selection: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Narrow" pitchFamily="34" charset="0"/>
              </a:rPr>
              <a:t>Aim: parsimonious/simple. </a:t>
            </a:r>
          </a:p>
          <a:p>
            <a:r>
              <a:rPr lang="en-US" dirty="0" smtClean="0">
                <a:latin typeface="Arial Narrow" pitchFamily="34" charset="0"/>
              </a:rPr>
              <a:t>Retain a variable if deemed important.</a:t>
            </a:r>
          </a:p>
          <a:p>
            <a:r>
              <a:rPr lang="en-US" dirty="0" smtClean="0">
                <a:latin typeface="Arial Narrow" pitchFamily="34" charset="0"/>
              </a:rPr>
              <a:t>Methods: </a:t>
            </a:r>
          </a:p>
          <a:p>
            <a:pPr>
              <a:buNone/>
            </a:pP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   - In case of many variables : - variable  	importance plots (random forest) or can </a:t>
            </a:r>
            <a:r>
              <a:rPr lang="en-US" dirty="0" smtClean="0">
                <a:latin typeface="Arial Narrow" pitchFamily="34" charset="0"/>
              </a:rPr>
              <a:t> use 	variable </a:t>
            </a:r>
            <a:r>
              <a:rPr lang="en-US" dirty="0" smtClean="0">
                <a:latin typeface="Arial Narrow" pitchFamily="34" charset="0"/>
              </a:rPr>
              <a:t>reduction techniques e.g. 	PCA.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importance plot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00200"/>
            <a:ext cx="6358909" cy="35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54864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library(</a:t>
            </a:r>
            <a:r>
              <a:rPr lang="en-US" dirty="0" err="1" smtClean="0"/>
              <a:t>randomForest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rf</a:t>
            </a:r>
            <a:r>
              <a:rPr lang="en-US" dirty="0" smtClean="0"/>
              <a:t> &lt;- </a:t>
            </a:r>
            <a:r>
              <a:rPr lang="en-US" dirty="0" err="1" smtClean="0"/>
              <a:t>randomForest</a:t>
            </a:r>
            <a:r>
              <a:rPr lang="en-US" dirty="0" smtClean="0"/>
              <a:t>(SBP ~ ., data=data, </a:t>
            </a:r>
            <a:r>
              <a:rPr lang="en-US" dirty="0" err="1" smtClean="0"/>
              <a:t>ntree</a:t>
            </a:r>
            <a:r>
              <a:rPr lang="en-US" dirty="0" smtClean="0"/>
              <a:t>=1000,keep.forest=FALSE, importance=TRUE)</a:t>
            </a:r>
          </a:p>
          <a:p>
            <a:r>
              <a:rPr lang="en-US" dirty="0" err="1" smtClean="0"/>
              <a:t>varImpPlot</a:t>
            </a:r>
            <a:r>
              <a:rPr lang="en-US" dirty="0" smtClean="0"/>
              <a:t>(</a:t>
            </a:r>
            <a:r>
              <a:rPr lang="en-US" dirty="0" err="1" smtClean="0"/>
              <a:t>rf,main</a:t>
            </a:r>
            <a:r>
              <a:rPr lang="en-US" dirty="0" smtClean="0"/>
              <a:t>="Variable importance plot")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4842</TotalTime>
  <Words>844</Words>
  <Application>Microsoft Office PowerPoint</Application>
  <PresentationFormat>On-screen Show (4:3)</PresentationFormat>
  <Paragraphs>217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Multivariable regression  &amp; Interactions</vt:lpstr>
      <vt:lpstr>Introduction</vt:lpstr>
      <vt:lpstr>Example</vt:lpstr>
      <vt:lpstr>Assumptions</vt:lpstr>
      <vt:lpstr>Model Building Process</vt:lpstr>
      <vt:lpstr>Exploring the response</vt:lpstr>
      <vt:lpstr>Distribution: Histogram/density plots</vt:lpstr>
      <vt:lpstr>Covariate selection:</vt:lpstr>
      <vt:lpstr>Variable importance plot</vt:lpstr>
      <vt:lpstr>Multicollinearity check!!</vt:lpstr>
      <vt:lpstr>Scatterplots : Nature of relationships</vt:lpstr>
      <vt:lpstr>Systematic/mean component</vt:lpstr>
      <vt:lpstr>Model selection</vt:lpstr>
      <vt:lpstr>Selected model output</vt:lpstr>
      <vt:lpstr>Model diagnostics</vt:lpstr>
      <vt:lpstr>Coefficient interpretations</vt:lpstr>
      <vt:lpstr>Interaction</vt:lpstr>
      <vt:lpstr>Additive vs. Non-additive</vt:lpstr>
      <vt:lpstr>Interpreting interaction</vt:lpstr>
      <vt:lpstr>Suppose model8?</vt:lpstr>
      <vt:lpstr>Detection?</vt:lpstr>
      <vt:lpstr>Interaction in logistic regression</vt:lpstr>
      <vt:lpstr>Cont:</vt:lpstr>
      <vt:lpstr>Cont:</vt:lpstr>
      <vt:lpstr>Cont: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Multivariable regression</dc:title>
  <dc:creator>lmalla</dc:creator>
  <cp:lastModifiedBy>lmalla</cp:lastModifiedBy>
  <cp:revision>328</cp:revision>
  <dcterms:created xsi:type="dcterms:W3CDTF">2014-02-10T06:50:46Z</dcterms:created>
  <dcterms:modified xsi:type="dcterms:W3CDTF">2014-02-15T21:15:35Z</dcterms:modified>
</cp:coreProperties>
</file>