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91" r:id="rId3"/>
    <p:sldId id="263" r:id="rId4"/>
    <p:sldId id="258" r:id="rId5"/>
    <p:sldId id="259" r:id="rId6"/>
    <p:sldId id="261" r:id="rId7"/>
    <p:sldId id="39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6" r:id="rId16"/>
    <p:sldId id="271" r:id="rId17"/>
    <p:sldId id="312" r:id="rId18"/>
    <p:sldId id="315" r:id="rId19"/>
    <p:sldId id="275" r:id="rId20"/>
    <p:sldId id="272" r:id="rId21"/>
    <p:sldId id="273" r:id="rId22"/>
    <p:sldId id="322" r:id="rId23"/>
    <p:sldId id="279" r:id="rId24"/>
    <p:sldId id="296" r:id="rId25"/>
    <p:sldId id="311" r:id="rId26"/>
    <p:sldId id="323" r:id="rId27"/>
    <p:sldId id="313" r:id="rId28"/>
    <p:sldId id="390" r:id="rId29"/>
    <p:sldId id="324" r:id="rId30"/>
    <p:sldId id="325" r:id="rId31"/>
    <p:sldId id="327" r:id="rId32"/>
    <p:sldId id="328" r:id="rId33"/>
    <p:sldId id="326" r:id="rId34"/>
    <p:sldId id="329" r:id="rId35"/>
    <p:sldId id="330" r:id="rId36"/>
    <p:sldId id="332" r:id="rId37"/>
    <p:sldId id="333" r:id="rId38"/>
    <p:sldId id="334" r:id="rId39"/>
    <p:sldId id="335" r:id="rId40"/>
    <p:sldId id="336" r:id="rId41"/>
    <p:sldId id="342" r:id="rId42"/>
    <p:sldId id="344" r:id="rId43"/>
    <p:sldId id="354" r:id="rId44"/>
    <p:sldId id="355" r:id="rId45"/>
    <p:sldId id="356" r:id="rId46"/>
    <p:sldId id="347" r:id="rId47"/>
    <p:sldId id="350" r:id="rId48"/>
    <p:sldId id="352" r:id="rId49"/>
    <p:sldId id="353" r:id="rId50"/>
    <p:sldId id="257" r:id="rId51"/>
    <p:sldId id="394" r:id="rId52"/>
    <p:sldId id="395" r:id="rId53"/>
    <p:sldId id="397" r:id="rId54"/>
    <p:sldId id="396" r:id="rId55"/>
    <p:sldId id="399" r:id="rId56"/>
    <p:sldId id="398" r:id="rId57"/>
    <p:sldId id="400" r:id="rId58"/>
    <p:sldId id="40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7B7FF"/>
    <a:srgbClr val="4472C4"/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4" autoAdjust="0"/>
    <p:restoredTop sz="94650"/>
  </p:normalViewPr>
  <p:slideViewPr>
    <p:cSldViewPr snapToGrid="0">
      <p:cViewPr>
        <p:scale>
          <a:sx n="60" d="100"/>
          <a:sy n="60" d="100"/>
        </p:scale>
        <p:origin x="112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Quickly; add “key”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QeAWF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zhub.healthdata.org/gbd-compar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9/05/13/upshot/illegal-immigration-crime-rates-research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7/09/01/upshot/cost-of-hurricane-harvey-only-one-storm-comes-close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7/your-money/student-loan-repayment-calculator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flowingdata.com/2017/01/24/one-dataset-visualized-25-ways/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flowingdata.com/2017/01/24/one-dataset-visualized-25-way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Data Visualization: Principles and Applications in R, Tableau, and Python</a:t>
            </a:r>
            <a:endParaRPr lang="en-US" sz="3600" dirty="0"/>
          </a:p>
        </p:txBody>
      </p:sp>
      <p:pic>
        <p:nvPicPr>
          <p:cNvPr id="1026" name="Picture 2" descr="https://www.causeweb.org/cause/sites/default/files/presenters/e9192ca4-34d4-4d4d-b3f3-db6552c7932b.jpeg">
            <a:extLst>
              <a:ext uri="{FF2B5EF4-FFF2-40B4-BE49-F238E27FC236}">
                <a16:creationId xmlns:a16="http://schemas.microsoft.com/office/drawing/2014/main" id="{B8DAF501-85CF-4C87-852E-705F648D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754796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auseweb.org/cause/sites/default/files/todd%20iverson.jpg">
            <a:extLst>
              <a:ext uri="{FF2B5EF4-FFF2-40B4-BE49-F238E27FC236}">
                <a16:creationId xmlns:a16="http://schemas.microsoft.com/office/drawing/2014/main" id="{E37F057A-9362-4998-9A6E-0CDC7B5C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754797"/>
            <a:ext cx="1904999" cy="19049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Silas Bergen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2557081" y="5659149"/>
            <a:ext cx="7077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2019 Symposium on Statistics and Data Science</a:t>
            </a:r>
          </a:p>
          <a:p>
            <a:pPr algn="ctr"/>
            <a:r>
              <a:rPr lang="en-US" sz="2800" dirty="0"/>
              <a:t>Bellevue, WA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6600211" y="2875262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5962901" y="3055516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5791200" y="365089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90635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7E683-A304-4378-83BD-66687034B004}"/>
              </a:ext>
            </a:extLst>
          </p:cNvPr>
          <p:cNvSpPr/>
          <p:nvPr/>
        </p:nvSpPr>
        <p:spPr>
          <a:xfrm>
            <a:off x="6600204" y="5712638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CB470-B791-456F-94BA-4541CFC19FB5}"/>
              </a:ext>
            </a:extLst>
          </p:cNvPr>
          <p:cNvSpPr/>
          <p:nvPr/>
        </p:nvSpPr>
        <p:spPr>
          <a:xfrm>
            <a:off x="5962894" y="5892892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889B3B-05AF-4AAB-9CEB-D06DB6BD2446}"/>
              </a:ext>
            </a:extLst>
          </p:cNvPr>
          <p:cNvSpPr/>
          <p:nvPr/>
        </p:nvSpPr>
        <p:spPr>
          <a:xfrm>
            <a:off x="9578726" y="5678191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BD225E-23E6-4EF3-8F31-A7A0A395B7D0}"/>
              </a:ext>
            </a:extLst>
          </p:cNvPr>
          <p:cNvSpPr/>
          <p:nvPr/>
        </p:nvSpPr>
        <p:spPr>
          <a:xfrm>
            <a:off x="8669600" y="5858445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B726A-79CF-43A5-852E-C58C0B24A5BB}"/>
              </a:ext>
            </a:extLst>
          </p:cNvPr>
          <p:cNvSpPr/>
          <p:nvPr/>
        </p:nvSpPr>
        <p:spPr>
          <a:xfrm>
            <a:off x="10117718" y="2870659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8E6C27-662D-4BEB-BDCE-5B7C7F5858A3}"/>
              </a:ext>
            </a:extLst>
          </p:cNvPr>
          <p:cNvSpPr/>
          <p:nvPr/>
        </p:nvSpPr>
        <p:spPr>
          <a:xfrm>
            <a:off x="9480408" y="3050913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8727C5-171D-4A8E-9DE4-94E7339ED1B0}"/>
              </a:ext>
            </a:extLst>
          </p:cNvPr>
          <p:cNvSpPr/>
          <p:nvPr/>
        </p:nvSpPr>
        <p:spPr>
          <a:xfrm>
            <a:off x="10117719" y="3404055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C86967-4893-4335-8376-0CCF1DD6AE13}"/>
              </a:ext>
            </a:extLst>
          </p:cNvPr>
          <p:cNvSpPr/>
          <p:nvPr/>
        </p:nvSpPr>
        <p:spPr>
          <a:xfrm>
            <a:off x="9480409" y="328314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126239-54C6-4EE1-83CF-453B78C01AFE}"/>
              </a:ext>
            </a:extLst>
          </p:cNvPr>
          <p:cNvCxnSpPr>
            <a:cxnSpLocks/>
          </p:cNvCxnSpPr>
          <p:nvPr/>
        </p:nvCxnSpPr>
        <p:spPr>
          <a:xfrm>
            <a:off x="9308707" y="364629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4F3BAAD-4EA2-44EC-8925-E71506E9D001}"/>
              </a:ext>
            </a:extLst>
          </p:cNvPr>
          <p:cNvSpPr/>
          <p:nvPr/>
        </p:nvSpPr>
        <p:spPr>
          <a:xfrm>
            <a:off x="8341990" y="341567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9186A3-E8D3-4B62-A7CB-0FC80887A17F}"/>
              </a:ext>
            </a:extLst>
          </p:cNvPr>
          <p:cNvSpPr/>
          <p:nvPr/>
        </p:nvSpPr>
        <p:spPr>
          <a:xfrm>
            <a:off x="7704680" y="328151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C58096-544A-4A3E-80F8-5B3616993D0C}"/>
              </a:ext>
            </a:extLst>
          </p:cNvPr>
          <p:cNvCxnSpPr>
            <a:cxnSpLocks/>
          </p:cNvCxnSpPr>
          <p:nvPr/>
        </p:nvCxnSpPr>
        <p:spPr>
          <a:xfrm>
            <a:off x="7532978" y="364465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32131-EEF3-4D55-9A4E-D1D37CACB70D}"/>
              </a:ext>
            </a:extLst>
          </p:cNvPr>
          <p:cNvSpPr txBox="1"/>
          <p:nvPr/>
        </p:nvSpPr>
        <p:spPr>
          <a:xfrm>
            <a:off x="7191358" y="3111667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B36C8-AE20-442C-933F-5C59E0CD6813}"/>
              </a:ext>
            </a:extLst>
          </p:cNvPr>
          <p:cNvSpPr txBox="1"/>
          <p:nvPr/>
        </p:nvSpPr>
        <p:spPr>
          <a:xfrm>
            <a:off x="8960785" y="3078454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FEC-EB64-492E-90A6-9868C26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SDSS data viz sessions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650-C92D-4EEA-8AFA-E9759D3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7872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Thursday 10:30-12: Visual Storytelling</a:t>
            </a:r>
          </a:p>
          <a:p>
            <a:pPr lvl="1"/>
            <a:r>
              <a:rPr lang="en-US" sz="2000" dirty="0"/>
              <a:t>Alberto Cairo, U Miami</a:t>
            </a:r>
          </a:p>
          <a:p>
            <a:pPr lvl="1"/>
            <a:r>
              <a:rPr lang="en-US" sz="2000" dirty="0"/>
              <a:t>Matthew Brehmer, Microsoft</a:t>
            </a:r>
          </a:p>
          <a:p>
            <a:pPr lvl="1"/>
            <a:r>
              <a:rPr lang="en-US" sz="2000" dirty="0"/>
              <a:t>Amber Thomas, The Pudding</a:t>
            </a:r>
          </a:p>
          <a:p>
            <a:pPr lvl="1"/>
            <a:endParaRPr lang="en-US" sz="2000" dirty="0"/>
          </a:p>
          <a:p>
            <a:r>
              <a:rPr lang="en-US" sz="2400" dirty="0"/>
              <a:t>Thursday 1:30-3: Data viz in Python</a:t>
            </a:r>
          </a:p>
          <a:p>
            <a:pPr lvl="1"/>
            <a:r>
              <a:rPr lang="en-US" sz="2000" dirty="0"/>
              <a:t>Stephen Elson, </a:t>
            </a:r>
            <a:r>
              <a:rPr lang="en-US" sz="2000" dirty="0" err="1"/>
              <a:t>Quantia</a:t>
            </a:r>
            <a:r>
              <a:rPr lang="en-US" sz="2000" dirty="0"/>
              <a:t> Analytics</a:t>
            </a:r>
          </a:p>
          <a:p>
            <a:pPr lvl="1"/>
            <a:r>
              <a:rPr lang="en-US" sz="2000" dirty="0"/>
              <a:t>Dominik Moritz, U Washington</a:t>
            </a:r>
          </a:p>
          <a:p>
            <a:pPr lvl="1"/>
            <a:r>
              <a:rPr lang="en-US" sz="2000" dirty="0"/>
              <a:t>Kanit “Ham” </a:t>
            </a:r>
            <a:r>
              <a:rPr lang="en-US" sz="2000" dirty="0" err="1"/>
              <a:t>Wongsuphawat</a:t>
            </a:r>
            <a:r>
              <a:rPr lang="en-US" sz="2000" dirty="0"/>
              <a:t>, Apple 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1:30-3: Data viz education</a:t>
            </a:r>
          </a:p>
          <a:p>
            <a:pPr lvl="1"/>
            <a:r>
              <a:rPr lang="en-US" sz="2000" dirty="0"/>
              <a:t>Michael Freeman, U Washington</a:t>
            </a:r>
          </a:p>
          <a:p>
            <a:pPr lvl="1"/>
            <a:r>
              <a:rPr lang="en-US" sz="2000" dirty="0"/>
              <a:t>Jerzy Wieczorek, Colby College</a:t>
            </a:r>
          </a:p>
          <a:p>
            <a:pPr lvl="1"/>
            <a:r>
              <a:rPr lang="en-US" sz="2000" dirty="0"/>
              <a:t>Robert Kosara, 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C19-42C8-444E-9913-E3886C57657A}"/>
              </a:ext>
            </a:extLst>
          </p:cNvPr>
          <p:cNvSpPr txBox="1">
            <a:spLocks/>
          </p:cNvSpPr>
          <p:nvPr/>
        </p:nvSpPr>
        <p:spPr>
          <a:xfrm>
            <a:off x="5999921" y="1862207"/>
            <a:ext cx="5960165" cy="475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Friday 3:40-5:15: Data viz at the IHME</a:t>
            </a:r>
          </a:p>
          <a:p>
            <a:pPr lvl="1"/>
            <a:r>
              <a:rPr lang="en-US" sz="2000" dirty="0"/>
              <a:t>Ryan Shackleton, IHME</a:t>
            </a:r>
          </a:p>
          <a:p>
            <a:pPr lvl="1"/>
            <a:r>
              <a:rPr lang="en-US" sz="2000" dirty="0"/>
              <a:t>Evan Laurie, IHME</a:t>
            </a:r>
          </a:p>
          <a:p>
            <a:pPr lvl="1"/>
            <a:r>
              <a:rPr lang="en-US" sz="2000" dirty="0"/>
              <a:t>Marlena Bannick, IHME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5:20-6:25: </a:t>
            </a:r>
            <a:r>
              <a:rPr lang="en-US" sz="2400" dirty="0" err="1"/>
              <a:t>GoG</a:t>
            </a:r>
            <a:r>
              <a:rPr lang="en-US" sz="2400" dirty="0"/>
              <a:t> 20</a:t>
            </a:r>
            <a:r>
              <a:rPr lang="en-US" sz="2400" baseline="30000" dirty="0"/>
              <a:t>th</a:t>
            </a:r>
            <a:r>
              <a:rPr lang="en-US" sz="2400" dirty="0"/>
              <a:t> Anniversary</a:t>
            </a:r>
          </a:p>
          <a:p>
            <a:pPr lvl="1"/>
            <a:r>
              <a:rPr lang="en-US" sz="2000" dirty="0"/>
              <a:t>Lee Wilkinson, H2O.ai</a:t>
            </a:r>
          </a:p>
          <a:p>
            <a:pPr lvl="1"/>
            <a:r>
              <a:rPr lang="en-US" sz="2000" dirty="0"/>
              <a:t>Anushka Anand, Tableau</a:t>
            </a:r>
          </a:p>
          <a:p>
            <a:pPr lvl="1"/>
            <a:r>
              <a:rPr lang="en-US" sz="2000" dirty="0"/>
              <a:t>Jeffrey </a:t>
            </a:r>
            <a:r>
              <a:rPr lang="en-US" sz="2000" dirty="0" err="1"/>
              <a:t>Heer</a:t>
            </a:r>
            <a:r>
              <a:rPr lang="en-US" sz="2000" dirty="0"/>
              <a:t>, U Washington</a:t>
            </a:r>
          </a:p>
          <a:p>
            <a:pPr lvl="1"/>
            <a:r>
              <a:rPr lang="en-US" sz="2000" dirty="0"/>
              <a:t>Bryan Van de Ven, Microsoft</a:t>
            </a:r>
          </a:p>
          <a:p>
            <a:pPr lvl="1"/>
            <a:endParaRPr lang="en-US" sz="2000" dirty="0"/>
          </a:p>
          <a:p>
            <a:r>
              <a:rPr lang="en-US" sz="2400" dirty="0"/>
              <a:t>Saturday 10-11:30: </a:t>
            </a:r>
            <a:r>
              <a:rPr lang="en-US" sz="2400" dirty="0" err="1"/>
              <a:t>GoG</a:t>
            </a:r>
            <a:r>
              <a:rPr lang="en-US" sz="2400" dirty="0"/>
              <a:t> From Theory to Applications</a:t>
            </a:r>
          </a:p>
          <a:p>
            <a:pPr lvl="1"/>
            <a:r>
              <a:rPr lang="en-US" sz="2000" dirty="0"/>
              <a:t>Steven Drucker, Microsoft</a:t>
            </a:r>
          </a:p>
          <a:p>
            <a:pPr lvl="1"/>
            <a:r>
              <a:rPr lang="en-US" sz="2000" dirty="0"/>
              <a:t>Claus Wilke, U Texas Austin</a:t>
            </a:r>
          </a:p>
          <a:p>
            <a:pPr lvl="1"/>
            <a:r>
              <a:rPr lang="en-US" sz="2000" dirty="0"/>
              <a:t>Anushka Anand, Tableau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B00A4-6086-4DC2-B477-292BD8971182}"/>
              </a:ext>
            </a:extLst>
          </p:cNvPr>
          <p:cNvSpPr txBox="1"/>
          <p:nvPr/>
        </p:nvSpPr>
        <p:spPr>
          <a:xfrm>
            <a:off x="3599328" y="6415022"/>
            <a:ext cx="480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entire data viz track: </a:t>
            </a:r>
            <a:r>
              <a:rPr lang="en-US" dirty="0">
                <a:hlinkClick r:id="rId2"/>
              </a:rPr>
              <a:t>https://bit.ly/2QeAWFe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ACAD7-AF7C-47EA-A5CB-B6E95A50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517650"/>
            <a:ext cx="7762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3988" y="1064081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6388" y="1072101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9296" y="4602834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200366" y="4602833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3400" y="4602832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84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8"/>
            <a:ext cx="10296937" cy="715962"/>
          </a:xfrm>
        </p:spPr>
        <p:txBody>
          <a:bodyPr>
            <a:noAutofit/>
          </a:bodyPr>
          <a:lstStyle/>
          <a:p>
            <a:r>
              <a:rPr lang="en-US" sz="3600" dirty="0"/>
              <a:t>IHME disability adjusted life years (DALYs)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3" y="1235848"/>
            <a:ext cx="9351134" cy="4969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FD7A-B603-43D7-AC8E-7A9D64F4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BB6-5E88-4CE5-B1ED-B0D03765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has primary message to convey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Visualization designed to convey this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64446-8EE3-4024-A019-161A8090322B}"/>
              </a:ext>
            </a:extLst>
          </p:cNvPr>
          <p:cNvSpPr txBox="1"/>
          <p:nvPr/>
        </p:nvSpPr>
        <p:spPr>
          <a:xfrm>
            <a:off x="2711116" y="426565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  <a:endParaRPr lang="en-US" b="1" dirty="0"/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4F7F7D57-4C20-44A4-AF81-1DC0E95B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021" y="4265656"/>
            <a:ext cx="1515979" cy="1515979"/>
          </a:xfrm>
          <a:prstGeom prst="rect">
            <a:avLst/>
          </a:prstGeom>
        </p:spPr>
      </p:pic>
      <p:pic>
        <p:nvPicPr>
          <p:cNvPr id="1028" name="Picture 4" descr="Image result for insight light bulb">
            <a:extLst>
              <a:ext uri="{FF2B5EF4-FFF2-40B4-BE49-F238E27FC236}">
                <a16:creationId xmlns:a16="http://schemas.microsoft.com/office/drawing/2014/main" id="{7DC9CA74-F2C1-4C0E-8314-9DFD31F6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10" y="4122150"/>
            <a:ext cx="1789196" cy="18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4AC9A-4C63-4E9F-AD93-3832C552B792}"/>
              </a:ext>
            </a:extLst>
          </p:cNvPr>
          <p:cNvSpPr/>
          <p:nvPr/>
        </p:nvSpPr>
        <p:spPr>
          <a:xfrm>
            <a:off x="3743177" y="4871245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277D7A-A84B-48F8-BB4F-308C8E178C07}"/>
              </a:ext>
            </a:extLst>
          </p:cNvPr>
          <p:cNvSpPr/>
          <p:nvPr/>
        </p:nvSpPr>
        <p:spPr>
          <a:xfrm>
            <a:off x="6316578" y="4898086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3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F2A9B-F90F-4503-91CB-F606E0A4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42987"/>
            <a:ext cx="9410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4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A4B9D-C674-43B3-AA3E-E3B6AB31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82" y="329581"/>
            <a:ext cx="8750091" cy="5647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CEC5A1-21F3-43E0-9EA9-128D3264E1A9}"/>
              </a:ext>
            </a:extLst>
          </p:cNvPr>
          <p:cNvSpPr/>
          <p:nvPr/>
        </p:nvSpPr>
        <p:spPr>
          <a:xfrm>
            <a:off x="3048000" y="5976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https://www.nytimes.com/2019/05/13/upshot/illegal-immigration-crime-rates-research.html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8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FD7A-B603-43D7-AC8E-7A9D64F4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BB6-5E88-4CE5-B1ED-B0D03765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facilitates exploration</a:t>
            </a:r>
          </a:p>
          <a:p>
            <a:endParaRPr lang="en-US" dirty="0"/>
          </a:p>
          <a:p>
            <a:r>
              <a:rPr lang="en-US" dirty="0"/>
              <a:t>Viewer familiarizes herself with visualization, asks questions, gains insight</a:t>
            </a:r>
          </a:p>
          <a:p>
            <a:endParaRPr lang="en-US" dirty="0"/>
          </a:p>
          <a:p>
            <a:r>
              <a:rPr lang="en-US" dirty="0"/>
              <a:t>Often involves interactivity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64446-8EE3-4024-A019-161A8090322B}"/>
              </a:ext>
            </a:extLst>
          </p:cNvPr>
          <p:cNvSpPr txBox="1"/>
          <p:nvPr/>
        </p:nvSpPr>
        <p:spPr>
          <a:xfrm>
            <a:off x="4188345" y="477970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  <a:endParaRPr lang="en-US" b="1" dirty="0"/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4F7F7D57-4C20-44A4-AF81-1DC0E95B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557" y="4779709"/>
            <a:ext cx="1515979" cy="1515979"/>
          </a:xfrm>
          <a:prstGeom prst="rect">
            <a:avLst/>
          </a:prstGeom>
        </p:spPr>
      </p:pic>
      <p:pic>
        <p:nvPicPr>
          <p:cNvPr id="1028" name="Picture 4" descr="Image result for insight light bulb">
            <a:extLst>
              <a:ext uri="{FF2B5EF4-FFF2-40B4-BE49-F238E27FC236}">
                <a16:creationId xmlns:a16="http://schemas.microsoft.com/office/drawing/2014/main" id="{7DC9CA74-F2C1-4C0E-8314-9DFD31F6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46" y="4636203"/>
            <a:ext cx="1789196" cy="18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4AC9A-4C63-4E9F-AD93-3832C552B792}"/>
              </a:ext>
            </a:extLst>
          </p:cNvPr>
          <p:cNvSpPr/>
          <p:nvPr/>
        </p:nvSpPr>
        <p:spPr>
          <a:xfrm>
            <a:off x="5090713" y="5385298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277D7A-A84B-48F8-BB4F-308C8E178C07}"/>
              </a:ext>
            </a:extLst>
          </p:cNvPr>
          <p:cNvSpPr/>
          <p:nvPr/>
        </p:nvSpPr>
        <p:spPr>
          <a:xfrm>
            <a:off x="7664114" y="5412139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E54C7F2A-6DEE-45C9-A33E-FE90161D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888" y="4790195"/>
            <a:ext cx="1515979" cy="1515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07E43C-FF48-4E4E-8336-A6BFA049AEFB}"/>
              </a:ext>
            </a:extLst>
          </p:cNvPr>
          <p:cNvSpPr/>
          <p:nvPr/>
        </p:nvSpPr>
        <p:spPr>
          <a:xfrm>
            <a:off x="3542650" y="5395784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7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0912B-0F91-4352-A32A-345AA367D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36"/>
          <a:stretch/>
        </p:blipFill>
        <p:spPr>
          <a:xfrm>
            <a:off x="1444358" y="240631"/>
            <a:ext cx="9303284" cy="5582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F01BE6-1DEB-4DA9-9239-7A89483986A8}"/>
              </a:ext>
            </a:extLst>
          </p:cNvPr>
          <p:cNvSpPr/>
          <p:nvPr/>
        </p:nvSpPr>
        <p:spPr>
          <a:xfrm>
            <a:off x="577514" y="6432703"/>
            <a:ext cx="11983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https://www.nytimes.com/interactive/2017/09/01/upshot/cost-of-hurricane-harvey-only-one-storm-comes-close.html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BFF6A-4E97-4D42-8C7C-17AA5710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85" y="126285"/>
            <a:ext cx="6324213" cy="6047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8D4577-E2BA-4CA7-BEF7-C61B6E59F11E}"/>
              </a:ext>
            </a:extLst>
          </p:cNvPr>
          <p:cNvSpPr/>
          <p:nvPr/>
        </p:nvSpPr>
        <p:spPr>
          <a:xfrm>
            <a:off x="1620252" y="6362383"/>
            <a:ext cx="11197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https://www.nytimes.com/interactive/2017/your-money/student-loan-repayment-calculator.html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031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853AD-B42A-417A-81ED-6E8EEBB5C73A}"/>
              </a:ext>
            </a:extLst>
          </p:cNvPr>
          <p:cNvSpPr/>
          <p:nvPr/>
        </p:nvSpPr>
        <p:spPr>
          <a:xfrm>
            <a:off x="641684" y="997350"/>
            <a:ext cx="7876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i="1" dirty="0"/>
              <a:t>What do you do when you have a lot of data? What if you don’t have a lot of time to poke at a dataset? How should you visualize your data? Here’s what you can do.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Ask the data questions.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Start with the visualization basics.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Focus.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6271C-A618-4172-B77E-B0DCCD9C5F73}"/>
              </a:ext>
            </a:extLst>
          </p:cNvPr>
          <p:cNvSpPr/>
          <p:nvPr/>
        </p:nvSpPr>
        <p:spPr>
          <a:xfrm>
            <a:off x="2791325" y="5913203"/>
            <a:ext cx="6866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https://flowingdata.com/2017/01/24/one-dataset-visualized-25-ways/</a:t>
            </a:r>
            <a:endParaRPr lang="en-US" dirty="0"/>
          </a:p>
        </p:txBody>
      </p:sp>
      <p:pic>
        <p:nvPicPr>
          <p:cNvPr id="2050" name="Picture 2" descr="Image result for nathan yau">
            <a:extLst>
              <a:ext uri="{FF2B5EF4-FFF2-40B4-BE49-F238E27FC236}">
                <a16:creationId xmlns:a16="http://schemas.microsoft.com/office/drawing/2014/main" id="{7C9C2FED-63E2-4EEC-8ECC-95D467A8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31" y="1267325"/>
            <a:ext cx="2903622" cy="2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20CA6-74E0-4F45-99D9-2DE7BD09FA52}"/>
              </a:ext>
            </a:extLst>
          </p:cNvPr>
          <p:cNvSpPr txBox="1"/>
          <p:nvPr/>
        </p:nvSpPr>
        <p:spPr>
          <a:xfrm>
            <a:off x="9617713" y="4377819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Nathan Yau</a:t>
            </a:r>
          </a:p>
        </p:txBody>
      </p:sp>
    </p:spTree>
    <p:extLst>
      <p:ext uri="{BB962C8B-B14F-4D97-AF65-F5344CB8AC3E}">
        <p14:creationId xmlns:p14="http://schemas.microsoft.com/office/powerpoint/2010/main" val="1601921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853AD-B42A-417A-81ED-6E8EEBB5C73A}"/>
              </a:ext>
            </a:extLst>
          </p:cNvPr>
          <p:cNvSpPr/>
          <p:nvPr/>
        </p:nvSpPr>
        <p:spPr>
          <a:xfrm>
            <a:off x="641684" y="997350"/>
            <a:ext cx="76520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As you learn more, you get more choices, which in itself can be a challenge. Resist the temptation to add so many things to your visualization that it obscures the original purpose.</a:t>
            </a: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That said, don’t use this as an excuse to resist trying new things. You won’t know how far you should go until you’ve gone too far.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Iterate.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Practice.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Then let the data speak.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b="0" dirty="0">
                <a:solidFill>
                  <a:srgbClr val="333333"/>
                </a:solidFill>
                <a:effectLst/>
                <a:latin typeface="Mercury SSm A"/>
              </a:rPr>
              <a:t>-Nathan Yau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6271C-A618-4172-B77E-B0DCCD9C5F73}"/>
              </a:ext>
            </a:extLst>
          </p:cNvPr>
          <p:cNvSpPr/>
          <p:nvPr/>
        </p:nvSpPr>
        <p:spPr>
          <a:xfrm>
            <a:off x="2823409" y="6260329"/>
            <a:ext cx="6866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https://flowingdata.com/2017/01/24/one-dataset-visualized-25-ways/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66502-2C02-456E-B08A-C5579D93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58" y="997350"/>
            <a:ext cx="3485992" cy="33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mapping of </a:t>
            </a:r>
            <a:r>
              <a:rPr lang="en-US" b="1" dirty="0"/>
              <a:t>data </a:t>
            </a:r>
            <a:r>
              <a:rPr lang="en-US" dirty="0"/>
              <a:t>to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ggplot in R, Altair in Python, graph builder in JMP) are based on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4889850" y="2949869"/>
            <a:ext cx="21075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 Map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C3D8-B3AE-DE41-859E-220992582E37}"/>
              </a:ext>
            </a:extLst>
          </p:cNvPr>
          <p:cNvSpPr/>
          <p:nvPr/>
        </p:nvSpPr>
        <p:spPr>
          <a:xfrm>
            <a:off x="2514600" y="164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or </a:t>
            </a:r>
            <a:r>
              <a:rPr lang="en-US" b="1" i="1" dirty="0"/>
              <a:t>mark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1605</Words>
  <Application>Microsoft Office PowerPoint</Application>
  <PresentationFormat>Widescreen</PresentationFormat>
  <Paragraphs>513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Mercury SSm A</vt:lpstr>
      <vt:lpstr>Wingdings</vt:lpstr>
      <vt:lpstr>Office Theme</vt:lpstr>
      <vt:lpstr>Data Visualization: Principles and Applications in R, Tableau, and Python</vt:lpstr>
      <vt:lpstr>SDSS data viz sessions to note</vt:lpstr>
      <vt:lpstr>PowerPoint Presentation</vt:lpstr>
      <vt:lpstr>In the visualizations that follow:</vt:lpstr>
      <vt:lpstr>IHME disability adjusted life years (DALYs)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of data visualization</vt:lpstr>
      <vt:lpstr>Explanatory</vt:lpstr>
      <vt:lpstr>PowerPoint Presentation</vt:lpstr>
      <vt:lpstr>PowerPoint Presentation</vt:lpstr>
      <vt:lpstr>Exploratory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76</cp:revision>
  <dcterms:created xsi:type="dcterms:W3CDTF">2019-05-08T20:40:49Z</dcterms:created>
  <dcterms:modified xsi:type="dcterms:W3CDTF">2019-05-24T15:18:44Z</dcterms:modified>
</cp:coreProperties>
</file>