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391" r:id="rId3"/>
    <p:sldId id="263" r:id="rId4"/>
    <p:sldId id="258" r:id="rId5"/>
    <p:sldId id="259" r:id="rId6"/>
    <p:sldId id="261" r:id="rId7"/>
    <p:sldId id="262" r:id="rId8"/>
    <p:sldId id="264" r:id="rId9"/>
    <p:sldId id="265" r:id="rId10"/>
    <p:sldId id="267" r:id="rId11"/>
    <p:sldId id="268" r:id="rId12"/>
    <p:sldId id="266" r:id="rId13"/>
    <p:sldId id="269" r:id="rId14"/>
    <p:sldId id="270" r:id="rId15"/>
    <p:sldId id="276" r:id="rId16"/>
    <p:sldId id="271" r:id="rId17"/>
    <p:sldId id="312" r:id="rId18"/>
    <p:sldId id="315" r:id="rId19"/>
    <p:sldId id="275" r:id="rId20"/>
    <p:sldId id="272" r:id="rId21"/>
    <p:sldId id="273" r:id="rId22"/>
    <p:sldId id="322" r:id="rId23"/>
    <p:sldId id="279" r:id="rId24"/>
    <p:sldId id="296" r:id="rId25"/>
    <p:sldId id="311" r:id="rId26"/>
    <p:sldId id="323" r:id="rId27"/>
    <p:sldId id="313" r:id="rId28"/>
    <p:sldId id="390" r:id="rId29"/>
    <p:sldId id="324" r:id="rId30"/>
    <p:sldId id="325" r:id="rId31"/>
    <p:sldId id="327" r:id="rId32"/>
    <p:sldId id="328" r:id="rId33"/>
    <p:sldId id="326" r:id="rId34"/>
    <p:sldId id="329" r:id="rId35"/>
    <p:sldId id="330" r:id="rId36"/>
    <p:sldId id="332" r:id="rId37"/>
    <p:sldId id="333" r:id="rId38"/>
    <p:sldId id="334" r:id="rId39"/>
    <p:sldId id="335" r:id="rId40"/>
    <p:sldId id="336" r:id="rId41"/>
    <p:sldId id="342" r:id="rId42"/>
    <p:sldId id="341" r:id="rId43"/>
    <p:sldId id="337" r:id="rId44"/>
    <p:sldId id="338" r:id="rId45"/>
    <p:sldId id="339" r:id="rId46"/>
    <p:sldId id="340" r:id="rId47"/>
    <p:sldId id="344" r:id="rId48"/>
    <p:sldId id="354" r:id="rId49"/>
    <p:sldId id="355" r:id="rId50"/>
    <p:sldId id="356" r:id="rId51"/>
    <p:sldId id="347" r:id="rId52"/>
    <p:sldId id="350" r:id="rId53"/>
    <p:sldId id="352" r:id="rId54"/>
    <p:sldId id="353" r:id="rId55"/>
    <p:sldId id="257" r:id="rId56"/>
    <p:sldId id="357" r:id="rId57"/>
    <p:sldId id="358" r:id="rId58"/>
    <p:sldId id="359" r:id="rId59"/>
    <p:sldId id="360" r:id="rId60"/>
    <p:sldId id="361" r:id="rId61"/>
    <p:sldId id="362" r:id="rId62"/>
    <p:sldId id="363" r:id="rId63"/>
    <p:sldId id="365" r:id="rId64"/>
    <p:sldId id="366" r:id="rId65"/>
    <p:sldId id="368" r:id="rId66"/>
    <p:sldId id="369" r:id="rId67"/>
    <p:sldId id="386" r:id="rId68"/>
    <p:sldId id="370" r:id="rId69"/>
    <p:sldId id="371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B7FF"/>
    <a:srgbClr val="FF9138"/>
    <a:srgbClr val="406FDF"/>
    <a:srgbClr val="EDEDED"/>
    <a:srgbClr val="FFD966"/>
    <a:srgbClr val="0070C0"/>
    <a:srgbClr val="FBE5D6"/>
    <a:srgbClr val="FD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76049-8B5A-4F57-ACFD-9BE1D2CA667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9EB66-32E9-496F-8812-FCB09C43D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1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Quickly; add “key” slides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02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Beautiful: Pre-empts the Avant Garde European art movement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38A28-B02B-434E-8489-1FDE60A672E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95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Insightful: Power of annotation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38A28-B02B-434E-8489-1FDE60A672E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6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Insightful: Power of annotation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38A28-B02B-434E-8489-1FDE60A672E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92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legend is more than just a legend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38A28-B02B-434E-8489-1FDE60A672E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20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“Me” factor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38A28-B02B-434E-8489-1FDE60A672E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91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Quickly; add “key”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45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Left/right</a:t>
            </a:r>
          </a:p>
          <a:p>
            <a:r>
              <a:rPr lang="en-US" dirty="0"/>
              <a:t>Within left: columns; within right: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66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775 x 550; proximity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39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775 x 550; proximity + enclosure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82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am I supposed to look at?  Similarity is too weak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48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connection helps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75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Similarity + 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39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Enclosure + Similarity + connection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9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28F2-E86C-4915-9F10-A7B40D4F9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E4354-9C92-4279-808A-896A94595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8C8F8-AE9F-4389-A03A-FE377D0B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21464-F07C-4E9D-A4EC-9E84BE34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2B7BB-1409-4AC1-92FA-41769A50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FF62-4491-4A91-8240-C0DB729F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91B00-7E50-42CF-BEDF-CCE48F40A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84140-2B68-4B8B-B1AE-53F88E36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76BDD-6420-4C2C-8A18-9C5DBB4A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322C6-C81A-4065-AA27-ED9C6F36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6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A23A0-FA08-4B85-ABAF-D54B0DAB9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79326-7359-406B-9220-88256DB67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71C3A-57BE-425C-B2F8-8C7BE8A7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0E778-ABFF-47BA-84C0-87DA13DD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65463-21B4-495A-854C-2B8606DF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1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809A-B03F-4EA9-B535-02E4C97D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E0D43-472F-415B-AB68-9B56D9040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9AD2B-661C-4FDB-A9A1-B636C866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371A3-7508-4B00-83BE-A932647A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7F7E4-A08D-4C5F-9940-5BCB9F1E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7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582D-BA6A-448A-95BE-F367E29B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A17F9-A4FE-4487-85F1-A90921902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A59CF-A235-422D-9ACE-AE30284E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17463-6C3F-4827-AC3D-A59E5834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E3119-2E85-46D1-AFD5-B1647F20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8071-CD65-4536-94EB-7AAC00F7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E4916-060F-4CAA-81FD-3B4589331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BEBC7-17D4-483B-B0E7-E6AE60CB2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E6F5E-A2BA-4109-A469-C70105EF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2A5B3-1BC1-48A4-A945-14619274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FF2E8-6D7B-44E5-B9CC-112E253C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7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8D9C-355B-4DE3-934E-09A445D7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21084-A0BA-4E55-A59F-040CF2B9E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06DD4-555D-4D22-86B3-7BE826D0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8D1FB-D664-42E4-A14A-1FB69F36C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F06E22-9831-4C36-954C-B7C83C8AD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B2F1A-E0F3-48F1-8829-CD6076FE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A6293-BD86-490E-A71C-70550A46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848E7-EABD-4E3F-B5F5-0A650C17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3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938E-CBB0-41AF-BACD-56E6F972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A584C-4FA0-4642-915D-83E05C72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A1804-5842-4BDE-87F2-108B6B31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D80F3-8159-402A-86B7-126440B8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9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47185B-3AEE-4F8B-A38B-41274C1E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EB8C4-37C3-43C1-A2B2-04B67306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EC43B-DDAE-485D-895C-129062FD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8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3EF4-13A0-4D34-95B3-47F124E80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1C5B-0F14-4BAC-93B4-1E02A81C1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CFD77-89E0-43D8-9974-3E4C94E3A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5E812-1C2D-4E47-933A-7C2AE61D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83740-565F-4E10-8CA4-62804427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D39F6-DB28-45D3-99A0-F66984AE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7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EA98-BC23-4674-84DD-3860C1A0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B7219-825E-4FAA-A017-4AF321B49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B91C2-21F8-4160-968C-C734AD19D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551A7-99AD-44DA-A7CD-C41AFAE0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16F9E-8691-4C52-9BC8-C2516BF7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DDEBB-A60F-4FFE-B3DF-EEB63DAC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5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F9DD8-A248-47CE-BB19-627FA860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0F1F6-4A8A-4230-A54E-AB9B7C310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2549-1DDE-4237-9868-AACDD7197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818B7-DAAF-4183-9989-87A75440A4E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F15AA-25DB-4454-BDD7-DE45D9476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5C10B-FB42-4445-B632-9B49DA4A2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5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.adobe.com/build2.0.0-buildNo/resource/img/kuler/color_wheel_730.p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0/0d/HSV_color_solid_cylinder_alpha_lowgamma.pn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QeAWF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vizhub.healthdata.org/gbd-compare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ihmeuw.org/4iu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businessinsider.com/pie-charts-are-the-worst-2013-6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www.businessinsider.com/pie-charts-are-the-worst-2013-6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ic.edu/~wilkinson/Publications/iesbs.pdf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sfew.websitetoolbox.com/post/ranking-the-gestalt-principles-3524646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zhub.healthdata.org/gbd-compare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functionalart.com/" TargetMode="Externa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ihmeuw.org/4iuu" TargetMode="Externa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loc.gov/pictures/resource/ppmsca.33887/?co=anedub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c.gov/pictures/resource/ppmsca.33892/?co=anedu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c.gov/pictures/resource/ppmsca.33883/?co=anedu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interactive/2014/upshot/dialect-quiz-map.html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c.gov/pictures/resource/ppmsca.33893/?co=anedu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c.gov/pictures/resource/ppmsca.33871/?co=anedu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6963-F45C-B648-84C8-3F8E1D39F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2520"/>
            <a:ext cx="9144000" cy="1741198"/>
          </a:xfrm>
        </p:spPr>
        <p:txBody>
          <a:bodyPr>
            <a:normAutofit/>
          </a:bodyPr>
          <a:lstStyle/>
          <a:p>
            <a:r>
              <a:rPr lang="en-US" sz="4400" dirty="0"/>
              <a:t>Data Visualization: Principles and Applications in R, Tableau, and Python</a:t>
            </a:r>
            <a:endParaRPr lang="en-US" sz="3600" dirty="0"/>
          </a:p>
        </p:txBody>
      </p:sp>
      <p:pic>
        <p:nvPicPr>
          <p:cNvPr id="1026" name="Picture 2" descr="https://www.causeweb.org/cause/sites/default/files/presenters/e9192ca4-34d4-4d4d-b3f3-db6552c7932b.jpeg">
            <a:extLst>
              <a:ext uri="{FF2B5EF4-FFF2-40B4-BE49-F238E27FC236}">
                <a16:creationId xmlns:a16="http://schemas.microsoft.com/office/drawing/2014/main" id="{B8DAF501-85CF-4C87-852E-705F648DF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304" y="2754796"/>
            <a:ext cx="1905000" cy="1905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causeweb.org/cause/sites/default/files/todd%20iverson.jpg">
            <a:extLst>
              <a:ext uri="{FF2B5EF4-FFF2-40B4-BE49-F238E27FC236}">
                <a16:creationId xmlns:a16="http://schemas.microsoft.com/office/drawing/2014/main" id="{E37F057A-9362-4998-9A6E-0CDC7B5C1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2754797"/>
            <a:ext cx="1904999" cy="190499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72F5F5-BAC6-4BE1-B01F-B3D60F4BE6BA}"/>
              </a:ext>
            </a:extLst>
          </p:cNvPr>
          <p:cNvSpPr txBox="1"/>
          <p:nvPr/>
        </p:nvSpPr>
        <p:spPr>
          <a:xfrm>
            <a:off x="3599061" y="4818820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Silas Bergen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9B67ED-BBA6-46BB-9FFD-A7D0D94BD27E}"/>
              </a:ext>
            </a:extLst>
          </p:cNvPr>
          <p:cNvSpPr txBox="1"/>
          <p:nvPr/>
        </p:nvSpPr>
        <p:spPr>
          <a:xfrm>
            <a:off x="6928158" y="4818821"/>
            <a:ext cx="1509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Todd Iverson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964C1-A886-46BC-83DD-E0932707D3A0}"/>
              </a:ext>
            </a:extLst>
          </p:cNvPr>
          <p:cNvSpPr txBox="1"/>
          <p:nvPr/>
        </p:nvSpPr>
        <p:spPr>
          <a:xfrm>
            <a:off x="2557081" y="5659149"/>
            <a:ext cx="7077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2019 Symposium on Statistics and Data Science</a:t>
            </a:r>
          </a:p>
          <a:p>
            <a:pPr algn="ctr"/>
            <a:r>
              <a:rPr lang="en-US" sz="2800" dirty="0"/>
              <a:t>Bellevue, WA</a:t>
            </a:r>
          </a:p>
        </p:txBody>
      </p:sp>
    </p:spTree>
    <p:extLst>
      <p:ext uri="{BB962C8B-B14F-4D97-AF65-F5344CB8AC3E}">
        <p14:creationId xmlns:p14="http://schemas.microsoft.com/office/powerpoint/2010/main" val="426578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color.adobe.com/build2.0.0-buildNo/resource/img/kuler/color_wheel_730.png">
            <a:extLst>
              <a:ext uri="{FF2B5EF4-FFF2-40B4-BE49-F238E27FC236}">
                <a16:creationId xmlns:a16="http://schemas.microsoft.com/office/drawing/2014/main" id="{CE73D5C0-31B2-49F8-9C89-957199A3D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685800"/>
            <a:ext cx="5886450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raphic 14" descr="Line Arrow: Clockwise curve">
            <a:extLst>
              <a:ext uri="{FF2B5EF4-FFF2-40B4-BE49-F238E27FC236}">
                <a16:creationId xmlns:a16="http://schemas.microsoft.com/office/drawing/2014/main" id="{D37A4FB4-F109-40AA-B1DC-8F7742A7A80A}"/>
              </a:ext>
            </a:extLst>
          </p:cNvPr>
          <p:cNvSpPr/>
          <p:nvPr/>
        </p:nvSpPr>
        <p:spPr>
          <a:xfrm rot="9661825">
            <a:off x="7894831" y="148067"/>
            <a:ext cx="1730032" cy="3855270"/>
          </a:xfrm>
          <a:custGeom>
            <a:avLst/>
            <a:gdLst>
              <a:gd name="connsiteX0" fmla="*/ 346123 w 1393031"/>
              <a:gd name="connsiteY0" fmla="*/ 248335 h 1757362"/>
              <a:gd name="connsiteX1" fmla="*/ 144670 w 1393031"/>
              <a:gd name="connsiteY1" fmla="*/ 443359 h 1757362"/>
              <a:gd name="connsiteX2" fmla="*/ 54658 w 1393031"/>
              <a:gd name="connsiteY2" fmla="*/ 443359 h 1757362"/>
              <a:gd name="connsiteX3" fmla="*/ 54658 w 1393031"/>
              <a:gd name="connsiteY3" fmla="*/ 353348 h 1757362"/>
              <a:gd name="connsiteX4" fmla="*/ 361125 w 1393031"/>
              <a:gd name="connsiteY4" fmla="*/ 53310 h 1757362"/>
              <a:gd name="connsiteX5" fmla="*/ 399702 w 1393031"/>
              <a:gd name="connsiteY5" fmla="*/ 36165 h 1757362"/>
              <a:gd name="connsiteX6" fmla="*/ 406131 w 1393031"/>
              <a:gd name="connsiteY6" fmla="*/ 36165 h 1757362"/>
              <a:gd name="connsiteX7" fmla="*/ 414703 w 1393031"/>
              <a:gd name="connsiteY7" fmla="*/ 36165 h 1757362"/>
              <a:gd name="connsiteX8" fmla="*/ 418990 w 1393031"/>
              <a:gd name="connsiteY8" fmla="*/ 36165 h 1757362"/>
              <a:gd name="connsiteX9" fmla="*/ 423276 w 1393031"/>
              <a:gd name="connsiteY9" fmla="*/ 36165 h 1757362"/>
              <a:gd name="connsiteX10" fmla="*/ 451137 w 1393031"/>
              <a:gd name="connsiteY10" fmla="*/ 53310 h 1757362"/>
              <a:gd name="connsiteX11" fmla="*/ 751174 w 1393031"/>
              <a:gd name="connsiteY11" fmla="*/ 359777 h 1757362"/>
              <a:gd name="connsiteX12" fmla="*/ 751174 w 1393031"/>
              <a:gd name="connsiteY12" fmla="*/ 449788 h 1757362"/>
              <a:gd name="connsiteX13" fmla="*/ 661163 w 1393031"/>
              <a:gd name="connsiteY13" fmla="*/ 449788 h 1757362"/>
              <a:gd name="connsiteX14" fmla="*/ 476854 w 1393031"/>
              <a:gd name="connsiteY14" fmla="*/ 261193 h 1757362"/>
              <a:gd name="connsiteX15" fmla="*/ 811182 w 1393031"/>
              <a:gd name="connsiteY15" fmla="*/ 1292037 h 1757362"/>
              <a:gd name="connsiteX16" fmla="*/ 1325532 w 1393031"/>
              <a:gd name="connsiteY16" fmla="*/ 1613505 h 1757362"/>
              <a:gd name="connsiteX17" fmla="*/ 1364108 w 1393031"/>
              <a:gd name="connsiteY17" fmla="*/ 1694944 h 1757362"/>
              <a:gd name="connsiteX18" fmla="*/ 1282669 w 1393031"/>
              <a:gd name="connsiteY18" fmla="*/ 1733520 h 1757362"/>
              <a:gd name="connsiteX19" fmla="*/ 725457 w 1393031"/>
              <a:gd name="connsiteY19" fmla="*/ 1386334 h 1757362"/>
              <a:gd name="connsiteX20" fmla="*/ 346123 w 1393031"/>
              <a:gd name="connsiteY20" fmla="*/ 248335 h 175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93031" h="1757362">
                <a:moveTo>
                  <a:pt x="346123" y="248335"/>
                </a:moveTo>
                <a:lnTo>
                  <a:pt x="144670" y="443359"/>
                </a:lnTo>
                <a:cubicBezTo>
                  <a:pt x="118952" y="469076"/>
                  <a:pt x="78233" y="466933"/>
                  <a:pt x="54658" y="443359"/>
                </a:cubicBezTo>
                <a:cubicBezTo>
                  <a:pt x="28941" y="417642"/>
                  <a:pt x="31084" y="376922"/>
                  <a:pt x="54658" y="353348"/>
                </a:cubicBezTo>
                <a:lnTo>
                  <a:pt x="361125" y="53310"/>
                </a:lnTo>
                <a:cubicBezTo>
                  <a:pt x="371841" y="42595"/>
                  <a:pt x="384700" y="36165"/>
                  <a:pt x="399702" y="36165"/>
                </a:cubicBezTo>
                <a:cubicBezTo>
                  <a:pt x="401845" y="36165"/>
                  <a:pt x="403988" y="36165"/>
                  <a:pt x="406131" y="36165"/>
                </a:cubicBezTo>
                <a:cubicBezTo>
                  <a:pt x="408274" y="36165"/>
                  <a:pt x="410417" y="36165"/>
                  <a:pt x="414703" y="36165"/>
                </a:cubicBezTo>
                <a:lnTo>
                  <a:pt x="418990" y="36165"/>
                </a:lnTo>
                <a:lnTo>
                  <a:pt x="423276" y="36165"/>
                </a:lnTo>
                <a:cubicBezTo>
                  <a:pt x="433992" y="38308"/>
                  <a:pt x="444707" y="44738"/>
                  <a:pt x="451137" y="53310"/>
                </a:cubicBezTo>
                <a:lnTo>
                  <a:pt x="751174" y="359777"/>
                </a:lnTo>
                <a:cubicBezTo>
                  <a:pt x="776892" y="385495"/>
                  <a:pt x="774748" y="426214"/>
                  <a:pt x="751174" y="449788"/>
                </a:cubicBezTo>
                <a:cubicBezTo>
                  <a:pt x="725457" y="475506"/>
                  <a:pt x="684737" y="473363"/>
                  <a:pt x="661163" y="449788"/>
                </a:cubicBezTo>
                <a:lnTo>
                  <a:pt x="476854" y="261193"/>
                </a:lnTo>
                <a:cubicBezTo>
                  <a:pt x="397558" y="664101"/>
                  <a:pt x="509001" y="1011287"/>
                  <a:pt x="811182" y="1292037"/>
                </a:cubicBezTo>
                <a:cubicBezTo>
                  <a:pt x="961200" y="1429197"/>
                  <a:pt x="1134793" y="1538496"/>
                  <a:pt x="1325532" y="1613505"/>
                </a:cubicBezTo>
                <a:cubicBezTo>
                  <a:pt x="1359822" y="1626364"/>
                  <a:pt x="1376967" y="1662797"/>
                  <a:pt x="1364108" y="1694944"/>
                </a:cubicBezTo>
                <a:cubicBezTo>
                  <a:pt x="1351249" y="1729234"/>
                  <a:pt x="1314816" y="1746379"/>
                  <a:pt x="1282669" y="1733520"/>
                </a:cubicBezTo>
                <a:cubicBezTo>
                  <a:pt x="1076929" y="1654225"/>
                  <a:pt x="888334" y="1536353"/>
                  <a:pt x="725457" y="1386334"/>
                </a:cubicBezTo>
                <a:cubicBezTo>
                  <a:pt x="491856" y="1172022"/>
                  <a:pt x="241110" y="801261"/>
                  <a:pt x="346123" y="248335"/>
                </a:cubicBezTo>
                <a:close/>
              </a:path>
            </a:pathLst>
          </a:custGeom>
          <a:solidFill>
            <a:srgbClr val="000000"/>
          </a:soli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4" descr="Line Arrow: Clockwise curve">
            <a:extLst>
              <a:ext uri="{FF2B5EF4-FFF2-40B4-BE49-F238E27FC236}">
                <a16:creationId xmlns:a16="http://schemas.microsoft.com/office/drawing/2014/main" id="{2BAFC52A-DE38-4BD7-B02E-ABCCF277E8AB}"/>
              </a:ext>
            </a:extLst>
          </p:cNvPr>
          <p:cNvSpPr/>
          <p:nvPr/>
        </p:nvSpPr>
        <p:spPr>
          <a:xfrm rot="11938175" flipH="1">
            <a:off x="2378745" y="24100"/>
            <a:ext cx="1730032" cy="3855270"/>
          </a:xfrm>
          <a:custGeom>
            <a:avLst/>
            <a:gdLst>
              <a:gd name="connsiteX0" fmla="*/ 346123 w 1393031"/>
              <a:gd name="connsiteY0" fmla="*/ 248335 h 1757362"/>
              <a:gd name="connsiteX1" fmla="*/ 144670 w 1393031"/>
              <a:gd name="connsiteY1" fmla="*/ 443359 h 1757362"/>
              <a:gd name="connsiteX2" fmla="*/ 54658 w 1393031"/>
              <a:gd name="connsiteY2" fmla="*/ 443359 h 1757362"/>
              <a:gd name="connsiteX3" fmla="*/ 54658 w 1393031"/>
              <a:gd name="connsiteY3" fmla="*/ 353348 h 1757362"/>
              <a:gd name="connsiteX4" fmla="*/ 361125 w 1393031"/>
              <a:gd name="connsiteY4" fmla="*/ 53310 h 1757362"/>
              <a:gd name="connsiteX5" fmla="*/ 399702 w 1393031"/>
              <a:gd name="connsiteY5" fmla="*/ 36165 h 1757362"/>
              <a:gd name="connsiteX6" fmla="*/ 406131 w 1393031"/>
              <a:gd name="connsiteY6" fmla="*/ 36165 h 1757362"/>
              <a:gd name="connsiteX7" fmla="*/ 414703 w 1393031"/>
              <a:gd name="connsiteY7" fmla="*/ 36165 h 1757362"/>
              <a:gd name="connsiteX8" fmla="*/ 418990 w 1393031"/>
              <a:gd name="connsiteY8" fmla="*/ 36165 h 1757362"/>
              <a:gd name="connsiteX9" fmla="*/ 423276 w 1393031"/>
              <a:gd name="connsiteY9" fmla="*/ 36165 h 1757362"/>
              <a:gd name="connsiteX10" fmla="*/ 451137 w 1393031"/>
              <a:gd name="connsiteY10" fmla="*/ 53310 h 1757362"/>
              <a:gd name="connsiteX11" fmla="*/ 751174 w 1393031"/>
              <a:gd name="connsiteY11" fmla="*/ 359777 h 1757362"/>
              <a:gd name="connsiteX12" fmla="*/ 751174 w 1393031"/>
              <a:gd name="connsiteY12" fmla="*/ 449788 h 1757362"/>
              <a:gd name="connsiteX13" fmla="*/ 661163 w 1393031"/>
              <a:gd name="connsiteY13" fmla="*/ 449788 h 1757362"/>
              <a:gd name="connsiteX14" fmla="*/ 476854 w 1393031"/>
              <a:gd name="connsiteY14" fmla="*/ 261193 h 1757362"/>
              <a:gd name="connsiteX15" fmla="*/ 811182 w 1393031"/>
              <a:gd name="connsiteY15" fmla="*/ 1292037 h 1757362"/>
              <a:gd name="connsiteX16" fmla="*/ 1325532 w 1393031"/>
              <a:gd name="connsiteY16" fmla="*/ 1613505 h 1757362"/>
              <a:gd name="connsiteX17" fmla="*/ 1364108 w 1393031"/>
              <a:gd name="connsiteY17" fmla="*/ 1694944 h 1757362"/>
              <a:gd name="connsiteX18" fmla="*/ 1282669 w 1393031"/>
              <a:gd name="connsiteY18" fmla="*/ 1733520 h 1757362"/>
              <a:gd name="connsiteX19" fmla="*/ 725457 w 1393031"/>
              <a:gd name="connsiteY19" fmla="*/ 1386334 h 1757362"/>
              <a:gd name="connsiteX20" fmla="*/ 346123 w 1393031"/>
              <a:gd name="connsiteY20" fmla="*/ 248335 h 175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93031" h="1757362">
                <a:moveTo>
                  <a:pt x="346123" y="248335"/>
                </a:moveTo>
                <a:lnTo>
                  <a:pt x="144670" y="443359"/>
                </a:lnTo>
                <a:cubicBezTo>
                  <a:pt x="118952" y="469076"/>
                  <a:pt x="78233" y="466933"/>
                  <a:pt x="54658" y="443359"/>
                </a:cubicBezTo>
                <a:cubicBezTo>
                  <a:pt x="28941" y="417642"/>
                  <a:pt x="31084" y="376922"/>
                  <a:pt x="54658" y="353348"/>
                </a:cubicBezTo>
                <a:lnTo>
                  <a:pt x="361125" y="53310"/>
                </a:lnTo>
                <a:cubicBezTo>
                  <a:pt x="371841" y="42595"/>
                  <a:pt x="384700" y="36165"/>
                  <a:pt x="399702" y="36165"/>
                </a:cubicBezTo>
                <a:cubicBezTo>
                  <a:pt x="401845" y="36165"/>
                  <a:pt x="403988" y="36165"/>
                  <a:pt x="406131" y="36165"/>
                </a:cubicBezTo>
                <a:cubicBezTo>
                  <a:pt x="408274" y="36165"/>
                  <a:pt x="410417" y="36165"/>
                  <a:pt x="414703" y="36165"/>
                </a:cubicBezTo>
                <a:lnTo>
                  <a:pt x="418990" y="36165"/>
                </a:lnTo>
                <a:lnTo>
                  <a:pt x="423276" y="36165"/>
                </a:lnTo>
                <a:cubicBezTo>
                  <a:pt x="433992" y="38308"/>
                  <a:pt x="444707" y="44738"/>
                  <a:pt x="451137" y="53310"/>
                </a:cubicBezTo>
                <a:lnTo>
                  <a:pt x="751174" y="359777"/>
                </a:lnTo>
                <a:cubicBezTo>
                  <a:pt x="776892" y="385495"/>
                  <a:pt x="774748" y="426214"/>
                  <a:pt x="751174" y="449788"/>
                </a:cubicBezTo>
                <a:cubicBezTo>
                  <a:pt x="725457" y="475506"/>
                  <a:pt x="684737" y="473363"/>
                  <a:pt x="661163" y="449788"/>
                </a:cubicBezTo>
                <a:lnTo>
                  <a:pt x="476854" y="261193"/>
                </a:lnTo>
                <a:cubicBezTo>
                  <a:pt x="397558" y="664101"/>
                  <a:pt x="509001" y="1011287"/>
                  <a:pt x="811182" y="1292037"/>
                </a:cubicBezTo>
                <a:cubicBezTo>
                  <a:pt x="961200" y="1429197"/>
                  <a:pt x="1134793" y="1538496"/>
                  <a:pt x="1325532" y="1613505"/>
                </a:cubicBezTo>
                <a:cubicBezTo>
                  <a:pt x="1359822" y="1626364"/>
                  <a:pt x="1376967" y="1662797"/>
                  <a:pt x="1364108" y="1694944"/>
                </a:cubicBezTo>
                <a:cubicBezTo>
                  <a:pt x="1351249" y="1729234"/>
                  <a:pt x="1314816" y="1746379"/>
                  <a:pt x="1282669" y="1733520"/>
                </a:cubicBezTo>
                <a:cubicBezTo>
                  <a:pt x="1076929" y="1654225"/>
                  <a:pt x="888334" y="1536353"/>
                  <a:pt x="725457" y="1386334"/>
                </a:cubicBezTo>
                <a:cubicBezTo>
                  <a:pt x="491856" y="1172022"/>
                  <a:pt x="241110" y="801261"/>
                  <a:pt x="346123" y="248335"/>
                </a:cubicBezTo>
                <a:close/>
              </a:path>
            </a:pathLst>
          </a:custGeom>
          <a:solidFill>
            <a:srgbClr val="000000"/>
          </a:soli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D6EDD0-A780-475F-BA02-A382AC4A0B37}"/>
              </a:ext>
            </a:extLst>
          </p:cNvPr>
          <p:cNvSpPr txBox="1"/>
          <p:nvPr/>
        </p:nvSpPr>
        <p:spPr>
          <a:xfrm>
            <a:off x="5562601" y="228600"/>
            <a:ext cx="72968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HUE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5A7B7D-9850-4C27-A25C-DEA93879D3F0}"/>
              </a:ext>
            </a:extLst>
          </p:cNvPr>
          <p:cNvCxnSpPr>
            <a:endCxn id="2" idx="3"/>
          </p:cNvCxnSpPr>
          <p:nvPr/>
        </p:nvCxnSpPr>
        <p:spPr>
          <a:xfrm>
            <a:off x="5991226" y="3629025"/>
            <a:ext cx="2943225" cy="0"/>
          </a:xfrm>
          <a:prstGeom prst="straightConnector1">
            <a:avLst/>
          </a:prstGeom>
          <a:ln w="1174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F9FE48-EC58-4D5B-8B61-80C2E5C0DEBE}"/>
              </a:ext>
            </a:extLst>
          </p:cNvPr>
          <p:cNvSpPr txBox="1"/>
          <p:nvPr/>
        </p:nvSpPr>
        <p:spPr>
          <a:xfrm>
            <a:off x="6499954" y="3016609"/>
            <a:ext cx="182075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SATURATION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C3FE75-1356-4739-9727-75F72F17A9FF}"/>
              </a:ext>
            </a:extLst>
          </p:cNvPr>
          <p:cNvSpPr/>
          <p:nvPr/>
        </p:nvSpPr>
        <p:spPr>
          <a:xfrm>
            <a:off x="1176142" y="6520092"/>
            <a:ext cx="1104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https://color.adobe.com/build2.0.0-buildNo/resource/img/kuler/color_wheel_730.png</a:t>
            </a:r>
            <a:r>
              <a:rPr lang="en-US" dirty="0"/>
              <a:t>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901405B-7D60-4E9D-89C7-83226A6D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2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upload.wikimedia.org/wikipedia/commons/0/0d/HSV_color_solid_cylinder_alpha_lowgamma.png">
            <a:extLst>
              <a:ext uri="{FF2B5EF4-FFF2-40B4-BE49-F238E27FC236}">
                <a16:creationId xmlns:a16="http://schemas.microsoft.com/office/drawing/2014/main" id="{C2194793-CEB3-4310-8B52-B4097BB93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99" y="228600"/>
            <a:ext cx="7848600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87AE65-4671-4AA2-8EC4-6804AC156D51}"/>
              </a:ext>
            </a:extLst>
          </p:cNvPr>
          <p:cNvSpPr/>
          <p:nvPr/>
        </p:nvSpPr>
        <p:spPr>
          <a:xfrm>
            <a:off x="3392487" y="6211670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https://upload.wikimedia.org/wikipedia/commons/0/0d/HSV_color_solid_cylinder_alpha_lowgamma.png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9C5F0-AEB5-470A-9B28-CE7B5B63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9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Aesthetic attributes of a point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27A4A3-47A7-4603-9933-D3F2C86F6CE5}"/>
              </a:ext>
            </a:extLst>
          </p:cNvPr>
          <p:cNvCxnSpPr/>
          <p:nvPr/>
        </p:nvCxnSpPr>
        <p:spPr>
          <a:xfrm>
            <a:off x="2667000" y="46482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26BEC6-795B-4A74-9278-18D65B4B274A}"/>
              </a:ext>
            </a:extLst>
          </p:cNvPr>
          <p:cNvCxnSpPr>
            <a:cxnSpLocks/>
          </p:cNvCxnSpPr>
          <p:nvPr/>
        </p:nvCxnSpPr>
        <p:spPr>
          <a:xfrm flipV="1">
            <a:off x="2667000" y="3276600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B252FBA-C165-4D4F-8F60-DD6955E5C7C4}"/>
              </a:ext>
            </a:extLst>
          </p:cNvPr>
          <p:cNvSpPr/>
          <p:nvPr/>
        </p:nvSpPr>
        <p:spPr>
          <a:xfrm>
            <a:off x="2971801" y="4114800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5E805E-0186-4C87-896B-2EABC6A5071B}"/>
              </a:ext>
            </a:extLst>
          </p:cNvPr>
          <p:cNvSpPr/>
          <p:nvPr/>
        </p:nvSpPr>
        <p:spPr>
          <a:xfrm>
            <a:off x="3104299" y="3563159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69C501-A9CA-4D40-9603-3FBC3E78AB86}"/>
              </a:ext>
            </a:extLst>
          </p:cNvPr>
          <p:cNvSpPr txBox="1"/>
          <p:nvPr/>
        </p:nvSpPr>
        <p:spPr>
          <a:xfrm>
            <a:off x="3200401" y="2743200"/>
            <a:ext cx="64152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X,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85530D-EDEF-4897-A5AD-ACF2ED683F82}"/>
              </a:ext>
            </a:extLst>
          </p:cNvPr>
          <p:cNvSpPr txBox="1"/>
          <p:nvPr/>
        </p:nvSpPr>
        <p:spPr>
          <a:xfrm>
            <a:off x="2133600" y="1715949"/>
            <a:ext cx="639803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What distinguishes one point from another point?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7DCCFB-9A3C-4273-B906-422AF4938AD9}"/>
              </a:ext>
            </a:extLst>
          </p:cNvPr>
          <p:cNvSpPr/>
          <p:nvPr/>
        </p:nvSpPr>
        <p:spPr>
          <a:xfrm>
            <a:off x="6324607" y="3962400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32050E-052E-46FA-8448-1149C25EF81B}"/>
              </a:ext>
            </a:extLst>
          </p:cNvPr>
          <p:cNvSpPr/>
          <p:nvPr/>
        </p:nvSpPr>
        <p:spPr>
          <a:xfrm>
            <a:off x="6858006" y="3962400"/>
            <a:ext cx="228601" cy="251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20774C0D-C23D-47DA-BF2F-14B8079D6449}"/>
              </a:ext>
            </a:extLst>
          </p:cNvPr>
          <p:cNvSpPr/>
          <p:nvPr/>
        </p:nvSpPr>
        <p:spPr>
          <a:xfrm>
            <a:off x="7391405" y="3962400"/>
            <a:ext cx="381000" cy="25132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C6CAE-C5B9-40BF-883A-3050453C69E5}"/>
              </a:ext>
            </a:extLst>
          </p:cNvPr>
          <p:cNvSpPr txBox="1"/>
          <p:nvPr/>
        </p:nvSpPr>
        <p:spPr>
          <a:xfrm>
            <a:off x="6409588" y="2895600"/>
            <a:ext cx="9509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3D4DB-A065-4546-B954-031400A6D314}"/>
              </a:ext>
            </a:extLst>
          </p:cNvPr>
          <p:cNvSpPr txBox="1"/>
          <p:nvPr/>
        </p:nvSpPr>
        <p:spPr>
          <a:xfrm>
            <a:off x="8839205" y="2895600"/>
            <a:ext cx="6650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633780-2034-4C9B-B32E-82626688925C}"/>
              </a:ext>
            </a:extLst>
          </p:cNvPr>
          <p:cNvSpPr/>
          <p:nvPr/>
        </p:nvSpPr>
        <p:spPr>
          <a:xfrm>
            <a:off x="8724909" y="3823925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E75FBC9-1072-4CBC-BBC1-429243F544C6}"/>
              </a:ext>
            </a:extLst>
          </p:cNvPr>
          <p:cNvSpPr/>
          <p:nvPr/>
        </p:nvSpPr>
        <p:spPr>
          <a:xfrm>
            <a:off x="9179474" y="3548933"/>
            <a:ext cx="650327" cy="6488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5C2166-9D92-487F-8CE6-AC5CBACABC13}"/>
              </a:ext>
            </a:extLst>
          </p:cNvPr>
          <p:cNvSpPr/>
          <p:nvPr/>
        </p:nvSpPr>
        <p:spPr>
          <a:xfrm>
            <a:off x="762000" y="5841775"/>
            <a:ext cx="228601" cy="2513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28E58FD-E0C4-4D0B-A692-55F472AE5CDA}"/>
              </a:ext>
            </a:extLst>
          </p:cNvPr>
          <p:cNvSpPr/>
          <p:nvPr/>
        </p:nvSpPr>
        <p:spPr>
          <a:xfrm>
            <a:off x="1295400" y="5843537"/>
            <a:ext cx="228601" cy="25132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A56018-9BFC-4A1B-99B4-917FE95AF5B1}"/>
              </a:ext>
            </a:extLst>
          </p:cNvPr>
          <p:cNvSpPr txBox="1"/>
          <p:nvPr/>
        </p:nvSpPr>
        <p:spPr>
          <a:xfrm>
            <a:off x="727431" y="5418805"/>
            <a:ext cx="6928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Hue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AAA23AC-91E1-42A2-A406-7B951CAA7C75}"/>
              </a:ext>
            </a:extLst>
          </p:cNvPr>
          <p:cNvSpPr/>
          <p:nvPr/>
        </p:nvSpPr>
        <p:spPr>
          <a:xfrm>
            <a:off x="4669694" y="5844674"/>
            <a:ext cx="228601" cy="2513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F9836B8-08B6-4C9A-A795-D8D2174B3A9B}"/>
              </a:ext>
            </a:extLst>
          </p:cNvPr>
          <p:cNvSpPr/>
          <p:nvPr/>
        </p:nvSpPr>
        <p:spPr>
          <a:xfrm>
            <a:off x="3732434" y="5841775"/>
            <a:ext cx="228601" cy="251326"/>
          </a:xfrm>
          <a:prstGeom prst="ellipse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5CC28B-DB1F-474B-8980-73AF8A943710}"/>
              </a:ext>
            </a:extLst>
          </p:cNvPr>
          <p:cNvSpPr txBox="1"/>
          <p:nvPr/>
        </p:nvSpPr>
        <p:spPr>
          <a:xfrm>
            <a:off x="3505200" y="5417043"/>
            <a:ext cx="147745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Saturation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260B23-BFF7-469A-B94C-73A59EEF6BE2}"/>
              </a:ext>
            </a:extLst>
          </p:cNvPr>
          <p:cNvSpPr/>
          <p:nvPr/>
        </p:nvSpPr>
        <p:spPr>
          <a:xfrm>
            <a:off x="7241759" y="5841775"/>
            <a:ext cx="251461" cy="251326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64ECAD0-D7BF-4E78-86AE-F82B3BF89441}"/>
              </a:ext>
            </a:extLst>
          </p:cNvPr>
          <p:cNvSpPr/>
          <p:nvPr/>
        </p:nvSpPr>
        <p:spPr>
          <a:xfrm>
            <a:off x="7929198" y="5841775"/>
            <a:ext cx="251461" cy="251326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321EED-36E6-4BCD-BE46-3DC3BA411F1F}"/>
              </a:ext>
            </a:extLst>
          </p:cNvPr>
          <p:cNvSpPr txBox="1"/>
          <p:nvPr/>
        </p:nvSpPr>
        <p:spPr>
          <a:xfrm>
            <a:off x="7162800" y="5417043"/>
            <a:ext cx="8760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Value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1818EED-263A-4CC8-8303-1BC194D62A44}"/>
              </a:ext>
            </a:extLst>
          </p:cNvPr>
          <p:cNvSpPr/>
          <p:nvPr/>
        </p:nvSpPr>
        <p:spPr>
          <a:xfrm>
            <a:off x="3657602" y="3905114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563489-E6B5-4732-8054-56FEBA35616A}"/>
              </a:ext>
            </a:extLst>
          </p:cNvPr>
          <p:cNvSpPr txBox="1"/>
          <p:nvPr/>
        </p:nvSpPr>
        <p:spPr>
          <a:xfrm>
            <a:off x="9731410" y="5417043"/>
            <a:ext cx="69371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Text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56E2ACD-9F13-43D5-ACB2-5AD3CEB5AB2A}"/>
              </a:ext>
            </a:extLst>
          </p:cNvPr>
          <p:cNvSpPr/>
          <p:nvPr/>
        </p:nvSpPr>
        <p:spPr>
          <a:xfrm>
            <a:off x="9761633" y="5960423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9CF05AD-44D5-4899-AA2F-F3BBDEB730CE}"/>
              </a:ext>
            </a:extLst>
          </p:cNvPr>
          <p:cNvSpPr/>
          <p:nvPr/>
        </p:nvSpPr>
        <p:spPr>
          <a:xfrm>
            <a:off x="10385269" y="5960423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C19EE4-E2C2-48A6-86DF-26B2948CD9C1}"/>
              </a:ext>
            </a:extLst>
          </p:cNvPr>
          <p:cNvSpPr txBox="1"/>
          <p:nvPr/>
        </p:nvSpPr>
        <p:spPr>
          <a:xfrm>
            <a:off x="9283385" y="6342810"/>
            <a:ext cx="78136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Point 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728CE9-9899-4A27-AA3B-36679955C3BA}"/>
              </a:ext>
            </a:extLst>
          </p:cNvPr>
          <p:cNvSpPr txBox="1"/>
          <p:nvPr/>
        </p:nvSpPr>
        <p:spPr>
          <a:xfrm>
            <a:off x="10718408" y="6172200"/>
            <a:ext cx="77495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Point B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05113116-0BF6-42AD-BE13-ED25492F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0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Aesthetic attributes of a line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27A4A3-47A7-4603-9933-D3F2C86F6CE5}"/>
              </a:ext>
            </a:extLst>
          </p:cNvPr>
          <p:cNvCxnSpPr/>
          <p:nvPr/>
        </p:nvCxnSpPr>
        <p:spPr>
          <a:xfrm>
            <a:off x="2362200" y="47244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26BEC6-795B-4A74-9278-18D65B4B274A}"/>
              </a:ext>
            </a:extLst>
          </p:cNvPr>
          <p:cNvCxnSpPr>
            <a:cxnSpLocks/>
          </p:cNvCxnSpPr>
          <p:nvPr/>
        </p:nvCxnSpPr>
        <p:spPr>
          <a:xfrm flipV="1">
            <a:off x="2362200" y="3352800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69C501-A9CA-4D40-9603-3FBC3E78AB86}"/>
              </a:ext>
            </a:extLst>
          </p:cNvPr>
          <p:cNvSpPr txBox="1"/>
          <p:nvPr/>
        </p:nvSpPr>
        <p:spPr>
          <a:xfrm>
            <a:off x="2895601" y="2819400"/>
            <a:ext cx="64152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X,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85530D-EDEF-4897-A5AD-ACF2ED683F82}"/>
              </a:ext>
            </a:extLst>
          </p:cNvPr>
          <p:cNvSpPr txBox="1"/>
          <p:nvPr/>
        </p:nvSpPr>
        <p:spPr>
          <a:xfrm>
            <a:off x="2133600" y="1715949"/>
            <a:ext cx="600010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What distinguishes one line from another line?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C6CAE-C5B9-40BF-883A-3050453C69E5}"/>
              </a:ext>
            </a:extLst>
          </p:cNvPr>
          <p:cNvSpPr txBox="1"/>
          <p:nvPr/>
        </p:nvSpPr>
        <p:spPr>
          <a:xfrm>
            <a:off x="6409588" y="2895600"/>
            <a:ext cx="9509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3D4DB-A065-4546-B954-031400A6D314}"/>
              </a:ext>
            </a:extLst>
          </p:cNvPr>
          <p:cNvSpPr txBox="1"/>
          <p:nvPr/>
        </p:nvSpPr>
        <p:spPr>
          <a:xfrm>
            <a:off x="8839205" y="2895600"/>
            <a:ext cx="6650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A56018-9BFC-4A1B-99B4-917FE95AF5B1}"/>
              </a:ext>
            </a:extLst>
          </p:cNvPr>
          <p:cNvSpPr txBox="1"/>
          <p:nvPr/>
        </p:nvSpPr>
        <p:spPr>
          <a:xfrm>
            <a:off x="727431" y="5418805"/>
            <a:ext cx="6928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5CC28B-DB1F-474B-8980-73AF8A943710}"/>
              </a:ext>
            </a:extLst>
          </p:cNvPr>
          <p:cNvSpPr txBox="1"/>
          <p:nvPr/>
        </p:nvSpPr>
        <p:spPr>
          <a:xfrm>
            <a:off x="4855306" y="5417043"/>
            <a:ext cx="147745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Saturation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321EED-36E6-4BCD-BE46-3DC3BA411F1F}"/>
              </a:ext>
            </a:extLst>
          </p:cNvPr>
          <p:cNvSpPr txBox="1"/>
          <p:nvPr/>
        </p:nvSpPr>
        <p:spPr>
          <a:xfrm>
            <a:off x="9040542" y="5417043"/>
            <a:ext cx="8760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Value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9244973-70B1-440B-A382-3DAEBC761EA4}"/>
              </a:ext>
            </a:extLst>
          </p:cNvPr>
          <p:cNvSpPr/>
          <p:nvPr/>
        </p:nvSpPr>
        <p:spPr>
          <a:xfrm>
            <a:off x="2526425" y="3692278"/>
            <a:ext cx="1351129" cy="791570"/>
          </a:xfrm>
          <a:custGeom>
            <a:avLst/>
            <a:gdLst>
              <a:gd name="connsiteX0" fmla="*/ 0 w 1351129"/>
              <a:gd name="connsiteY0" fmla="*/ 791570 h 791570"/>
              <a:gd name="connsiteX1" fmla="*/ 573206 w 1351129"/>
              <a:gd name="connsiteY1" fmla="*/ 368489 h 791570"/>
              <a:gd name="connsiteX2" fmla="*/ 996287 w 1351129"/>
              <a:gd name="connsiteY2" fmla="*/ 559558 h 791570"/>
              <a:gd name="connsiteX3" fmla="*/ 1351129 w 1351129"/>
              <a:gd name="connsiteY3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9" h="791570">
                <a:moveTo>
                  <a:pt x="0" y="791570"/>
                </a:moveTo>
                <a:cubicBezTo>
                  <a:pt x="203579" y="599364"/>
                  <a:pt x="407158" y="407158"/>
                  <a:pt x="573206" y="368489"/>
                </a:cubicBezTo>
                <a:cubicBezTo>
                  <a:pt x="739254" y="329820"/>
                  <a:pt x="866633" y="620973"/>
                  <a:pt x="996287" y="559558"/>
                </a:cubicBezTo>
                <a:cubicBezTo>
                  <a:pt x="1125941" y="498143"/>
                  <a:pt x="1238535" y="249071"/>
                  <a:pt x="1351129" y="0"/>
                </a:cubicBezTo>
              </a:path>
            </a:pathLst>
          </a:cu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C04D96-320E-4FFA-93FD-C3339FDA3F46}"/>
              </a:ext>
            </a:extLst>
          </p:cNvPr>
          <p:cNvSpPr/>
          <p:nvPr/>
        </p:nvSpPr>
        <p:spPr>
          <a:xfrm>
            <a:off x="2487873" y="3428005"/>
            <a:ext cx="1501254" cy="395920"/>
          </a:xfrm>
          <a:custGeom>
            <a:avLst/>
            <a:gdLst>
              <a:gd name="connsiteX0" fmla="*/ 0 w 1501254"/>
              <a:gd name="connsiteY0" fmla="*/ 95534 h 395920"/>
              <a:gd name="connsiteX1" fmla="*/ 300251 w 1501254"/>
              <a:gd name="connsiteY1" fmla="*/ 395785 h 395920"/>
              <a:gd name="connsiteX2" fmla="*/ 600501 w 1501254"/>
              <a:gd name="connsiteY2" fmla="*/ 136478 h 395920"/>
              <a:gd name="connsiteX3" fmla="*/ 1078173 w 1501254"/>
              <a:gd name="connsiteY3" fmla="*/ 313899 h 395920"/>
              <a:gd name="connsiteX4" fmla="*/ 1501254 w 1501254"/>
              <a:gd name="connsiteY4" fmla="*/ 0 h 39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1254" h="395920">
                <a:moveTo>
                  <a:pt x="0" y="95534"/>
                </a:moveTo>
                <a:cubicBezTo>
                  <a:pt x="100084" y="242247"/>
                  <a:pt x="200168" y="388961"/>
                  <a:pt x="300251" y="395785"/>
                </a:cubicBezTo>
                <a:cubicBezTo>
                  <a:pt x="400334" y="402609"/>
                  <a:pt x="470847" y="150126"/>
                  <a:pt x="600501" y="136478"/>
                </a:cubicBezTo>
                <a:cubicBezTo>
                  <a:pt x="730155" y="122830"/>
                  <a:pt x="928048" y="336645"/>
                  <a:pt x="1078173" y="313899"/>
                </a:cubicBezTo>
                <a:cubicBezTo>
                  <a:pt x="1228298" y="291153"/>
                  <a:pt x="1364776" y="145576"/>
                  <a:pt x="1501254" y="0"/>
                </a:cubicBezTo>
              </a:path>
            </a:pathLst>
          </a:cu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B0AEEC-DFEC-4571-8469-412B3F040F1D}"/>
              </a:ext>
            </a:extLst>
          </p:cNvPr>
          <p:cNvCxnSpPr/>
          <p:nvPr/>
        </p:nvCxnSpPr>
        <p:spPr>
          <a:xfrm>
            <a:off x="6409588" y="3713308"/>
            <a:ext cx="13335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981F767-C72A-4998-A9A5-B29E2FD9706C}"/>
              </a:ext>
            </a:extLst>
          </p:cNvPr>
          <p:cNvCxnSpPr/>
          <p:nvPr/>
        </p:nvCxnSpPr>
        <p:spPr>
          <a:xfrm>
            <a:off x="6409588" y="3976596"/>
            <a:ext cx="133350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E5610F-85A1-4133-9745-3785FF874BB4}"/>
              </a:ext>
            </a:extLst>
          </p:cNvPr>
          <p:cNvCxnSpPr/>
          <p:nvPr/>
        </p:nvCxnSpPr>
        <p:spPr>
          <a:xfrm>
            <a:off x="6400801" y="4267200"/>
            <a:ext cx="1333505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18CB08E-9BA7-4666-9DA7-9897B19E8049}"/>
              </a:ext>
            </a:extLst>
          </p:cNvPr>
          <p:cNvCxnSpPr/>
          <p:nvPr/>
        </p:nvCxnSpPr>
        <p:spPr>
          <a:xfrm>
            <a:off x="8686801" y="3733800"/>
            <a:ext cx="13335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D479336-6E6B-4A61-A335-E74A3112ED75}"/>
              </a:ext>
            </a:extLst>
          </p:cNvPr>
          <p:cNvCxnSpPr/>
          <p:nvPr/>
        </p:nvCxnSpPr>
        <p:spPr>
          <a:xfrm>
            <a:off x="8686801" y="4114800"/>
            <a:ext cx="133350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FAE60EE-F942-4D8F-A03B-26AF5F1968CC}"/>
              </a:ext>
            </a:extLst>
          </p:cNvPr>
          <p:cNvCxnSpPr/>
          <p:nvPr/>
        </p:nvCxnSpPr>
        <p:spPr>
          <a:xfrm>
            <a:off x="609601" y="6019800"/>
            <a:ext cx="1333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C7D54CD-36CA-4017-8EB3-D0261616821A}"/>
              </a:ext>
            </a:extLst>
          </p:cNvPr>
          <p:cNvCxnSpPr/>
          <p:nvPr/>
        </p:nvCxnSpPr>
        <p:spPr>
          <a:xfrm>
            <a:off x="609601" y="6248400"/>
            <a:ext cx="1333505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BE79EC5-84BE-4F5D-BC1D-A9D6DC9B12C2}"/>
              </a:ext>
            </a:extLst>
          </p:cNvPr>
          <p:cNvCxnSpPr/>
          <p:nvPr/>
        </p:nvCxnSpPr>
        <p:spPr>
          <a:xfrm>
            <a:off x="5037504" y="6248400"/>
            <a:ext cx="1333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168FD3C-B497-4897-9674-05E4872E4F5F}"/>
              </a:ext>
            </a:extLst>
          </p:cNvPr>
          <p:cNvCxnSpPr/>
          <p:nvPr/>
        </p:nvCxnSpPr>
        <p:spPr>
          <a:xfrm>
            <a:off x="5029201" y="5943600"/>
            <a:ext cx="1333505" cy="0"/>
          </a:xfrm>
          <a:prstGeom prst="line">
            <a:avLst/>
          </a:prstGeom>
          <a:ln w="57150">
            <a:solidFill>
              <a:srgbClr val="FFC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45F4ED-A42F-4DB3-A939-AC3E42AF7E66}"/>
              </a:ext>
            </a:extLst>
          </p:cNvPr>
          <p:cNvCxnSpPr/>
          <p:nvPr/>
        </p:nvCxnSpPr>
        <p:spPr>
          <a:xfrm>
            <a:off x="8999904" y="6248400"/>
            <a:ext cx="1333505" cy="0"/>
          </a:xfrm>
          <a:prstGeom prst="line">
            <a:avLst/>
          </a:prstGeom>
          <a:ln w="571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01C8207-CF6D-4C5D-865D-AD7E53FEFDEB}"/>
              </a:ext>
            </a:extLst>
          </p:cNvPr>
          <p:cNvCxnSpPr/>
          <p:nvPr/>
        </p:nvCxnSpPr>
        <p:spPr>
          <a:xfrm>
            <a:off x="8991601" y="5943600"/>
            <a:ext cx="1333505" cy="0"/>
          </a:xfrm>
          <a:prstGeom prst="line">
            <a:avLst/>
          </a:prstGeom>
          <a:ln w="571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6BBC2726-4210-44EE-A803-18623E74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3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Aesthetic attributes of a bar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27A4A3-47A7-4603-9933-D3F2C86F6CE5}"/>
              </a:ext>
            </a:extLst>
          </p:cNvPr>
          <p:cNvCxnSpPr/>
          <p:nvPr/>
        </p:nvCxnSpPr>
        <p:spPr>
          <a:xfrm>
            <a:off x="2362200" y="47244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26BEC6-795B-4A74-9278-18D65B4B274A}"/>
              </a:ext>
            </a:extLst>
          </p:cNvPr>
          <p:cNvCxnSpPr>
            <a:cxnSpLocks/>
          </p:cNvCxnSpPr>
          <p:nvPr/>
        </p:nvCxnSpPr>
        <p:spPr>
          <a:xfrm flipV="1">
            <a:off x="2362200" y="3352800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69C501-A9CA-4D40-9603-3FBC3E78AB86}"/>
                  </a:ext>
                </a:extLst>
              </p:cNvPr>
              <p:cNvSpPr txBox="1"/>
              <p:nvPr/>
            </p:nvSpPr>
            <p:spPr>
              <a:xfrm>
                <a:off x="1270141" y="2576694"/>
                <a:ext cx="3936719" cy="757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X, Y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(what happens if we use r,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?)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69C501-A9CA-4D40-9603-3FBC3E78A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141" y="2576694"/>
                <a:ext cx="3936719" cy="757130"/>
              </a:xfrm>
              <a:prstGeom prst="rect">
                <a:avLst/>
              </a:prstGeom>
              <a:blipFill>
                <a:blip r:embed="rId2"/>
                <a:stretch>
                  <a:fillRect l="-1858" t="-11290" r="-2012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685530D-EDEF-4897-A5AD-ACF2ED683F82}"/>
              </a:ext>
            </a:extLst>
          </p:cNvPr>
          <p:cNvSpPr txBox="1"/>
          <p:nvPr/>
        </p:nvSpPr>
        <p:spPr>
          <a:xfrm>
            <a:off x="2133600" y="1715949"/>
            <a:ext cx="595201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What distinguishes one bar from another bar?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C6CAE-C5B9-40BF-883A-3050453C69E5}"/>
              </a:ext>
            </a:extLst>
          </p:cNvPr>
          <p:cNvSpPr txBox="1"/>
          <p:nvPr/>
        </p:nvSpPr>
        <p:spPr>
          <a:xfrm>
            <a:off x="6409588" y="2895600"/>
            <a:ext cx="9509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3D4DB-A065-4546-B954-031400A6D314}"/>
              </a:ext>
            </a:extLst>
          </p:cNvPr>
          <p:cNvSpPr txBox="1"/>
          <p:nvPr/>
        </p:nvSpPr>
        <p:spPr>
          <a:xfrm>
            <a:off x="8839205" y="2895600"/>
            <a:ext cx="6650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A56018-9BFC-4A1B-99B4-917FE95AF5B1}"/>
              </a:ext>
            </a:extLst>
          </p:cNvPr>
          <p:cNvSpPr txBox="1"/>
          <p:nvPr/>
        </p:nvSpPr>
        <p:spPr>
          <a:xfrm>
            <a:off x="727431" y="5418805"/>
            <a:ext cx="6928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5CC28B-DB1F-474B-8980-73AF8A943710}"/>
              </a:ext>
            </a:extLst>
          </p:cNvPr>
          <p:cNvSpPr txBox="1"/>
          <p:nvPr/>
        </p:nvSpPr>
        <p:spPr>
          <a:xfrm>
            <a:off x="4855306" y="5417043"/>
            <a:ext cx="147745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Saturation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321EED-36E6-4BCD-BE46-3DC3BA411F1F}"/>
              </a:ext>
            </a:extLst>
          </p:cNvPr>
          <p:cNvSpPr txBox="1"/>
          <p:nvPr/>
        </p:nvSpPr>
        <p:spPr>
          <a:xfrm>
            <a:off x="9040542" y="5417043"/>
            <a:ext cx="8760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Value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6C0E3E-217C-4BD8-8DA8-B059D4792D88}"/>
              </a:ext>
            </a:extLst>
          </p:cNvPr>
          <p:cNvSpPr/>
          <p:nvPr/>
        </p:nvSpPr>
        <p:spPr>
          <a:xfrm>
            <a:off x="2667000" y="3581401"/>
            <a:ext cx="304796" cy="11359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46FC48-D125-4C3A-ABBB-335AB15EB115}"/>
              </a:ext>
            </a:extLst>
          </p:cNvPr>
          <p:cNvSpPr/>
          <p:nvPr/>
        </p:nvSpPr>
        <p:spPr>
          <a:xfrm>
            <a:off x="3429000" y="4114801"/>
            <a:ext cx="304796" cy="6025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8754AB-01D6-49A5-9108-23EA708BF17F}"/>
              </a:ext>
            </a:extLst>
          </p:cNvPr>
          <p:cNvSpPr/>
          <p:nvPr/>
        </p:nvSpPr>
        <p:spPr>
          <a:xfrm>
            <a:off x="8962600" y="3359625"/>
            <a:ext cx="304796" cy="11359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78323C-B5E6-4453-B58D-173518A25D1C}"/>
              </a:ext>
            </a:extLst>
          </p:cNvPr>
          <p:cNvSpPr/>
          <p:nvPr/>
        </p:nvSpPr>
        <p:spPr>
          <a:xfrm>
            <a:off x="9662905" y="3590574"/>
            <a:ext cx="166896" cy="524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80A8D9-D6EC-4A9F-AAB8-A94FEAD33AC9}"/>
              </a:ext>
            </a:extLst>
          </p:cNvPr>
          <p:cNvSpPr txBox="1"/>
          <p:nvPr/>
        </p:nvSpPr>
        <p:spPr>
          <a:xfrm>
            <a:off x="5701921" y="3436704"/>
            <a:ext cx="256180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NA </a:t>
            </a:r>
          </a:p>
          <a:p>
            <a:pPr algn="ctr">
              <a:lnSpc>
                <a:spcPct val="90000"/>
              </a:lnSpc>
            </a:pPr>
            <a:r>
              <a:rPr lang="en-US" sz="2400" dirty="0"/>
              <a:t>(a bar is a bar!)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37EB13-272A-4692-B98E-3A32B5C04B61}"/>
              </a:ext>
            </a:extLst>
          </p:cNvPr>
          <p:cNvSpPr/>
          <p:nvPr/>
        </p:nvSpPr>
        <p:spPr>
          <a:xfrm>
            <a:off x="668520" y="5898457"/>
            <a:ext cx="322081" cy="852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863201-553B-425D-914B-C5A280BD2237}"/>
              </a:ext>
            </a:extLst>
          </p:cNvPr>
          <p:cNvSpPr/>
          <p:nvPr/>
        </p:nvSpPr>
        <p:spPr>
          <a:xfrm>
            <a:off x="1430519" y="5895834"/>
            <a:ext cx="331630" cy="85491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85EF0F-EDCB-452E-9EDC-CCAAB336BBC9}"/>
              </a:ext>
            </a:extLst>
          </p:cNvPr>
          <p:cNvSpPr/>
          <p:nvPr/>
        </p:nvSpPr>
        <p:spPr>
          <a:xfrm>
            <a:off x="5934960" y="5858907"/>
            <a:ext cx="322081" cy="852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C0F0D2-CC8C-4223-B0DC-CD94A604351E}"/>
              </a:ext>
            </a:extLst>
          </p:cNvPr>
          <p:cNvSpPr/>
          <p:nvPr/>
        </p:nvSpPr>
        <p:spPr>
          <a:xfrm>
            <a:off x="5105401" y="5858908"/>
            <a:ext cx="322081" cy="852287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0E00DE0-B8E4-4029-834F-C06F86B5A3A0}"/>
              </a:ext>
            </a:extLst>
          </p:cNvPr>
          <p:cNvSpPr/>
          <p:nvPr/>
        </p:nvSpPr>
        <p:spPr>
          <a:xfrm>
            <a:off x="9031911" y="5839084"/>
            <a:ext cx="322081" cy="8522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AC0D66-0E51-4E4C-A7B9-3A019D00DF82}"/>
              </a:ext>
            </a:extLst>
          </p:cNvPr>
          <p:cNvSpPr/>
          <p:nvPr/>
        </p:nvSpPr>
        <p:spPr>
          <a:xfrm>
            <a:off x="9906001" y="5853314"/>
            <a:ext cx="322081" cy="852287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96ED9-B1E2-414F-9983-BC47B1D4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3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9789-22B6-4EAE-87B6-64761A81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768FE-54D4-48A9-8ACD-2EE1EAE37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 visualize, must have data in row-by-column format where: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/>
              <a:t>Rows represent </a:t>
            </a:r>
            <a:r>
              <a:rPr lang="en-US" u="sng" dirty="0"/>
              <a:t>cases</a:t>
            </a:r>
            <a:r>
              <a:rPr lang="en-US" dirty="0"/>
              <a:t>: at most one geometry per case (assuming no aggregation)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Columns represent </a:t>
            </a:r>
            <a:r>
              <a:rPr lang="en-US" u="sng" dirty="0"/>
              <a:t>variables</a:t>
            </a:r>
            <a:r>
              <a:rPr lang="en-US" dirty="0"/>
              <a:t>: to be mapped to aesthetic attributes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E9237-C1BE-415E-91F3-1556A71B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4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750F-800C-4D47-A8F1-A80142B7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Specifying a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8AF6-5AB4-41F4-BD62-EBA93E3C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Differences in</a:t>
            </a:r>
            <a:r>
              <a:rPr lang="en-US" b="1" dirty="0"/>
              <a:t> geometry</a:t>
            </a:r>
            <a:r>
              <a:rPr lang="en-US" dirty="0"/>
              <a:t> </a:t>
            </a:r>
            <a:r>
              <a:rPr lang="en-US" b="1" dirty="0"/>
              <a:t>aesthetics </a:t>
            </a:r>
            <a:r>
              <a:rPr lang="en-US" dirty="0"/>
              <a:t>map to differences in </a:t>
            </a:r>
            <a:r>
              <a:rPr lang="en-US" b="1" dirty="0"/>
              <a:t>data variables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Available mappings depend on whether </a:t>
            </a:r>
            <a:r>
              <a:rPr lang="en-US" b="1" dirty="0"/>
              <a:t>data variable </a:t>
            </a:r>
            <a:r>
              <a:rPr lang="en-US" dirty="0"/>
              <a:t>is </a:t>
            </a:r>
            <a:r>
              <a:rPr lang="en-US" i="1" dirty="0"/>
              <a:t>continuous </a:t>
            </a:r>
            <a:r>
              <a:rPr lang="en-US" dirty="0"/>
              <a:t>(height)</a:t>
            </a:r>
            <a:r>
              <a:rPr lang="en-US" i="1" dirty="0"/>
              <a:t> </a:t>
            </a:r>
            <a:r>
              <a:rPr lang="en-US" dirty="0"/>
              <a:t>or </a:t>
            </a:r>
            <a:r>
              <a:rPr lang="en-US" i="1" dirty="0"/>
              <a:t>discrete </a:t>
            </a:r>
            <a:r>
              <a:rPr lang="en-US" dirty="0"/>
              <a:t>(race)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8B096CE-28C5-4BFF-90E1-0EBBC2AA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8AF6-5AB4-41F4-BD62-EBA93E3C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/>
              <a:t>The following caveats apply:</a:t>
            </a:r>
          </a:p>
          <a:p>
            <a:pPr marL="274320" lvl="1" indent="0">
              <a:buNone/>
            </a:pPr>
            <a:endParaRPr lang="en-US" dirty="0"/>
          </a:p>
          <a:p>
            <a:pPr marL="731520" lvl="1" indent="-457200">
              <a:buAutoNum type="arabicPeriod"/>
            </a:pPr>
            <a:r>
              <a:rPr lang="en-US" dirty="0"/>
              <a:t>An aesthetic attribute can be mapped back to at most one variable</a:t>
            </a:r>
          </a:p>
          <a:p>
            <a:pPr marL="502920" lvl="2" indent="0">
              <a:buNone/>
            </a:pPr>
            <a:endParaRPr lang="en-US" dirty="0"/>
          </a:p>
          <a:p>
            <a:pPr marL="502920" lvl="2" indent="0">
              <a:buNone/>
            </a:pPr>
            <a:endParaRPr lang="en-US" dirty="0"/>
          </a:p>
          <a:p>
            <a:pPr marL="502920" lvl="2" indent="0">
              <a:buNone/>
            </a:pPr>
            <a:endParaRPr lang="en-US" dirty="0"/>
          </a:p>
          <a:p>
            <a:pPr marL="502920" lvl="2" indent="0">
              <a:buNone/>
            </a:pPr>
            <a:endParaRPr lang="en-US" dirty="0"/>
          </a:p>
          <a:p>
            <a:pPr marL="731520" lvl="1" indent="-457200">
              <a:buAutoNum type="arabicPeriod"/>
            </a:pPr>
            <a:r>
              <a:rPr lang="en-US" dirty="0"/>
              <a:t>A variable can be mapped to more than one aesthetic</a:t>
            </a:r>
          </a:p>
          <a:p>
            <a:pPr marL="731520" lvl="1" indent="-457200">
              <a:buAutoNum type="arabicPeriod"/>
            </a:pPr>
            <a:endParaRPr lang="en-US" dirty="0"/>
          </a:p>
          <a:p>
            <a:pPr lvl="2"/>
            <a:endParaRPr lang="en-US" dirty="0"/>
          </a:p>
          <a:p>
            <a:pPr marL="731520" lvl="1" indent="-457200">
              <a:buAutoNum type="arabicPeriod"/>
            </a:pPr>
            <a:endParaRPr lang="en-US" dirty="0"/>
          </a:p>
          <a:p>
            <a:pPr marL="731520" lvl="1" indent="-457200">
              <a:buAutoNum type="arabicPeriod"/>
            </a:pPr>
            <a:endParaRPr lang="en-US" dirty="0"/>
          </a:p>
          <a:p>
            <a:pPr marL="731520" lvl="1" indent="-457200">
              <a:buAutoNum type="arabicPeriod"/>
            </a:pPr>
            <a:r>
              <a:rPr lang="en-US" dirty="0"/>
              <a:t>Not all mappings make sense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2750F-800C-4D47-A8F1-A80142B7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Specifying a data visualization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908744F-3ABB-4305-BBB1-40FDBDEA5DD5}"/>
              </a:ext>
            </a:extLst>
          </p:cNvPr>
          <p:cNvCxnSpPr>
            <a:cxnSpLocks/>
          </p:cNvCxnSpPr>
          <p:nvPr/>
        </p:nvCxnSpPr>
        <p:spPr>
          <a:xfrm flipV="1">
            <a:off x="5650328" y="4696903"/>
            <a:ext cx="903478" cy="3568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3B351F-EDF9-4F1A-936F-210903CEDC23}"/>
              </a:ext>
            </a:extLst>
          </p:cNvPr>
          <p:cNvCxnSpPr>
            <a:cxnSpLocks/>
          </p:cNvCxnSpPr>
          <p:nvPr/>
        </p:nvCxnSpPr>
        <p:spPr>
          <a:xfrm>
            <a:off x="5650328" y="5137869"/>
            <a:ext cx="902268" cy="2204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4CAC51E-1251-42BD-B3D4-F0A2BC5E8C93}"/>
              </a:ext>
            </a:extLst>
          </p:cNvPr>
          <p:cNvSpPr txBox="1"/>
          <p:nvPr/>
        </p:nvSpPr>
        <p:spPr>
          <a:xfrm>
            <a:off x="4953001" y="4909268"/>
            <a:ext cx="60798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A25F55-68BD-4C04-B1CB-710B673D4478}"/>
              </a:ext>
            </a:extLst>
          </p:cNvPr>
          <p:cNvSpPr txBox="1"/>
          <p:nvPr/>
        </p:nvSpPr>
        <p:spPr>
          <a:xfrm>
            <a:off x="6667802" y="4446436"/>
            <a:ext cx="6650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7DE927-ECC3-48C6-A2C8-62A9A487FD7A}"/>
              </a:ext>
            </a:extLst>
          </p:cNvPr>
          <p:cNvSpPr txBox="1"/>
          <p:nvPr/>
        </p:nvSpPr>
        <p:spPr>
          <a:xfrm>
            <a:off x="6667802" y="5137868"/>
            <a:ext cx="6928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162AC4-8FBF-4CDA-9EC1-F21B5F1B830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860095" y="3053302"/>
            <a:ext cx="752060" cy="3863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690D4D-326F-4EB6-9B93-07A37873BDD0}"/>
              </a:ext>
            </a:extLst>
          </p:cNvPr>
          <p:cNvSpPr txBox="1"/>
          <p:nvPr/>
        </p:nvSpPr>
        <p:spPr>
          <a:xfrm>
            <a:off x="4724401" y="2791902"/>
            <a:ext cx="10073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Height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F5D7D-ADB4-4A3A-B9E7-25C54B9E6CF5}"/>
              </a:ext>
            </a:extLst>
          </p:cNvPr>
          <p:cNvSpPr txBox="1"/>
          <p:nvPr/>
        </p:nvSpPr>
        <p:spPr>
          <a:xfrm>
            <a:off x="6612155" y="3227236"/>
            <a:ext cx="6650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EDC0FB-5E07-4CD4-87DB-CCC122BCE684}"/>
              </a:ext>
            </a:extLst>
          </p:cNvPr>
          <p:cNvCxnSpPr>
            <a:cxnSpLocks/>
          </p:cNvCxnSpPr>
          <p:nvPr/>
        </p:nvCxnSpPr>
        <p:spPr>
          <a:xfrm flipV="1">
            <a:off x="5798326" y="3488637"/>
            <a:ext cx="795907" cy="2560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F61316-2068-4A04-A0A9-D91664608A21}"/>
              </a:ext>
            </a:extLst>
          </p:cNvPr>
          <p:cNvSpPr txBox="1"/>
          <p:nvPr/>
        </p:nvSpPr>
        <p:spPr>
          <a:xfrm>
            <a:off x="4899177" y="3537668"/>
            <a:ext cx="65819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88EBD0-EF47-4113-AD23-F22FD031DA52}"/>
              </a:ext>
            </a:extLst>
          </p:cNvPr>
          <p:cNvSpPr txBox="1"/>
          <p:nvPr/>
        </p:nvSpPr>
        <p:spPr>
          <a:xfrm>
            <a:off x="4572001" y="6158630"/>
            <a:ext cx="10073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Height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1DF3F0-571E-4663-A66A-077298C668F4}"/>
              </a:ext>
            </a:extLst>
          </p:cNvPr>
          <p:cNvCxnSpPr>
            <a:cxnSpLocks/>
          </p:cNvCxnSpPr>
          <p:nvPr/>
        </p:nvCxnSpPr>
        <p:spPr>
          <a:xfrm flipV="1">
            <a:off x="5718071" y="6377781"/>
            <a:ext cx="80620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76AB4B5-65ED-40C0-89AE-65760FECAB65}"/>
              </a:ext>
            </a:extLst>
          </p:cNvPr>
          <p:cNvSpPr txBox="1"/>
          <p:nvPr/>
        </p:nvSpPr>
        <p:spPr>
          <a:xfrm>
            <a:off x="6614288" y="6172200"/>
            <a:ext cx="9509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Shape</a:t>
            </a:r>
          </a:p>
        </p:txBody>
      </p:sp>
      <p:pic>
        <p:nvPicPr>
          <p:cNvPr id="32" name="Graphic 31" descr="No sign">
            <a:extLst>
              <a:ext uri="{FF2B5EF4-FFF2-40B4-BE49-F238E27FC236}">
                <a16:creationId xmlns:a16="http://schemas.microsoft.com/office/drawing/2014/main" id="{2F420124-6FF3-43C9-9FE8-83BF2CCFC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5571" y="2928068"/>
            <a:ext cx="914400" cy="914400"/>
          </a:xfrm>
          <a:prstGeom prst="rect">
            <a:avLst/>
          </a:prstGeom>
        </p:spPr>
      </p:pic>
      <p:pic>
        <p:nvPicPr>
          <p:cNvPr id="34" name="Graphic 33" descr="Checkmark">
            <a:extLst>
              <a:ext uri="{FF2B5EF4-FFF2-40B4-BE49-F238E27FC236}">
                <a16:creationId xmlns:a16="http://schemas.microsoft.com/office/drawing/2014/main" id="{F56A35AD-0B19-4C55-B0A2-1601B1293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94092" y="4413968"/>
            <a:ext cx="914400" cy="914400"/>
          </a:xfrm>
          <a:prstGeom prst="rect">
            <a:avLst/>
          </a:prstGeom>
        </p:spPr>
      </p:pic>
      <p:pic>
        <p:nvPicPr>
          <p:cNvPr id="35" name="Graphic 34" descr="No sign">
            <a:extLst>
              <a:ext uri="{FF2B5EF4-FFF2-40B4-BE49-F238E27FC236}">
                <a16:creationId xmlns:a16="http://schemas.microsoft.com/office/drawing/2014/main" id="{14F8D656-78DD-4242-9E82-4A8A85BB3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5571" y="5886586"/>
            <a:ext cx="914400" cy="914400"/>
          </a:xfrm>
          <a:prstGeom prst="rect">
            <a:avLst/>
          </a:prstGeom>
        </p:spPr>
      </p:pic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933BD479-3D73-4C2E-BC11-203B4234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80BFF-1358-4338-BF24-F9CA623D7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1676400"/>
            <a:ext cx="9753600" cy="4495800"/>
          </a:xfrm>
        </p:spPr>
        <p:txBody>
          <a:bodyPr/>
          <a:lstStyle/>
          <a:p>
            <a:r>
              <a:rPr lang="en-US" dirty="0"/>
              <a:t>Ties: when two cases yield overlapping geometries under a given mapping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common modifiers:</a:t>
            </a:r>
          </a:p>
          <a:p>
            <a:pPr marL="45720" indent="0">
              <a:buNone/>
            </a:pPr>
            <a:r>
              <a:rPr lang="en-US" dirty="0"/>
              <a:t>	Jitter:				Stack:			Dodge: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0A0668-9488-4283-B6FF-97968C7EA4A6}"/>
              </a:ext>
            </a:extLst>
          </p:cNvPr>
          <p:cNvSpPr/>
          <p:nvPr/>
        </p:nvSpPr>
        <p:spPr>
          <a:xfrm>
            <a:off x="6600211" y="2875262"/>
            <a:ext cx="341268" cy="780237"/>
          </a:xfrm>
          <a:prstGeom prst="rect">
            <a:avLst/>
          </a:prstGeom>
          <a:solidFill>
            <a:srgbClr val="57B7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92ECD0-407D-451A-B07B-689F678E5F10}"/>
              </a:ext>
            </a:extLst>
          </p:cNvPr>
          <p:cNvSpPr/>
          <p:nvPr/>
        </p:nvSpPr>
        <p:spPr>
          <a:xfrm>
            <a:off x="5962901" y="3055516"/>
            <a:ext cx="341268" cy="599983"/>
          </a:xfrm>
          <a:prstGeom prst="rect">
            <a:avLst/>
          </a:prstGeom>
          <a:solidFill>
            <a:srgbClr val="57B7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400B9-6635-45ED-91AA-06C8756A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2AD61-675C-42E1-BD7C-8FA3E5D4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18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0918C3-565C-46EB-AD3C-5AC0892DD745}"/>
              </a:ext>
            </a:extLst>
          </p:cNvPr>
          <p:cNvCxnSpPr/>
          <p:nvPr/>
        </p:nvCxnSpPr>
        <p:spPr>
          <a:xfrm>
            <a:off x="2286000" y="3828241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70E93318-47B7-4FD1-B1BD-F4BBC47FD6EB}"/>
              </a:ext>
            </a:extLst>
          </p:cNvPr>
          <p:cNvSpPr/>
          <p:nvPr/>
        </p:nvSpPr>
        <p:spPr>
          <a:xfrm>
            <a:off x="2613274" y="3294841"/>
            <a:ext cx="228601" cy="251326"/>
          </a:xfrm>
          <a:prstGeom prst="ellipse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E38528-F65D-425B-9AF3-53CE35884923}"/>
              </a:ext>
            </a:extLst>
          </p:cNvPr>
          <p:cNvSpPr/>
          <p:nvPr/>
        </p:nvSpPr>
        <p:spPr>
          <a:xfrm>
            <a:off x="2745772" y="2743200"/>
            <a:ext cx="228601" cy="25132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99591B-D33F-4579-B341-74D67D2232A4}"/>
              </a:ext>
            </a:extLst>
          </p:cNvPr>
          <p:cNvCxnSpPr>
            <a:cxnSpLocks/>
          </p:cNvCxnSpPr>
          <p:nvPr/>
        </p:nvCxnSpPr>
        <p:spPr>
          <a:xfrm flipV="1">
            <a:off x="2286000" y="2590801"/>
            <a:ext cx="0" cy="1237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A9C2A75-B037-4D86-A97B-C02F07FE63BB}"/>
              </a:ext>
            </a:extLst>
          </p:cNvPr>
          <p:cNvSpPr/>
          <p:nvPr/>
        </p:nvSpPr>
        <p:spPr>
          <a:xfrm>
            <a:off x="3390899" y="3045714"/>
            <a:ext cx="228601" cy="251326"/>
          </a:xfrm>
          <a:prstGeom prst="ellipse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7747196-E7F6-45A1-891B-ED65C3793848}"/>
              </a:ext>
            </a:extLst>
          </p:cNvPr>
          <p:cNvSpPr/>
          <p:nvPr/>
        </p:nvSpPr>
        <p:spPr>
          <a:xfrm>
            <a:off x="3390900" y="3034395"/>
            <a:ext cx="228601" cy="25132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B2FAFF-6479-402E-B5B0-21ADD63FAC84}"/>
              </a:ext>
            </a:extLst>
          </p:cNvPr>
          <p:cNvCxnSpPr>
            <a:cxnSpLocks/>
          </p:cNvCxnSpPr>
          <p:nvPr/>
        </p:nvCxnSpPr>
        <p:spPr>
          <a:xfrm>
            <a:off x="5791200" y="3650896"/>
            <a:ext cx="151657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D32F22-335A-4CAE-A244-C0761FF56209}"/>
              </a:ext>
            </a:extLst>
          </p:cNvPr>
          <p:cNvCxnSpPr/>
          <p:nvPr/>
        </p:nvCxnSpPr>
        <p:spPr>
          <a:xfrm>
            <a:off x="2286000" y="65532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A514EDC-8768-4E71-A598-2E785BCADFB7}"/>
              </a:ext>
            </a:extLst>
          </p:cNvPr>
          <p:cNvSpPr/>
          <p:nvPr/>
        </p:nvSpPr>
        <p:spPr>
          <a:xfrm>
            <a:off x="2613274" y="6019800"/>
            <a:ext cx="228601" cy="251326"/>
          </a:xfrm>
          <a:prstGeom prst="ellipse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10A323C-A343-4DE9-8D08-A769BBD9EBA2}"/>
              </a:ext>
            </a:extLst>
          </p:cNvPr>
          <p:cNvSpPr/>
          <p:nvPr/>
        </p:nvSpPr>
        <p:spPr>
          <a:xfrm>
            <a:off x="2745772" y="5468159"/>
            <a:ext cx="228601" cy="25132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E49389-4337-46DF-B710-D673B7074C0E}"/>
              </a:ext>
            </a:extLst>
          </p:cNvPr>
          <p:cNvCxnSpPr>
            <a:cxnSpLocks/>
          </p:cNvCxnSpPr>
          <p:nvPr/>
        </p:nvCxnSpPr>
        <p:spPr>
          <a:xfrm flipV="1">
            <a:off x="2286000" y="5315760"/>
            <a:ext cx="0" cy="1237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20C5765-5C50-48AE-A4F1-90E7CFDCD407}"/>
              </a:ext>
            </a:extLst>
          </p:cNvPr>
          <p:cNvSpPr/>
          <p:nvPr/>
        </p:nvSpPr>
        <p:spPr>
          <a:xfrm>
            <a:off x="3390899" y="5770673"/>
            <a:ext cx="228601" cy="251326"/>
          </a:xfrm>
          <a:prstGeom prst="ellipse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C928DCE-5518-4922-B0DD-EC45D363BC7A}"/>
              </a:ext>
            </a:extLst>
          </p:cNvPr>
          <p:cNvSpPr/>
          <p:nvPr/>
        </p:nvSpPr>
        <p:spPr>
          <a:xfrm>
            <a:off x="3505201" y="5638800"/>
            <a:ext cx="228601" cy="25132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07EC227-EADB-4FC5-96F1-824FD0396D6C}"/>
              </a:ext>
            </a:extLst>
          </p:cNvPr>
          <p:cNvCxnSpPr>
            <a:cxnSpLocks/>
          </p:cNvCxnSpPr>
          <p:nvPr/>
        </p:nvCxnSpPr>
        <p:spPr>
          <a:xfrm>
            <a:off x="5791200" y="6490635"/>
            <a:ext cx="151657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74BEB12-CB39-4503-89CC-AA6B81C6BAE9}"/>
              </a:ext>
            </a:extLst>
          </p:cNvPr>
          <p:cNvSpPr/>
          <p:nvPr/>
        </p:nvSpPr>
        <p:spPr>
          <a:xfrm>
            <a:off x="6600211" y="5470043"/>
            <a:ext cx="341261" cy="24755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A7969C-CF8E-4647-9F84-AC408A7B5415}"/>
              </a:ext>
            </a:extLst>
          </p:cNvPr>
          <p:cNvSpPr/>
          <p:nvPr/>
        </p:nvSpPr>
        <p:spPr>
          <a:xfrm>
            <a:off x="5962902" y="5536507"/>
            <a:ext cx="341267" cy="35698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B0A9C54-084D-43ED-B38B-CF5E402C1F6E}"/>
              </a:ext>
            </a:extLst>
          </p:cNvPr>
          <p:cNvCxnSpPr>
            <a:cxnSpLocks/>
          </p:cNvCxnSpPr>
          <p:nvPr/>
        </p:nvCxnSpPr>
        <p:spPr>
          <a:xfrm>
            <a:off x="8694222" y="6458428"/>
            <a:ext cx="151657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A74F025-B1C2-4653-9C0C-299CC158FBC3}"/>
              </a:ext>
            </a:extLst>
          </p:cNvPr>
          <p:cNvSpPr/>
          <p:nvPr/>
        </p:nvSpPr>
        <p:spPr>
          <a:xfrm>
            <a:off x="9906001" y="6219797"/>
            <a:ext cx="341261" cy="24755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7AD645A-B008-49DB-BF26-2807D1F72133}"/>
              </a:ext>
            </a:extLst>
          </p:cNvPr>
          <p:cNvSpPr/>
          <p:nvPr/>
        </p:nvSpPr>
        <p:spPr>
          <a:xfrm>
            <a:off x="8990655" y="6105119"/>
            <a:ext cx="341267" cy="35698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57E683-A304-4378-83BD-66687034B004}"/>
              </a:ext>
            </a:extLst>
          </p:cNvPr>
          <p:cNvSpPr/>
          <p:nvPr/>
        </p:nvSpPr>
        <p:spPr>
          <a:xfrm>
            <a:off x="6600204" y="5712638"/>
            <a:ext cx="341268" cy="780237"/>
          </a:xfrm>
          <a:prstGeom prst="rect">
            <a:avLst/>
          </a:prstGeom>
          <a:solidFill>
            <a:srgbClr val="57B7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A0CB470-B791-456F-94BA-4541CFC19FB5}"/>
              </a:ext>
            </a:extLst>
          </p:cNvPr>
          <p:cNvSpPr/>
          <p:nvPr/>
        </p:nvSpPr>
        <p:spPr>
          <a:xfrm>
            <a:off x="5962894" y="5892892"/>
            <a:ext cx="341268" cy="599983"/>
          </a:xfrm>
          <a:prstGeom prst="rect">
            <a:avLst/>
          </a:prstGeom>
          <a:solidFill>
            <a:srgbClr val="57B7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3889B3B-05AF-4AAB-9CEB-D06DB6BD2446}"/>
              </a:ext>
            </a:extLst>
          </p:cNvPr>
          <p:cNvSpPr/>
          <p:nvPr/>
        </p:nvSpPr>
        <p:spPr>
          <a:xfrm>
            <a:off x="9578726" y="5678191"/>
            <a:ext cx="341268" cy="780237"/>
          </a:xfrm>
          <a:prstGeom prst="rect">
            <a:avLst/>
          </a:prstGeom>
          <a:solidFill>
            <a:srgbClr val="57B7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BBD225E-23E6-4EF3-8F31-A7A0A395B7D0}"/>
              </a:ext>
            </a:extLst>
          </p:cNvPr>
          <p:cNvSpPr/>
          <p:nvPr/>
        </p:nvSpPr>
        <p:spPr>
          <a:xfrm>
            <a:off x="8669600" y="5858445"/>
            <a:ext cx="341268" cy="599983"/>
          </a:xfrm>
          <a:prstGeom prst="rect">
            <a:avLst/>
          </a:prstGeom>
          <a:solidFill>
            <a:srgbClr val="57B7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D7B726A-79CF-43A5-852E-C58C0B24A5BB}"/>
              </a:ext>
            </a:extLst>
          </p:cNvPr>
          <p:cNvSpPr/>
          <p:nvPr/>
        </p:nvSpPr>
        <p:spPr>
          <a:xfrm>
            <a:off x="10117718" y="2870659"/>
            <a:ext cx="341268" cy="780237"/>
          </a:xfrm>
          <a:prstGeom prst="rect">
            <a:avLst/>
          </a:prstGeom>
          <a:solidFill>
            <a:srgbClr val="57B7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58E6C27-662D-4BEB-BDCE-5B7C7F5858A3}"/>
              </a:ext>
            </a:extLst>
          </p:cNvPr>
          <p:cNvSpPr/>
          <p:nvPr/>
        </p:nvSpPr>
        <p:spPr>
          <a:xfrm>
            <a:off x="9480408" y="3050913"/>
            <a:ext cx="341268" cy="599983"/>
          </a:xfrm>
          <a:prstGeom prst="rect">
            <a:avLst/>
          </a:prstGeom>
          <a:solidFill>
            <a:srgbClr val="57B7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38727C5-171D-4A8E-9DE4-94E7339ED1B0}"/>
              </a:ext>
            </a:extLst>
          </p:cNvPr>
          <p:cNvSpPr/>
          <p:nvPr/>
        </p:nvSpPr>
        <p:spPr>
          <a:xfrm>
            <a:off x="10117719" y="3404055"/>
            <a:ext cx="341261" cy="24755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0C86967-4893-4335-8376-0CCF1DD6AE13}"/>
              </a:ext>
            </a:extLst>
          </p:cNvPr>
          <p:cNvSpPr/>
          <p:nvPr/>
        </p:nvSpPr>
        <p:spPr>
          <a:xfrm>
            <a:off x="9480409" y="3283149"/>
            <a:ext cx="341267" cy="35698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B126239-54C6-4EE1-83CF-453B78C01AFE}"/>
              </a:ext>
            </a:extLst>
          </p:cNvPr>
          <p:cNvCxnSpPr>
            <a:cxnSpLocks/>
          </p:cNvCxnSpPr>
          <p:nvPr/>
        </p:nvCxnSpPr>
        <p:spPr>
          <a:xfrm>
            <a:off x="9308707" y="3646293"/>
            <a:ext cx="151657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4F3BAAD-4EA2-44EC-8925-E71506E9D001}"/>
              </a:ext>
            </a:extLst>
          </p:cNvPr>
          <p:cNvSpPr/>
          <p:nvPr/>
        </p:nvSpPr>
        <p:spPr>
          <a:xfrm>
            <a:off x="8341990" y="3415670"/>
            <a:ext cx="341261" cy="24755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29186A3-E8D3-4B62-A7CB-0FC80887A17F}"/>
              </a:ext>
            </a:extLst>
          </p:cNvPr>
          <p:cNvSpPr/>
          <p:nvPr/>
        </p:nvSpPr>
        <p:spPr>
          <a:xfrm>
            <a:off x="7704680" y="3281512"/>
            <a:ext cx="341267" cy="35698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BC58096-544A-4A3E-80F8-5B3616993D0C}"/>
              </a:ext>
            </a:extLst>
          </p:cNvPr>
          <p:cNvCxnSpPr>
            <a:cxnSpLocks/>
          </p:cNvCxnSpPr>
          <p:nvPr/>
        </p:nvCxnSpPr>
        <p:spPr>
          <a:xfrm>
            <a:off x="7532978" y="3644656"/>
            <a:ext cx="151657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BF32131-EEF3-4D55-9A4E-D1D37CACB70D}"/>
              </a:ext>
            </a:extLst>
          </p:cNvPr>
          <p:cNvSpPr txBox="1"/>
          <p:nvPr/>
        </p:nvSpPr>
        <p:spPr>
          <a:xfrm>
            <a:off x="7191358" y="3111667"/>
            <a:ext cx="324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AB36C8-AE20-442C-933F-5C59E0CD6813}"/>
              </a:ext>
            </a:extLst>
          </p:cNvPr>
          <p:cNvSpPr txBox="1"/>
          <p:nvPr/>
        </p:nvSpPr>
        <p:spPr>
          <a:xfrm>
            <a:off x="8960785" y="3078454"/>
            <a:ext cx="324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2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750F-800C-4D47-A8F1-A80142B7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Specify the mappings!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8AF6-5AB4-41F4-BD62-EBA93E3C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Revisit the three visualizations we encountered earlier.  Identify:</a:t>
            </a:r>
          </a:p>
          <a:p>
            <a:pPr marL="45720" indent="0">
              <a:buNone/>
            </a:pP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The data cases (assuming one geometry per case);</a:t>
            </a:r>
          </a:p>
          <a:p>
            <a:pPr marL="502920" indent="-457200">
              <a:buAutoNum type="arabicPeriod"/>
            </a:pPr>
            <a:r>
              <a:rPr lang="en-US" dirty="0"/>
              <a:t>The geometries;</a:t>
            </a:r>
          </a:p>
          <a:p>
            <a:pPr marL="502920" indent="-457200">
              <a:buAutoNum type="arabicPeriod"/>
            </a:pPr>
            <a:r>
              <a:rPr lang="en-US" dirty="0"/>
              <a:t>The aesthetic attributes that are varied;</a:t>
            </a:r>
          </a:p>
          <a:p>
            <a:pPr marL="502920" indent="-457200">
              <a:buAutoNum type="arabicPeriod"/>
            </a:pPr>
            <a:r>
              <a:rPr lang="en-US" dirty="0"/>
              <a:t>The variables that control the differences in aesthetic attributes (bonus: are they continuous or discrete?)</a:t>
            </a:r>
          </a:p>
          <a:p>
            <a:pPr marL="502920" indent="-457200">
              <a:buAutoNum type="arabicPeriod"/>
            </a:pPr>
            <a:r>
              <a:rPr lang="en-US" dirty="0"/>
              <a:t>Modifiers (if any)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88941-BB42-4FB9-9F7C-5D15ADC2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4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AFEC-EB64-492E-90A6-9868C26C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SDSS data viz sessions to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E650-C92D-4EEA-8AFA-E9759D334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0165" cy="478721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Thursday 10:30-12: Visual Storytelling</a:t>
            </a:r>
          </a:p>
          <a:p>
            <a:pPr lvl="1"/>
            <a:r>
              <a:rPr lang="en-US" sz="2000" dirty="0"/>
              <a:t>Alberto Cairo, U Miami</a:t>
            </a:r>
          </a:p>
          <a:p>
            <a:pPr lvl="1"/>
            <a:r>
              <a:rPr lang="en-US" sz="2000" dirty="0"/>
              <a:t>Matthew Brehmer, Microsoft</a:t>
            </a:r>
          </a:p>
          <a:p>
            <a:pPr lvl="1"/>
            <a:r>
              <a:rPr lang="en-US" sz="2000" dirty="0"/>
              <a:t>Amber Thomas, The Pudding</a:t>
            </a:r>
          </a:p>
          <a:p>
            <a:pPr lvl="1"/>
            <a:endParaRPr lang="en-US" sz="2000" dirty="0"/>
          </a:p>
          <a:p>
            <a:r>
              <a:rPr lang="en-US" sz="2400" dirty="0"/>
              <a:t>Thursday 1:30-3: Data viz in Python</a:t>
            </a:r>
          </a:p>
          <a:p>
            <a:pPr lvl="1"/>
            <a:r>
              <a:rPr lang="en-US" sz="2000" dirty="0"/>
              <a:t>Stephen Elson, </a:t>
            </a:r>
            <a:r>
              <a:rPr lang="en-US" sz="2000" dirty="0" err="1"/>
              <a:t>Quantia</a:t>
            </a:r>
            <a:r>
              <a:rPr lang="en-US" sz="2000" dirty="0"/>
              <a:t> Analytics</a:t>
            </a:r>
          </a:p>
          <a:p>
            <a:pPr lvl="1"/>
            <a:r>
              <a:rPr lang="en-US" sz="2000" dirty="0"/>
              <a:t>Dominik Moritz, U Washington</a:t>
            </a:r>
          </a:p>
          <a:p>
            <a:pPr lvl="1"/>
            <a:r>
              <a:rPr lang="en-US" sz="2000" dirty="0"/>
              <a:t>Kanit “Ham” </a:t>
            </a:r>
            <a:r>
              <a:rPr lang="en-US" sz="2000" dirty="0" err="1"/>
              <a:t>Wongsuphawat</a:t>
            </a:r>
            <a:r>
              <a:rPr lang="en-US" sz="2000" dirty="0"/>
              <a:t>, Apple </a:t>
            </a:r>
          </a:p>
          <a:p>
            <a:pPr lvl="1"/>
            <a:endParaRPr lang="en-US" sz="2000" dirty="0"/>
          </a:p>
          <a:p>
            <a:r>
              <a:rPr lang="en-US" sz="2400" dirty="0"/>
              <a:t>Friday 1:30-3: Data viz education</a:t>
            </a:r>
          </a:p>
          <a:p>
            <a:pPr lvl="1"/>
            <a:r>
              <a:rPr lang="en-US" sz="2000" dirty="0"/>
              <a:t>Michael Freeman, U Washington</a:t>
            </a:r>
          </a:p>
          <a:p>
            <a:pPr lvl="1"/>
            <a:r>
              <a:rPr lang="en-US" sz="2000" dirty="0"/>
              <a:t>Jerzy Wieczorek, Colby College</a:t>
            </a:r>
          </a:p>
          <a:p>
            <a:pPr lvl="1"/>
            <a:r>
              <a:rPr lang="en-US" sz="2000" dirty="0"/>
              <a:t>Robert Kosara, Tableau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43AC19-42C8-444E-9913-E3886C57657A}"/>
              </a:ext>
            </a:extLst>
          </p:cNvPr>
          <p:cNvSpPr txBox="1">
            <a:spLocks/>
          </p:cNvSpPr>
          <p:nvPr/>
        </p:nvSpPr>
        <p:spPr>
          <a:xfrm>
            <a:off x="5999921" y="1862207"/>
            <a:ext cx="5960165" cy="4750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Friday 3:40-5:15: Data viz at the IHME</a:t>
            </a:r>
          </a:p>
          <a:p>
            <a:pPr lvl="1"/>
            <a:r>
              <a:rPr lang="en-US" sz="2000" dirty="0"/>
              <a:t>Ryan Shackleton, IHME</a:t>
            </a:r>
          </a:p>
          <a:p>
            <a:pPr lvl="1"/>
            <a:r>
              <a:rPr lang="en-US" sz="2000" dirty="0"/>
              <a:t>Evan Laurie, IHME</a:t>
            </a:r>
          </a:p>
          <a:p>
            <a:pPr lvl="1"/>
            <a:r>
              <a:rPr lang="en-US" sz="2000" dirty="0"/>
              <a:t>Marlena Bannick, IHME</a:t>
            </a:r>
          </a:p>
          <a:p>
            <a:pPr lvl="1"/>
            <a:endParaRPr lang="en-US" sz="2000" dirty="0"/>
          </a:p>
          <a:p>
            <a:r>
              <a:rPr lang="en-US" sz="2400" dirty="0"/>
              <a:t>Friday 5:20-6:25: </a:t>
            </a:r>
            <a:r>
              <a:rPr lang="en-US" sz="2400" dirty="0" err="1"/>
              <a:t>GoG</a:t>
            </a:r>
            <a:r>
              <a:rPr lang="en-US" sz="2400" dirty="0"/>
              <a:t> 20</a:t>
            </a:r>
            <a:r>
              <a:rPr lang="en-US" sz="2400" baseline="30000" dirty="0"/>
              <a:t>th</a:t>
            </a:r>
            <a:r>
              <a:rPr lang="en-US" sz="2400" dirty="0"/>
              <a:t> Anniversary</a:t>
            </a:r>
          </a:p>
          <a:p>
            <a:pPr lvl="1"/>
            <a:r>
              <a:rPr lang="en-US" sz="2000" dirty="0"/>
              <a:t>Lee Wilkinson, H2O.ai</a:t>
            </a:r>
          </a:p>
          <a:p>
            <a:pPr lvl="1"/>
            <a:r>
              <a:rPr lang="en-US" sz="2000" dirty="0"/>
              <a:t>Anushka Anand, Tableau</a:t>
            </a:r>
          </a:p>
          <a:p>
            <a:pPr lvl="1"/>
            <a:r>
              <a:rPr lang="en-US" sz="2000" dirty="0"/>
              <a:t>Jeffrey </a:t>
            </a:r>
            <a:r>
              <a:rPr lang="en-US" sz="2000" dirty="0" err="1"/>
              <a:t>Heer</a:t>
            </a:r>
            <a:r>
              <a:rPr lang="en-US" sz="2000" dirty="0"/>
              <a:t>, U Washington</a:t>
            </a:r>
          </a:p>
          <a:p>
            <a:pPr lvl="1"/>
            <a:r>
              <a:rPr lang="en-US" sz="2000" dirty="0"/>
              <a:t>Bryan Van de Ven, Microsoft</a:t>
            </a:r>
          </a:p>
          <a:p>
            <a:pPr lvl="1"/>
            <a:endParaRPr lang="en-US" sz="2000" dirty="0"/>
          </a:p>
          <a:p>
            <a:r>
              <a:rPr lang="en-US" sz="2400" dirty="0"/>
              <a:t>Saturday 10-11:30: </a:t>
            </a:r>
            <a:r>
              <a:rPr lang="en-US" sz="2400" dirty="0" err="1"/>
              <a:t>GoG</a:t>
            </a:r>
            <a:r>
              <a:rPr lang="en-US" sz="2400" dirty="0"/>
              <a:t> From Theory to Applications</a:t>
            </a:r>
          </a:p>
          <a:p>
            <a:pPr lvl="1"/>
            <a:r>
              <a:rPr lang="en-US" sz="2000" dirty="0"/>
              <a:t>Steven Drucker, Microsoft</a:t>
            </a:r>
          </a:p>
          <a:p>
            <a:pPr lvl="1"/>
            <a:r>
              <a:rPr lang="en-US" sz="2000" dirty="0"/>
              <a:t>Claus Wilke, U Texas Austin</a:t>
            </a:r>
          </a:p>
          <a:p>
            <a:pPr lvl="1"/>
            <a:r>
              <a:rPr lang="en-US" sz="2000" dirty="0"/>
              <a:t>Anushka Anand, Tableau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0B00A4-6086-4DC2-B477-292BD8971182}"/>
              </a:ext>
            </a:extLst>
          </p:cNvPr>
          <p:cNvSpPr txBox="1"/>
          <p:nvPr/>
        </p:nvSpPr>
        <p:spPr>
          <a:xfrm>
            <a:off x="3599328" y="6415022"/>
            <a:ext cx="4801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entire data viz track: </a:t>
            </a:r>
            <a:r>
              <a:rPr lang="en-US" dirty="0">
                <a:hlinkClick r:id="rId2"/>
              </a:rPr>
              <a:t>https://bit.ly/2QeAWFe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9334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21F9-46AB-4AFF-BB95-19524D7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74638"/>
            <a:ext cx="9753600" cy="715962"/>
          </a:xfrm>
        </p:spPr>
        <p:txBody>
          <a:bodyPr/>
          <a:lstStyle/>
          <a:p>
            <a:r>
              <a:rPr lang="en-US" dirty="0"/>
              <a:t>IHME GBD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94BDC-46B1-4213-BBEC-1E677C6EB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002891"/>
            <a:ext cx="9980612" cy="53036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8D6BAB-C4D3-46D9-8C62-70C703FFD3AE}"/>
              </a:ext>
            </a:extLst>
          </p:cNvPr>
          <p:cNvSpPr/>
          <p:nvPr/>
        </p:nvSpPr>
        <p:spPr>
          <a:xfrm>
            <a:off x="3581400" y="6398696"/>
            <a:ext cx="444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https://vizhub.healthdata.org/gbd-compare/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24B34-9FAC-455D-AB25-166E2FFF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6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21F9-46AB-4AFF-BB95-19524D7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74638"/>
            <a:ext cx="9753600" cy="715962"/>
          </a:xfrm>
        </p:spPr>
        <p:txBody>
          <a:bodyPr>
            <a:noAutofit/>
          </a:bodyPr>
          <a:lstStyle/>
          <a:p>
            <a:r>
              <a:rPr lang="en-US" sz="3200" dirty="0"/>
              <a:t>IHME health care spending visualization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8D6BAB-C4D3-46D9-8C62-70C703FFD3AE}"/>
              </a:ext>
            </a:extLst>
          </p:cNvPr>
          <p:cNvSpPr/>
          <p:nvPr/>
        </p:nvSpPr>
        <p:spPr>
          <a:xfrm>
            <a:off x="4800601" y="6521245"/>
            <a:ext cx="24955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http://ihmeuw.org/4iuu</a:t>
            </a:r>
            <a:r>
              <a:rPr lang="en-US" dirty="0"/>
              <a:t> </a:t>
            </a:r>
          </a:p>
          <a:p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87A67-D417-4673-8509-4C662846B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1" y="958645"/>
            <a:ext cx="6834897" cy="556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317000-A7C2-4E07-9A69-4269E33C534B}"/>
              </a:ext>
            </a:extLst>
          </p:cNvPr>
          <p:cNvSpPr txBox="1"/>
          <p:nvPr/>
        </p:nvSpPr>
        <p:spPr>
          <a:xfrm>
            <a:off x="9342993" y="5715001"/>
            <a:ext cx="283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(DAH = Development Assistance for Health)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1B4AE0-F51B-4DC1-A6F9-5F992DB2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1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1DFE-BA92-4112-9A57-E26E2965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perception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3E3EF-0ABB-4294-AD25-F449C06C0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we compare quantities</a:t>
            </a:r>
          </a:p>
        </p:txBody>
      </p:sp>
    </p:spTree>
    <p:extLst>
      <p:ext uri="{BB962C8B-B14F-4D97-AF65-F5344CB8AC3E}">
        <p14:creationId xmlns:p14="http://schemas.microsoft.com/office/powerpoint/2010/main" val="151585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713CB-D80C-4C37-9C2F-40F2FFD40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762000"/>
            <a:ext cx="9753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Recall the following aesthetic attributes:</a:t>
            </a:r>
          </a:p>
          <a:p>
            <a:pPr marL="45720" indent="0">
              <a:buNone/>
            </a:pPr>
            <a:endParaRPr lang="en-US" dirty="0"/>
          </a:p>
          <a:p>
            <a:pPr lvl="1"/>
            <a:r>
              <a:rPr lang="en-US" dirty="0"/>
              <a:t>Position on horizontal (X)</a:t>
            </a:r>
          </a:p>
          <a:p>
            <a:pPr lvl="1"/>
            <a:r>
              <a:rPr lang="en-US" dirty="0"/>
              <a:t>Position on vertical (Y) </a:t>
            </a:r>
          </a:p>
          <a:p>
            <a:pPr lvl="1"/>
            <a:r>
              <a:rPr lang="en-US" dirty="0"/>
              <a:t>Shape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Color</a:t>
            </a:r>
          </a:p>
          <a:p>
            <a:pPr lvl="2"/>
            <a:r>
              <a:rPr lang="en-US" dirty="0"/>
              <a:t>Hue</a:t>
            </a:r>
          </a:p>
          <a:p>
            <a:pPr lvl="2"/>
            <a:r>
              <a:rPr lang="en-US" dirty="0"/>
              <a:t>Saturation (“intensity”)</a:t>
            </a:r>
          </a:p>
          <a:p>
            <a:pPr lvl="2"/>
            <a:r>
              <a:rPr lang="en-US" dirty="0"/>
              <a:t>Value (“brightness”)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Cleveland &amp; McGill created a ranking of these when mapping a geometry to a quantitative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0092B-F629-40D7-9135-B0CD489E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1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187" y="1351509"/>
            <a:ext cx="6671213" cy="4505002"/>
          </a:xfrm>
        </p:spPr>
        <p:txBody>
          <a:bodyPr>
            <a:normAutofit/>
          </a:bodyPr>
          <a:lstStyle/>
          <a:p>
            <a:r>
              <a:rPr lang="en-US" dirty="0"/>
              <a:t>Hypothetical polling data on 5 candidates.  </a:t>
            </a:r>
          </a:p>
          <a:p>
            <a:r>
              <a:rPr lang="en-US" dirty="0"/>
              <a:t>Rank the candidates’ vote shares.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Walter Hickey at </a:t>
            </a:r>
            <a:r>
              <a:rPr lang="en-US" sz="1600" dirty="0">
                <a:hlinkClick r:id="rId2"/>
              </a:rPr>
              <a:t>Business Insider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4540" r="68649"/>
          <a:stretch/>
        </p:blipFill>
        <p:spPr>
          <a:xfrm>
            <a:off x="1792147" y="2384810"/>
            <a:ext cx="2642343" cy="2438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BAB335A-9C19-491C-9515-366F2F7ADAD0}"/>
              </a:ext>
            </a:extLst>
          </p:cNvPr>
          <p:cNvSpPr/>
          <p:nvPr/>
        </p:nvSpPr>
        <p:spPr>
          <a:xfrm>
            <a:off x="6178512" y="2487374"/>
            <a:ext cx="551848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/>
              <a:t>Specification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Geometry: “pie wedge” (a bar in polar coordinates)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Aesthetic mappings: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Candidate (discrete)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hue &amp; text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share of vote (continuous)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size, specifically angle</a:t>
            </a:r>
          </a:p>
        </p:txBody>
      </p:sp>
    </p:spTree>
    <p:extLst>
      <p:ext uri="{BB962C8B-B14F-4D97-AF65-F5344CB8AC3E}">
        <p14:creationId xmlns:p14="http://schemas.microsoft.com/office/powerpoint/2010/main" val="6006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D854EB-9F79-4238-9101-73EFA95D25F4}"/>
              </a:ext>
            </a:extLst>
          </p:cNvPr>
          <p:cNvSpPr txBox="1">
            <a:spLocks/>
          </p:cNvSpPr>
          <p:nvPr/>
        </p:nvSpPr>
        <p:spPr>
          <a:xfrm>
            <a:off x="339187" y="1368013"/>
            <a:ext cx="5358063" cy="4580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Same data, different visualization</a:t>
            </a:r>
          </a:p>
          <a:p>
            <a:r>
              <a:rPr lang="en-US" dirty="0"/>
              <a:t>Rank the candidates’ vote shares.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Walter Hickey at </a:t>
            </a:r>
            <a:r>
              <a:rPr lang="en-US" sz="1600" dirty="0">
                <a:hlinkClick r:id="rId2"/>
              </a:rPr>
              <a:t>Business Insider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2" descr="pie chart bar char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58"/>
          <a:stretch/>
        </p:blipFill>
        <p:spPr bwMode="auto">
          <a:xfrm>
            <a:off x="2122540" y="2524842"/>
            <a:ext cx="1791356" cy="226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5664D98-2627-400B-8526-E655657007EC}"/>
              </a:ext>
            </a:extLst>
          </p:cNvPr>
          <p:cNvSpPr/>
          <p:nvPr/>
        </p:nvSpPr>
        <p:spPr>
          <a:xfrm>
            <a:off x="6178512" y="2480625"/>
            <a:ext cx="4648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/>
              <a:t>Specification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Geometry: bar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Aesthetic mappings: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candidate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hue &amp; 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share of vote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01259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B01949-A93B-4794-8C79-E37EF34BF413}"/>
              </a:ext>
            </a:extLst>
          </p:cNvPr>
          <p:cNvSpPr txBox="1"/>
          <p:nvPr/>
        </p:nvSpPr>
        <p:spPr>
          <a:xfrm>
            <a:off x="2976040" y="2345634"/>
            <a:ext cx="62399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/>
              <a:t>Elementary perceptual tasks</a:t>
            </a:r>
          </a:p>
          <a:p>
            <a:pPr algn="ctr"/>
            <a:r>
              <a:rPr lang="en-US" sz="3200" i="1" dirty="0"/>
              <a:t>a set of tasks that are carried out when people extract quantitative information from graphs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C673D-FA3B-4204-ACC4-64A1884567EE}"/>
              </a:ext>
            </a:extLst>
          </p:cNvPr>
          <p:cNvSpPr txBox="1"/>
          <p:nvPr/>
        </p:nvSpPr>
        <p:spPr>
          <a:xfrm>
            <a:off x="1152938" y="5340626"/>
            <a:ext cx="988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Cleveland and McGill. </a:t>
            </a:r>
            <a:r>
              <a:rPr lang="en-US" i="1" dirty="0"/>
              <a:t>Graphical Perception: Theory, Experimentation, and Application to the Development of Graphical Methods.  </a:t>
            </a:r>
            <a:r>
              <a:rPr lang="en-US" dirty="0"/>
              <a:t>JASA, 1984</a:t>
            </a:r>
          </a:p>
        </p:txBody>
      </p:sp>
    </p:spTree>
    <p:extLst>
      <p:ext uri="{BB962C8B-B14F-4D97-AF65-F5344CB8AC3E}">
        <p14:creationId xmlns:p14="http://schemas.microsoft.com/office/powerpoint/2010/main" val="2107375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sci.utah.edu/~kpotter/Library/Papers/wilkinson:2001:PG/wilkinson_2001_PG_01.png">
            <a:extLst>
              <a:ext uri="{FF2B5EF4-FFF2-40B4-BE49-F238E27FC236}">
                <a16:creationId xmlns:a16="http://schemas.microsoft.com/office/drawing/2014/main" id="{8C04FA92-AFC0-4295-8847-80E09DC55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4"/>
          <a:stretch/>
        </p:blipFill>
        <p:spPr bwMode="auto">
          <a:xfrm>
            <a:off x="3734129" y="1604548"/>
            <a:ext cx="4829174" cy="445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6E853D-5D59-413C-8C5C-6CC3BF4892F2}"/>
              </a:ext>
            </a:extLst>
          </p:cNvPr>
          <p:cNvSpPr txBox="1"/>
          <p:nvPr/>
        </p:nvSpPr>
        <p:spPr>
          <a:xfrm>
            <a:off x="3034038" y="6318554"/>
            <a:ext cx="612392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Image source: Wilkinson, </a:t>
            </a:r>
            <a:r>
              <a:rPr lang="en-US" sz="2400" i="1" dirty="0">
                <a:hlinkClick r:id="rId3"/>
              </a:rPr>
              <a:t>Presentation Graphics</a:t>
            </a: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6575-FF7C-46F6-A6F4-D862532A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873C09-A5C0-4059-A846-64CDB6FF6077}"/>
              </a:ext>
            </a:extLst>
          </p:cNvPr>
          <p:cNvSpPr txBox="1"/>
          <p:nvPr/>
        </p:nvSpPr>
        <p:spPr>
          <a:xfrm>
            <a:off x="1930083" y="846426"/>
            <a:ext cx="833183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Cleveland’s and McGill’s hierarchy of elementary perceptual tasks</a:t>
            </a:r>
          </a:p>
        </p:txBody>
      </p:sp>
    </p:spTree>
    <p:extLst>
      <p:ext uri="{BB962C8B-B14F-4D97-AF65-F5344CB8AC3E}">
        <p14:creationId xmlns:p14="http://schemas.microsoft.com/office/powerpoint/2010/main" val="400236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3B9F2E-2473-4E56-97FE-3A7E1C49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60117-4F5D-4D22-A80A-D4B7C9AD3762}"/>
              </a:ext>
            </a:extLst>
          </p:cNvPr>
          <p:cNvSpPr txBox="1"/>
          <p:nvPr/>
        </p:nvSpPr>
        <p:spPr>
          <a:xfrm>
            <a:off x="1124438" y="228599"/>
            <a:ext cx="820615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Mexico’s health spending (</a:t>
            </a:r>
            <a:r>
              <a:rPr lang="en-US" sz="2400" b="1" dirty="0">
                <a:solidFill>
                  <a:srgbClr val="406FDF"/>
                </a:solidFill>
              </a:rPr>
              <a:t>Government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9138"/>
                </a:solidFill>
              </a:rPr>
              <a:t>Out-of-pocket</a:t>
            </a:r>
            <a:r>
              <a:rPr lang="en-US" sz="2400" dirty="0"/>
              <a:t> only)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DD0ADE-16FC-45AF-A59B-C85B6ACBF9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103"/>
          <a:stretch/>
        </p:blipFill>
        <p:spPr>
          <a:xfrm>
            <a:off x="153988" y="1064081"/>
            <a:ext cx="3656012" cy="3121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526EC3-BFD8-4C8F-B23E-652B12ABC6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888"/>
          <a:stretch/>
        </p:blipFill>
        <p:spPr>
          <a:xfrm>
            <a:off x="4116388" y="1072101"/>
            <a:ext cx="3656012" cy="31219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5F5E98-7D71-4B45-82F7-B1BDDA491BDC}"/>
              </a:ext>
            </a:extLst>
          </p:cNvPr>
          <p:cNvSpPr txBox="1"/>
          <p:nvPr/>
        </p:nvSpPr>
        <p:spPr>
          <a:xfrm>
            <a:off x="269296" y="4602834"/>
            <a:ext cx="2075633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Geometry: Bar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Year </a:t>
            </a:r>
            <a:r>
              <a:rPr lang="en-US" sz="2400" dirty="0">
                <a:sym typeface="Wingdings" panose="05000000000000000000" pitchFamily="2" charset="2"/>
              </a:rPr>
              <a:t> X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Spending  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Source  Hue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Modifier: Stack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B89FFD-8A9B-47A5-B5FB-B2AABED46400}"/>
              </a:ext>
            </a:extLst>
          </p:cNvPr>
          <p:cNvSpPr txBox="1"/>
          <p:nvPr/>
        </p:nvSpPr>
        <p:spPr>
          <a:xfrm>
            <a:off x="4200366" y="4602833"/>
            <a:ext cx="2227533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Geometry: Bar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Year </a:t>
            </a:r>
            <a:r>
              <a:rPr lang="en-US" sz="2400" dirty="0">
                <a:sym typeface="Wingdings" panose="05000000000000000000" pitchFamily="2" charset="2"/>
              </a:rPr>
              <a:t> X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Spending  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Source  Hue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Modifier: Dodge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BDC17F-8D66-4A22-BA6C-2B01BBA8B36B}"/>
              </a:ext>
            </a:extLst>
          </p:cNvPr>
          <p:cNvSpPr txBox="1"/>
          <p:nvPr/>
        </p:nvSpPr>
        <p:spPr>
          <a:xfrm>
            <a:off x="8153400" y="4602832"/>
            <a:ext cx="2895664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Geometry: Point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Year </a:t>
            </a:r>
            <a:r>
              <a:rPr lang="en-US" sz="2400" dirty="0">
                <a:sym typeface="Wingdings" panose="05000000000000000000" pitchFamily="2" charset="2"/>
              </a:rPr>
              <a:t> X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Spending  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Source  Hue, Shape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Modifier: None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C3A8B5-9881-468B-930D-8E02A1615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084" y="1077675"/>
            <a:ext cx="3592917" cy="310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8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3DDA-02AC-424F-A76E-0E5FD81D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Gestalt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E8EC6-60D1-4ACB-A09D-29F946F05A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we perceive groups</a:t>
            </a:r>
          </a:p>
        </p:txBody>
      </p:sp>
    </p:spTree>
    <p:extLst>
      <p:ext uri="{BB962C8B-B14F-4D97-AF65-F5344CB8AC3E}">
        <p14:creationId xmlns:p14="http://schemas.microsoft.com/office/powerpoint/2010/main" val="232149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s://images-na.ssl-images-amazon.com/images/I/419GVCrktGL._SX358_BO1,204,203,200_.jpg">
            <a:extLst>
              <a:ext uri="{FF2B5EF4-FFF2-40B4-BE49-F238E27FC236}">
                <a16:creationId xmlns:a16="http://schemas.microsoft.com/office/drawing/2014/main" id="{7A970AC6-F475-48BC-8847-6B21D0B2F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738" y="484739"/>
            <a:ext cx="2646838" cy="366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839CB-45B5-4ACB-ADF9-EEC374EC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Image result for grammar of graphics">
            <a:extLst>
              <a:ext uri="{FF2B5EF4-FFF2-40B4-BE49-F238E27FC236}">
                <a16:creationId xmlns:a16="http://schemas.microsoft.com/office/drawing/2014/main" id="{57178487-0138-4ED3-B026-504D42839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39" y="606524"/>
            <a:ext cx="1781723" cy="28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ufte quantitative display of visual information">
            <a:extLst>
              <a:ext uri="{FF2B5EF4-FFF2-40B4-BE49-F238E27FC236}">
                <a16:creationId xmlns:a16="http://schemas.microsoft.com/office/drawing/2014/main" id="{EC746B22-BE2A-4E67-8715-4C3B74C2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46" y="3696799"/>
            <a:ext cx="2224111" cy="28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en jones  communicating data with tableau">
            <a:extLst>
              <a:ext uri="{FF2B5EF4-FFF2-40B4-BE49-F238E27FC236}">
                <a16:creationId xmlns:a16="http://schemas.microsoft.com/office/drawing/2014/main" id="{1C8C5165-C7DF-4282-877C-EC4CD787C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086" y="3696799"/>
            <a:ext cx="2017209" cy="302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lberto cairo truthful art">
            <a:extLst>
              <a:ext uri="{FF2B5EF4-FFF2-40B4-BE49-F238E27FC236}">
                <a16:creationId xmlns:a16="http://schemas.microsoft.com/office/drawing/2014/main" id="{780917FC-537E-454A-8FA5-5B69CCD63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246" y="606524"/>
            <a:ext cx="2200287" cy="28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show me the numbers">
            <a:extLst>
              <a:ext uri="{FF2B5EF4-FFF2-40B4-BE49-F238E27FC236}">
                <a16:creationId xmlns:a16="http://schemas.microsoft.com/office/drawing/2014/main" id="{E0820068-1C07-4EF9-B5DD-7B3FBF696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3656618"/>
            <a:ext cx="2346674" cy="302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naomi robbins">
            <a:extLst>
              <a:ext uri="{FF2B5EF4-FFF2-40B4-BE49-F238E27FC236}">
                <a16:creationId xmlns:a16="http://schemas.microsoft.com/office/drawing/2014/main" id="{C1A590F9-2117-4664-AB9C-6431D091B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586" y="3696799"/>
            <a:ext cx="2053988" cy="306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66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B01949-A93B-4794-8C79-E37EF34BF413}"/>
              </a:ext>
            </a:extLst>
          </p:cNvPr>
          <p:cNvSpPr txBox="1"/>
          <p:nvPr/>
        </p:nvSpPr>
        <p:spPr>
          <a:xfrm>
            <a:off x="2976039" y="1643269"/>
            <a:ext cx="62399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gestalt</a:t>
            </a:r>
            <a:r>
              <a:rPr lang="en-US" sz="2800" dirty="0"/>
              <a:t> = form or pattern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Gestalt philosophy: the whole is greater than the sum of the parts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Gestalt principles: predictable ways by which we organize sensory information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Developed by Max Wertheimer &amp; followers; early 20</a:t>
            </a:r>
            <a:r>
              <a:rPr lang="en-US" sz="2800" baseline="30000" dirty="0"/>
              <a:t>th</a:t>
            </a:r>
            <a:r>
              <a:rPr lang="en-US" sz="2800" dirty="0"/>
              <a:t> century</a:t>
            </a:r>
          </a:p>
        </p:txBody>
      </p:sp>
    </p:spTree>
    <p:extLst>
      <p:ext uri="{BB962C8B-B14F-4D97-AF65-F5344CB8AC3E}">
        <p14:creationId xmlns:p14="http://schemas.microsoft.com/office/powerpoint/2010/main" val="2948091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5778AE-98E2-4FEE-B6D6-4F1D82461888}"/>
              </a:ext>
            </a:extLst>
          </p:cNvPr>
          <p:cNvSpPr txBox="1"/>
          <p:nvPr/>
        </p:nvSpPr>
        <p:spPr>
          <a:xfrm>
            <a:off x="3087756" y="209211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084C6-218C-4DF3-A564-48FE21DEE7B8}"/>
              </a:ext>
            </a:extLst>
          </p:cNvPr>
          <p:cNvSpPr txBox="1"/>
          <p:nvPr/>
        </p:nvSpPr>
        <p:spPr>
          <a:xfrm>
            <a:off x="8360001" y="320046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61A28-3320-4537-8DB4-9BCA2F16E1D3}"/>
              </a:ext>
            </a:extLst>
          </p:cNvPr>
          <p:cNvSpPr txBox="1"/>
          <p:nvPr/>
        </p:nvSpPr>
        <p:spPr>
          <a:xfrm>
            <a:off x="5174973" y="267689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B68EB8-3FF3-47E7-9C9D-0078B3A1B663}"/>
              </a:ext>
            </a:extLst>
          </p:cNvPr>
          <p:cNvSpPr txBox="1"/>
          <p:nvPr/>
        </p:nvSpPr>
        <p:spPr>
          <a:xfrm>
            <a:off x="9357161" y="590679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B2CEA-CBA7-4359-9BEC-3AA6C900D428}"/>
              </a:ext>
            </a:extLst>
          </p:cNvPr>
          <p:cNvSpPr txBox="1"/>
          <p:nvPr/>
        </p:nvSpPr>
        <p:spPr>
          <a:xfrm>
            <a:off x="5339037" y="506410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2C1D8-F968-49DE-ABEF-DB6C7927BD7E}"/>
              </a:ext>
            </a:extLst>
          </p:cNvPr>
          <p:cNvSpPr txBox="1"/>
          <p:nvPr/>
        </p:nvSpPr>
        <p:spPr>
          <a:xfrm flipH="1">
            <a:off x="1736035" y="2969277"/>
            <a:ext cx="320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D6EBA7-0FD8-4359-9195-7BED92497761}"/>
              </a:ext>
            </a:extLst>
          </p:cNvPr>
          <p:cNvSpPr txBox="1"/>
          <p:nvPr/>
        </p:nvSpPr>
        <p:spPr>
          <a:xfrm>
            <a:off x="3087756" y="388872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5410BE-8A28-4437-B6A2-CF74BC6A9288}"/>
              </a:ext>
            </a:extLst>
          </p:cNvPr>
          <p:cNvSpPr txBox="1"/>
          <p:nvPr/>
        </p:nvSpPr>
        <p:spPr>
          <a:xfrm>
            <a:off x="7102105" y="280441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23C12-D088-4083-86EC-AF06EFB02846}"/>
              </a:ext>
            </a:extLst>
          </p:cNvPr>
          <p:cNvSpPr txBox="1"/>
          <p:nvPr/>
        </p:nvSpPr>
        <p:spPr>
          <a:xfrm>
            <a:off x="1599403" y="372138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DC2D20-4B03-4CE6-AE17-8E6C2584F6C2}"/>
              </a:ext>
            </a:extLst>
          </p:cNvPr>
          <p:cNvSpPr txBox="1"/>
          <p:nvPr/>
        </p:nvSpPr>
        <p:spPr>
          <a:xfrm>
            <a:off x="6075062" y="3554052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189BE-2F13-4597-A909-9B4FD5AA18C3}"/>
              </a:ext>
            </a:extLst>
          </p:cNvPr>
          <p:cNvSpPr txBox="1"/>
          <p:nvPr/>
        </p:nvSpPr>
        <p:spPr>
          <a:xfrm>
            <a:off x="772469" y="267688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118156-38C9-46ED-ADD2-D82A02F68F7C}"/>
              </a:ext>
            </a:extLst>
          </p:cNvPr>
          <p:cNvSpPr txBox="1"/>
          <p:nvPr/>
        </p:nvSpPr>
        <p:spPr>
          <a:xfrm>
            <a:off x="2601295" y="4364863"/>
            <a:ext cx="35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EC21AA-18EB-4B97-99AE-326628DB15B3}"/>
              </a:ext>
            </a:extLst>
          </p:cNvPr>
          <p:cNvSpPr txBox="1"/>
          <p:nvPr/>
        </p:nvSpPr>
        <p:spPr>
          <a:xfrm>
            <a:off x="9672245" y="476588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734F10-FDAB-400C-A3EC-F81E38F64B4B}"/>
              </a:ext>
            </a:extLst>
          </p:cNvPr>
          <p:cNvSpPr txBox="1"/>
          <p:nvPr/>
        </p:nvSpPr>
        <p:spPr>
          <a:xfrm>
            <a:off x="4241754" y="388872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FEACB6-DF4A-4555-9EAC-E50295380E24}"/>
              </a:ext>
            </a:extLst>
          </p:cNvPr>
          <p:cNvSpPr txBox="1"/>
          <p:nvPr/>
        </p:nvSpPr>
        <p:spPr>
          <a:xfrm>
            <a:off x="7992396" y="5501234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818B76-4809-4CE3-9632-F3E79707D10D}"/>
              </a:ext>
            </a:extLst>
          </p:cNvPr>
          <p:cNvSpPr txBox="1"/>
          <p:nvPr/>
        </p:nvSpPr>
        <p:spPr>
          <a:xfrm>
            <a:off x="6840241" y="197620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6A4B8-A8CF-4B6A-878A-1DB9F1B9AA11}"/>
              </a:ext>
            </a:extLst>
          </p:cNvPr>
          <p:cNvSpPr txBox="1"/>
          <p:nvPr/>
        </p:nvSpPr>
        <p:spPr>
          <a:xfrm>
            <a:off x="8312565" y="384643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9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F3BB9-B5EA-40B3-8D4D-7D4AEE957749}"/>
              </a:ext>
            </a:extLst>
          </p:cNvPr>
          <p:cNvSpPr txBox="1"/>
          <p:nvPr/>
        </p:nvSpPr>
        <p:spPr>
          <a:xfrm>
            <a:off x="2313841" y="210452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DECDB2-5B67-475F-95B6-6A80F3B0055C}"/>
              </a:ext>
            </a:extLst>
          </p:cNvPr>
          <p:cNvSpPr txBox="1"/>
          <p:nvPr/>
        </p:nvSpPr>
        <p:spPr>
          <a:xfrm>
            <a:off x="3997649" y="207881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5C4CF2-328D-46E1-8A1F-50E59BFFC1DE}"/>
              </a:ext>
            </a:extLst>
          </p:cNvPr>
          <p:cNvSpPr txBox="1"/>
          <p:nvPr/>
        </p:nvSpPr>
        <p:spPr>
          <a:xfrm>
            <a:off x="9832330" y="375521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AA95C4-3272-40D6-BE57-320C69727A4A}"/>
              </a:ext>
            </a:extLst>
          </p:cNvPr>
          <p:cNvSpPr txBox="1"/>
          <p:nvPr/>
        </p:nvSpPr>
        <p:spPr>
          <a:xfrm>
            <a:off x="8426263" y="242678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11940C-BC38-45B5-9EC2-563E83BB1236}"/>
              </a:ext>
            </a:extLst>
          </p:cNvPr>
          <p:cNvSpPr txBox="1"/>
          <p:nvPr/>
        </p:nvSpPr>
        <p:spPr>
          <a:xfrm>
            <a:off x="4996348" y="181214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BAF05E-8E52-472D-8394-9C2DA1A6E659}"/>
              </a:ext>
            </a:extLst>
          </p:cNvPr>
          <p:cNvSpPr txBox="1"/>
          <p:nvPr/>
        </p:nvSpPr>
        <p:spPr>
          <a:xfrm>
            <a:off x="4081669" y="491645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533B2C-590D-4612-AF91-C43954F8CC08}"/>
              </a:ext>
            </a:extLst>
          </p:cNvPr>
          <p:cNvSpPr txBox="1"/>
          <p:nvPr/>
        </p:nvSpPr>
        <p:spPr>
          <a:xfrm>
            <a:off x="6277159" y="44734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E1EA08-1D2A-486D-9C4B-B6FF54B6E801}"/>
              </a:ext>
            </a:extLst>
          </p:cNvPr>
          <p:cNvSpPr txBox="1"/>
          <p:nvPr/>
        </p:nvSpPr>
        <p:spPr>
          <a:xfrm>
            <a:off x="5099371" y="429560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90FE4-D004-43D9-B1A6-75B73DF0E370}"/>
              </a:ext>
            </a:extLst>
          </p:cNvPr>
          <p:cNvSpPr txBox="1"/>
          <p:nvPr/>
        </p:nvSpPr>
        <p:spPr>
          <a:xfrm>
            <a:off x="1036204" y="1724322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DD18CF-BBE8-466C-A203-BA8BE9569136}"/>
              </a:ext>
            </a:extLst>
          </p:cNvPr>
          <p:cNvSpPr txBox="1"/>
          <p:nvPr/>
        </p:nvSpPr>
        <p:spPr>
          <a:xfrm>
            <a:off x="3921584" y="284754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9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713566-49F1-4ED4-837E-EE511054ABB1}"/>
              </a:ext>
            </a:extLst>
          </p:cNvPr>
          <p:cNvSpPr txBox="1"/>
          <p:nvPr/>
        </p:nvSpPr>
        <p:spPr>
          <a:xfrm>
            <a:off x="10513479" y="340356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A8F680-D997-4834-8209-DC5337D0FD05}"/>
              </a:ext>
            </a:extLst>
          </p:cNvPr>
          <p:cNvSpPr txBox="1"/>
          <p:nvPr/>
        </p:nvSpPr>
        <p:spPr>
          <a:xfrm>
            <a:off x="10513480" y="222290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A10D22-2148-47F5-AD98-F732EF73DF2B}"/>
              </a:ext>
            </a:extLst>
          </p:cNvPr>
          <p:cNvSpPr txBox="1"/>
          <p:nvPr/>
        </p:nvSpPr>
        <p:spPr>
          <a:xfrm>
            <a:off x="1564953" y="46439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77938E-5BDE-45A1-9FBD-B9304F7812AE}"/>
              </a:ext>
            </a:extLst>
          </p:cNvPr>
          <p:cNvSpPr txBox="1"/>
          <p:nvPr/>
        </p:nvSpPr>
        <p:spPr>
          <a:xfrm>
            <a:off x="7491990" y="195212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9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1C6ADF-89E3-4DE3-BD78-58657331AF19}"/>
              </a:ext>
            </a:extLst>
          </p:cNvPr>
          <p:cNvSpPr txBox="1"/>
          <p:nvPr/>
        </p:nvSpPr>
        <p:spPr>
          <a:xfrm>
            <a:off x="7058799" y="4460846"/>
            <a:ext cx="327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017AD9-E967-4F0B-AD7D-A23465A3F7B2}"/>
              </a:ext>
            </a:extLst>
          </p:cNvPr>
          <p:cNvSpPr txBox="1"/>
          <p:nvPr/>
        </p:nvSpPr>
        <p:spPr>
          <a:xfrm>
            <a:off x="8436339" y="468131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5F7ED0-A642-4C0C-9D27-8E660F64CEBC}"/>
              </a:ext>
            </a:extLst>
          </p:cNvPr>
          <p:cNvSpPr txBox="1"/>
          <p:nvPr/>
        </p:nvSpPr>
        <p:spPr>
          <a:xfrm>
            <a:off x="11028340" y="5350611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9EB9B1-24F1-488F-B904-D881F3CBEC10}"/>
              </a:ext>
            </a:extLst>
          </p:cNvPr>
          <p:cNvSpPr txBox="1"/>
          <p:nvPr/>
        </p:nvSpPr>
        <p:spPr>
          <a:xfrm>
            <a:off x="7751468" y="383967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DAA6BF-F93B-4994-942D-124B5E17BE62}"/>
              </a:ext>
            </a:extLst>
          </p:cNvPr>
          <p:cNvSpPr txBox="1"/>
          <p:nvPr/>
        </p:nvSpPr>
        <p:spPr>
          <a:xfrm>
            <a:off x="6283785" y="581201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36726C-DFCF-4869-8EC7-CD31CAE415E4}"/>
              </a:ext>
            </a:extLst>
          </p:cNvPr>
          <p:cNvSpPr txBox="1"/>
          <p:nvPr/>
        </p:nvSpPr>
        <p:spPr>
          <a:xfrm>
            <a:off x="1834364" y="56429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9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684133-5E60-4AA2-B76C-E1694793EE94}"/>
              </a:ext>
            </a:extLst>
          </p:cNvPr>
          <p:cNvSpPr txBox="1"/>
          <p:nvPr/>
        </p:nvSpPr>
        <p:spPr>
          <a:xfrm>
            <a:off x="4870309" y="579368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F6E71C-BC94-4773-B918-8A5A2EEB8668}"/>
              </a:ext>
            </a:extLst>
          </p:cNvPr>
          <p:cNvSpPr txBox="1"/>
          <p:nvPr/>
        </p:nvSpPr>
        <p:spPr>
          <a:xfrm>
            <a:off x="3087756" y="5532931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D78C1A-8ABB-4B1D-B1C7-F4658F2C68F8}"/>
              </a:ext>
            </a:extLst>
          </p:cNvPr>
          <p:cNvSpPr txBox="1"/>
          <p:nvPr/>
        </p:nvSpPr>
        <p:spPr>
          <a:xfrm>
            <a:off x="2668724" y="334724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967792-003A-4904-AEFD-E0B698115C52}"/>
              </a:ext>
            </a:extLst>
          </p:cNvPr>
          <p:cNvSpPr txBox="1"/>
          <p:nvPr/>
        </p:nvSpPr>
        <p:spPr>
          <a:xfrm>
            <a:off x="11028340" y="463064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8D04C9-D80D-48BB-BEAE-334DBD010FD6}"/>
              </a:ext>
            </a:extLst>
          </p:cNvPr>
          <p:cNvSpPr txBox="1"/>
          <p:nvPr/>
        </p:nvSpPr>
        <p:spPr>
          <a:xfrm>
            <a:off x="6314800" y="280907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03B796-E4D8-470F-B9AC-C2E12BCF1FB7}"/>
              </a:ext>
            </a:extLst>
          </p:cNvPr>
          <p:cNvSpPr txBox="1"/>
          <p:nvPr/>
        </p:nvSpPr>
        <p:spPr>
          <a:xfrm>
            <a:off x="850253" y="372138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A1B782-F31F-4276-99D2-6E8E9A74653C}"/>
              </a:ext>
            </a:extLst>
          </p:cNvPr>
          <p:cNvSpPr txBox="1"/>
          <p:nvPr/>
        </p:nvSpPr>
        <p:spPr>
          <a:xfrm>
            <a:off x="9629955" y="177233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A1B6C7-78BC-4743-88B3-16E777A683F8}"/>
              </a:ext>
            </a:extLst>
          </p:cNvPr>
          <p:cNvSpPr txBox="1"/>
          <p:nvPr/>
        </p:nvSpPr>
        <p:spPr>
          <a:xfrm>
            <a:off x="7197623" y="582531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58D4D7-9087-48E1-A5C8-C19C7D93D12F}"/>
              </a:ext>
            </a:extLst>
          </p:cNvPr>
          <p:cNvSpPr txBox="1"/>
          <p:nvPr/>
        </p:nvSpPr>
        <p:spPr>
          <a:xfrm>
            <a:off x="9469871" y="280762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686F13-5484-482A-B57A-15AE6C845517}"/>
              </a:ext>
            </a:extLst>
          </p:cNvPr>
          <p:cNvSpPr txBox="1"/>
          <p:nvPr/>
        </p:nvSpPr>
        <p:spPr>
          <a:xfrm>
            <a:off x="627292" y="476588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9D07FF-15E9-4478-BAB0-6A4FA728AF23}"/>
              </a:ext>
            </a:extLst>
          </p:cNvPr>
          <p:cNvSpPr txBox="1"/>
          <p:nvPr/>
        </p:nvSpPr>
        <p:spPr>
          <a:xfrm>
            <a:off x="4393925" y="293663"/>
            <a:ext cx="2959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Find the fives</a:t>
            </a:r>
          </a:p>
        </p:txBody>
      </p:sp>
    </p:spTree>
    <p:extLst>
      <p:ext uri="{BB962C8B-B14F-4D97-AF65-F5344CB8AC3E}">
        <p14:creationId xmlns:p14="http://schemas.microsoft.com/office/powerpoint/2010/main" val="496618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5778AE-98E2-4FEE-B6D6-4F1D82461888}"/>
              </a:ext>
            </a:extLst>
          </p:cNvPr>
          <p:cNvSpPr txBox="1"/>
          <p:nvPr/>
        </p:nvSpPr>
        <p:spPr>
          <a:xfrm>
            <a:off x="3087756" y="209211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084C6-218C-4DF3-A564-48FE21DEE7B8}"/>
              </a:ext>
            </a:extLst>
          </p:cNvPr>
          <p:cNvSpPr txBox="1"/>
          <p:nvPr/>
        </p:nvSpPr>
        <p:spPr>
          <a:xfrm>
            <a:off x="8360001" y="320046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61A28-3320-4537-8DB4-9BCA2F16E1D3}"/>
              </a:ext>
            </a:extLst>
          </p:cNvPr>
          <p:cNvSpPr txBox="1"/>
          <p:nvPr/>
        </p:nvSpPr>
        <p:spPr>
          <a:xfrm>
            <a:off x="5174973" y="267689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B68EB8-3FF3-47E7-9C9D-0078B3A1B663}"/>
              </a:ext>
            </a:extLst>
          </p:cNvPr>
          <p:cNvSpPr txBox="1"/>
          <p:nvPr/>
        </p:nvSpPr>
        <p:spPr>
          <a:xfrm>
            <a:off x="9357161" y="590679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B2CEA-CBA7-4359-9BEC-3AA6C900D428}"/>
              </a:ext>
            </a:extLst>
          </p:cNvPr>
          <p:cNvSpPr txBox="1"/>
          <p:nvPr/>
        </p:nvSpPr>
        <p:spPr>
          <a:xfrm>
            <a:off x="5339037" y="506410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2C1D8-F968-49DE-ABEF-DB6C7927BD7E}"/>
              </a:ext>
            </a:extLst>
          </p:cNvPr>
          <p:cNvSpPr txBox="1"/>
          <p:nvPr/>
        </p:nvSpPr>
        <p:spPr>
          <a:xfrm flipH="1">
            <a:off x="1736035" y="2969277"/>
            <a:ext cx="320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D6EBA7-0FD8-4359-9195-7BED92497761}"/>
              </a:ext>
            </a:extLst>
          </p:cNvPr>
          <p:cNvSpPr txBox="1"/>
          <p:nvPr/>
        </p:nvSpPr>
        <p:spPr>
          <a:xfrm>
            <a:off x="3087756" y="388872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5410BE-8A28-4437-B6A2-CF74BC6A9288}"/>
              </a:ext>
            </a:extLst>
          </p:cNvPr>
          <p:cNvSpPr txBox="1"/>
          <p:nvPr/>
        </p:nvSpPr>
        <p:spPr>
          <a:xfrm>
            <a:off x="7102105" y="280441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23C12-D088-4083-86EC-AF06EFB02846}"/>
              </a:ext>
            </a:extLst>
          </p:cNvPr>
          <p:cNvSpPr txBox="1"/>
          <p:nvPr/>
        </p:nvSpPr>
        <p:spPr>
          <a:xfrm>
            <a:off x="1599403" y="372138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DC2D20-4B03-4CE6-AE17-8E6C2584F6C2}"/>
              </a:ext>
            </a:extLst>
          </p:cNvPr>
          <p:cNvSpPr txBox="1"/>
          <p:nvPr/>
        </p:nvSpPr>
        <p:spPr>
          <a:xfrm>
            <a:off x="6075062" y="3554052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189BE-2F13-4597-A909-9B4FD5AA18C3}"/>
              </a:ext>
            </a:extLst>
          </p:cNvPr>
          <p:cNvSpPr txBox="1"/>
          <p:nvPr/>
        </p:nvSpPr>
        <p:spPr>
          <a:xfrm>
            <a:off x="772469" y="267688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118156-38C9-46ED-ADD2-D82A02F68F7C}"/>
              </a:ext>
            </a:extLst>
          </p:cNvPr>
          <p:cNvSpPr txBox="1"/>
          <p:nvPr/>
        </p:nvSpPr>
        <p:spPr>
          <a:xfrm>
            <a:off x="2601295" y="4364863"/>
            <a:ext cx="35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8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EC21AA-18EB-4B97-99AE-326628DB15B3}"/>
              </a:ext>
            </a:extLst>
          </p:cNvPr>
          <p:cNvSpPr txBox="1"/>
          <p:nvPr/>
        </p:nvSpPr>
        <p:spPr>
          <a:xfrm>
            <a:off x="9672245" y="476588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734F10-FDAB-400C-A3EC-F81E38F64B4B}"/>
              </a:ext>
            </a:extLst>
          </p:cNvPr>
          <p:cNvSpPr txBox="1"/>
          <p:nvPr/>
        </p:nvSpPr>
        <p:spPr>
          <a:xfrm>
            <a:off x="4241754" y="388872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FEACB6-DF4A-4555-9EAC-E50295380E24}"/>
              </a:ext>
            </a:extLst>
          </p:cNvPr>
          <p:cNvSpPr txBox="1"/>
          <p:nvPr/>
        </p:nvSpPr>
        <p:spPr>
          <a:xfrm>
            <a:off x="7992396" y="5501234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818B76-4809-4CE3-9632-F3E79707D10D}"/>
              </a:ext>
            </a:extLst>
          </p:cNvPr>
          <p:cNvSpPr txBox="1"/>
          <p:nvPr/>
        </p:nvSpPr>
        <p:spPr>
          <a:xfrm>
            <a:off x="6840241" y="197620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6A4B8-A8CF-4B6A-878A-1DB9F1B9AA11}"/>
              </a:ext>
            </a:extLst>
          </p:cNvPr>
          <p:cNvSpPr txBox="1"/>
          <p:nvPr/>
        </p:nvSpPr>
        <p:spPr>
          <a:xfrm>
            <a:off x="8312565" y="384643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F3BB9-B5EA-40B3-8D4D-7D4AEE957749}"/>
              </a:ext>
            </a:extLst>
          </p:cNvPr>
          <p:cNvSpPr txBox="1"/>
          <p:nvPr/>
        </p:nvSpPr>
        <p:spPr>
          <a:xfrm>
            <a:off x="2313841" y="210452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DECDB2-5B67-475F-95B6-6A80F3B0055C}"/>
              </a:ext>
            </a:extLst>
          </p:cNvPr>
          <p:cNvSpPr txBox="1"/>
          <p:nvPr/>
        </p:nvSpPr>
        <p:spPr>
          <a:xfrm>
            <a:off x="3997649" y="207881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5C4CF2-328D-46E1-8A1F-50E59BFFC1DE}"/>
              </a:ext>
            </a:extLst>
          </p:cNvPr>
          <p:cNvSpPr txBox="1"/>
          <p:nvPr/>
        </p:nvSpPr>
        <p:spPr>
          <a:xfrm>
            <a:off x="9832330" y="375521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AA95C4-3272-40D6-BE57-320C69727A4A}"/>
              </a:ext>
            </a:extLst>
          </p:cNvPr>
          <p:cNvSpPr txBox="1"/>
          <p:nvPr/>
        </p:nvSpPr>
        <p:spPr>
          <a:xfrm>
            <a:off x="8426263" y="242678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8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11940C-BC38-45B5-9EC2-563E83BB1236}"/>
              </a:ext>
            </a:extLst>
          </p:cNvPr>
          <p:cNvSpPr txBox="1"/>
          <p:nvPr/>
        </p:nvSpPr>
        <p:spPr>
          <a:xfrm>
            <a:off x="4996348" y="181214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BAF05E-8E52-472D-8394-9C2DA1A6E659}"/>
              </a:ext>
            </a:extLst>
          </p:cNvPr>
          <p:cNvSpPr txBox="1"/>
          <p:nvPr/>
        </p:nvSpPr>
        <p:spPr>
          <a:xfrm>
            <a:off x="4081669" y="491645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533B2C-590D-4612-AF91-C43954F8CC08}"/>
              </a:ext>
            </a:extLst>
          </p:cNvPr>
          <p:cNvSpPr txBox="1"/>
          <p:nvPr/>
        </p:nvSpPr>
        <p:spPr>
          <a:xfrm>
            <a:off x="6277159" y="44734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E1EA08-1D2A-486D-9C4B-B6FF54B6E801}"/>
              </a:ext>
            </a:extLst>
          </p:cNvPr>
          <p:cNvSpPr txBox="1"/>
          <p:nvPr/>
        </p:nvSpPr>
        <p:spPr>
          <a:xfrm>
            <a:off x="5099371" y="429560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90FE4-D004-43D9-B1A6-75B73DF0E370}"/>
              </a:ext>
            </a:extLst>
          </p:cNvPr>
          <p:cNvSpPr txBox="1"/>
          <p:nvPr/>
        </p:nvSpPr>
        <p:spPr>
          <a:xfrm>
            <a:off x="1036204" y="1724322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6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DD18CF-BBE8-466C-A203-BA8BE9569136}"/>
              </a:ext>
            </a:extLst>
          </p:cNvPr>
          <p:cNvSpPr txBox="1"/>
          <p:nvPr/>
        </p:nvSpPr>
        <p:spPr>
          <a:xfrm>
            <a:off x="3921584" y="284754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713566-49F1-4ED4-837E-EE511054ABB1}"/>
              </a:ext>
            </a:extLst>
          </p:cNvPr>
          <p:cNvSpPr txBox="1"/>
          <p:nvPr/>
        </p:nvSpPr>
        <p:spPr>
          <a:xfrm>
            <a:off x="10513479" y="340356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A8F680-D997-4834-8209-DC5337D0FD05}"/>
              </a:ext>
            </a:extLst>
          </p:cNvPr>
          <p:cNvSpPr txBox="1"/>
          <p:nvPr/>
        </p:nvSpPr>
        <p:spPr>
          <a:xfrm>
            <a:off x="10513480" y="222290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A10D22-2148-47F5-AD98-F732EF73DF2B}"/>
              </a:ext>
            </a:extLst>
          </p:cNvPr>
          <p:cNvSpPr txBox="1"/>
          <p:nvPr/>
        </p:nvSpPr>
        <p:spPr>
          <a:xfrm>
            <a:off x="1564953" y="46439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77938E-5BDE-45A1-9FBD-B9304F7812AE}"/>
              </a:ext>
            </a:extLst>
          </p:cNvPr>
          <p:cNvSpPr txBox="1"/>
          <p:nvPr/>
        </p:nvSpPr>
        <p:spPr>
          <a:xfrm>
            <a:off x="7491990" y="195212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1C6ADF-89E3-4DE3-BD78-58657331AF19}"/>
              </a:ext>
            </a:extLst>
          </p:cNvPr>
          <p:cNvSpPr txBox="1"/>
          <p:nvPr/>
        </p:nvSpPr>
        <p:spPr>
          <a:xfrm>
            <a:off x="7058799" y="4460846"/>
            <a:ext cx="327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017AD9-E967-4F0B-AD7D-A23465A3F7B2}"/>
              </a:ext>
            </a:extLst>
          </p:cNvPr>
          <p:cNvSpPr txBox="1"/>
          <p:nvPr/>
        </p:nvSpPr>
        <p:spPr>
          <a:xfrm>
            <a:off x="8436339" y="468131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5F7ED0-A642-4C0C-9D27-8E660F64CEBC}"/>
              </a:ext>
            </a:extLst>
          </p:cNvPr>
          <p:cNvSpPr txBox="1"/>
          <p:nvPr/>
        </p:nvSpPr>
        <p:spPr>
          <a:xfrm>
            <a:off x="11028340" y="5350611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9EB9B1-24F1-488F-B904-D881F3CBEC10}"/>
              </a:ext>
            </a:extLst>
          </p:cNvPr>
          <p:cNvSpPr txBox="1"/>
          <p:nvPr/>
        </p:nvSpPr>
        <p:spPr>
          <a:xfrm>
            <a:off x="7751468" y="383967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DAA6BF-F93B-4994-942D-124B5E17BE62}"/>
              </a:ext>
            </a:extLst>
          </p:cNvPr>
          <p:cNvSpPr txBox="1"/>
          <p:nvPr/>
        </p:nvSpPr>
        <p:spPr>
          <a:xfrm>
            <a:off x="6283785" y="581201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684133-5E60-4AA2-B76C-E1694793EE94}"/>
              </a:ext>
            </a:extLst>
          </p:cNvPr>
          <p:cNvSpPr txBox="1"/>
          <p:nvPr/>
        </p:nvSpPr>
        <p:spPr>
          <a:xfrm>
            <a:off x="4870309" y="579368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8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F6E71C-BC94-4773-B918-8A5A2EEB8668}"/>
              </a:ext>
            </a:extLst>
          </p:cNvPr>
          <p:cNvSpPr txBox="1"/>
          <p:nvPr/>
        </p:nvSpPr>
        <p:spPr>
          <a:xfrm>
            <a:off x="3087756" y="5532931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6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D78C1A-8ABB-4B1D-B1C7-F4658F2C68F8}"/>
              </a:ext>
            </a:extLst>
          </p:cNvPr>
          <p:cNvSpPr txBox="1"/>
          <p:nvPr/>
        </p:nvSpPr>
        <p:spPr>
          <a:xfrm>
            <a:off x="2668724" y="334724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967792-003A-4904-AEFD-E0B698115C52}"/>
              </a:ext>
            </a:extLst>
          </p:cNvPr>
          <p:cNvSpPr txBox="1"/>
          <p:nvPr/>
        </p:nvSpPr>
        <p:spPr>
          <a:xfrm>
            <a:off x="11028340" y="463064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8D04C9-D80D-48BB-BEAE-334DBD010FD6}"/>
              </a:ext>
            </a:extLst>
          </p:cNvPr>
          <p:cNvSpPr txBox="1"/>
          <p:nvPr/>
        </p:nvSpPr>
        <p:spPr>
          <a:xfrm>
            <a:off x="6314800" y="280907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03B796-E4D8-470F-B9AC-C2E12BCF1FB7}"/>
              </a:ext>
            </a:extLst>
          </p:cNvPr>
          <p:cNvSpPr txBox="1"/>
          <p:nvPr/>
        </p:nvSpPr>
        <p:spPr>
          <a:xfrm>
            <a:off x="850253" y="372138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6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A1B782-F31F-4276-99D2-6E8E9A74653C}"/>
              </a:ext>
            </a:extLst>
          </p:cNvPr>
          <p:cNvSpPr txBox="1"/>
          <p:nvPr/>
        </p:nvSpPr>
        <p:spPr>
          <a:xfrm>
            <a:off x="9629955" y="177233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A1B6C7-78BC-4743-88B3-16E777A683F8}"/>
              </a:ext>
            </a:extLst>
          </p:cNvPr>
          <p:cNvSpPr txBox="1"/>
          <p:nvPr/>
        </p:nvSpPr>
        <p:spPr>
          <a:xfrm>
            <a:off x="7197623" y="582531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58D4D7-9087-48E1-A5C8-C19C7D93D12F}"/>
              </a:ext>
            </a:extLst>
          </p:cNvPr>
          <p:cNvSpPr txBox="1"/>
          <p:nvPr/>
        </p:nvSpPr>
        <p:spPr>
          <a:xfrm>
            <a:off x="9469871" y="280762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686F13-5484-482A-B57A-15AE6C845517}"/>
              </a:ext>
            </a:extLst>
          </p:cNvPr>
          <p:cNvSpPr txBox="1"/>
          <p:nvPr/>
        </p:nvSpPr>
        <p:spPr>
          <a:xfrm>
            <a:off x="627292" y="476588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AC1B17-6D7A-4E9B-BAB6-1CCF54BA7212}"/>
              </a:ext>
            </a:extLst>
          </p:cNvPr>
          <p:cNvSpPr txBox="1"/>
          <p:nvPr/>
        </p:nvSpPr>
        <p:spPr>
          <a:xfrm>
            <a:off x="1834364" y="56429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C9CE92-B91A-4547-935C-3767179F4432}"/>
              </a:ext>
            </a:extLst>
          </p:cNvPr>
          <p:cNvSpPr txBox="1"/>
          <p:nvPr/>
        </p:nvSpPr>
        <p:spPr>
          <a:xfrm>
            <a:off x="92187" y="6479026"/>
            <a:ext cx="5275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Inspired by Fig 6.2, </a:t>
            </a:r>
            <a:r>
              <a:rPr lang="en-US" i="1" dirty="0"/>
              <a:t>The Functional Art </a:t>
            </a:r>
            <a:r>
              <a:rPr lang="en-US" dirty="0"/>
              <a:t>by Alberto Cairo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4F3C24-7974-4DF6-9A28-814AE75ED25D}"/>
              </a:ext>
            </a:extLst>
          </p:cNvPr>
          <p:cNvSpPr txBox="1"/>
          <p:nvPr/>
        </p:nvSpPr>
        <p:spPr>
          <a:xfrm>
            <a:off x="4393925" y="293663"/>
            <a:ext cx="2959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Find the fives</a:t>
            </a:r>
          </a:p>
        </p:txBody>
      </p:sp>
    </p:spTree>
    <p:extLst>
      <p:ext uri="{BB962C8B-B14F-4D97-AF65-F5344CB8AC3E}">
        <p14:creationId xmlns:p14="http://schemas.microsoft.com/office/powerpoint/2010/main" val="1165183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Similarity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A0E703-7832-495B-838C-BBEB642EE3A5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472070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47207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472070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47207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B858FE-18D9-4F99-8B22-9BA8E039CDF1}"/>
              </a:ext>
            </a:extLst>
          </p:cNvPr>
          <p:cNvSpPr/>
          <p:nvPr/>
        </p:nvSpPr>
        <p:spPr>
          <a:xfrm>
            <a:off x="4565374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98C110E-C5E2-4FF0-8B60-E9B6E2FB4C5D}"/>
              </a:ext>
            </a:extLst>
          </p:cNvPr>
          <p:cNvSpPr/>
          <p:nvPr/>
        </p:nvSpPr>
        <p:spPr>
          <a:xfrm>
            <a:off x="4565374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4E3F979-876E-4078-9753-F416B470474C}"/>
              </a:ext>
            </a:extLst>
          </p:cNvPr>
          <p:cNvSpPr/>
          <p:nvPr/>
        </p:nvSpPr>
        <p:spPr>
          <a:xfrm>
            <a:off x="4565374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DB6FF22-750B-461E-B8D2-AE0A37D01003}"/>
              </a:ext>
            </a:extLst>
          </p:cNvPr>
          <p:cNvSpPr/>
          <p:nvPr/>
        </p:nvSpPr>
        <p:spPr>
          <a:xfrm>
            <a:off x="4565374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816ACC-B319-4675-814A-AD92A373A583}"/>
              </a:ext>
            </a:extLst>
          </p:cNvPr>
          <p:cNvSpPr/>
          <p:nvPr/>
        </p:nvSpPr>
        <p:spPr>
          <a:xfrm>
            <a:off x="5648739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564873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455710-0D10-4B20-A171-9B76FF2AA15D}"/>
              </a:ext>
            </a:extLst>
          </p:cNvPr>
          <p:cNvSpPr/>
          <p:nvPr/>
        </p:nvSpPr>
        <p:spPr>
          <a:xfrm>
            <a:off x="5648739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B68CBB-0CB1-4D1A-B414-631E4DF5B728}"/>
              </a:ext>
            </a:extLst>
          </p:cNvPr>
          <p:cNvSpPr/>
          <p:nvPr/>
        </p:nvSpPr>
        <p:spPr>
          <a:xfrm>
            <a:off x="564873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9BFF931-5E17-4CFA-BAA7-C3BDDB43A549}"/>
              </a:ext>
            </a:extLst>
          </p:cNvPr>
          <p:cNvSpPr/>
          <p:nvPr/>
        </p:nvSpPr>
        <p:spPr>
          <a:xfrm>
            <a:off x="6700630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2F279E-F6A8-4E41-A676-C7668DE8C782}"/>
              </a:ext>
            </a:extLst>
          </p:cNvPr>
          <p:cNvSpPr/>
          <p:nvPr/>
        </p:nvSpPr>
        <p:spPr>
          <a:xfrm>
            <a:off x="670063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6B4855D-0804-4BBA-B312-A5CA83CA3A8F}"/>
              </a:ext>
            </a:extLst>
          </p:cNvPr>
          <p:cNvSpPr/>
          <p:nvPr/>
        </p:nvSpPr>
        <p:spPr>
          <a:xfrm>
            <a:off x="6700630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7315DD0-4816-4B2D-8DE4-397A456C3CF0}"/>
              </a:ext>
            </a:extLst>
          </p:cNvPr>
          <p:cNvSpPr/>
          <p:nvPr/>
        </p:nvSpPr>
        <p:spPr>
          <a:xfrm>
            <a:off x="670063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26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Similarity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472070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47207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472070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47207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816ACC-B319-4675-814A-AD92A373A583}"/>
              </a:ext>
            </a:extLst>
          </p:cNvPr>
          <p:cNvSpPr/>
          <p:nvPr/>
        </p:nvSpPr>
        <p:spPr>
          <a:xfrm>
            <a:off x="5648738" y="1896819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564873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455710-0D10-4B20-A171-9B76FF2AA15D}"/>
              </a:ext>
            </a:extLst>
          </p:cNvPr>
          <p:cNvSpPr/>
          <p:nvPr/>
        </p:nvSpPr>
        <p:spPr>
          <a:xfrm>
            <a:off x="5648739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B68CBB-0CB1-4D1A-B414-631E4DF5B728}"/>
              </a:ext>
            </a:extLst>
          </p:cNvPr>
          <p:cNvSpPr/>
          <p:nvPr/>
        </p:nvSpPr>
        <p:spPr>
          <a:xfrm>
            <a:off x="564873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AC6ADD5-5079-4D21-BB04-2CC371A96D13}"/>
              </a:ext>
            </a:extLst>
          </p:cNvPr>
          <p:cNvSpPr/>
          <p:nvPr/>
        </p:nvSpPr>
        <p:spPr>
          <a:xfrm>
            <a:off x="4524791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2DB6314-CF56-44F9-9FCA-D96AFB9F7696}"/>
              </a:ext>
            </a:extLst>
          </p:cNvPr>
          <p:cNvSpPr/>
          <p:nvPr/>
        </p:nvSpPr>
        <p:spPr>
          <a:xfrm>
            <a:off x="4524791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635EC63-4FAE-4A9B-AF49-19E8B900AFCC}"/>
              </a:ext>
            </a:extLst>
          </p:cNvPr>
          <p:cNvSpPr/>
          <p:nvPr/>
        </p:nvSpPr>
        <p:spPr>
          <a:xfrm>
            <a:off x="4523961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84B89EC-5E72-4574-A289-48002D8CDCE2}"/>
              </a:ext>
            </a:extLst>
          </p:cNvPr>
          <p:cNvSpPr/>
          <p:nvPr/>
        </p:nvSpPr>
        <p:spPr>
          <a:xfrm>
            <a:off x="4523961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D1C1BF6-DE9A-4215-B960-98E5670B16D6}"/>
              </a:ext>
            </a:extLst>
          </p:cNvPr>
          <p:cNvSpPr/>
          <p:nvPr/>
        </p:nvSpPr>
        <p:spPr>
          <a:xfrm>
            <a:off x="6675782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306E155-CE1A-4B06-BCB4-1004B1D94E23}"/>
              </a:ext>
            </a:extLst>
          </p:cNvPr>
          <p:cNvSpPr/>
          <p:nvPr/>
        </p:nvSpPr>
        <p:spPr>
          <a:xfrm>
            <a:off x="6675782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18E79E7-5628-4FA8-8CE6-9589EBE505FA}"/>
              </a:ext>
            </a:extLst>
          </p:cNvPr>
          <p:cNvSpPr/>
          <p:nvPr/>
        </p:nvSpPr>
        <p:spPr>
          <a:xfrm>
            <a:off x="6674952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C5C99B88-0F3C-407A-8138-1E14F52EE18E}"/>
              </a:ext>
            </a:extLst>
          </p:cNvPr>
          <p:cNvSpPr/>
          <p:nvPr/>
        </p:nvSpPr>
        <p:spPr>
          <a:xfrm>
            <a:off x="6674952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325AAF-923F-424C-93D4-D02FC97077EB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</p:spTree>
    <p:extLst>
      <p:ext uri="{BB962C8B-B14F-4D97-AF65-F5344CB8AC3E}">
        <p14:creationId xmlns:p14="http://schemas.microsoft.com/office/powerpoint/2010/main" val="3856079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6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Proximity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1696279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169627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1696279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169627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D2F287D-A125-446D-B941-4F91ACA146CD}"/>
              </a:ext>
            </a:extLst>
          </p:cNvPr>
          <p:cNvSpPr/>
          <p:nvPr/>
        </p:nvSpPr>
        <p:spPr>
          <a:xfrm>
            <a:off x="4136336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D83E9B0-346F-4A60-AEDB-F41B9B52C451}"/>
              </a:ext>
            </a:extLst>
          </p:cNvPr>
          <p:cNvSpPr/>
          <p:nvPr/>
        </p:nvSpPr>
        <p:spPr>
          <a:xfrm>
            <a:off x="4136336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371BF14-F935-4B92-BF27-18B05F65049F}"/>
              </a:ext>
            </a:extLst>
          </p:cNvPr>
          <p:cNvSpPr/>
          <p:nvPr/>
        </p:nvSpPr>
        <p:spPr>
          <a:xfrm>
            <a:off x="4136336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646658-120E-4AD5-A8BD-44B4E97BBC1B}"/>
              </a:ext>
            </a:extLst>
          </p:cNvPr>
          <p:cNvSpPr/>
          <p:nvPr/>
        </p:nvSpPr>
        <p:spPr>
          <a:xfrm>
            <a:off x="4136336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E168E30-1272-4E55-82D5-F6951B64F4C9}"/>
              </a:ext>
            </a:extLst>
          </p:cNvPr>
          <p:cNvSpPr/>
          <p:nvPr/>
        </p:nvSpPr>
        <p:spPr>
          <a:xfrm>
            <a:off x="6837576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6A53EEF-CB0B-4DCE-8C95-D74BE402A8AF}"/>
              </a:ext>
            </a:extLst>
          </p:cNvPr>
          <p:cNvSpPr/>
          <p:nvPr/>
        </p:nvSpPr>
        <p:spPr>
          <a:xfrm>
            <a:off x="6837576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225F65E-4A73-423F-AF0E-C9BE856B8429}"/>
              </a:ext>
            </a:extLst>
          </p:cNvPr>
          <p:cNvSpPr/>
          <p:nvPr/>
        </p:nvSpPr>
        <p:spPr>
          <a:xfrm>
            <a:off x="6837576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A097C47-BC74-4B15-8D09-4DA4301565C4}"/>
              </a:ext>
            </a:extLst>
          </p:cNvPr>
          <p:cNvSpPr/>
          <p:nvPr/>
        </p:nvSpPr>
        <p:spPr>
          <a:xfrm>
            <a:off x="6837576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0C079C7-859F-4D3B-9ED8-C5F36BC6D107}"/>
              </a:ext>
            </a:extLst>
          </p:cNvPr>
          <p:cNvSpPr/>
          <p:nvPr/>
        </p:nvSpPr>
        <p:spPr>
          <a:xfrm>
            <a:off x="9277633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96D8C6-B68A-485A-B328-2FB736A8B27A}"/>
              </a:ext>
            </a:extLst>
          </p:cNvPr>
          <p:cNvSpPr/>
          <p:nvPr/>
        </p:nvSpPr>
        <p:spPr>
          <a:xfrm>
            <a:off x="9277633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B67FA2-DAD8-4600-B70A-7029313E1696}"/>
              </a:ext>
            </a:extLst>
          </p:cNvPr>
          <p:cNvSpPr/>
          <p:nvPr/>
        </p:nvSpPr>
        <p:spPr>
          <a:xfrm>
            <a:off x="9277633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57A0047-D303-4D78-9A53-AA96671AF2C9}"/>
              </a:ext>
            </a:extLst>
          </p:cNvPr>
          <p:cNvSpPr/>
          <p:nvPr/>
        </p:nvSpPr>
        <p:spPr>
          <a:xfrm>
            <a:off x="9277633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4A2CB7-094B-4C3F-876B-439C573F96D1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</p:spTree>
    <p:extLst>
      <p:ext uri="{BB962C8B-B14F-4D97-AF65-F5344CB8AC3E}">
        <p14:creationId xmlns:p14="http://schemas.microsoft.com/office/powerpoint/2010/main" val="5723358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033431-009A-463A-83CA-04662E132DD1}"/>
              </a:ext>
            </a:extLst>
          </p:cNvPr>
          <p:cNvCxnSpPr>
            <a:cxnSpLocks/>
          </p:cNvCxnSpPr>
          <p:nvPr/>
        </p:nvCxnSpPr>
        <p:spPr>
          <a:xfrm>
            <a:off x="3703983" y="2120348"/>
            <a:ext cx="379012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85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Connection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675958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675958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675958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70398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9882A2-B993-4AB3-9911-0CBF4B0E04C4}"/>
              </a:ext>
            </a:extLst>
          </p:cNvPr>
          <p:cNvSpPr/>
          <p:nvPr/>
        </p:nvSpPr>
        <p:spPr>
          <a:xfrm>
            <a:off x="4868653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9F6A98-E70D-41F3-A4DE-BE2E7EF17E80}"/>
              </a:ext>
            </a:extLst>
          </p:cNvPr>
          <p:cNvSpPr/>
          <p:nvPr/>
        </p:nvSpPr>
        <p:spPr>
          <a:xfrm>
            <a:off x="4868653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959D5A8-F510-40AF-B2AB-79587162FBDA}"/>
              </a:ext>
            </a:extLst>
          </p:cNvPr>
          <p:cNvSpPr/>
          <p:nvPr/>
        </p:nvSpPr>
        <p:spPr>
          <a:xfrm>
            <a:off x="4868653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24AEA3-8457-4383-AB7F-CB10AD60D8CB}"/>
              </a:ext>
            </a:extLst>
          </p:cNvPr>
          <p:cNvSpPr/>
          <p:nvPr/>
        </p:nvSpPr>
        <p:spPr>
          <a:xfrm>
            <a:off x="486865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9B9BD0A-63BE-4127-B74A-3653B4D2D5D9}"/>
              </a:ext>
            </a:extLst>
          </p:cNvPr>
          <p:cNvSpPr/>
          <p:nvPr/>
        </p:nvSpPr>
        <p:spPr>
          <a:xfrm>
            <a:off x="6054721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CBE30E-8BE4-4443-A5CF-BE820AAE745E}"/>
              </a:ext>
            </a:extLst>
          </p:cNvPr>
          <p:cNvSpPr/>
          <p:nvPr/>
        </p:nvSpPr>
        <p:spPr>
          <a:xfrm>
            <a:off x="6054721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115CD9-3A53-4621-B8CD-79EB5A951EF4}"/>
              </a:ext>
            </a:extLst>
          </p:cNvPr>
          <p:cNvSpPr/>
          <p:nvPr/>
        </p:nvSpPr>
        <p:spPr>
          <a:xfrm>
            <a:off x="6054721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463BA0-D404-4D46-8509-23767673E147}"/>
              </a:ext>
            </a:extLst>
          </p:cNvPr>
          <p:cNvSpPr/>
          <p:nvPr/>
        </p:nvSpPr>
        <p:spPr>
          <a:xfrm>
            <a:off x="6054721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8DD5634-8B4D-427C-A3E0-CE3198B46AB6}"/>
              </a:ext>
            </a:extLst>
          </p:cNvPr>
          <p:cNvSpPr/>
          <p:nvPr/>
        </p:nvSpPr>
        <p:spPr>
          <a:xfrm>
            <a:off x="7240789" y="182714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80E706-C834-4739-9DCE-C80FF8D7FB78}"/>
              </a:ext>
            </a:extLst>
          </p:cNvPr>
          <p:cNvSpPr/>
          <p:nvPr/>
        </p:nvSpPr>
        <p:spPr>
          <a:xfrm>
            <a:off x="7240789" y="272497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672FFC6-68E8-45F9-B52E-3E9259D0A256}"/>
              </a:ext>
            </a:extLst>
          </p:cNvPr>
          <p:cNvSpPr/>
          <p:nvPr/>
        </p:nvSpPr>
        <p:spPr>
          <a:xfrm>
            <a:off x="7240789" y="362281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AEAB71D-3872-47E3-A286-424532DAFF2E}"/>
              </a:ext>
            </a:extLst>
          </p:cNvPr>
          <p:cNvSpPr/>
          <p:nvPr/>
        </p:nvSpPr>
        <p:spPr>
          <a:xfrm>
            <a:off x="7240789" y="4505739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5915492-1504-4727-B1B8-2C1393BDBCD2}"/>
              </a:ext>
            </a:extLst>
          </p:cNvPr>
          <p:cNvCxnSpPr>
            <a:cxnSpLocks/>
          </p:cNvCxnSpPr>
          <p:nvPr/>
        </p:nvCxnSpPr>
        <p:spPr>
          <a:xfrm>
            <a:off x="3796747" y="2988366"/>
            <a:ext cx="39160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0665BB3-DA66-4AE0-8B8D-00838D155203}"/>
              </a:ext>
            </a:extLst>
          </p:cNvPr>
          <p:cNvCxnSpPr>
            <a:cxnSpLocks/>
          </p:cNvCxnSpPr>
          <p:nvPr/>
        </p:nvCxnSpPr>
        <p:spPr>
          <a:xfrm>
            <a:off x="3796747" y="3929270"/>
            <a:ext cx="39160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6B3CA4-ECBB-44A4-BB81-7C700EA2ECD5}"/>
              </a:ext>
            </a:extLst>
          </p:cNvPr>
          <p:cNvCxnSpPr>
            <a:cxnSpLocks/>
          </p:cNvCxnSpPr>
          <p:nvPr/>
        </p:nvCxnSpPr>
        <p:spPr>
          <a:xfrm>
            <a:off x="3927748" y="4790661"/>
            <a:ext cx="378501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A9A77DA-404F-4454-A7AD-8010A9EB4F44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</p:spTree>
    <p:extLst>
      <p:ext uri="{BB962C8B-B14F-4D97-AF65-F5344CB8AC3E}">
        <p14:creationId xmlns:p14="http://schemas.microsoft.com/office/powerpoint/2010/main" val="909720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4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Enclosure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675958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675958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675958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70398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9882A2-B993-4AB3-9911-0CBF4B0E04C4}"/>
              </a:ext>
            </a:extLst>
          </p:cNvPr>
          <p:cNvSpPr/>
          <p:nvPr/>
        </p:nvSpPr>
        <p:spPr>
          <a:xfrm>
            <a:off x="4868653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9F6A98-E70D-41F3-A4DE-BE2E7EF17E80}"/>
              </a:ext>
            </a:extLst>
          </p:cNvPr>
          <p:cNvSpPr/>
          <p:nvPr/>
        </p:nvSpPr>
        <p:spPr>
          <a:xfrm>
            <a:off x="4868653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959D5A8-F510-40AF-B2AB-79587162FBDA}"/>
              </a:ext>
            </a:extLst>
          </p:cNvPr>
          <p:cNvSpPr/>
          <p:nvPr/>
        </p:nvSpPr>
        <p:spPr>
          <a:xfrm>
            <a:off x="4868653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24AEA3-8457-4383-AB7F-CB10AD60D8CB}"/>
              </a:ext>
            </a:extLst>
          </p:cNvPr>
          <p:cNvSpPr/>
          <p:nvPr/>
        </p:nvSpPr>
        <p:spPr>
          <a:xfrm>
            <a:off x="486865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9B9BD0A-63BE-4127-B74A-3653B4D2D5D9}"/>
              </a:ext>
            </a:extLst>
          </p:cNvPr>
          <p:cNvSpPr/>
          <p:nvPr/>
        </p:nvSpPr>
        <p:spPr>
          <a:xfrm>
            <a:off x="6054721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CBE30E-8BE4-4443-A5CF-BE820AAE745E}"/>
              </a:ext>
            </a:extLst>
          </p:cNvPr>
          <p:cNvSpPr/>
          <p:nvPr/>
        </p:nvSpPr>
        <p:spPr>
          <a:xfrm>
            <a:off x="6054721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115CD9-3A53-4621-B8CD-79EB5A951EF4}"/>
              </a:ext>
            </a:extLst>
          </p:cNvPr>
          <p:cNvSpPr/>
          <p:nvPr/>
        </p:nvSpPr>
        <p:spPr>
          <a:xfrm>
            <a:off x="6054721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463BA0-D404-4D46-8509-23767673E147}"/>
              </a:ext>
            </a:extLst>
          </p:cNvPr>
          <p:cNvSpPr/>
          <p:nvPr/>
        </p:nvSpPr>
        <p:spPr>
          <a:xfrm>
            <a:off x="6054721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8DD5634-8B4D-427C-A3E0-CE3198B46AB6}"/>
              </a:ext>
            </a:extLst>
          </p:cNvPr>
          <p:cNvSpPr/>
          <p:nvPr/>
        </p:nvSpPr>
        <p:spPr>
          <a:xfrm>
            <a:off x="7240789" y="182714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80E706-C834-4739-9DCE-C80FF8D7FB78}"/>
              </a:ext>
            </a:extLst>
          </p:cNvPr>
          <p:cNvSpPr/>
          <p:nvPr/>
        </p:nvSpPr>
        <p:spPr>
          <a:xfrm>
            <a:off x="7240789" y="272497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672FFC6-68E8-45F9-B52E-3E9259D0A256}"/>
              </a:ext>
            </a:extLst>
          </p:cNvPr>
          <p:cNvSpPr/>
          <p:nvPr/>
        </p:nvSpPr>
        <p:spPr>
          <a:xfrm>
            <a:off x="7240789" y="362281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AEAB71D-3872-47E3-A286-424532DAFF2E}"/>
              </a:ext>
            </a:extLst>
          </p:cNvPr>
          <p:cNvSpPr/>
          <p:nvPr/>
        </p:nvSpPr>
        <p:spPr>
          <a:xfrm>
            <a:off x="7240789" y="4505739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B4811C-FCDD-4C48-B20E-270DB35B947D}"/>
              </a:ext>
            </a:extLst>
          </p:cNvPr>
          <p:cNvSpPr/>
          <p:nvPr/>
        </p:nvSpPr>
        <p:spPr>
          <a:xfrm>
            <a:off x="3485322" y="1596967"/>
            <a:ext cx="2213113" cy="366414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7F08CD-7971-4A26-B41B-7BD4FBB745DE}"/>
              </a:ext>
            </a:extLst>
          </p:cNvPr>
          <p:cNvSpPr/>
          <p:nvPr/>
        </p:nvSpPr>
        <p:spPr>
          <a:xfrm>
            <a:off x="5917096" y="1596927"/>
            <a:ext cx="2213113" cy="366414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BA1556-4594-40FB-ACFC-384F1F67A9D7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</p:spTree>
    <p:extLst>
      <p:ext uri="{BB962C8B-B14F-4D97-AF65-F5344CB8AC3E}">
        <p14:creationId xmlns:p14="http://schemas.microsoft.com/office/powerpoint/2010/main" val="1380393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36D8B-360E-48F1-8866-EBF3372961B2}"/>
              </a:ext>
            </a:extLst>
          </p:cNvPr>
          <p:cNvSpPr txBox="1"/>
          <p:nvPr/>
        </p:nvSpPr>
        <p:spPr>
          <a:xfrm>
            <a:off x="2211955" y="2928731"/>
            <a:ext cx="7768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Some principles are stronger than others</a:t>
            </a:r>
          </a:p>
        </p:txBody>
      </p:sp>
    </p:spTree>
    <p:extLst>
      <p:ext uri="{BB962C8B-B14F-4D97-AF65-F5344CB8AC3E}">
        <p14:creationId xmlns:p14="http://schemas.microsoft.com/office/powerpoint/2010/main" val="27521870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472070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47207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472070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47207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816ACC-B319-4675-814A-AD92A373A583}"/>
              </a:ext>
            </a:extLst>
          </p:cNvPr>
          <p:cNvSpPr/>
          <p:nvPr/>
        </p:nvSpPr>
        <p:spPr>
          <a:xfrm>
            <a:off x="5648738" y="1896819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564873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455710-0D10-4B20-A171-9B76FF2AA15D}"/>
              </a:ext>
            </a:extLst>
          </p:cNvPr>
          <p:cNvSpPr/>
          <p:nvPr/>
        </p:nvSpPr>
        <p:spPr>
          <a:xfrm>
            <a:off x="5648739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B68CBB-0CB1-4D1A-B414-631E4DF5B728}"/>
              </a:ext>
            </a:extLst>
          </p:cNvPr>
          <p:cNvSpPr/>
          <p:nvPr/>
        </p:nvSpPr>
        <p:spPr>
          <a:xfrm>
            <a:off x="564873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AC6ADD5-5079-4D21-BB04-2CC371A96D13}"/>
              </a:ext>
            </a:extLst>
          </p:cNvPr>
          <p:cNvSpPr/>
          <p:nvPr/>
        </p:nvSpPr>
        <p:spPr>
          <a:xfrm>
            <a:off x="4524791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2DB6314-CF56-44F9-9FCA-D96AFB9F7696}"/>
              </a:ext>
            </a:extLst>
          </p:cNvPr>
          <p:cNvSpPr/>
          <p:nvPr/>
        </p:nvSpPr>
        <p:spPr>
          <a:xfrm>
            <a:off x="4524791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635EC63-4FAE-4A9B-AF49-19E8B900AFCC}"/>
              </a:ext>
            </a:extLst>
          </p:cNvPr>
          <p:cNvSpPr/>
          <p:nvPr/>
        </p:nvSpPr>
        <p:spPr>
          <a:xfrm>
            <a:off x="4523961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84B89EC-5E72-4574-A289-48002D8CDCE2}"/>
              </a:ext>
            </a:extLst>
          </p:cNvPr>
          <p:cNvSpPr/>
          <p:nvPr/>
        </p:nvSpPr>
        <p:spPr>
          <a:xfrm>
            <a:off x="4523961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D1C1BF6-DE9A-4215-B960-98E5670B16D6}"/>
              </a:ext>
            </a:extLst>
          </p:cNvPr>
          <p:cNvSpPr/>
          <p:nvPr/>
        </p:nvSpPr>
        <p:spPr>
          <a:xfrm>
            <a:off x="6675782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306E155-CE1A-4B06-BCB4-1004B1D94E23}"/>
              </a:ext>
            </a:extLst>
          </p:cNvPr>
          <p:cNvSpPr/>
          <p:nvPr/>
        </p:nvSpPr>
        <p:spPr>
          <a:xfrm>
            <a:off x="6675782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18E79E7-5628-4FA8-8CE6-9589EBE505FA}"/>
              </a:ext>
            </a:extLst>
          </p:cNvPr>
          <p:cNvSpPr/>
          <p:nvPr/>
        </p:nvSpPr>
        <p:spPr>
          <a:xfrm>
            <a:off x="6674952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C5C99B88-0F3C-407A-8138-1E14F52EE18E}"/>
              </a:ext>
            </a:extLst>
          </p:cNvPr>
          <p:cNvSpPr/>
          <p:nvPr/>
        </p:nvSpPr>
        <p:spPr>
          <a:xfrm>
            <a:off x="6674952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325AAF-923F-424C-93D4-D02FC97077EB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D5DA02-F704-4DFF-BD36-B0577262DBDA}"/>
              </a:ext>
            </a:extLst>
          </p:cNvPr>
          <p:cNvCxnSpPr>
            <a:cxnSpLocks/>
          </p:cNvCxnSpPr>
          <p:nvPr/>
        </p:nvCxnSpPr>
        <p:spPr>
          <a:xfrm>
            <a:off x="3515550" y="2173358"/>
            <a:ext cx="345799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64527F-0F91-407C-A55C-CBAD61E46702}"/>
              </a:ext>
            </a:extLst>
          </p:cNvPr>
          <p:cNvCxnSpPr>
            <a:cxnSpLocks/>
          </p:cNvCxnSpPr>
          <p:nvPr/>
        </p:nvCxnSpPr>
        <p:spPr>
          <a:xfrm>
            <a:off x="3707707" y="3134141"/>
            <a:ext cx="345799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DA23DF-9ADF-4AE6-BAA9-54222F254DE9}"/>
              </a:ext>
            </a:extLst>
          </p:cNvPr>
          <p:cNvCxnSpPr>
            <a:cxnSpLocks/>
          </p:cNvCxnSpPr>
          <p:nvPr/>
        </p:nvCxnSpPr>
        <p:spPr>
          <a:xfrm>
            <a:off x="3707707" y="4022037"/>
            <a:ext cx="345799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BF0F81-414E-4E0E-9CDF-432561F1E059}"/>
              </a:ext>
            </a:extLst>
          </p:cNvPr>
          <p:cNvCxnSpPr>
            <a:cxnSpLocks/>
          </p:cNvCxnSpPr>
          <p:nvPr/>
        </p:nvCxnSpPr>
        <p:spPr>
          <a:xfrm>
            <a:off x="3707707" y="4883428"/>
            <a:ext cx="345799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11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CA5C-2E37-4BD5-A184-3E86D8E67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visualizations that follow: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91635-C699-4406-9992-90911DA04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What</a:t>
            </a:r>
            <a:r>
              <a:rPr lang="en-US" dirty="0"/>
              <a:t> information can you extract?</a:t>
            </a:r>
          </a:p>
          <a:p>
            <a:r>
              <a:rPr lang="en-US" u="sng" dirty="0"/>
              <a:t>How</a:t>
            </a:r>
            <a:r>
              <a:rPr lang="en-US" dirty="0"/>
              <a:t> are you extracting this information?</a:t>
            </a:r>
          </a:p>
          <a:p>
            <a:endParaRPr lang="en-US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94838-1579-43FA-B19B-AC252E45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7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472070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47207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472070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47207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816ACC-B319-4675-814A-AD92A373A583}"/>
              </a:ext>
            </a:extLst>
          </p:cNvPr>
          <p:cNvSpPr/>
          <p:nvPr/>
        </p:nvSpPr>
        <p:spPr>
          <a:xfrm>
            <a:off x="5648738" y="1896819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564873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455710-0D10-4B20-A171-9B76FF2AA15D}"/>
              </a:ext>
            </a:extLst>
          </p:cNvPr>
          <p:cNvSpPr/>
          <p:nvPr/>
        </p:nvSpPr>
        <p:spPr>
          <a:xfrm>
            <a:off x="5648739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B68CBB-0CB1-4D1A-B414-631E4DF5B728}"/>
              </a:ext>
            </a:extLst>
          </p:cNvPr>
          <p:cNvSpPr/>
          <p:nvPr/>
        </p:nvSpPr>
        <p:spPr>
          <a:xfrm>
            <a:off x="564873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AC6ADD5-5079-4D21-BB04-2CC371A96D13}"/>
              </a:ext>
            </a:extLst>
          </p:cNvPr>
          <p:cNvSpPr/>
          <p:nvPr/>
        </p:nvSpPr>
        <p:spPr>
          <a:xfrm>
            <a:off x="4524791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2DB6314-CF56-44F9-9FCA-D96AFB9F7696}"/>
              </a:ext>
            </a:extLst>
          </p:cNvPr>
          <p:cNvSpPr/>
          <p:nvPr/>
        </p:nvSpPr>
        <p:spPr>
          <a:xfrm>
            <a:off x="4524791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635EC63-4FAE-4A9B-AF49-19E8B900AFCC}"/>
              </a:ext>
            </a:extLst>
          </p:cNvPr>
          <p:cNvSpPr/>
          <p:nvPr/>
        </p:nvSpPr>
        <p:spPr>
          <a:xfrm>
            <a:off x="4523961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84B89EC-5E72-4574-A289-48002D8CDCE2}"/>
              </a:ext>
            </a:extLst>
          </p:cNvPr>
          <p:cNvSpPr/>
          <p:nvPr/>
        </p:nvSpPr>
        <p:spPr>
          <a:xfrm>
            <a:off x="4523961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D1C1BF6-DE9A-4215-B960-98E5670B16D6}"/>
              </a:ext>
            </a:extLst>
          </p:cNvPr>
          <p:cNvSpPr/>
          <p:nvPr/>
        </p:nvSpPr>
        <p:spPr>
          <a:xfrm>
            <a:off x="6675782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306E155-CE1A-4B06-BCB4-1004B1D94E23}"/>
              </a:ext>
            </a:extLst>
          </p:cNvPr>
          <p:cNvSpPr/>
          <p:nvPr/>
        </p:nvSpPr>
        <p:spPr>
          <a:xfrm>
            <a:off x="6675782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18E79E7-5628-4FA8-8CE6-9589EBE505FA}"/>
              </a:ext>
            </a:extLst>
          </p:cNvPr>
          <p:cNvSpPr/>
          <p:nvPr/>
        </p:nvSpPr>
        <p:spPr>
          <a:xfrm>
            <a:off x="6674952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C5C99B88-0F3C-407A-8138-1E14F52EE18E}"/>
              </a:ext>
            </a:extLst>
          </p:cNvPr>
          <p:cNvSpPr/>
          <p:nvPr/>
        </p:nvSpPr>
        <p:spPr>
          <a:xfrm>
            <a:off x="6674952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325AAF-923F-424C-93D4-D02FC97077EB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6B5EB9-361F-49EE-8BDC-892A42997A17}"/>
              </a:ext>
            </a:extLst>
          </p:cNvPr>
          <p:cNvSpPr/>
          <p:nvPr/>
        </p:nvSpPr>
        <p:spPr>
          <a:xfrm>
            <a:off x="3326296" y="1596928"/>
            <a:ext cx="4293703" cy="19546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5E7955-51A2-481E-9DFA-B8D1D2CD7357}"/>
              </a:ext>
            </a:extLst>
          </p:cNvPr>
          <p:cNvSpPr/>
          <p:nvPr/>
        </p:nvSpPr>
        <p:spPr>
          <a:xfrm>
            <a:off x="3323878" y="3541584"/>
            <a:ext cx="4293703" cy="171948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BE226850-2A7B-4F3D-9CF2-B26472487289}"/>
              </a:ext>
            </a:extLst>
          </p:cNvPr>
          <p:cNvSpPr/>
          <p:nvPr/>
        </p:nvSpPr>
        <p:spPr>
          <a:xfrm>
            <a:off x="2453649" y="349449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2502516" y="2755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2502516" y="4536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7462972" y="2755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AC6ADD5-5079-4D21-BB04-2CC371A96D13}"/>
              </a:ext>
            </a:extLst>
          </p:cNvPr>
          <p:cNvSpPr/>
          <p:nvPr/>
        </p:nvSpPr>
        <p:spPr>
          <a:xfrm>
            <a:off x="6339024" y="1791540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D1C1BF6-DE9A-4215-B960-98E5670B16D6}"/>
              </a:ext>
            </a:extLst>
          </p:cNvPr>
          <p:cNvSpPr/>
          <p:nvPr/>
        </p:nvSpPr>
        <p:spPr>
          <a:xfrm>
            <a:off x="8490015" y="1791540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325AAF-923F-424C-93D4-D02FC97077EB}"/>
              </a:ext>
            </a:extLst>
          </p:cNvPr>
          <p:cNvSpPr txBox="1"/>
          <p:nvPr/>
        </p:nvSpPr>
        <p:spPr>
          <a:xfrm>
            <a:off x="3669598" y="5652124"/>
            <a:ext cx="48528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What are the groups?</a:t>
            </a:r>
          </a:p>
          <a:p>
            <a:pPr algn="ctr"/>
            <a:r>
              <a:rPr lang="en-US" sz="2800" dirty="0"/>
              <a:t>Within group: rows or columns?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6B5EB9-361F-49EE-8BDC-892A42997A17}"/>
              </a:ext>
            </a:extLst>
          </p:cNvPr>
          <p:cNvSpPr/>
          <p:nvPr/>
        </p:nvSpPr>
        <p:spPr>
          <a:xfrm>
            <a:off x="7386287" y="1620898"/>
            <a:ext cx="1969607" cy="361620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5E7955-51A2-481E-9DFA-B8D1D2CD7357}"/>
              </a:ext>
            </a:extLst>
          </p:cNvPr>
          <p:cNvSpPr/>
          <p:nvPr/>
        </p:nvSpPr>
        <p:spPr>
          <a:xfrm>
            <a:off x="2404784" y="1620898"/>
            <a:ext cx="4883771" cy="361620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D16EED2-D61B-4D0B-8314-B831DD7ABC45}"/>
              </a:ext>
            </a:extLst>
          </p:cNvPr>
          <p:cNvSpPr/>
          <p:nvPr/>
        </p:nvSpPr>
        <p:spPr>
          <a:xfrm>
            <a:off x="2453649" y="1751884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4EC7458B-385F-4031-AC0A-CD7E0E59F911}"/>
              </a:ext>
            </a:extLst>
          </p:cNvPr>
          <p:cNvSpPr/>
          <p:nvPr/>
        </p:nvSpPr>
        <p:spPr>
          <a:xfrm>
            <a:off x="7414105" y="1791540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3C11B9D-082B-434B-94E0-41850E54F499}"/>
              </a:ext>
            </a:extLst>
          </p:cNvPr>
          <p:cNvSpPr/>
          <p:nvPr/>
        </p:nvSpPr>
        <p:spPr>
          <a:xfrm>
            <a:off x="6387060" y="2757253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111D7B9-A2C6-404C-B557-365D95194BAA}"/>
              </a:ext>
            </a:extLst>
          </p:cNvPr>
          <p:cNvSpPr/>
          <p:nvPr/>
        </p:nvSpPr>
        <p:spPr>
          <a:xfrm>
            <a:off x="8538051" y="2761522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0853C5C0-D966-4E9C-AC86-BCE7C6A6DBCD}"/>
              </a:ext>
            </a:extLst>
          </p:cNvPr>
          <p:cNvSpPr/>
          <p:nvPr/>
        </p:nvSpPr>
        <p:spPr>
          <a:xfrm>
            <a:off x="6339024" y="3511751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A22FBBE-CEA8-469F-9D61-08344C57CE44}"/>
              </a:ext>
            </a:extLst>
          </p:cNvPr>
          <p:cNvSpPr/>
          <p:nvPr/>
        </p:nvSpPr>
        <p:spPr>
          <a:xfrm>
            <a:off x="8514068" y="3511751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4C69AC39-413E-4D4D-8447-4513CAF37041}"/>
              </a:ext>
            </a:extLst>
          </p:cNvPr>
          <p:cNvSpPr/>
          <p:nvPr/>
        </p:nvSpPr>
        <p:spPr>
          <a:xfrm>
            <a:off x="7438158" y="3511751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F443FAB-D508-4396-A0B2-1920F36DB334}"/>
              </a:ext>
            </a:extLst>
          </p:cNvPr>
          <p:cNvSpPr/>
          <p:nvPr/>
        </p:nvSpPr>
        <p:spPr>
          <a:xfrm>
            <a:off x="7462972" y="449661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7434F7F-AFB5-4318-A652-EF150F50B4CE}"/>
              </a:ext>
            </a:extLst>
          </p:cNvPr>
          <p:cNvSpPr/>
          <p:nvPr/>
        </p:nvSpPr>
        <p:spPr>
          <a:xfrm>
            <a:off x="6387060" y="44982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9599D1B-7FBD-4265-9B9A-320B58D2B893}"/>
              </a:ext>
            </a:extLst>
          </p:cNvPr>
          <p:cNvSpPr/>
          <p:nvPr/>
        </p:nvSpPr>
        <p:spPr>
          <a:xfrm>
            <a:off x="8538051" y="4502504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169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DF1C64-EAD2-45C8-8797-45E14EE9076C}"/>
              </a:ext>
            </a:extLst>
          </p:cNvPr>
          <p:cNvSpPr/>
          <p:nvPr/>
        </p:nvSpPr>
        <p:spPr>
          <a:xfrm>
            <a:off x="1046921" y="6214235"/>
            <a:ext cx="10402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http://sfew.websitetoolbox.com/post/ranking-the-gestalt-principles-3524646</a:t>
            </a:r>
            <a:r>
              <a:rPr lang="en-US" dirty="0"/>
              <a:t> (now unavailable; 5/8/19)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4ECA8-07FC-4BB5-B9DB-6E9ABA004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21" y="413581"/>
            <a:ext cx="9294616" cy="530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617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36D8B-360E-48F1-8866-EBF3372961B2}"/>
              </a:ext>
            </a:extLst>
          </p:cNvPr>
          <p:cNvSpPr txBox="1"/>
          <p:nvPr/>
        </p:nvSpPr>
        <p:spPr>
          <a:xfrm>
            <a:off x="118915" y="3075057"/>
            <a:ext cx="11954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/>
              <a:t>color usually trumps shape when incorporating similarity</a:t>
            </a:r>
          </a:p>
        </p:txBody>
      </p:sp>
    </p:spTree>
    <p:extLst>
      <p:ext uri="{BB962C8B-B14F-4D97-AF65-F5344CB8AC3E}">
        <p14:creationId xmlns:p14="http://schemas.microsoft.com/office/powerpoint/2010/main" val="18160836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828901-CAE9-4348-9454-C69DF507D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067" y="1411770"/>
            <a:ext cx="6008899" cy="40344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BBEC6F-86B3-4CD8-8711-AA20F7F70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34" y="1464571"/>
            <a:ext cx="5755275" cy="39288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DC4D32-B5B4-484C-BBB7-11A6EAE4B366}"/>
              </a:ext>
            </a:extLst>
          </p:cNvPr>
          <p:cNvSpPr txBox="1"/>
          <p:nvPr/>
        </p:nvSpPr>
        <p:spPr>
          <a:xfrm>
            <a:off x="1285461" y="6361043"/>
            <a:ext cx="4046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source: World Bank, 2010 indicators</a:t>
            </a:r>
          </a:p>
        </p:txBody>
      </p:sp>
    </p:spTree>
    <p:extLst>
      <p:ext uri="{BB962C8B-B14F-4D97-AF65-F5344CB8AC3E}">
        <p14:creationId xmlns:p14="http://schemas.microsoft.com/office/powerpoint/2010/main" val="40788384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36D8B-360E-48F1-8866-EBF3372961B2}"/>
              </a:ext>
            </a:extLst>
          </p:cNvPr>
          <p:cNvSpPr txBox="1"/>
          <p:nvPr/>
        </p:nvSpPr>
        <p:spPr>
          <a:xfrm>
            <a:off x="3245251" y="3119086"/>
            <a:ext cx="5701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/>
              <a:t>but you can double up</a:t>
            </a:r>
          </a:p>
        </p:txBody>
      </p:sp>
    </p:spTree>
    <p:extLst>
      <p:ext uri="{BB962C8B-B14F-4D97-AF65-F5344CB8AC3E}">
        <p14:creationId xmlns:p14="http://schemas.microsoft.com/office/powerpoint/2010/main" val="21807070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6A79F5-61F3-45F3-82BD-E5FEC081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397" y="556759"/>
            <a:ext cx="9437205" cy="606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614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7730-EC16-4F2B-A3BB-73CCBD11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for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3C8DC-6B22-42AD-862C-E8168630D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Know how we compare quantities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Know how we perceive groups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Employ these principles to facilitate the most important comparisons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“The most important comparisons” depend on your message</a:t>
            </a:r>
          </a:p>
        </p:txBody>
      </p:sp>
    </p:spTree>
    <p:extLst>
      <p:ext uri="{BB962C8B-B14F-4D97-AF65-F5344CB8AC3E}">
        <p14:creationId xmlns:p14="http://schemas.microsoft.com/office/powerpoint/2010/main" val="18858377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68AEA7-F780-4595-A46E-E8FE8A6ABD7C}"/>
              </a:ext>
            </a:extLst>
          </p:cNvPr>
          <p:cNvSpPr/>
          <p:nvPr/>
        </p:nvSpPr>
        <p:spPr>
          <a:xfrm>
            <a:off x="3048000" y="1012954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fake_data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Factor1 Factor2 Response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A       I       15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A      II        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       A     III        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       B       I       10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       B      II       15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6       B     III       15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7       C       I        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8       C      II       10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9       C     III       10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8849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FD555B-F022-4FDC-82F5-C3035603420A}"/>
              </a:ext>
            </a:extLst>
          </p:cNvPr>
          <p:cNvSpPr txBox="1"/>
          <p:nvPr/>
        </p:nvSpPr>
        <p:spPr>
          <a:xfrm>
            <a:off x="590843" y="154745"/>
            <a:ext cx="3135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Geom</a:t>
            </a:r>
            <a:r>
              <a:rPr lang="en-US" dirty="0"/>
              <a:t>: bar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D2A1B-C902-4FC9-A4D1-A80C53AEC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1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21F9-46AB-4AFF-BB95-19524D7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274638"/>
            <a:ext cx="10296937" cy="715962"/>
          </a:xfrm>
        </p:spPr>
        <p:txBody>
          <a:bodyPr>
            <a:noAutofit/>
          </a:bodyPr>
          <a:lstStyle/>
          <a:p>
            <a:r>
              <a:rPr lang="en-US" sz="3600" dirty="0"/>
              <a:t>IHME disability adjusted life years (DALYs)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94BDC-46B1-4213-BBEC-1E677C6EB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33" y="1235848"/>
            <a:ext cx="9351134" cy="49691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8D6BAB-C4D3-46D9-8C62-70C703FFD3AE}"/>
              </a:ext>
            </a:extLst>
          </p:cNvPr>
          <p:cNvSpPr/>
          <p:nvPr/>
        </p:nvSpPr>
        <p:spPr>
          <a:xfrm>
            <a:off x="3581400" y="6398696"/>
            <a:ext cx="444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https://vizhub.healthdata.org/gbd-compare/</a:t>
            </a:r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C634C-75D1-460A-946C-0A315609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FD555B-F022-4FDC-82F5-C3035603420A}"/>
              </a:ext>
            </a:extLst>
          </p:cNvPr>
          <p:cNvSpPr txBox="1"/>
          <p:nvPr/>
        </p:nvSpPr>
        <p:spPr>
          <a:xfrm>
            <a:off x="590843" y="154745"/>
            <a:ext cx="30825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Geom</a:t>
            </a:r>
            <a:r>
              <a:rPr lang="en-US" dirty="0"/>
              <a:t>: bar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</a:t>
            </a:r>
          </a:p>
          <a:p>
            <a:r>
              <a:rPr lang="en-US" dirty="0">
                <a:sym typeface="Wingdings" panose="05000000000000000000" pitchFamily="2" charset="2"/>
              </a:rPr>
              <a:t>	FACET: Factor 2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EA2DD0-033C-466B-B35B-A44A2FF4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856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AAE7BA2-2A2B-4D6E-B4F8-2753B13A264A}"/>
              </a:ext>
            </a:extLst>
          </p:cNvPr>
          <p:cNvSpPr txBox="1"/>
          <p:nvPr/>
        </p:nvSpPr>
        <p:spPr>
          <a:xfrm>
            <a:off x="59084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Geom</a:t>
            </a:r>
            <a:r>
              <a:rPr lang="en-US" dirty="0"/>
              <a:t>: point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Factor 2</a:t>
            </a:r>
          </a:p>
          <a:p>
            <a:r>
              <a:rPr lang="en-US" dirty="0">
                <a:sym typeface="Wingdings" panose="05000000000000000000" pitchFamily="2" charset="2"/>
              </a:rPr>
              <a:t>	Shape: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6AACCC-1C67-4695-A32C-D52BA76B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720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2D07000-A372-4792-8078-BEB049616B80}"/>
              </a:ext>
            </a:extLst>
          </p:cNvPr>
          <p:cNvSpPr txBox="1"/>
          <p:nvPr/>
        </p:nvSpPr>
        <p:spPr>
          <a:xfrm>
            <a:off x="59084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Geom</a:t>
            </a:r>
            <a:r>
              <a:rPr lang="en-US" dirty="0"/>
              <a:t>: point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Factor 2</a:t>
            </a:r>
          </a:p>
          <a:p>
            <a:r>
              <a:rPr lang="en-US" dirty="0">
                <a:sym typeface="Wingdings" panose="05000000000000000000" pitchFamily="2" charset="2"/>
              </a:rPr>
              <a:t>	Shape: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DEF30-0CD4-468E-92FB-69EAF227480C}"/>
              </a:ext>
            </a:extLst>
          </p:cNvPr>
          <p:cNvSpPr txBox="1"/>
          <p:nvPr/>
        </p:nvSpPr>
        <p:spPr>
          <a:xfrm>
            <a:off x="372625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Geom</a:t>
            </a:r>
            <a:r>
              <a:rPr lang="en-US" dirty="0"/>
              <a:t>: line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Factor 2</a:t>
            </a:r>
          </a:p>
          <a:p>
            <a:r>
              <a:rPr lang="en-US" dirty="0">
                <a:sym typeface="Wingdings" panose="05000000000000000000" pitchFamily="2" charset="2"/>
              </a:rPr>
              <a:t>	Group: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5C206F-91C4-4A1A-85A1-DC98A516A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460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A1A7F3-2A1E-4475-A795-2614162FA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D6045B-A4A5-4B10-A747-9823DBE426CA}"/>
              </a:ext>
            </a:extLst>
          </p:cNvPr>
          <p:cNvSpPr txBox="1"/>
          <p:nvPr/>
        </p:nvSpPr>
        <p:spPr>
          <a:xfrm>
            <a:off x="59084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Geom</a:t>
            </a:r>
            <a:r>
              <a:rPr lang="en-US" dirty="0"/>
              <a:t>: point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Is_neg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Shape: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57CB4D-53FF-445E-8D0C-E688FFB41288}"/>
              </a:ext>
            </a:extLst>
          </p:cNvPr>
          <p:cNvSpPr txBox="1"/>
          <p:nvPr/>
        </p:nvSpPr>
        <p:spPr>
          <a:xfrm>
            <a:off x="372625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Geom</a:t>
            </a:r>
            <a:r>
              <a:rPr lang="en-US" dirty="0"/>
              <a:t>: line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Is_neg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Group: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019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146F82-2E95-4E77-81EC-383C9041C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D2BF11-C2C6-4323-8275-E8FF054C8EA8}"/>
              </a:ext>
            </a:extLst>
          </p:cNvPr>
          <p:cNvSpPr/>
          <p:nvPr/>
        </p:nvSpPr>
        <p:spPr>
          <a:xfrm>
            <a:off x="3843132" y="1709530"/>
            <a:ext cx="1010222" cy="4480255"/>
          </a:xfrm>
          <a:prstGeom prst="rect">
            <a:avLst/>
          </a:prstGeom>
          <a:solidFill>
            <a:srgbClr val="FFD966">
              <a:alpha val="3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8F9896-116C-4722-B694-50CADCEA4253}"/>
              </a:ext>
            </a:extLst>
          </p:cNvPr>
          <p:cNvSpPr/>
          <p:nvPr/>
        </p:nvSpPr>
        <p:spPr>
          <a:xfrm>
            <a:off x="5671930" y="1709530"/>
            <a:ext cx="2684279" cy="4480254"/>
          </a:xfrm>
          <a:prstGeom prst="rect">
            <a:avLst/>
          </a:prstGeom>
          <a:solidFill>
            <a:srgbClr val="FFD966">
              <a:alpha val="3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36DEE8-3054-49CE-8D65-9838E3D5354D}"/>
              </a:ext>
            </a:extLst>
          </p:cNvPr>
          <p:cNvSpPr txBox="1"/>
          <p:nvPr/>
        </p:nvSpPr>
        <p:spPr>
          <a:xfrm>
            <a:off x="59084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Geom</a:t>
            </a:r>
            <a:r>
              <a:rPr lang="en-US" dirty="0"/>
              <a:t>: point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Is_neg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Shape: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876F2-E9AF-447D-BE93-64C71DDB8CF8}"/>
              </a:ext>
            </a:extLst>
          </p:cNvPr>
          <p:cNvSpPr txBox="1"/>
          <p:nvPr/>
        </p:nvSpPr>
        <p:spPr>
          <a:xfrm>
            <a:off x="372625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Geom</a:t>
            </a:r>
            <a:r>
              <a:rPr lang="en-US" dirty="0"/>
              <a:t>: line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Is_neg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Group: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6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B1497-E140-4B80-9EBD-6CA8D6BE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6565152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lberto cairo">
            <a:extLst>
              <a:ext uri="{FF2B5EF4-FFF2-40B4-BE49-F238E27FC236}">
                <a16:creationId xmlns:a16="http://schemas.microsoft.com/office/drawing/2014/main" id="{A3806546-6400-4C99-998E-325A1D689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657" y="1062935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C3A14A-A137-4D8D-A0F1-C90B271FC582}"/>
              </a:ext>
            </a:extLst>
          </p:cNvPr>
          <p:cNvSpPr txBox="1"/>
          <p:nvPr/>
        </p:nvSpPr>
        <p:spPr>
          <a:xfrm>
            <a:off x="862515" y="4479235"/>
            <a:ext cx="523348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Alberto Cairo</a:t>
            </a:r>
          </a:p>
          <a:p>
            <a:pPr algn="ctr"/>
            <a:r>
              <a:rPr lang="en-US" sz="2800" dirty="0">
                <a:hlinkClick r:id="rId3"/>
              </a:rPr>
              <a:t>http://www.thefunctionalart.com/</a:t>
            </a:r>
            <a:endParaRPr lang="en-US" sz="2800" dirty="0"/>
          </a:p>
          <a:p>
            <a:pPr algn="ctr"/>
            <a:endParaRPr lang="en-US" dirty="0"/>
          </a:p>
        </p:txBody>
      </p:sp>
      <p:pic>
        <p:nvPicPr>
          <p:cNvPr id="4" name="Picture 8" descr="Image result for alberto cairo truthful art">
            <a:extLst>
              <a:ext uri="{FF2B5EF4-FFF2-40B4-BE49-F238E27FC236}">
                <a16:creationId xmlns:a16="http://schemas.microsoft.com/office/drawing/2014/main" id="{B4661703-AFE8-414F-A243-BF74ECE8F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796" y="1062935"/>
            <a:ext cx="2967266" cy="380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1766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84F2-FDAE-43D0-A4E2-63C25373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five qualities of great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70A2D-33DC-4E3E-BB45-4C6082D4E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Truthful</a:t>
            </a:r>
          </a:p>
          <a:p>
            <a:pPr marL="514350" indent="-514350">
              <a:buAutoNum type="arabicPeriod"/>
            </a:pPr>
            <a:r>
              <a:rPr lang="en-US" dirty="0"/>
              <a:t>Functional</a:t>
            </a:r>
          </a:p>
          <a:p>
            <a:pPr marL="514350" indent="-514350">
              <a:buAutoNum type="arabicPeriod"/>
            </a:pPr>
            <a:r>
              <a:rPr lang="en-US" dirty="0"/>
              <a:t>Beautiful</a:t>
            </a:r>
          </a:p>
          <a:p>
            <a:pPr marL="514350" indent="-514350">
              <a:buAutoNum type="arabicPeriod"/>
            </a:pPr>
            <a:r>
              <a:rPr lang="en-US" dirty="0"/>
              <a:t>Insightful</a:t>
            </a:r>
          </a:p>
          <a:p>
            <a:pPr marL="514350" indent="-514350">
              <a:buAutoNum type="arabicPeriod"/>
            </a:pPr>
            <a:r>
              <a:rPr lang="en-US" dirty="0"/>
              <a:t>Enlightening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D1F1AF-A87D-481F-ADA0-68FAB58E4F98}"/>
              </a:ext>
            </a:extLst>
          </p:cNvPr>
          <p:cNvSpPr txBox="1"/>
          <p:nvPr/>
        </p:nvSpPr>
        <p:spPr>
          <a:xfrm>
            <a:off x="838200" y="6123543"/>
            <a:ext cx="358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Alberto Cairo, </a:t>
            </a:r>
            <a:r>
              <a:rPr lang="en-US" i="1" dirty="0"/>
              <a:t>The Truthful Art, </a:t>
            </a:r>
            <a:r>
              <a:rPr lang="en-US" dirty="0"/>
              <a:t>Ch 2.</a:t>
            </a:r>
          </a:p>
        </p:txBody>
      </p:sp>
    </p:spTree>
    <p:extLst>
      <p:ext uri="{BB962C8B-B14F-4D97-AF65-F5344CB8AC3E}">
        <p14:creationId xmlns:p14="http://schemas.microsoft.com/office/powerpoint/2010/main" val="31953626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BD25-A977-4572-8AFB-D37F6F35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1. Truthful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BFB5-F5BD-456B-A22D-7BA52F038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4800" dirty="0"/>
              <a:t>Is the visualization based on thorough and honest research?</a:t>
            </a:r>
          </a:p>
        </p:txBody>
      </p:sp>
    </p:spTree>
    <p:extLst>
      <p:ext uri="{BB962C8B-B14F-4D97-AF65-F5344CB8AC3E}">
        <p14:creationId xmlns:p14="http://schemas.microsoft.com/office/powerpoint/2010/main" val="24263181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BD25-A977-4572-8AFB-D37F6F35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2. Functional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BFB5-F5BD-456B-A22D-7BA52F038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4800" dirty="0"/>
              <a:t>Does the visualization facilitate meaningful comparisons?</a:t>
            </a:r>
          </a:p>
        </p:txBody>
      </p:sp>
    </p:spTree>
    <p:extLst>
      <p:ext uri="{BB962C8B-B14F-4D97-AF65-F5344CB8AC3E}">
        <p14:creationId xmlns:p14="http://schemas.microsoft.com/office/powerpoint/2010/main" val="1894806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21F9-46AB-4AFF-BB95-19524D7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74638"/>
            <a:ext cx="9753600" cy="715962"/>
          </a:xfrm>
        </p:spPr>
        <p:txBody>
          <a:bodyPr>
            <a:noAutofit/>
          </a:bodyPr>
          <a:lstStyle/>
          <a:p>
            <a:r>
              <a:rPr lang="en-US" sz="3200" dirty="0"/>
              <a:t>IHME health care spending visualization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8D6BAB-C4D3-46D9-8C62-70C703FFD3AE}"/>
              </a:ext>
            </a:extLst>
          </p:cNvPr>
          <p:cNvSpPr/>
          <p:nvPr/>
        </p:nvSpPr>
        <p:spPr>
          <a:xfrm>
            <a:off x="4800601" y="6521245"/>
            <a:ext cx="24955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http://ihmeuw.org/4iuu</a:t>
            </a:r>
            <a:r>
              <a:rPr lang="en-US" dirty="0"/>
              <a:t> </a:t>
            </a:r>
          </a:p>
          <a:p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87A67-D417-4673-8509-4C662846B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1" y="958645"/>
            <a:ext cx="6834897" cy="556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317000-A7C2-4E07-9A69-4269E33C534B}"/>
              </a:ext>
            </a:extLst>
          </p:cNvPr>
          <p:cNvSpPr txBox="1"/>
          <p:nvPr/>
        </p:nvSpPr>
        <p:spPr>
          <a:xfrm>
            <a:off x="9342993" y="5968987"/>
            <a:ext cx="283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(DAH = Development Assistance for Health)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176E9-273F-4D5F-9825-73D59661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7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BD25-A977-4572-8AFB-D37F6F35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3.  Beautiful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BFB5-F5BD-456B-A22D-7BA52F038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4800" dirty="0"/>
              <a:t>Is it attractive, intriguing, and aesthetically pleasing?</a:t>
            </a:r>
          </a:p>
        </p:txBody>
      </p:sp>
    </p:spTree>
    <p:extLst>
      <p:ext uri="{BB962C8B-B14F-4D97-AF65-F5344CB8AC3E}">
        <p14:creationId xmlns:p14="http://schemas.microsoft.com/office/powerpoint/2010/main" val="12793810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BD25-A977-4572-8AFB-D37F6F35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4. Insightful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BFB5-F5BD-456B-A22D-7BA52F038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4800" dirty="0"/>
              <a:t>Does the visualization elicit an “a-ha”, a “wow”, an “I see”?</a:t>
            </a:r>
          </a:p>
        </p:txBody>
      </p:sp>
    </p:spTree>
    <p:extLst>
      <p:ext uri="{BB962C8B-B14F-4D97-AF65-F5344CB8AC3E}">
        <p14:creationId xmlns:p14="http://schemas.microsoft.com/office/powerpoint/2010/main" val="10990975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BD25-A977-4572-8AFB-D37F6F35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5. Enlightening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BFB5-F5BD-456B-A22D-7BA52F038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4800" dirty="0"/>
              <a:t>Does the visualization cast light over relevant issues?  Will it “change minds”?</a:t>
            </a:r>
          </a:p>
        </p:txBody>
      </p:sp>
    </p:spTree>
    <p:extLst>
      <p:ext uri="{BB962C8B-B14F-4D97-AF65-F5344CB8AC3E}">
        <p14:creationId xmlns:p14="http://schemas.microsoft.com/office/powerpoint/2010/main" val="14046057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web du bois">
            <a:extLst>
              <a:ext uri="{FF2B5EF4-FFF2-40B4-BE49-F238E27FC236}">
                <a16:creationId xmlns:a16="http://schemas.microsoft.com/office/drawing/2014/main" id="{D90BA4F7-A429-4DA7-A5BC-CE1D867AF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0" y="1143000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A883E9-A329-4090-ADB9-116E9388CC9D}"/>
              </a:ext>
            </a:extLst>
          </p:cNvPr>
          <p:cNvSpPr txBox="1"/>
          <p:nvPr/>
        </p:nvSpPr>
        <p:spPr>
          <a:xfrm>
            <a:off x="3699208" y="4651633"/>
            <a:ext cx="45014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W.E.B. Du </a:t>
            </a:r>
            <a:r>
              <a:rPr lang="en-US" sz="2800" dirty="0" err="1"/>
              <a:t>Bois</a:t>
            </a:r>
            <a:endParaRPr lang="en-US" sz="2800" dirty="0"/>
          </a:p>
          <a:p>
            <a:pPr algn="ctr"/>
            <a:r>
              <a:rPr lang="en-US" sz="2800" dirty="0"/>
              <a:t>Sociologist, Atlanta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AD9219-718B-4371-8C1B-300E18A99C9A}"/>
              </a:ext>
            </a:extLst>
          </p:cNvPr>
          <p:cNvSpPr/>
          <p:nvPr/>
        </p:nvSpPr>
        <p:spPr>
          <a:xfrm>
            <a:off x="2829080" y="348734"/>
            <a:ext cx="6533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i="1" dirty="0"/>
              <a:t>Exposition </a:t>
            </a:r>
            <a:r>
              <a:rPr lang="en-US" sz="2800" i="1" dirty="0" err="1"/>
              <a:t>Universelle</a:t>
            </a:r>
            <a:r>
              <a:rPr lang="en-US" sz="2800" i="1" dirty="0"/>
              <a:t> </a:t>
            </a:r>
            <a:r>
              <a:rPr lang="en-US" sz="2800" dirty="0"/>
              <a:t>Paris World Fair 1900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640009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[The Georgia Negro] Assessed value of household and kitchen furniture owned by Georgia Negroes.">
            <a:extLst>
              <a:ext uri="{FF2B5EF4-FFF2-40B4-BE49-F238E27FC236}">
                <a16:creationId xmlns:a16="http://schemas.microsoft.com/office/drawing/2014/main" id="{CF4F3CC5-4F15-4290-B3ED-FBE381676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937" y="254000"/>
            <a:ext cx="4810125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A2B62B-6A63-409D-87D6-8E688563F178}"/>
              </a:ext>
            </a:extLst>
          </p:cNvPr>
          <p:cNvSpPr/>
          <p:nvPr/>
        </p:nvSpPr>
        <p:spPr>
          <a:xfrm>
            <a:off x="2095500" y="6477000"/>
            <a:ext cx="821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4"/>
              </a:rPr>
              <a:t>https://www.loc.gov/pictures/resource/ppmsca.33887/?co=anedub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661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A2B62B-6A63-409D-87D6-8E688563F178}"/>
              </a:ext>
            </a:extLst>
          </p:cNvPr>
          <p:cNvSpPr/>
          <p:nvPr/>
        </p:nvSpPr>
        <p:spPr>
          <a:xfrm>
            <a:off x="2095500" y="6477000"/>
            <a:ext cx="821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https://www.loc.gov/pictures/resource/ppmsca.33892/?co=anedub</a:t>
            </a:r>
            <a:endParaRPr lang="en-US" dirty="0"/>
          </a:p>
        </p:txBody>
      </p:sp>
      <p:pic>
        <p:nvPicPr>
          <p:cNvPr id="5122" name="Picture 2" descr="[The Georgia Negro] Condition of 300 Negro farm tenants after 1 year's toil, 1898.">
            <a:extLst>
              <a:ext uri="{FF2B5EF4-FFF2-40B4-BE49-F238E27FC236}">
                <a16:creationId xmlns:a16="http://schemas.microsoft.com/office/drawing/2014/main" id="{5C7F5DDF-0C2E-4076-AD7F-1EC1CC783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77813"/>
            <a:ext cx="7454900" cy="590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5577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A2B62B-6A63-409D-87D6-8E688563F178}"/>
              </a:ext>
            </a:extLst>
          </p:cNvPr>
          <p:cNvSpPr/>
          <p:nvPr/>
        </p:nvSpPr>
        <p:spPr>
          <a:xfrm>
            <a:off x="2095500" y="6477000"/>
            <a:ext cx="821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https://www.loc.gov/pictures/resource/ppmsca.33883/?co=anedub</a:t>
            </a:r>
            <a:endParaRPr lang="en-US" dirty="0"/>
          </a:p>
        </p:txBody>
      </p:sp>
      <p:pic>
        <p:nvPicPr>
          <p:cNvPr id="7170" name="Picture 2" descr="[The Georgia Negro] Valuation of town and city property owned by Georgia Negroes.">
            <a:extLst>
              <a:ext uri="{FF2B5EF4-FFF2-40B4-BE49-F238E27FC236}">
                <a16:creationId xmlns:a16="http://schemas.microsoft.com/office/drawing/2014/main" id="{FFB7E40B-2DB1-4405-B5A0-D4DE63FE4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412" y="203200"/>
            <a:ext cx="4829175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1098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0B2F6D-7C0F-42C5-89E1-126F9D9E9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924" y="316360"/>
            <a:ext cx="7608151" cy="59877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788A35-CA29-4DA2-85DE-65498A5F5C92}"/>
              </a:ext>
            </a:extLst>
          </p:cNvPr>
          <p:cNvSpPr/>
          <p:nvPr/>
        </p:nvSpPr>
        <p:spPr>
          <a:xfrm>
            <a:off x="2650836" y="6172308"/>
            <a:ext cx="82573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https://www.nytimes.com/interactive/2014/upshot/dialect-quiz-map.html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350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A2B62B-6A63-409D-87D6-8E688563F178}"/>
              </a:ext>
            </a:extLst>
          </p:cNvPr>
          <p:cNvSpPr/>
          <p:nvPr/>
        </p:nvSpPr>
        <p:spPr>
          <a:xfrm>
            <a:off x="2095500" y="6477000"/>
            <a:ext cx="821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https://www.loc.gov/pictures/resource/ppmsca.33893/?co=anedub</a:t>
            </a:r>
            <a:endParaRPr lang="en-US" dirty="0"/>
          </a:p>
        </p:txBody>
      </p:sp>
      <p:pic>
        <p:nvPicPr>
          <p:cNvPr id="6146" name="Picture 2" descr="[The Georgia Negro] Income and expenditure of 150 Negro families in Atlanta, Ga., U.S.A.">
            <a:extLst>
              <a:ext uri="{FF2B5EF4-FFF2-40B4-BE49-F238E27FC236}">
                <a16:creationId xmlns:a16="http://schemas.microsoft.com/office/drawing/2014/main" id="{0B61652E-4874-4B4C-AAC4-A2317FB66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128588"/>
            <a:ext cx="7734300" cy="615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1599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A2B62B-6A63-409D-87D6-8E688563F178}"/>
              </a:ext>
            </a:extLst>
          </p:cNvPr>
          <p:cNvSpPr/>
          <p:nvPr/>
        </p:nvSpPr>
        <p:spPr>
          <a:xfrm>
            <a:off x="2095500" y="6477000"/>
            <a:ext cx="821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https://www.loc.gov/pictures/resource/ppmsca.33871/?co=anedub</a:t>
            </a:r>
            <a:endParaRPr lang="en-US" dirty="0"/>
          </a:p>
        </p:txBody>
      </p:sp>
      <p:pic>
        <p:nvPicPr>
          <p:cNvPr id="8194" name="Picture 2" descr="[The Georgia Negro] Age distribution of Georgia Negroes compared with France.">
            <a:extLst>
              <a:ext uri="{FF2B5EF4-FFF2-40B4-BE49-F238E27FC236}">
                <a16:creationId xmlns:a16="http://schemas.microsoft.com/office/drawing/2014/main" id="{B4F32488-D0E6-463D-9289-24646AE03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235227"/>
            <a:ext cx="481965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24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visualization?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" y="1572126"/>
            <a:ext cx="12031579" cy="5285874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endParaRPr lang="en-US" dirty="0"/>
          </a:p>
          <a:p>
            <a:pPr marL="45720" indent="0" algn="ctr">
              <a:buNone/>
            </a:pPr>
            <a:r>
              <a:rPr lang="en-US" dirty="0"/>
              <a:t>A set of visual </a:t>
            </a:r>
            <a:r>
              <a:rPr lang="en-US" b="1" dirty="0"/>
              <a:t>geometries </a:t>
            </a:r>
            <a:r>
              <a:rPr lang="en-US" dirty="0"/>
              <a:t>whose </a:t>
            </a:r>
            <a:r>
              <a:rPr lang="en-US" b="1" dirty="0"/>
              <a:t>aesthetics</a:t>
            </a:r>
            <a:r>
              <a:rPr lang="en-US" dirty="0"/>
              <a:t> are mapped from </a:t>
            </a:r>
            <a:r>
              <a:rPr lang="en-US" b="1" dirty="0"/>
              <a:t>data</a:t>
            </a:r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Many major visualization software (Tableau, </a:t>
            </a:r>
            <a:r>
              <a:rPr lang="en-US" dirty="0" err="1"/>
              <a:t>ggplot</a:t>
            </a:r>
            <a:r>
              <a:rPr lang="en-US" dirty="0"/>
              <a:t> in R, Altair in Python, graph builder in JMP) are based on this grammar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bubble chart">
            <a:extLst>
              <a:ext uri="{FF2B5EF4-FFF2-40B4-BE49-F238E27FC236}">
                <a16:creationId xmlns:a16="http://schemas.microsoft.com/office/drawing/2014/main" id="{CF3E3C6A-3C28-48C0-9E10-92B22EBAC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5" r="1" b="11539"/>
          <a:stretch/>
        </p:blipFill>
        <p:spPr bwMode="auto">
          <a:xfrm>
            <a:off x="7696200" y="3378612"/>
            <a:ext cx="2667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A636CE-CE36-4175-8ED1-E5C7AB1DD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1" y="3646643"/>
            <a:ext cx="2667001" cy="1130521"/>
          </a:xfrm>
          <a:prstGeom prst="rect">
            <a:avLst/>
          </a:prstGeom>
        </p:spPr>
      </p:pic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6CC507B3-253E-4B36-B7A0-D5C534B5C054}"/>
              </a:ext>
            </a:extLst>
          </p:cNvPr>
          <p:cNvSpPr/>
          <p:nvPr/>
        </p:nvSpPr>
        <p:spPr>
          <a:xfrm>
            <a:off x="3124200" y="2743202"/>
            <a:ext cx="5638800" cy="604496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7A6FA-1B1F-4DD8-8593-199B57A58892}"/>
              </a:ext>
            </a:extLst>
          </p:cNvPr>
          <p:cNvSpPr txBox="1"/>
          <p:nvPr/>
        </p:nvSpPr>
        <p:spPr>
          <a:xfrm>
            <a:off x="2514600" y="5143502"/>
            <a:ext cx="78470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C406D1-C138-4545-BC7E-DC8983A5D1BC}"/>
              </a:ext>
            </a:extLst>
          </p:cNvPr>
          <p:cNvSpPr txBox="1"/>
          <p:nvPr/>
        </p:nvSpPr>
        <p:spPr>
          <a:xfrm>
            <a:off x="8070142" y="5175970"/>
            <a:ext cx="167494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Geometries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97D88-A126-4E60-9BB5-73A96072C9FB}"/>
              </a:ext>
            </a:extLst>
          </p:cNvPr>
          <p:cNvSpPr txBox="1"/>
          <p:nvPr/>
        </p:nvSpPr>
        <p:spPr>
          <a:xfrm>
            <a:off x="5313459" y="2783872"/>
            <a:ext cx="15063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Aesthetics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1107F-4E2D-440B-9B9A-D9498B86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i="1" dirty="0"/>
              <a:t>geometry </a:t>
            </a:r>
            <a:r>
              <a:rPr lang="en-US" dirty="0"/>
              <a:t>is a visual entity in space.  </a:t>
            </a:r>
          </a:p>
          <a:p>
            <a:r>
              <a:rPr lang="en-US" dirty="0"/>
              <a:t>Some common geometries encountered in data visualizations: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603794-F3EA-4958-81CF-D77C1BFB194F}"/>
              </a:ext>
            </a:extLst>
          </p:cNvPr>
          <p:cNvSpPr/>
          <p:nvPr/>
        </p:nvSpPr>
        <p:spPr>
          <a:xfrm>
            <a:off x="2209799" y="4092063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5F22B8-0173-497B-ADD5-05C57AF4D51E}"/>
              </a:ext>
            </a:extLst>
          </p:cNvPr>
          <p:cNvCxnSpPr>
            <a:cxnSpLocks/>
          </p:cNvCxnSpPr>
          <p:nvPr/>
        </p:nvCxnSpPr>
        <p:spPr>
          <a:xfrm>
            <a:off x="5150513" y="4549263"/>
            <a:ext cx="19811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C98EE9D-4156-458C-9DD8-9E5770C26B71}"/>
              </a:ext>
            </a:extLst>
          </p:cNvPr>
          <p:cNvSpPr/>
          <p:nvPr/>
        </p:nvSpPr>
        <p:spPr>
          <a:xfrm>
            <a:off x="9067800" y="3810000"/>
            <a:ext cx="457200" cy="1943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7F8795-8910-42DA-9D6D-F51E8934DDF3}"/>
              </a:ext>
            </a:extLst>
          </p:cNvPr>
          <p:cNvSpPr txBox="1"/>
          <p:nvPr/>
        </p:nvSpPr>
        <p:spPr>
          <a:xfrm>
            <a:off x="2227877" y="3288174"/>
            <a:ext cx="83125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Point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13F1A4-B5FC-4C1F-A93E-F7AA8ACA9F9D}"/>
              </a:ext>
            </a:extLst>
          </p:cNvPr>
          <p:cNvSpPr txBox="1"/>
          <p:nvPr/>
        </p:nvSpPr>
        <p:spPr>
          <a:xfrm>
            <a:off x="5707912" y="3270968"/>
            <a:ext cx="70083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Line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9ED619-D793-45B8-AE18-F296A1CBAEF3}"/>
              </a:ext>
            </a:extLst>
          </p:cNvPr>
          <p:cNvSpPr txBox="1"/>
          <p:nvPr/>
        </p:nvSpPr>
        <p:spPr>
          <a:xfrm>
            <a:off x="8964418" y="3270968"/>
            <a:ext cx="60625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Bar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82368BE8-D088-4F1D-8B58-81150D67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9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</a:t>
            </a:r>
            <a:r>
              <a:rPr lang="en-US" b="1" i="1" dirty="0"/>
              <a:t>aesthetic</a:t>
            </a:r>
            <a:r>
              <a:rPr lang="en-US" dirty="0"/>
              <a:t> is a visual attribute of a geometry</a:t>
            </a:r>
            <a:endParaRPr lang="en-US" b="1" i="1" dirty="0"/>
          </a:p>
          <a:p>
            <a:r>
              <a:rPr lang="en-US" dirty="0"/>
              <a:t>Common aesthetics: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Position on horizontal (X)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Position on vertical (Y)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Shape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Size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Color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Hue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Saturation (“intensity”)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Value (“brightness”)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Text</a:t>
            </a:r>
          </a:p>
          <a:p>
            <a:pPr lvl="1"/>
            <a:endParaRPr lang="en-US" dirty="0"/>
          </a:p>
          <a:p>
            <a:r>
              <a:rPr lang="en-US" dirty="0"/>
              <a:t>Not all aesthetics are available for every geometry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32660-08B4-4ABC-B472-2731956E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5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2272</TotalTime>
  <Words>1693</Words>
  <Application>Microsoft Office PowerPoint</Application>
  <PresentationFormat>Widescreen</PresentationFormat>
  <Paragraphs>537</Paragraphs>
  <Slides>69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Data Visualization: Principles and Applications in R, Tableau, and Python</vt:lpstr>
      <vt:lpstr>SDSS data viz sessions to note</vt:lpstr>
      <vt:lpstr>PowerPoint Presentation</vt:lpstr>
      <vt:lpstr>In the visualizations that follow:</vt:lpstr>
      <vt:lpstr>IHME disability adjusted life years (DALYs) visualization</vt:lpstr>
      <vt:lpstr>IHME health care spending visualization</vt:lpstr>
      <vt:lpstr>What is a data visualization?</vt:lpstr>
      <vt:lpstr>Geometry</vt:lpstr>
      <vt:lpstr>Aesthetic</vt:lpstr>
      <vt:lpstr>PowerPoint Presentation</vt:lpstr>
      <vt:lpstr>PowerPoint Presentation</vt:lpstr>
      <vt:lpstr>Aesthetic attributes of a point geometry</vt:lpstr>
      <vt:lpstr>Aesthetic attributes of a line geometry</vt:lpstr>
      <vt:lpstr>Aesthetic attributes of a bar geometry</vt:lpstr>
      <vt:lpstr>Data</vt:lpstr>
      <vt:lpstr>Specifying a data visualization</vt:lpstr>
      <vt:lpstr>Specifying a data visualization</vt:lpstr>
      <vt:lpstr>Modifiers</vt:lpstr>
      <vt:lpstr>Specify the mappings!</vt:lpstr>
      <vt:lpstr>IHME GBD visualization</vt:lpstr>
      <vt:lpstr>IHME health care spending visualization</vt:lpstr>
      <vt:lpstr>Visual perception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Gestalt principles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Implications for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</vt:lpstr>
      <vt:lpstr>PowerPoint Presentation</vt:lpstr>
      <vt:lpstr>The five qualities of great visualizations</vt:lpstr>
      <vt:lpstr>1. Truthful</vt:lpstr>
      <vt:lpstr>2. Functional</vt:lpstr>
      <vt:lpstr>3.  Beautiful</vt:lpstr>
      <vt:lpstr>4. Insightful</vt:lpstr>
      <vt:lpstr>5. Enlightening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 visualization course</dc:title>
  <dc:creator>Bergen, Silas R</dc:creator>
  <cp:lastModifiedBy>Bergen, Silas R</cp:lastModifiedBy>
  <cp:revision>61</cp:revision>
  <dcterms:created xsi:type="dcterms:W3CDTF">2019-05-08T20:40:49Z</dcterms:created>
  <dcterms:modified xsi:type="dcterms:W3CDTF">2019-05-22T17:53:15Z</dcterms:modified>
</cp:coreProperties>
</file>