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91" r:id="rId3"/>
    <p:sldId id="263" r:id="rId4"/>
    <p:sldId id="258" r:id="rId5"/>
    <p:sldId id="259" r:id="rId6"/>
    <p:sldId id="261" r:id="rId7"/>
    <p:sldId id="262" r:id="rId8"/>
    <p:sldId id="392" r:id="rId9"/>
    <p:sldId id="264" r:id="rId10"/>
    <p:sldId id="265" r:id="rId11"/>
    <p:sldId id="267" r:id="rId12"/>
    <p:sldId id="268" r:id="rId13"/>
    <p:sldId id="266" r:id="rId14"/>
    <p:sldId id="394" r:id="rId15"/>
    <p:sldId id="269" r:id="rId16"/>
    <p:sldId id="270" r:id="rId17"/>
    <p:sldId id="276" r:id="rId18"/>
    <p:sldId id="271" r:id="rId19"/>
    <p:sldId id="312" r:id="rId20"/>
    <p:sldId id="315" r:id="rId21"/>
    <p:sldId id="275" r:id="rId22"/>
    <p:sldId id="272" r:id="rId23"/>
    <p:sldId id="273" r:id="rId24"/>
    <p:sldId id="322" r:id="rId25"/>
    <p:sldId id="279" r:id="rId26"/>
    <p:sldId id="296" r:id="rId27"/>
    <p:sldId id="311" r:id="rId28"/>
    <p:sldId id="323" r:id="rId29"/>
    <p:sldId id="313" r:id="rId30"/>
    <p:sldId id="390" r:id="rId31"/>
    <p:sldId id="324" r:id="rId32"/>
    <p:sldId id="325" r:id="rId33"/>
    <p:sldId id="327" r:id="rId34"/>
    <p:sldId id="328" r:id="rId35"/>
    <p:sldId id="326" r:id="rId36"/>
    <p:sldId id="329" r:id="rId37"/>
    <p:sldId id="330" r:id="rId38"/>
    <p:sldId id="332" r:id="rId39"/>
    <p:sldId id="333" r:id="rId40"/>
    <p:sldId id="334" r:id="rId41"/>
    <p:sldId id="335" r:id="rId42"/>
    <p:sldId id="336" r:id="rId43"/>
    <p:sldId id="342" r:id="rId44"/>
    <p:sldId id="341" r:id="rId45"/>
    <p:sldId id="337" r:id="rId46"/>
    <p:sldId id="338" r:id="rId47"/>
    <p:sldId id="339" r:id="rId48"/>
    <p:sldId id="340" r:id="rId49"/>
    <p:sldId id="344" r:id="rId50"/>
    <p:sldId id="354" r:id="rId51"/>
    <p:sldId id="355" r:id="rId52"/>
    <p:sldId id="356" r:id="rId53"/>
    <p:sldId id="347" r:id="rId54"/>
    <p:sldId id="350" r:id="rId55"/>
    <p:sldId id="352" r:id="rId56"/>
    <p:sldId id="353" r:id="rId57"/>
    <p:sldId id="257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5" r:id="rId66"/>
    <p:sldId id="366" r:id="rId67"/>
    <p:sldId id="368" r:id="rId68"/>
    <p:sldId id="369" r:id="rId69"/>
    <p:sldId id="386" r:id="rId70"/>
    <p:sldId id="370" r:id="rId71"/>
    <p:sldId id="371" r:id="rId72"/>
    <p:sldId id="39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7B7FF"/>
    <a:srgbClr val="4472C4"/>
    <a:srgbClr val="FF9138"/>
    <a:srgbClr val="406FDF"/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90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Quickly; add “key”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Beautiful: Pre-empts the Avant Garde European art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2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legend is more than just a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“Me”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supposed to look at?  Similarity is too weak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connection helps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+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+ Similarity +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QeAWF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izhub.healthdata.org/gbd-compar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wilkinson/Publications/iesbs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few.websitetoolbox.com/post/ranking-the-gestalt-principles-3524646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unctionalart.com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oc.gov/pictures/resource/ppmsca.33887/?co=anedub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2/?co=aned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83/?co=anedu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upshot/dialect-quiz-map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3/?co=aned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71/?co=anedu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520"/>
            <a:ext cx="9144000" cy="1741198"/>
          </a:xfrm>
        </p:spPr>
        <p:txBody>
          <a:bodyPr>
            <a:normAutofit/>
          </a:bodyPr>
          <a:lstStyle/>
          <a:p>
            <a:r>
              <a:rPr lang="en-US" sz="4400" dirty="0"/>
              <a:t>Data Visualization: Principles and Applications in R, Tableau, and Python</a:t>
            </a:r>
            <a:endParaRPr lang="en-US" sz="3600" dirty="0"/>
          </a:p>
        </p:txBody>
      </p:sp>
      <p:pic>
        <p:nvPicPr>
          <p:cNvPr id="1026" name="Picture 2" descr="https://www.causeweb.org/cause/sites/default/files/presenters/e9192ca4-34d4-4d4d-b3f3-db6552c7932b.jpeg">
            <a:extLst>
              <a:ext uri="{FF2B5EF4-FFF2-40B4-BE49-F238E27FC236}">
                <a16:creationId xmlns:a16="http://schemas.microsoft.com/office/drawing/2014/main" id="{B8DAF501-85CF-4C87-852E-705F648D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2754796"/>
            <a:ext cx="1905000" cy="1905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auseweb.org/cause/sites/default/files/todd%20iverson.jpg">
            <a:extLst>
              <a:ext uri="{FF2B5EF4-FFF2-40B4-BE49-F238E27FC236}">
                <a16:creationId xmlns:a16="http://schemas.microsoft.com/office/drawing/2014/main" id="{E37F057A-9362-4998-9A6E-0CDC7B5C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754797"/>
            <a:ext cx="1904999" cy="19049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599061" y="4818820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Silas Bergen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928158" y="4818821"/>
            <a:ext cx="150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Todd Iverson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2557081" y="5659149"/>
            <a:ext cx="7077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2019 Symposium on Statistics and Data Science</a:t>
            </a:r>
          </a:p>
          <a:p>
            <a:pPr algn="ctr"/>
            <a:r>
              <a:rPr lang="en-US" sz="2800" dirty="0"/>
              <a:t>Bellevue, WA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4831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8745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2601" y="228600"/>
            <a:ext cx="7296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91226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9954" y="3016609"/>
            <a:ext cx="18207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6142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2487" y="621167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7000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7000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1801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4299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200401" y="27432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4607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8006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91405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4909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9474" y="3548933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2000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5400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9694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2434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5200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1759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9198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2800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7602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31410" y="5417043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1633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5269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3385" y="634281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8408" y="617220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185"/>
          </a:xfrm>
        </p:spPr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739372" y="383628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739372" y="246468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792563" y="1141061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5261415" y="312980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384047" y="3129803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5748564" y="3136328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5516130" y="2006498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172495" y="2001332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7670152" y="306365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8861238" y="2864894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3080026" y="5343642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3613426" y="5345404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3116274" y="49795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3799975" y="6156932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2862715" y="6154033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2822508" y="5840765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5502755" y="5479720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6190194" y="5479720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7880774" y="536230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8504410" y="536230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7402526" y="574469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8837549" y="557408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2158B4-4E16-EE4D-9BCD-1FAD6F446D3B}"/>
              </a:ext>
            </a:extLst>
          </p:cNvPr>
          <p:cNvSpPr/>
          <p:nvPr/>
        </p:nvSpPr>
        <p:spPr>
          <a:xfrm>
            <a:off x="4847581" y="1888752"/>
            <a:ext cx="2288001" cy="2349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1D9DE1-98CD-0A46-8559-81227D986998}"/>
              </a:ext>
            </a:extLst>
          </p:cNvPr>
          <p:cNvSpPr/>
          <p:nvPr/>
        </p:nvSpPr>
        <p:spPr>
          <a:xfrm>
            <a:off x="7361022" y="1888752"/>
            <a:ext cx="2288001" cy="2349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2C0DE3-13FD-4248-9599-E634020A8E94}"/>
              </a:ext>
            </a:extLst>
          </p:cNvPr>
          <p:cNvGrpSpPr/>
          <p:nvPr/>
        </p:nvGrpSpPr>
        <p:grpSpPr>
          <a:xfrm>
            <a:off x="2337102" y="1888752"/>
            <a:ext cx="2288001" cy="2367188"/>
            <a:chOff x="2381693" y="2562447"/>
            <a:chExt cx="2288001" cy="23671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252FBA-C165-4D4F-8F60-DD6955E5C7C4}"/>
                </a:ext>
              </a:extLst>
            </p:cNvPr>
            <p:cNvSpPr/>
            <p:nvPr/>
          </p:nvSpPr>
          <p:spPr>
            <a:xfrm>
              <a:off x="3088764" y="3976575"/>
              <a:ext cx="228601" cy="2513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5E805E-0186-4C87-896B-2EABC6A5071B}"/>
                </a:ext>
              </a:extLst>
            </p:cNvPr>
            <p:cNvSpPr/>
            <p:nvPr/>
          </p:nvSpPr>
          <p:spPr>
            <a:xfrm>
              <a:off x="3221262" y="3424934"/>
              <a:ext cx="228601" cy="2513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501-A9CA-4D40-9603-3FBC3E78AB86}"/>
                </a:ext>
              </a:extLst>
            </p:cNvPr>
            <p:cNvSpPr txBox="1"/>
            <p:nvPr/>
          </p:nvSpPr>
          <p:spPr>
            <a:xfrm>
              <a:off x="2425156" y="3666431"/>
              <a:ext cx="33534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Y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818EED-263A-4CC8-8303-1BC194D62A44}"/>
                </a:ext>
              </a:extLst>
            </p:cNvPr>
            <p:cNvSpPr/>
            <p:nvPr/>
          </p:nvSpPr>
          <p:spPr>
            <a:xfrm>
              <a:off x="3774565" y="3766889"/>
              <a:ext cx="228601" cy="2513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25E3FE-D804-8C41-833B-5E1737C0427F}"/>
                </a:ext>
              </a:extLst>
            </p:cNvPr>
            <p:cNvSpPr/>
            <p:nvPr/>
          </p:nvSpPr>
          <p:spPr>
            <a:xfrm>
              <a:off x="2381693" y="2562447"/>
              <a:ext cx="2288001" cy="2349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C43986-99D1-BC48-AF12-DCA51DC13BAF}"/>
                </a:ext>
              </a:extLst>
            </p:cNvPr>
            <p:cNvSpPr txBox="1"/>
            <p:nvPr/>
          </p:nvSpPr>
          <p:spPr>
            <a:xfrm>
              <a:off x="3348679" y="4504903"/>
              <a:ext cx="34496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312CB8-E257-2D46-BE18-D4BEE9805BF0}"/>
                </a:ext>
              </a:extLst>
            </p:cNvPr>
            <p:cNvSpPr txBox="1"/>
            <p:nvPr/>
          </p:nvSpPr>
          <p:spPr>
            <a:xfrm>
              <a:off x="2911800" y="2680084"/>
              <a:ext cx="1186800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Position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AC495D3-CCED-C747-9E9E-6CA14FE730B5}"/>
              </a:ext>
            </a:extLst>
          </p:cNvPr>
          <p:cNvSpPr/>
          <p:nvPr/>
        </p:nvSpPr>
        <p:spPr>
          <a:xfrm>
            <a:off x="8204117" y="2978278"/>
            <a:ext cx="428757" cy="4276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7D1B28-4606-E844-AB09-EFA242D2DB99}"/>
              </a:ext>
            </a:extLst>
          </p:cNvPr>
          <p:cNvSpPr txBox="1"/>
          <p:nvPr/>
        </p:nvSpPr>
        <p:spPr>
          <a:xfrm>
            <a:off x="5516130" y="4471636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AF001D-0BD0-FE4D-AC41-0D69654717FD}"/>
              </a:ext>
            </a:extLst>
          </p:cNvPr>
          <p:cNvSpPr txBox="1"/>
          <p:nvPr/>
        </p:nvSpPr>
        <p:spPr>
          <a:xfrm>
            <a:off x="8172495" y="4466470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61CEE3-EC2F-6E45-8FA9-76130CC1807B}"/>
              </a:ext>
            </a:extLst>
          </p:cNvPr>
          <p:cNvSpPr/>
          <p:nvPr/>
        </p:nvSpPr>
        <p:spPr>
          <a:xfrm>
            <a:off x="4847581" y="4353890"/>
            <a:ext cx="2288001" cy="2349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01D7B2-852A-F44F-93CC-C6DB126FE36C}"/>
              </a:ext>
            </a:extLst>
          </p:cNvPr>
          <p:cNvSpPr/>
          <p:nvPr/>
        </p:nvSpPr>
        <p:spPr>
          <a:xfrm>
            <a:off x="7361022" y="4353890"/>
            <a:ext cx="2288001" cy="2349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2B9064-3349-0047-BB8C-A1E499C0BFB2}"/>
              </a:ext>
            </a:extLst>
          </p:cNvPr>
          <p:cNvGrpSpPr/>
          <p:nvPr/>
        </p:nvGrpSpPr>
        <p:grpSpPr>
          <a:xfrm>
            <a:off x="2337102" y="4353890"/>
            <a:ext cx="2288001" cy="2349795"/>
            <a:chOff x="2381693" y="2562447"/>
            <a:chExt cx="2288001" cy="234979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3631DF-1494-6647-A8BC-FECDC6142EF4}"/>
                </a:ext>
              </a:extLst>
            </p:cNvPr>
            <p:cNvSpPr/>
            <p:nvPr/>
          </p:nvSpPr>
          <p:spPr>
            <a:xfrm>
              <a:off x="2381693" y="2562447"/>
              <a:ext cx="2288001" cy="2349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F2E7846-C0EF-B64B-BB82-3B52B10FAFEE}"/>
                </a:ext>
              </a:extLst>
            </p:cNvPr>
            <p:cNvSpPr txBox="1"/>
            <p:nvPr/>
          </p:nvSpPr>
          <p:spPr>
            <a:xfrm>
              <a:off x="3075298" y="2680193"/>
              <a:ext cx="84991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7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5601" y="28194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000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6425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7873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9588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9588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400801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6801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6801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9601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9601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7504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9201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9904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1601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50328" y="4696903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50328" y="5137869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3001" y="4909268"/>
            <a:ext cx="607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7802" y="44464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7802" y="5137868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60095" y="3053302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4401" y="2791902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2155" y="32272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8326" y="3488637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9177" y="3537668"/>
            <a:ext cx="658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2001" y="6158630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8071" y="6377781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4288" y="61722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92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AFEC-EB64-492E-90A6-9868C26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SDSS data viz sessions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E650-C92D-4EEA-8AFA-E9759D33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78721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Thursday 10:30-12: Visual Storytelling</a:t>
            </a:r>
          </a:p>
          <a:p>
            <a:pPr lvl="1"/>
            <a:r>
              <a:rPr lang="en-US" sz="2000" dirty="0"/>
              <a:t>Alberto Cairo, U Miami</a:t>
            </a:r>
          </a:p>
          <a:p>
            <a:pPr lvl="1"/>
            <a:r>
              <a:rPr lang="en-US" sz="2000" dirty="0"/>
              <a:t>Matthew Brehmer, Microsoft</a:t>
            </a:r>
          </a:p>
          <a:p>
            <a:pPr lvl="1"/>
            <a:r>
              <a:rPr lang="en-US" sz="2000" dirty="0"/>
              <a:t>Amber Thomas, The Pudding</a:t>
            </a:r>
          </a:p>
          <a:p>
            <a:pPr lvl="1"/>
            <a:endParaRPr lang="en-US" sz="2000" dirty="0"/>
          </a:p>
          <a:p>
            <a:r>
              <a:rPr lang="en-US" sz="2400" dirty="0"/>
              <a:t>Thursday 1:30-3: Data viz in Python</a:t>
            </a:r>
          </a:p>
          <a:p>
            <a:pPr lvl="1"/>
            <a:r>
              <a:rPr lang="en-US" sz="2000" dirty="0"/>
              <a:t>Stephen Elson, </a:t>
            </a:r>
            <a:r>
              <a:rPr lang="en-US" sz="2000" dirty="0" err="1"/>
              <a:t>Quantia</a:t>
            </a:r>
            <a:r>
              <a:rPr lang="en-US" sz="2000" dirty="0"/>
              <a:t> Analytics</a:t>
            </a:r>
          </a:p>
          <a:p>
            <a:pPr lvl="1"/>
            <a:r>
              <a:rPr lang="en-US" sz="2000" dirty="0"/>
              <a:t>Dominik Moritz, U Washington</a:t>
            </a:r>
          </a:p>
          <a:p>
            <a:pPr lvl="1"/>
            <a:r>
              <a:rPr lang="en-US" sz="2000" dirty="0"/>
              <a:t>Kanit “Ham” </a:t>
            </a:r>
            <a:r>
              <a:rPr lang="en-US" sz="2000" dirty="0" err="1"/>
              <a:t>Wongsuphawat</a:t>
            </a:r>
            <a:r>
              <a:rPr lang="en-US" sz="2000" dirty="0"/>
              <a:t>, Apple </a:t>
            </a:r>
          </a:p>
          <a:p>
            <a:pPr lvl="1"/>
            <a:endParaRPr lang="en-US" sz="2000" dirty="0"/>
          </a:p>
          <a:p>
            <a:r>
              <a:rPr lang="en-US" sz="2400" dirty="0"/>
              <a:t>Friday 1:30-3: Data viz education</a:t>
            </a:r>
          </a:p>
          <a:p>
            <a:pPr lvl="1"/>
            <a:r>
              <a:rPr lang="en-US" sz="2000" dirty="0"/>
              <a:t>Michael Freeman, U Washington</a:t>
            </a:r>
          </a:p>
          <a:p>
            <a:pPr lvl="1"/>
            <a:r>
              <a:rPr lang="en-US" sz="2000" dirty="0"/>
              <a:t>Jerzy Wieczorek, Colby College</a:t>
            </a:r>
          </a:p>
          <a:p>
            <a:pPr lvl="1"/>
            <a:r>
              <a:rPr lang="en-US" sz="2000" dirty="0"/>
              <a:t>Robert Kosara, Tableau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C19-42C8-444E-9913-E3886C57657A}"/>
              </a:ext>
            </a:extLst>
          </p:cNvPr>
          <p:cNvSpPr txBox="1">
            <a:spLocks/>
          </p:cNvSpPr>
          <p:nvPr/>
        </p:nvSpPr>
        <p:spPr>
          <a:xfrm>
            <a:off x="5999921" y="1862207"/>
            <a:ext cx="5960165" cy="4750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Friday 3:40-5:15: Data viz at the IHME</a:t>
            </a:r>
          </a:p>
          <a:p>
            <a:pPr lvl="1"/>
            <a:r>
              <a:rPr lang="en-US" sz="2000" dirty="0"/>
              <a:t>Ryan Shackleton, IHME</a:t>
            </a:r>
          </a:p>
          <a:p>
            <a:pPr lvl="1"/>
            <a:r>
              <a:rPr lang="en-US" sz="2000" dirty="0"/>
              <a:t>Evan Laurie, IHME</a:t>
            </a:r>
          </a:p>
          <a:p>
            <a:pPr lvl="1"/>
            <a:r>
              <a:rPr lang="en-US" sz="2000" dirty="0"/>
              <a:t>Marlena Bannick, IHME</a:t>
            </a:r>
          </a:p>
          <a:p>
            <a:pPr lvl="1"/>
            <a:endParaRPr lang="en-US" sz="2000" dirty="0"/>
          </a:p>
          <a:p>
            <a:r>
              <a:rPr lang="en-US" sz="2400" dirty="0"/>
              <a:t>Friday 5:20-6:25: </a:t>
            </a:r>
            <a:r>
              <a:rPr lang="en-US" sz="2400" dirty="0" err="1"/>
              <a:t>GoG</a:t>
            </a:r>
            <a:r>
              <a:rPr lang="en-US" sz="2400" dirty="0"/>
              <a:t> 20</a:t>
            </a:r>
            <a:r>
              <a:rPr lang="en-US" sz="2400" baseline="30000" dirty="0"/>
              <a:t>th</a:t>
            </a:r>
            <a:r>
              <a:rPr lang="en-US" sz="2400" dirty="0"/>
              <a:t> Anniversary</a:t>
            </a:r>
          </a:p>
          <a:p>
            <a:pPr lvl="1"/>
            <a:r>
              <a:rPr lang="en-US" sz="2000" dirty="0"/>
              <a:t>Lee Wilkinson, H2O.ai</a:t>
            </a:r>
          </a:p>
          <a:p>
            <a:pPr lvl="1"/>
            <a:r>
              <a:rPr lang="en-US" sz="2000" dirty="0"/>
              <a:t>Anushka Anand, Tableau</a:t>
            </a:r>
          </a:p>
          <a:p>
            <a:pPr lvl="1"/>
            <a:r>
              <a:rPr lang="en-US" sz="2000" dirty="0"/>
              <a:t>Jeffrey </a:t>
            </a:r>
            <a:r>
              <a:rPr lang="en-US" sz="2000" dirty="0" err="1"/>
              <a:t>Heer</a:t>
            </a:r>
            <a:r>
              <a:rPr lang="en-US" sz="2000" dirty="0"/>
              <a:t>, U Washington</a:t>
            </a:r>
          </a:p>
          <a:p>
            <a:pPr lvl="1"/>
            <a:r>
              <a:rPr lang="en-US" sz="2000" dirty="0"/>
              <a:t>Bryan Van de Ven, Microsoft</a:t>
            </a:r>
          </a:p>
          <a:p>
            <a:pPr lvl="1"/>
            <a:endParaRPr lang="en-US" sz="2000" dirty="0"/>
          </a:p>
          <a:p>
            <a:r>
              <a:rPr lang="en-US" sz="2400" dirty="0"/>
              <a:t>Saturday 10-11:30: </a:t>
            </a:r>
            <a:r>
              <a:rPr lang="en-US" sz="2400" dirty="0" err="1"/>
              <a:t>GoG</a:t>
            </a:r>
            <a:r>
              <a:rPr lang="en-US" sz="2400" dirty="0"/>
              <a:t> From Theory to Applications</a:t>
            </a:r>
          </a:p>
          <a:p>
            <a:pPr lvl="1"/>
            <a:r>
              <a:rPr lang="en-US" sz="2000" dirty="0"/>
              <a:t>Steven Drucker, Microsoft</a:t>
            </a:r>
          </a:p>
          <a:p>
            <a:pPr lvl="1"/>
            <a:r>
              <a:rPr lang="en-US" sz="2000" dirty="0"/>
              <a:t>Claus Wilke, U Texas Austin</a:t>
            </a:r>
          </a:p>
          <a:p>
            <a:pPr lvl="1"/>
            <a:r>
              <a:rPr lang="en-US" sz="2000" dirty="0"/>
              <a:t>Anushka Anand, Tableau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B00A4-6086-4DC2-B477-292BD8971182}"/>
              </a:ext>
            </a:extLst>
          </p:cNvPr>
          <p:cNvSpPr txBox="1"/>
          <p:nvPr/>
        </p:nvSpPr>
        <p:spPr>
          <a:xfrm>
            <a:off x="3599328" y="6415022"/>
            <a:ext cx="480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entire data viz track: </a:t>
            </a:r>
            <a:r>
              <a:rPr lang="en-US" dirty="0">
                <a:hlinkClick r:id="rId2"/>
              </a:rPr>
              <a:t>https://bit.ly/2QeAWFe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33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6600211" y="2875262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5962901" y="3055516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6000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3274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5772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6000" y="2590801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90899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90900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5791200" y="3650896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6000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3274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5772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6000" y="531576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90899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5201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91200" y="6490635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600211" y="5470043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2902" y="5536507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4222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6001" y="6219797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90655" y="610511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7E683-A304-4378-83BD-66687034B004}"/>
              </a:ext>
            </a:extLst>
          </p:cNvPr>
          <p:cNvSpPr/>
          <p:nvPr/>
        </p:nvSpPr>
        <p:spPr>
          <a:xfrm>
            <a:off x="6600204" y="5712638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CB470-B791-456F-94BA-4541CFC19FB5}"/>
              </a:ext>
            </a:extLst>
          </p:cNvPr>
          <p:cNvSpPr/>
          <p:nvPr/>
        </p:nvSpPr>
        <p:spPr>
          <a:xfrm>
            <a:off x="5962894" y="5892892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889B3B-05AF-4AAB-9CEB-D06DB6BD2446}"/>
              </a:ext>
            </a:extLst>
          </p:cNvPr>
          <p:cNvSpPr/>
          <p:nvPr/>
        </p:nvSpPr>
        <p:spPr>
          <a:xfrm>
            <a:off x="9578726" y="5678191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BD225E-23E6-4EF3-8F31-A7A0A395B7D0}"/>
              </a:ext>
            </a:extLst>
          </p:cNvPr>
          <p:cNvSpPr/>
          <p:nvPr/>
        </p:nvSpPr>
        <p:spPr>
          <a:xfrm>
            <a:off x="8669600" y="5858445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B726A-79CF-43A5-852E-C58C0B24A5BB}"/>
              </a:ext>
            </a:extLst>
          </p:cNvPr>
          <p:cNvSpPr/>
          <p:nvPr/>
        </p:nvSpPr>
        <p:spPr>
          <a:xfrm>
            <a:off x="10117718" y="2870659"/>
            <a:ext cx="341268" cy="780237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8E6C27-662D-4BEB-BDCE-5B7C7F5858A3}"/>
              </a:ext>
            </a:extLst>
          </p:cNvPr>
          <p:cNvSpPr/>
          <p:nvPr/>
        </p:nvSpPr>
        <p:spPr>
          <a:xfrm>
            <a:off x="9480408" y="3050913"/>
            <a:ext cx="341268" cy="599983"/>
          </a:xfrm>
          <a:prstGeom prst="rect">
            <a:avLst/>
          </a:prstGeom>
          <a:solidFill>
            <a:srgbClr val="57B7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8727C5-171D-4A8E-9DE4-94E7339ED1B0}"/>
              </a:ext>
            </a:extLst>
          </p:cNvPr>
          <p:cNvSpPr/>
          <p:nvPr/>
        </p:nvSpPr>
        <p:spPr>
          <a:xfrm>
            <a:off x="10117719" y="3404055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C86967-4893-4335-8376-0CCF1DD6AE13}"/>
              </a:ext>
            </a:extLst>
          </p:cNvPr>
          <p:cNvSpPr/>
          <p:nvPr/>
        </p:nvSpPr>
        <p:spPr>
          <a:xfrm>
            <a:off x="9480409" y="328314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126239-54C6-4EE1-83CF-453B78C01AFE}"/>
              </a:ext>
            </a:extLst>
          </p:cNvPr>
          <p:cNvCxnSpPr>
            <a:cxnSpLocks/>
          </p:cNvCxnSpPr>
          <p:nvPr/>
        </p:nvCxnSpPr>
        <p:spPr>
          <a:xfrm>
            <a:off x="9308707" y="364629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4F3BAAD-4EA2-44EC-8925-E71506E9D001}"/>
              </a:ext>
            </a:extLst>
          </p:cNvPr>
          <p:cNvSpPr/>
          <p:nvPr/>
        </p:nvSpPr>
        <p:spPr>
          <a:xfrm>
            <a:off x="8341990" y="3415670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9186A3-E8D3-4B62-A7CB-0FC80887A17F}"/>
              </a:ext>
            </a:extLst>
          </p:cNvPr>
          <p:cNvSpPr/>
          <p:nvPr/>
        </p:nvSpPr>
        <p:spPr>
          <a:xfrm>
            <a:off x="7704680" y="3281512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C58096-544A-4A3E-80F8-5B3616993D0C}"/>
              </a:ext>
            </a:extLst>
          </p:cNvPr>
          <p:cNvCxnSpPr>
            <a:cxnSpLocks/>
          </p:cNvCxnSpPr>
          <p:nvPr/>
        </p:nvCxnSpPr>
        <p:spPr>
          <a:xfrm>
            <a:off x="7532978" y="3644656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F32131-EEF3-4D55-9A4E-D1D37CACB70D}"/>
              </a:ext>
            </a:extLst>
          </p:cNvPr>
          <p:cNvSpPr txBox="1"/>
          <p:nvPr/>
        </p:nvSpPr>
        <p:spPr>
          <a:xfrm>
            <a:off x="7191358" y="3111667"/>
            <a:ext cx="3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AB36C8-AE20-442C-933F-5C59E0CD6813}"/>
              </a:ext>
            </a:extLst>
          </p:cNvPr>
          <p:cNvSpPr txBox="1"/>
          <p:nvPr/>
        </p:nvSpPr>
        <p:spPr>
          <a:xfrm>
            <a:off x="8960785" y="3078454"/>
            <a:ext cx="3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715001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Position on horizontal (X)</a:t>
            </a:r>
          </a:p>
          <a:p>
            <a:pPr lvl="1"/>
            <a:r>
              <a:rPr lang="en-US" dirty="0"/>
              <a:t>Position on vertical (Y)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Hue</a:t>
            </a:r>
          </a:p>
          <a:p>
            <a:pPr lvl="2"/>
            <a:r>
              <a:rPr lang="en-US" dirty="0"/>
              <a:t>Saturation (“intensity”)</a:t>
            </a:r>
          </a:p>
          <a:p>
            <a:pPr lvl="2"/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87" y="1351509"/>
            <a:ext cx="6671213" cy="4505002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B335A-9C19-491C-9515-366F2F7ADAD0}"/>
              </a:ext>
            </a:extLst>
          </p:cNvPr>
          <p:cNvSpPr/>
          <p:nvPr/>
        </p:nvSpPr>
        <p:spPr>
          <a:xfrm>
            <a:off x="6178512" y="2487374"/>
            <a:ext cx="5518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Geometry: “pie wedge” (a bar in polar coordinates)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Aesthetic mappings: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Candidate (discrete)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hue &amp;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vote (continuous)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size, specifically angle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854EB-9F79-4238-9101-73EFA95D25F4}"/>
              </a:ext>
            </a:extLst>
          </p:cNvPr>
          <p:cNvSpPr txBox="1">
            <a:spLocks/>
          </p:cNvSpPr>
          <p:nvPr/>
        </p:nvSpPr>
        <p:spPr>
          <a:xfrm>
            <a:off x="339187" y="1368013"/>
            <a:ext cx="5358063" cy="45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data, different visualization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2122540" y="2524842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664D98-2627-400B-8526-E655657007EC}"/>
              </a:ext>
            </a:extLst>
          </p:cNvPr>
          <p:cNvSpPr/>
          <p:nvPr/>
        </p:nvSpPr>
        <p:spPr>
          <a:xfrm>
            <a:off x="6178512" y="2480625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Geometry: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Aesthetic mappings: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candidate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hue &amp;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share of vote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40" y="2345634"/>
            <a:ext cx="6239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C673D-FA3B-4204-ACC4-64A1884567EE}"/>
              </a:ext>
            </a:extLst>
          </p:cNvPr>
          <p:cNvSpPr txBox="1"/>
          <p:nvPr/>
        </p:nvSpPr>
        <p:spPr>
          <a:xfrm>
            <a:off x="1152938" y="5340626"/>
            <a:ext cx="98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 and McGill. </a:t>
            </a:r>
            <a:r>
              <a:rPr lang="en-US" i="1" dirty="0"/>
              <a:t>Graphical Perception: Theory, Experimentation, and Application to the Development of Graphical Methods.  </a:t>
            </a:r>
            <a:r>
              <a:rPr lang="en-US" dirty="0"/>
              <a:t>JASA, 1984</a:t>
            </a:r>
          </a:p>
        </p:txBody>
      </p:sp>
    </p:spTree>
    <p:extLst>
      <p:ext uri="{BB962C8B-B14F-4D97-AF65-F5344CB8AC3E}">
        <p14:creationId xmlns:p14="http://schemas.microsoft.com/office/powerpoint/2010/main" val="210737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.utah.edu/~kpotter/Library/Papers/wilkinson:2001:PG/wilkinson_2001_PG_01.png">
            <a:extLst>
              <a:ext uri="{FF2B5EF4-FFF2-40B4-BE49-F238E27FC236}">
                <a16:creationId xmlns:a16="http://schemas.microsoft.com/office/drawing/2014/main" id="{8C04FA92-AFC0-4295-8847-80E09DC55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/>
          <a:stretch/>
        </p:blipFill>
        <p:spPr bwMode="auto">
          <a:xfrm>
            <a:off x="3734129" y="1604548"/>
            <a:ext cx="4829174" cy="44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E853D-5D59-413C-8C5C-6CC3BF4892F2}"/>
              </a:ext>
            </a:extLst>
          </p:cNvPr>
          <p:cNvSpPr txBox="1"/>
          <p:nvPr/>
        </p:nvSpPr>
        <p:spPr>
          <a:xfrm>
            <a:off x="3034038" y="6318554"/>
            <a:ext cx="61239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Image source: Wilkinson, </a:t>
            </a:r>
            <a:r>
              <a:rPr lang="en-US" sz="2400" i="1" dirty="0">
                <a:hlinkClick r:id="rId3"/>
              </a:rPr>
              <a:t>Presentation Graphics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930083" y="846426"/>
            <a:ext cx="8331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hierarchy of elementary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153988" y="1064081"/>
            <a:ext cx="3656012" cy="3121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26EC3-BFD8-4C8F-B23E-652B12AB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8"/>
          <a:stretch/>
        </p:blipFill>
        <p:spPr>
          <a:xfrm>
            <a:off x="4116388" y="1072101"/>
            <a:ext cx="3656012" cy="3121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69296" y="4602834"/>
            <a:ext cx="20756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89FFD-8A9B-47A5-B5FB-B2AABED46400}"/>
              </a:ext>
            </a:extLst>
          </p:cNvPr>
          <p:cNvSpPr txBox="1"/>
          <p:nvPr/>
        </p:nvSpPr>
        <p:spPr>
          <a:xfrm>
            <a:off x="4200366" y="4602833"/>
            <a:ext cx="22275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8153400" y="4602832"/>
            <a:ext cx="2895664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3A8B5-9881-468B-930D-8E02A161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84" y="1077675"/>
            <a:ext cx="3592917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3DDA-02AC-424F-A76E-0E5FD81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8EC6-60D1-4ACB-A09D-29F946F0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perceive groups</a:t>
            </a:r>
          </a:p>
        </p:txBody>
      </p:sp>
    </p:spTree>
    <p:extLst>
      <p:ext uri="{BB962C8B-B14F-4D97-AF65-F5344CB8AC3E}">
        <p14:creationId xmlns:p14="http://schemas.microsoft.com/office/powerpoint/2010/main" val="2321497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39" y="1643269"/>
            <a:ext cx="6239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gestalt</a:t>
            </a:r>
            <a:r>
              <a:rPr lang="en-US" sz="2800" dirty="0"/>
              <a:t> = form or pattern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philosophy: the whole is greater than the sum of the parts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principles: predictable ways by which we organize sensory information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Developed by Max Wertheimer &amp; followers; early 20</a:t>
            </a:r>
            <a:r>
              <a:rPr lang="en-US" sz="2800" baseline="30000" dirty="0"/>
              <a:t>th</a:t>
            </a:r>
            <a:r>
              <a:rPr lang="en-US" sz="28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726C-DFCF-4869-8EC7-CD31CAE415E4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D07FF-15E9-4478-BAB0-6A4FA728AF23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49661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C1B17-6D7A-4E9B-BAB6-1CCF54BA7212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9CE92-B91A-4547-935C-3767179F4432}"/>
              </a:ext>
            </a:extLst>
          </p:cNvPr>
          <p:cNvSpPr txBox="1"/>
          <p:nvPr/>
        </p:nvSpPr>
        <p:spPr>
          <a:xfrm>
            <a:off x="92187" y="6479026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Fig 6.2, </a:t>
            </a:r>
            <a:r>
              <a:rPr lang="en-US" i="1" dirty="0"/>
              <a:t>The Functional Art </a:t>
            </a:r>
            <a:r>
              <a:rPr lang="en-US" dirty="0"/>
              <a:t>by Alberto Cairo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F3C24-7974-4DF6-9A28-814AE75ED25D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1165183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2211955" y="2928731"/>
            <a:ext cx="776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Some principles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3669598" y="5652124"/>
            <a:ext cx="4852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are the groups?</a:t>
            </a:r>
          </a:p>
          <a:p>
            <a:pPr algn="ctr"/>
            <a:r>
              <a:rPr lang="en-US" sz="2800" dirty="0"/>
              <a:t>Within group: 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86287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404784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DF1C64-EAD2-45C8-8797-45E14EE9076C}"/>
              </a:ext>
            </a:extLst>
          </p:cNvPr>
          <p:cNvSpPr/>
          <p:nvPr/>
        </p:nvSpPr>
        <p:spPr>
          <a:xfrm>
            <a:off x="1046921" y="6214235"/>
            <a:ext cx="1040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http://sfew.websitetoolbox.com/post/ranking-the-gestalt-principles-3524646</a:t>
            </a:r>
            <a:r>
              <a:rPr lang="en-US" dirty="0"/>
              <a:t> (now unavailable; 5/8/19)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4ECA8-07FC-4BB5-B9DB-6E9ABA00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413581"/>
            <a:ext cx="9294616" cy="53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1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118915" y="3075057"/>
            <a:ext cx="1195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color usually trumps shape when incorporating similarity</a:t>
            </a:r>
          </a:p>
        </p:txBody>
      </p:sp>
    </p:spTree>
    <p:extLst>
      <p:ext uri="{BB962C8B-B14F-4D97-AF65-F5344CB8AC3E}">
        <p14:creationId xmlns:p14="http://schemas.microsoft.com/office/powerpoint/2010/main" val="1816083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28901-CAE9-4348-9454-C69DF507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67" y="1411770"/>
            <a:ext cx="6008899" cy="403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BEC6F-86B3-4CD8-8711-AA20F7F7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4" y="1464571"/>
            <a:ext cx="5755275" cy="3928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4D32-B5B4-484C-BBB7-11A6EAE4B366}"/>
              </a:ext>
            </a:extLst>
          </p:cNvPr>
          <p:cNvSpPr txBox="1"/>
          <p:nvPr/>
        </p:nvSpPr>
        <p:spPr>
          <a:xfrm>
            <a:off x="1285461" y="6361043"/>
            <a:ext cx="404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World Bank, 2010 indicators</a:t>
            </a:r>
          </a:p>
        </p:txBody>
      </p:sp>
    </p:spTree>
    <p:extLst>
      <p:ext uri="{BB962C8B-B14F-4D97-AF65-F5344CB8AC3E}">
        <p14:creationId xmlns:p14="http://schemas.microsoft.com/office/powerpoint/2010/main" val="4078838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3245251" y="3119086"/>
            <a:ext cx="570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but you can double up</a:t>
            </a:r>
          </a:p>
        </p:txBody>
      </p:sp>
    </p:spTree>
    <p:extLst>
      <p:ext uri="{BB962C8B-B14F-4D97-AF65-F5344CB8AC3E}">
        <p14:creationId xmlns:p14="http://schemas.microsoft.com/office/powerpoint/2010/main" val="2180707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A79F5-61F3-45F3-82BD-E5FEC081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97" y="556759"/>
            <a:ext cx="9437205" cy="60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1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730-EC16-4F2B-A3BB-73CCBD1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8DC-6B22-42AD-862C-E8168630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compare quantities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perceive groups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Employ these principles to facilitate the most important comparisons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“The most important comparisons” depend on your message</a:t>
            </a:r>
          </a:p>
        </p:txBody>
      </p:sp>
    </p:spTree>
    <p:extLst>
      <p:ext uri="{BB962C8B-B14F-4D97-AF65-F5344CB8AC3E}">
        <p14:creationId xmlns:p14="http://schemas.microsoft.com/office/powerpoint/2010/main" val="18858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74638"/>
            <a:ext cx="10296937" cy="715962"/>
          </a:xfrm>
        </p:spPr>
        <p:txBody>
          <a:bodyPr>
            <a:noAutofit/>
          </a:bodyPr>
          <a:lstStyle/>
          <a:p>
            <a:r>
              <a:rPr lang="en-US" sz="3600" dirty="0"/>
              <a:t>IHME disability adjusted life years (DALYs)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3" y="1235848"/>
            <a:ext cx="9351134" cy="4969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68AEA7-F780-4595-A46E-E8FE8A6ABD7C}"/>
              </a:ext>
            </a:extLst>
          </p:cNvPr>
          <p:cNvSpPr/>
          <p:nvPr/>
        </p:nvSpPr>
        <p:spPr>
          <a:xfrm>
            <a:off x="3048000" y="10129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fake_data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Factor1 Factor2 Response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A       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A      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     III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B       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      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B     III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C       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C      II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C     III       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4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1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08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</a:t>
            </a:r>
          </a:p>
          <a:p>
            <a:r>
              <a:rPr lang="en-US" dirty="0">
                <a:sym typeface="Wingdings" panose="05000000000000000000" pitchFamily="2" charset="2"/>
              </a:rPr>
              <a:t>	FACET: Factor 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AE7BA2-2A2B-4D6E-B4F8-2753B13A264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AACCC-1C67-4695-A32C-D52BA76B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2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07000-A372-4792-8078-BEB049616B80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DEF30-0CD4-468E-92FB-69EAF227480C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06F-91C4-4A1A-85A1-DC98A516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1A7F3-2A1E-4475-A795-2614162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6045B-A4A5-4B10-A747-9823DBE426C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CB4D-53FF-445E-8D0C-E688FFB4128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19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46F82-2E95-4E77-81EC-383C9041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D2BF11-C2C6-4323-8275-E8FF054C8EA8}"/>
              </a:ext>
            </a:extLst>
          </p:cNvPr>
          <p:cNvSpPr/>
          <p:nvPr/>
        </p:nvSpPr>
        <p:spPr>
          <a:xfrm>
            <a:off x="3843132" y="1709530"/>
            <a:ext cx="1010222" cy="4480255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9896-116C-4722-B694-50CADCEA4253}"/>
              </a:ext>
            </a:extLst>
          </p:cNvPr>
          <p:cNvSpPr/>
          <p:nvPr/>
        </p:nvSpPr>
        <p:spPr>
          <a:xfrm>
            <a:off x="5671930" y="1709530"/>
            <a:ext cx="2684279" cy="4480254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6DEE8-3054-49CE-8D65-9838E3D5354D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76F2-E9AF-447D-BE93-64C71DDB8CF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497-E140-4B80-9EBD-6CA8D6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56515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berto cairo">
            <a:extLst>
              <a:ext uri="{FF2B5EF4-FFF2-40B4-BE49-F238E27FC236}">
                <a16:creationId xmlns:a16="http://schemas.microsoft.com/office/drawing/2014/main" id="{A3806546-6400-4C99-998E-325A1D6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57" y="1062935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3A14A-A137-4D8D-A0F1-C90B271FC582}"/>
              </a:ext>
            </a:extLst>
          </p:cNvPr>
          <p:cNvSpPr txBox="1"/>
          <p:nvPr/>
        </p:nvSpPr>
        <p:spPr>
          <a:xfrm>
            <a:off x="862515" y="4479235"/>
            <a:ext cx="523348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Alberto Cairo</a:t>
            </a:r>
          </a:p>
          <a:p>
            <a:pPr algn="ctr"/>
            <a:r>
              <a:rPr lang="en-US" sz="2800" dirty="0">
                <a:hlinkClick r:id="rId3"/>
              </a:rPr>
              <a:t>http://www.thefunctionalart.com/</a:t>
            </a:r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4" name="Picture 8" descr="Image result for alberto cairo truthful art">
            <a:extLst>
              <a:ext uri="{FF2B5EF4-FFF2-40B4-BE49-F238E27FC236}">
                <a16:creationId xmlns:a16="http://schemas.microsoft.com/office/drawing/2014/main" id="{B4661703-AFE8-414F-A243-BF74ECE8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96" y="1062935"/>
            <a:ext cx="2967266" cy="38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76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4F2-FDAE-43D0-A4E2-63C253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qualities of great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Truthful</a:t>
            </a:r>
          </a:p>
          <a:p>
            <a:pPr marL="514350" indent="-514350">
              <a:buAutoNum type="arabicPeriod"/>
            </a:pPr>
            <a:r>
              <a:rPr lang="en-US" dirty="0"/>
              <a:t>Functional</a:t>
            </a:r>
          </a:p>
          <a:p>
            <a:pPr marL="514350" indent="-514350">
              <a:buAutoNum type="arabicPeriod"/>
            </a:pPr>
            <a:r>
              <a:rPr lang="en-US" dirty="0"/>
              <a:t>Beautiful</a:t>
            </a:r>
          </a:p>
          <a:p>
            <a:pPr marL="514350" indent="-514350">
              <a:buAutoNum type="arabicPeriod"/>
            </a:pPr>
            <a:r>
              <a:rPr lang="en-US" dirty="0"/>
              <a:t>Insightful</a:t>
            </a:r>
          </a:p>
          <a:p>
            <a:pPr marL="514350" indent="-514350">
              <a:buAutoNum type="arabicPeriod"/>
            </a:pPr>
            <a:r>
              <a:rPr lang="en-US" dirty="0"/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1F1AF-A87D-481F-ADA0-68FAB58E4F98}"/>
              </a:ext>
            </a:extLst>
          </p:cNvPr>
          <p:cNvSpPr txBox="1"/>
          <p:nvPr/>
        </p:nvSpPr>
        <p:spPr>
          <a:xfrm>
            <a:off x="838200" y="6123543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Alberto Cairo, </a:t>
            </a:r>
            <a:r>
              <a:rPr lang="en-US" i="1" dirty="0"/>
              <a:t>The Truthful Art, </a:t>
            </a:r>
            <a:r>
              <a:rPr lang="en-US" dirty="0"/>
              <a:t>Ch 2.</a:t>
            </a:r>
          </a:p>
        </p:txBody>
      </p:sp>
    </p:spTree>
    <p:extLst>
      <p:ext uri="{BB962C8B-B14F-4D97-AF65-F5344CB8AC3E}">
        <p14:creationId xmlns:p14="http://schemas.microsoft.com/office/powerpoint/2010/main" val="319536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968987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1. Truthful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the visualization based on thorough and honest research?</a:t>
            </a:r>
          </a:p>
        </p:txBody>
      </p:sp>
    </p:spTree>
    <p:extLst>
      <p:ext uri="{BB962C8B-B14F-4D97-AF65-F5344CB8AC3E}">
        <p14:creationId xmlns:p14="http://schemas.microsoft.com/office/powerpoint/2010/main" val="2426318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2.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facilitate meaningful comparisons?</a:t>
            </a:r>
          </a:p>
        </p:txBody>
      </p:sp>
    </p:spTree>
    <p:extLst>
      <p:ext uri="{BB962C8B-B14F-4D97-AF65-F5344CB8AC3E}">
        <p14:creationId xmlns:p14="http://schemas.microsoft.com/office/powerpoint/2010/main" val="1894806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3. 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it attractive, intriguing, and aesthetically pleasing?</a:t>
            </a:r>
          </a:p>
        </p:txBody>
      </p:sp>
    </p:spTree>
    <p:extLst>
      <p:ext uri="{BB962C8B-B14F-4D97-AF65-F5344CB8AC3E}">
        <p14:creationId xmlns:p14="http://schemas.microsoft.com/office/powerpoint/2010/main" val="1279381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4. Insightful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elicit an “a-ha”, a “wow”, an “I see”?</a:t>
            </a:r>
          </a:p>
        </p:txBody>
      </p:sp>
    </p:spTree>
    <p:extLst>
      <p:ext uri="{BB962C8B-B14F-4D97-AF65-F5344CB8AC3E}">
        <p14:creationId xmlns:p14="http://schemas.microsoft.com/office/powerpoint/2010/main" val="1099097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5. Enlightening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cast light over relevant issues?  Will it “change minds”?</a:t>
            </a:r>
          </a:p>
        </p:txBody>
      </p:sp>
    </p:spTree>
    <p:extLst>
      <p:ext uri="{BB962C8B-B14F-4D97-AF65-F5344CB8AC3E}">
        <p14:creationId xmlns:p14="http://schemas.microsoft.com/office/powerpoint/2010/main" val="14046057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du bois">
            <a:extLst>
              <a:ext uri="{FF2B5EF4-FFF2-40B4-BE49-F238E27FC236}">
                <a16:creationId xmlns:a16="http://schemas.microsoft.com/office/drawing/2014/main" id="{D90BA4F7-A429-4DA7-A5BC-CE1D867A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1430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83E9-A329-4090-ADB9-116E9388CC9D}"/>
              </a:ext>
            </a:extLst>
          </p:cNvPr>
          <p:cNvSpPr txBox="1"/>
          <p:nvPr/>
        </p:nvSpPr>
        <p:spPr>
          <a:xfrm>
            <a:off x="3699208" y="4651633"/>
            <a:ext cx="4501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W.E.B. Du </a:t>
            </a:r>
            <a:r>
              <a:rPr lang="en-US" sz="2800" dirty="0" err="1"/>
              <a:t>Bois</a:t>
            </a:r>
            <a:endParaRPr lang="en-US" sz="2800" dirty="0"/>
          </a:p>
          <a:p>
            <a:pPr algn="ctr"/>
            <a:r>
              <a:rPr lang="en-US" sz="2800" dirty="0"/>
              <a:t>Sociologist, Atlanta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9219-718B-4371-8C1B-300E18A99C9A}"/>
              </a:ext>
            </a:extLst>
          </p:cNvPr>
          <p:cNvSpPr/>
          <p:nvPr/>
        </p:nvSpPr>
        <p:spPr>
          <a:xfrm>
            <a:off x="2829080" y="348734"/>
            <a:ext cx="6533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Exposition </a:t>
            </a:r>
            <a:r>
              <a:rPr lang="en-US" sz="2800" i="1" dirty="0" err="1"/>
              <a:t>Universelle</a:t>
            </a:r>
            <a:r>
              <a:rPr lang="en-US" sz="2800" i="1" dirty="0"/>
              <a:t> </a:t>
            </a:r>
            <a:r>
              <a:rPr lang="en-US" sz="2800" dirty="0"/>
              <a:t>Paris World Fair 1900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4000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The Georgia Negro] Assessed value of household and kitchen furniture owned by Georgia Negroes.">
            <a:extLst>
              <a:ext uri="{FF2B5EF4-FFF2-40B4-BE49-F238E27FC236}">
                <a16:creationId xmlns:a16="http://schemas.microsoft.com/office/drawing/2014/main" id="{CF4F3CC5-4F15-4290-B3ED-FBE3816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54000"/>
            <a:ext cx="48101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https://www.loc.gov/pictures/resource/ppmsca.33887/?co=anedub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6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https://www.loc.gov/pictures/resource/ppmsca.33892/?co=anedub</a:t>
            </a:r>
            <a:endParaRPr lang="en-US" dirty="0"/>
          </a:p>
        </p:txBody>
      </p:sp>
      <p:pic>
        <p:nvPicPr>
          <p:cNvPr id="5122" name="Picture 2" descr="[The Georgia Negro] Condition of 300 Negro farm tenants after 1 year's toil, 1898.">
            <a:extLst>
              <a:ext uri="{FF2B5EF4-FFF2-40B4-BE49-F238E27FC236}">
                <a16:creationId xmlns:a16="http://schemas.microsoft.com/office/drawing/2014/main" id="{5C7F5DDF-0C2E-4076-AD7F-1EC1CC78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7813"/>
            <a:ext cx="7454900" cy="59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77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https://www.loc.gov/pictures/resource/ppmsca.33883/?co=anedub</a:t>
            </a:r>
            <a:endParaRPr lang="en-US" dirty="0"/>
          </a:p>
        </p:txBody>
      </p:sp>
      <p:pic>
        <p:nvPicPr>
          <p:cNvPr id="7170" name="Picture 2" descr="[The Georgia Negro] Valuation of town and city property owned by Georgia Negroes.">
            <a:extLst>
              <a:ext uri="{FF2B5EF4-FFF2-40B4-BE49-F238E27FC236}">
                <a16:creationId xmlns:a16="http://schemas.microsoft.com/office/drawing/2014/main" id="{FFB7E40B-2DB1-4405-B5A0-D4DE63FE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03200"/>
            <a:ext cx="48291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09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B2F6D-7C0F-42C5-89E1-126F9D9E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24" y="316360"/>
            <a:ext cx="7608151" cy="59877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788A35-CA29-4DA2-85DE-65498A5F5C92}"/>
              </a:ext>
            </a:extLst>
          </p:cNvPr>
          <p:cNvSpPr/>
          <p:nvPr/>
        </p:nvSpPr>
        <p:spPr>
          <a:xfrm>
            <a:off x="2650836" y="6172308"/>
            <a:ext cx="8257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https://www.nytimes.com/interactive/2014/upshot/dialect-quiz-map.html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set of visual </a:t>
            </a:r>
            <a:r>
              <a:rPr lang="en-US" b="1" dirty="0"/>
              <a:t>geometries </a:t>
            </a:r>
            <a:r>
              <a:rPr lang="en-US" dirty="0"/>
              <a:t>whose </a:t>
            </a:r>
            <a:r>
              <a:rPr lang="en-US" b="1" dirty="0"/>
              <a:t>aesthetics</a:t>
            </a:r>
            <a:r>
              <a:rPr lang="en-US" dirty="0"/>
              <a:t> are mapped from </a:t>
            </a:r>
            <a:r>
              <a:rPr lang="en-US" b="1" dirty="0"/>
              <a:t>data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ggplot in R, Altair in Python, graph builder in JMP) are based on this grammar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7620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Geom/Mark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5252128" y="2953880"/>
            <a:ext cx="13829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C3D8-B3AE-DE41-859E-220992582E37}"/>
              </a:ext>
            </a:extLst>
          </p:cNvPr>
          <p:cNvSpPr/>
          <p:nvPr/>
        </p:nvSpPr>
        <p:spPr>
          <a:xfrm>
            <a:off x="2514600" y="164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9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https://www.loc.gov/pictures/resource/ppmsca.33893/?co=anedub</a:t>
            </a:r>
            <a:endParaRPr lang="en-US" dirty="0"/>
          </a:p>
        </p:txBody>
      </p:sp>
      <p:pic>
        <p:nvPicPr>
          <p:cNvPr id="6146" name="Picture 2" descr="[The Georgia Negro] Income and expenditure of 150 Negro families in Atlanta, Ga., U.S.A.">
            <a:extLst>
              <a:ext uri="{FF2B5EF4-FFF2-40B4-BE49-F238E27FC236}">
                <a16:creationId xmlns:a16="http://schemas.microsoft.com/office/drawing/2014/main" id="{0B61652E-4874-4B4C-AAC4-A2317FB6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8588"/>
            <a:ext cx="7734300" cy="61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9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https://www.loc.gov/pictures/resource/ppmsca.33871/?co=anedub</a:t>
            </a:r>
            <a:endParaRPr lang="en-US" dirty="0"/>
          </a:p>
        </p:txBody>
      </p:sp>
      <p:pic>
        <p:nvPicPr>
          <p:cNvPr id="8194" name="Picture 2" descr="[The Georgia Negro] Age distribution of Georgia Negroes compared with France.">
            <a:extLst>
              <a:ext uri="{FF2B5EF4-FFF2-40B4-BE49-F238E27FC236}">
                <a16:creationId xmlns:a16="http://schemas.microsoft.com/office/drawing/2014/main" id="{B4F32488-D0E6-463D-9289-24646AE0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35227"/>
            <a:ext cx="4819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48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72E6C3-6F3B-2447-9316-1F400A70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26" y="1321543"/>
            <a:ext cx="2667000" cy="139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361AF0-FB86-BE4E-8980-760B7E70268C}"/>
              </a:ext>
            </a:extLst>
          </p:cNvPr>
          <p:cNvSpPr/>
          <p:nvPr/>
        </p:nvSpPr>
        <p:spPr>
          <a:xfrm>
            <a:off x="2001054" y="2715151"/>
            <a:ext cx="679744" cy="276446"/>
          </a:xfrm>
          <a:prstGeom prst="rect">
            <a:avLst/>
          </a:prstGeom>
          <a:solidFill>
            <a:srgbClr val="70AD4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259AD-228C-4749-973D-D3E396B7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84" y="1308843"/>
            <a:ext cx="2832100" cy="1409700"/>
          </a:xfrm>
          <a:prstGeom prst="rect">
            <a:avLst/>
          </a:prstGeom>
          <a:solidFill>
            <a:srgbClr val="70AD47">
              <a:alpha val="34902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4BC8CD-A30F-E840-BE64-1ACF06BA7673}"/>
              </a:ext>
            </a:extLst>
          </p:cNvPr>
          <p:cNvSpPr txBox="1"/>
          <p:nvPr/>
        </p:nvSpPr>
        <p:spPr>
          <a:xfrm>
            <a:off x="2768559" y="939511"/>
            <a:ext cx="9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ggplot2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B1CF4-787F-5343-96D9-B9C403713D95}"/>
              </a:ext>
            </a:extLst>
          </p:cNvPr>
          <p:cNvSpPr txBox="1"/>
          <p:nvPr/>
        </p:nvSpPr>
        <p:spPr>
          <a:xfrm>
            <a:off x="5622366" y="939511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altair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0C166-FF8F-A94B-AB36-74529E8646BB}"/>
              </a:ext>
            </a:extLst>
          </p:cNvPr>
          <p:cNvSpPr/>
          <p:nvPr/>
        </p:nvSpPr>
        <p:spPr>
          <a:xfrm>
            <a:off x="6287866" y="1465527"/>
            <a:ext cx="485074" cy="276446"/>
          </a:xfrm>
          <a:prstGeom prst="rect">
            <a:avLst/>
          </a:prstGeom>
          <a:solidFill>
            <a:srgbClr val="70AD4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80A4D4-DD21-394A-BD9C-0AAAFC5CBFB5}"/>
              </a:ext>
            </a:extLst>
          </p:cNvPr>
          <p:cNvSpPr/>
          <p:nvPr/>
        </p:nvSpPr>
        <p:spPr>
          <a:xfrm>
            <a:off x="3087650" y="1491517"/>
            <a:ext cx="309083" cy="250456"/>
          </a:xfrm>
          <a:prstGeom prst="rect">
            <a:avLst/>
          </a:prstGeom>
          <a:solidFill>
            <a:srgbClr val="70AD4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E7294-6154-6045-B470-E0F0CD32EFD7}"/>
              </a:ext>
            </a:extLst>
          </p:cNvPr>
          <p:cNvSpPr/>
          <p:nvPr/>
        </p:nvSpPr>
        <p:spPr>
          <a:xfrm>
            <a:off x="2428687" y="1752013"/>
            <a:ext cx="1335239" cy="268030"/>
          </a:xfrm>
          <a:prstGeom prst="rect">
            <a:avLst/>
          </a:prstGeom>
          <a:solidFill>
            <a:schemeClr val="accent2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605FB-707B-EC41-8118-60737910275D}"/>
              </a:ext>
            </a:extLst>
          </p:cNvPr>
          <p:cNvSpPr/>
          <p:nvPr/>
        </p:nvSpPr>
        <p:spPr>
          <a:xfrm>
            <a:off x="5087030" y="1741973"/>
            <a:ext cx="1335239" cy="268030"/>
          </a:xfrm>
          <a:prstGeom prst="rect">
            <a:avLst/>
          </a:prstGeom>
          <a:solidFill>
            <a:schemeClr val="accent2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8E58D-C5A4-5441-BA35-B27F7B3C69A5}"/>
              </a:ext>
            </a:extLst>
          </p:cNvPr>
          <p:cNvSpPr/>
          <p:nvPr/>
        </p:nvSpPr>
        <p:spPr>
          <a:xfrm>
            <a:off x="3412127" y="2728810"/>
            <a:ext cx="1335239" cy="268030"/>
          </a:xfrm>
          <a:prstGeom prst="rect">
            <a:avLst/>
          </a:prstGeom>
          <a:solidFill>
            <a:schemeClr val="accent2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geometry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6F30D9-3377-004E-91B2-FD808795714D}"/>
              </a:ext>
            </a:extLst>
          </p:cNvPr>
          <p:cNvSpPr/>
          <p:nvPr/>
        </p:nvSpPr>
        <p:spPr>
          <a:xfrm>
            <a:off x="2660687" y="2030082"/>
            <a:ext cx="1475378" cy="521731"/>
          </a:xfrm>
          <a:prstGeom prst="rect">
            <a:avLst/>
          </a:prstGeom>
          <a:solidFill>
            <a:srgbClr val="00B0F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1E319-2E94-BA4C-AF54-D1512351222A}"/>
              </a:ext>
            </a:extLst>
          </p:cNvPr>
          <p:cNvSpPr/>
          <p:nvPr/>
        </p:nvSpPr>
        <p:spPr>
          <a:xfrm>
            <a:off x="5087029" y="2030082"/>
            <a:ext cx="1951723" cy="521731"/>
          </a:xfrm>
          <a:prstGeom prst="rect">
            <a:avLst/>
          </a:prstGeom>
          <a:solidFill>
            <a:srgbClr val="00B0F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E8E2-3672-3948-98B0-5353CC1C0E00}"/>
              </a:ext>
            </a:extLst>
          </p:cNvPr>
          <p:cNvSpPr/>
          <p:nvPr/>
        </p:nvSpPr>
        <p:spPr>
          <a:xfrm>
            <a:off x="5478695" y="2741212"/>
            <a:ext cx="2012089" cy="268030"/>
          </a:xfrm>
          <a:prstGeom prst="rect">
            <a:avLst/>
          </a:prstGeom>
          <a:solidFill>
            <a:srgbClr val="00B0F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aesthetic mapping</a:t>
            </a:r>
          </a:p>
        </p:txBody>
      </p:sp>
    </p:spTree>
    <p:extLst>
      <p:ext uri="{BB962C8B-B14F-4D97-AF65-F5344CB8AC3E}">
        <p14:creationId xmlns:p14="http://schemas.microsoft.com/office/powerpoint/2010/main" val="382401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b="1" dirty="0"/>
              <a:t>Data </a:t>
            </a:r>
            <a:r>
              <a:rPr lang="en-US" dirty="0"/>
              <a:t>is </a:t>
            </a:r>
            <a:r>
              <a:rPr lang="en-US" b="1" dirty="0"/>
              <a:t>encoded</a:t>
            </a:r>
            <a:r>
              <a:rPr lang="en-US" dirty="0"/>
              <a:t> in the visual </a:t>
            </a:r>
            <a:r>
              <a:rPr lang="en-US" b="1" dirty="0"/>
              <a:t>aesthetics </a:t>
            </a:r>
            <a:r>
              <a:rPr lang="en-US" dirty="0"/>
              <a:t>of </a:t>
            </a:r>
            <a:r>
              <a:rPr lang="en-US" b="1" dirty="0"/>
              <a:t>geometries/marks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ggplot in R, Altair in Python, graph builder in JMP) are based on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7620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Geom/Mark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4162728" y="2966823"/>
            <a:ext cx="35617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Encode/Map to Aesthetics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C3D8-B3AE-DE41-859E-220992582E37}"/>
              </a:ext>
            </a:extLst>
          </p:cNvPr>
          <p:cNvSpPr/>
          <p:nvPr/>
        </p:nvSpPr>
        <p:spPr>
          <a:xfrm>
            <a:off x="2514600" y="164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5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9799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50513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7800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7877" y="3288174"/>
            <a:ext cx="831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7912" y="3270968"/>
            <a:ext cx="700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4418" y="3270968"/>
            <a:ext cx="606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1782</Words>
  <Application>Microsoft Macintosh PowerPoint</Application>
  <PresentationFormat>Widescreen</PresentationFormat>
  <Paragraphs>576</Paragraphs>
  <Slides>72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Visualization: Principles and Applications in R, Tableau, and Python</vt:lpstr>
      <vt:lpstr>SDSS data viz sessions to note</vt:lpstr>
      <vt:lpstr>PowerPoint Presentation</vt:lpstr>
      <vt:lpstr>In the visualizations that follow:</vt:lpstr>
      <vt:lpstr>IHME disability adjusted life years (DALYs) visualization</vt:lpstr>
      <vt:lpstr>IHME health care spending visualization</vt:lpstr>
      <vt:lpstr>What is a data visualization?</vt:lpstr>
      <vt:lpstr>What is a data visualization?</vt:lpstr>
      <vt:lpstr>Geometry</vt:lpstr>
      <vt:lpstr>Aesthetic</vt:lpstr>
      <vt:lpstr>PowerPoint Presentation</vt:lpstr>
      <vt:lpstr>PowerPoint Presentation</vt:lpstr>
      <vt:lpstr>Aesthetic attributes of a point geometry</vt:lpstr>
      <vt:lpstr>Aesthetic attributes of a point geometry</vt:lpstr>
      <vt:lpstr>Aesthetic attributes of a line geometry</vt:lpstr>
      <vt:lpstr>Aesthetic attributes of a bar geometry</vt:lpstr>
      <vt:lpstr>Data</vt:lpstr>
      <vt:lpstr>Specifying a data visualization</vt:lpstr>
      <vt:lpstr>Specifying a data visualization</vt:lpstr>
      <vt:lpstr>Modifiers</vt:lpstr>
      <vt:lpstr>Specify the mappings!</vt:lpstr>
      <vt:lpstr>IHME GBD visualization</vt:lpstr>
      <vt:lpstr>IHME health care spending visualization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for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PowerPoint Presentation</vt:lpstr>
      <vt:lpstr>The five qualities of great visualizations</vt:lpstr>
      <vt:lpstr>1. Truthful</vt:lpstr>
      <vt:lpstr>2. Functional</vt:lpstr>
      <vt:lpstr>3.  Beautiful</vt:lpstr>
      <vt:lpstr>4. Insightful</vt:lpstr>
      <vt:lpstr>5. Enlightening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Microsoft Office User</cp:lastModifiedBy>
  <cp:revision>67</cp:revision>
  <dcterms:created xsi:type="dcterms:W3CDTF">2019-05-08T20:40:49Z</dcterms:created>
  <dcterms:modified xsi:type="dcterms:W3CDTF">2019-05-23T15:39:02Z</dcterms:modified>
</cp:coreProperties>
</file>