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8CB5-3955-4ADF-A89C-922CF930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E03A8-08D5-4674-8242-9392CBDA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C1A9-3DB4-406F-91BC-A46CDD21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1A92-187A-449D-B2D6-794E892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3035-B1ED-4C6D-97E4-77E80289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156-2B90-458B-AD10-CCCB0F07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702FB-6988-489B-B1A7-E9501A99E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160F-BFF5-471D-8C97-49E6D165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B52E-529D-48FA-A1F2-A9DAD8AB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17C9-EB68-4C92-B8C9-3E6FB1FD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F5FC3-03AC-4BE6-8F6F-E838923B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6D64A-9EF9-43B3-A1BA-68E4D30C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510D-86B9-4B42-A342-E6730229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E4C8-BD51-4D62-BA9C-763E117B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DA7E-1BC9-4A8C-BCA8-42399993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8B30-48A2-4C79-B755-28A79172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F247-8FB3-4519-AA13-D05CA065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C3D4-BB85-49FD-8FE5-C91B807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D904-767B-4AE8-9BD2-820804F0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EBD3-61C8-461E-9DC8-FC84A5F2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82A7-D9FB-4AB4-8810-D6A814F1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63E8-0DF9-45A9-BBCF-1B10CA36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B97C-9F98-45F9-B274-A6F4B7DB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77D9-2457-4134-952A-42BF0D4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4A4B-CDBF-4B93-BFAE-5F3DA7D8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1C39-401D-4989-BDF3-C409D6D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4DD4-CBAC-4D52-B40A-920A6FE7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7D9FC-08D3-4039-BF8B-1835A4E9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CE68-2B16-4308-B8BE-EB918090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7E601-BE61-4DF4-BE44-84F90747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1CEC-280E-4695-B790-9358499E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0936-7422-4B5C-AD19-4482B993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5A47-67D4-4432-B2A1-45150D92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20D0-F589-4FAC-9B3B-5394A19AC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9436F-B6F8-4113-A2D6-7906615BD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25ED-068C-4E97-B85E-9C2B58FCC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05DAD-AFA0-4BC5-B94D-A6B93BBD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735BE-3617-4C95-A651-E221A694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EA2FA-A783-4578-ADF1-F7AD1DE7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9531-53B2-4AD3-BE5E-6073DF25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0D91E-E6CE-4A97-A737-AB9F5ED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2ADA2-DEF3-4651-BEEB-65503BE3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E855C-12C9-4CFF-B84C-7E5C959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F4B0A-9FF7-43D5-8A6B-3DDE7D14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6053-D572-4D70-9FE4-59CE7E8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14DD-98BD-4A8F-9D81-0233B103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54D-780E-439C-89A1-A1EF2EF8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571E-6D44-430D-BCF1-DABF8E31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3163-18EB-471F-90B9-34D4D70E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3398-FCDF-424E-865F-565D597A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9C342-3ADB-4675-989D-0C2F5A9C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617A-2CFD-4A3E-BC7C-46E56FF1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9941-E895-4F5E-AF2B-DC31AA93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72D8E-372E-4979-B045-9D7C7D49B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FD418-80FC-4B32-98E5-716029DD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7196-3D40-45C6-922E-EE5881C4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FCDF-EAF2-432B-98B3-1239A99A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CB68-326A-484E-B10C-8D728C75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03D3-07D9-4CFD-8A55-31A3E43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6AA-3A51-41BA-848C-208285A1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2DDC-74E0-4EA7-BA50-2333CF87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9A7E-E863-4E9B-A084-BB9E6993F16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BB23-66E4-4B11-AE49-DC4062498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53C3-6443-45AF-AC26-F280F0388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4381-0C65-4FD9-AF0F-B07836D3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ilas.bergen#!/vizhome/WorldBankDataVisualizations/Internetusa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Implementation in </a:t>
            </a:r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World bank interactive dashboard: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6477000" cy="4953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D4B6B9-5B9C-4A71-A8F8-4E24B0BE7E03}"/>
              </a:ext>
            </a:extLst>
          </p:cNvPr>
          <p:cNvSpPr/>
          <p:nvPr/>
        </p:nvSpPr>
        <p:spPr>
          <a:xfrm>
            <a:off x="152401" y="617220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Fully interactive version: </a:t>
            </a:r>
            <a:r>
              <a:rPr lang="en-US" dirty="0">
                <a:hlinkClick r:id="rId3"/>
              </a:rPr>
              <a:t>https://public.tableau.com/profile/silas.bergen#!/vizhome/WorldBankDataVisualizations/Internetusage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D560A-73A9-4FD6-BEE3-7BE25862F73A}"/>
              </a:ext>
            </a:extLst>
          </p:cNvPr>
          <p:cNvSpPr txBox="1"/>
          <p:nvPr/>
        </p:nvSpPr>
        <p:spPr>
          <a:xfrm>
            <a:off x="7162801" y="2057400"/>
            <a:ext cx="5103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Modified from Chapter 13: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Communicating Data with Tableau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By Ben Jones</a:t>
            </a:r>
          </a:p>
        </p:txBody>
      </p:sp>
    </p:spTree>
    <p:extLst>
      <p:ext uri="{BB962C8B-B14F-4D97-AF65-F5344CB8AC3E}">
        <p14:creationId xmlns:p14="http://schemas.microsoft.com/office/powerpoint/2010/main" val="92710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3-way scatterplot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 rotWithShape="1">
          <a:blip r:embed="rId2"/>
          <a:srcRect l="48235"/>
          <a:stretch/>
        </p:blipFill>
        <p:spPr>
          <a:xfrm>
            <a:off x="7885112" y="1495427"/>
            <a:ext cx="3352800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609601" y="1554640"/>
            <a:ext cx="354096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Shape</a:t>
            </a:r>
            <a:r>
              <a:rPr lang="en-US" sz="2400" dirty="0"/>
              <a:t> (circle)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Internet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Life expectancy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Fertility rate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Region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Year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Filter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Optional animation: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Year  Pages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483D2-9FE3-42D1-8EA2-CD707F4E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108" y="547686"/>
            <a:ext cx="1552575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2B919-8A05-45AF-8DA6-839EBCE8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1" y="547687"/>
            <a:ext cx="2867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Internet usage by country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 rotWithShape="1">
          <a:blip r:embed="rId2"/>
          <a:srcRect l="612" t="54423" r="54566"/>
          <a:stretch/>
        </p:blipFill>
        <p:spPr>
          <a:xfrm>
            <a:off x="8106233" y="2909889"/>
            <a:ext cx="2903081" cy="2257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609601" y="1554640"/>
            <a:ext cx="6197851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Line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Year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Internet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Scandinavia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Scandinavia 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Country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Detail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Annotate with right click  Annotate 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25A9-788F-4C29-A20C-908ACC51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2743200"/>
            <a:ext cx="144780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128FA-9A5A-4046-A247-CA43E191E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32" y="1915320"/>
            <a:ext cx="2724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7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Internet usage by country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211885" y="1560315"/>
            <a:ext cx="6633611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create </a:t>
            </a:r>
            <a:r>
              <a:rPr lang="en-US" sz="2400" b="1" dirty="0"/>
              <a:t>Scandinavia </a:t>
            </a:r>
            <a:r>
              <a:rPr lang="en-US" sz="2400" dirty="0"/>
              <a:t>from scratch in Tableau: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Right-click Country </a:t>
            </a:r>
            <a:r>
              <a:rPr lang="en-US" sz="2400" dirty="0">
                <a:sym typeface="Wingdings" panose="05000000000000000000" pitchFamily="2" charset="2"/>
              </a:rPr>
              <a:t> Create Calculated Field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Enter following code: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[Country]=="Denmark"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[Country]=="Finland"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[Country]=="Iceland"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[Country]=="Sweden"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[Country]=="Norway" THEN "Yes"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ELSE "No"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END</a:t>
            </a:r>
          </a:p>
          <a:p>
            <a:pPr lvl="1"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82631-1CED-4BE0-8A19-5AAF76CD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51" y="2971801"/>
            <a:ext cx="4914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3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88F9-1EA8-4F40-B4A4-CAD343D2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10287002" cy="1325562"/>
          </a:xfrm>
        </p:spPr>
        <p:txBody>
          <a:bodyPr/>
          <a:lstStyle/>
          <a:p>
            <a:r>
              <a:rPr lang="en-US" dirty="0"/>
              <a:t>World map of internet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F07CB-157C-4C32-B4FE-9AD6F134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FFCE-7090-48CB-BDD4-9F8B1314E004}"/>
              </a:ext>
            </a:extLst>
          </p:cNvPr>
          <p:cNvPicPr/>
          <p:nvPr/>
        </p:nvPicPr>
        <p:blipFill rotWithShape="1">
          <a:blip r:embed="rId2"/>
          <a:srcRect l="612" t="7981" r="52777" b="45865"/>
          <a:stretch/>
        </p:blipFill>
        <p:spPr>
          <a:xfrm>
            <a:off x="4586516" y="4381579"/>
            <a:ext cx="3018968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13C91-0046-4D9F-9B1B-BD28E6F15B47}"/>
              </a:ext>
            </a:extLst>
          </p:cNvPr>
          <p:cNvSpPr txBox="1"/>
          <p:nvPr/>
        </p:nvSpPr>
        <p:spPr>
          <a:xfrm>
            <a:off x="2133600" y="1683849"/>
            <a:ext cx="2961388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Point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Longitude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Latitude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Region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Internet 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Year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Filter</a:t>
            </a:r>
            <a:br>
              <a:rPr lang="en-US" sz="2400" i="1" dirty="0">
                <a:sym typeface="Wingdings" panose="05000000000000000000" pitchFamily="2" charset="2"/>
              </a:rPr>
            </a:br>
            <a:endParaRPr lang="en-US" sz="2400" i="1" dirty="0">
              <a:sym typeface="Wingdings" panose="05000000000000000000" pitchFamily="2" charset="2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E0CA0B0-3E16-42BE-B9C4-5BCD59CCA5D2}"/>
              </a:ext>
            </a:extLst>
          </p:cNvPr>
          <p:cNvSpPr/>
          <p:nvPr/>
        </p:nvSpPr>
        <p:spPr>
          <a:xfrm>
            <a:off x="5386958" y="2061289"/>
            <a:ext cx="76200" cy="609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D7CC2-318B-43CD-80F6-E593A696A5D6}"/>
              </a:ext>
            </a:extLst>
          </p:cNvPr>
          <p:cNvSpPr txBox="1"/>
          <p:nvPr/>
        </p:nvSpPr>
        <p:spPr>
          <a:xfrm>
            <a:off x="5486401" y="2061289"/>
            <a:ext cx="318106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Tableau automates with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Country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Detail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1C6FB-452B-417F-8D39-E77E90B7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97" y="4388205"/>
            <a:ext cx="145732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4BB6E-605D-4544-ACF2-14B03953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3745480"/>
            <a:ext cx="268605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2B70F-6055-4909-9D4E-950F44AE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049" y="5334000"/>
            <a:ext cx="148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BEA-B77F-43EC-B76B-314CC978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127376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Bells and whistles: The 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CF67-F4EE-4150-95E0-29F34D46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828800"/>
            <a:ext cx="9753600" cy="4419601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>
                <a:sym typeface="Wingdings" panose="05000000000000000000" pitchFamily="2" charset="2"/>
              </a:rPr>
              <a:t>Right-click  Format</a:t>
            </a:r>
          </a:p>
          <a:p>
            <a:pPr marL="342900" indent="-342900"/>
            <a:r>
              <a:rPr lang="en-US" dirty="0">
                <a:sym typeface="Wingdings" panose="05000000000000000000" pitchFamily="2" charset="2"/>
              </a:rPr>
              <a:t>The formatting pane has 5 tools</a:t>
            </a: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r>
              <a:rPr lang="en-US" dirty="0">
                <a:sym typeface="Wingdings" panose="05000000000000000000" pitchFamily="2" charset="2"/>
              </a:rPr>
              <a:t>Right-click sheet name  Copy Formatting to paste formatting across multiple worksheets</a:t>
            </a: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571500" lvl="1" indent="-342900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A1243-DED7-4F8F-9526-064AACB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1BEC-292B-4EEA-A771-77BD1DD7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7" r="34616" b="87575"/>
          <a:stretch/>
        </p:blipFill>
        <p:spPr>
          <a:xfrm>
            <a:off x="3620659" y="3629506"/>
            <a:ext cx="4950682" cy="14560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335273-9F07-4A31-A1C6-2482598E3492}"/>
              </a:ext>
            </a:extLst>
          </p:cNvPr>
          <p:cNvSpPr txBox="1"/>
          <p:nvPr/>
        </p:nvSpPr>
        <p:spPr>
          <a:xfrm>
            <a:off x="3236579" y="4145181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34D5E9-C04C-4759-912A-0FFF4D2BA335}"/>
              </a:ext>
            </a:extLst>
          </p:cNvPr>
          <p:cNvSpPr txBox="1"/>
          <p:nvPr/>
        </p:nvSpPr>
        <p:spPr>
          <a:xfrm>
            <a:off x="4004739" y="3352800"/>
            <a:ext cx="147059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Alignment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C8073-4B66-4C6E-91CE-F811CFEA65C5}"/>
              </a:ext>
            </a:extLst>
          </p:cNvPr>
          <p:cNvSpPr txBox="1"/>
          <p:nvPr/>
        </p:nvSpPr>
        <p:spPr>
          <a:xfrm>
            <a:off x="5635817" y="3942110"/>
            <a:ext cx="11737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8592E-C212-4618-83F2-EF9FCA2C532E}"/>
              </a:ext>
            </a:extLst>
          </p:cNvPr>
          <p:cNvSpPr txBox="1"/>
          <p:nvPr/>
        </p:nvSpPr>
        <p:spPr>
          <a:xfrm>
            <a:off x="7005885" y="3453517"/>
            <a:ext cx="11546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Borders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13A8BE-470A-4A8B-A7A7-AC141CFB79EE}"/>
              </a:ext>
            </a:extLst>
          </p:cNvPr>
          <p:cNvSpPr txBox="1"/>
          <p:nvPr/>
        </p:nvSpPr>
        <p:spPr>
          <a:xfrm>
            <a:off x="8423695" y="4349344"/>
            <a:ext cx="8210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E608B1-262C-4577-BFB6-2EC55334415A}"/>
              </a:ext>
            </a:extLst>
          </p:cNvPr>
          <p:cNvCxnSpPr/>
          <p:nvPr/>
        </p:nvCxnSpPr>
        <p:spPr>
          <a:xfrm>
            <a:off x="3733800" y="459544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B515EF-6D81-46BB-8F05-0D031E2016BE}"/>
              </a:ext>
            </a:extLst>
          </p:cNvPr>
          <p:cNvCxnSpPr>
            <a:cxnSpLocks/>
          </p:cNvCxnSpPr>
          <p:nvPr/>
        </p:nvCxnSpPr>
        <p:spPr>
          <a:xfrm>
            <a:off x="5101167" y="3852523"/>
            <a:ext cx="250313" cy="439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ADE0C5-1CD6-4D8F-A3F5-76EEEAABE7EB}"/>
              </a:ext>
            </a:extLst>
          </p:cNvPr>
          <p:cNvCxnSpPr>
            <a:cxnSpLocks/>
          </p:cNvCxnSpPr>
          <p:nvPr/>
        </p:nvCxnSpPr>
        <p:spPr>
          <a:xfrm flipH="1">
            <a:off x="7287984" y="3887332"/>
            <a:ext cx="454611" cy="462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3A0DE7-315A-4A62-B383-423FB2A927B2}"/>
              </a:ext>
            </a:extLst>
          </p:cNvPr>
          <p:cNvCxnSpPr>
            <a:cxnSpLocks/>
          </p:cNvCxnSpPr>
          <p:nvPr/>
        </p:nvCxnSpPr>
        <p:spPr>
          <a:xfrm flipH="1" flipV="1">
            <a:off x="8287004" y="4718598"/>
            <a:ext cx="543260" cy="48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7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Dashboard: Bringing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753600" cy="4724400"/>
          </a:xfrm>
        </p:spPr>
        <p:txBody>
          <a:bodyPr/>
          <a:lstStyle/>
          <a:p>
            <a:r>
              <a:rPr lang="en-US" dirty="0"/>
              <a:t>Click New Dashboard:</a:t>
            </a:r>
          </a:p>
          <a:p>
            <a:r>
              <a:rPr lang="en-US" dirty="0"/>
              <a:t>Arrange worksheets as desired</a:t>
            </a:r>
          </a:p>
          <a:p>
            <a:r>
              <a:rPr lang="en-US" dirty="0"/>
              <a:t>Use Size dropdown to customize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0E037-41E3-460E-B095-CD16B551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71573"/>
            <a:ext cx="2182648" cy="834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F91DF-A94D-4CF8-8F10-57AD1E5F3B6C}"/>
              </a:ext>
            </a:extLst>
          </p:cNvPr>
          <p:cNvPicPr/>
          <p:nvPr/>
        </p:nvPicPr>
        <p:blipFill rotWithShape="1">
          <a:blip r:embed="rId3"/>
          <a:srcRect l="612" t="-482" r="788" b="-1059"/>
          <a:stretch/>
        </p:blipFill>
        <p:spPr>
          <a:xfrm>
            <a:off x="5687848" y="3625888"/>
            <a:ext cx="3657600" cy="2451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756F6-CDFA-49DC-9724-F29E59709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1" y="4419601"/>
            <a:ext cx="19907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Dashboard: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753600" cy="4724400"/>
          </a:xfrm>
        </p:spPr>
        <p:txBody>
          <a:bodyPr/>
          <a:lstStyle/>
          <a:p>
            <a:r>
              <a:rPr lang="en-US" dirty="0"/>
              <a:t>Two important action types</a:t>
            </a:r>
          </a:p>
          <a:p>
            <a:endParaRPr lang="en-US" dirty="0"/>
          </a:p>
          <a:p>
            <a:pPr lvl="0"/>
            <a:r>
              <a:rPr lang="en-US" b="1" dirty="0"/>
              <a:t>Highlight actions</a:t>
            </a:r>
            <a:r>
              <a:rPr lang="en-US" dirty="0"/>
              <a:t>: hovering over a data point on one worksheet </a:t>
            </a:r>
            <a:r>
              <a:rPr lang="en-US" i="1" dirty="0"/>
              <a:t>highlights </a:t>
            </a:r>
            <a:r>
              <a:rPr lang="en-US" dirty="0"/>
              <a:t>corresponding data points on other worksheets;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Filter actions</a:t>
            </a:r>
            <a:r>
              <a:rPr lang="en-US" dirty="0"/>
              <a:t>: hovering over or selecting a data point on one worksheet </a:t>
            </a:r>
            <a:r>
              <a:rPr lang="en-US" i="1" dirty="0"/>
              <a:t>filters </a:t>
            </a:r>
            <a:r>
              <a:rPr lang="en-US" dirty="0"/>
              <a:t>corresponding data points on other worksheets.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Highlight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6781798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Click </a:t>
            </a:r>
            <a:r>
              <a:rPr lang="en-US" b="1" dirty="0"/>
              <a:t>Dashboard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Actions…</a:t>
            </a:r>
            <a:endParaRPr lang="en-US" dirty="0"/>
          </a:p>
          <a:p>
            <a:pPr lvl="0"/>
            <a:r>
              <a:rPr lang="en-US" b="1" dirty="0"/>
              <a:t>Add Action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Highlight </a:t>
            </a:r>
            <a:endParaRPr lang="en-US" dirty="0"/>
          </a:p>
          <a:p>
            <a:pPr lvl="0"/>
            <a:r>
              <a:rPr lang="en-US" dirty="0"/>
              <a:t>Complete the dialogue box as shown.  Some things to think about: </a:t>
            </a:r>
          </a:p>
          <a:p>
            <a:pPr lvl="0"/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From which worksheets do you want the interactivity to be sourced?  Select these in the “Source Sheets” box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Which worksheets do you want the interactivity to target?  Select these in the “Target Sheets” box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/>
              <a:t>Important: Which fields do you want to control the interactivity?  </a:t>
            </a:r>
            <a:r>
              <a:rPr lang="en-US" dirty="0"/>
              <a:t>Control this with the “Target Highlighting.”  </a:t>
            </a:r>
            <a:r>
              <a:rPr lang="en-US" b="1" u="sng" dirty="0"/>
              <a:t>Note that the field(s) you select must be present on all selected target and source sheets for the action to work properly!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 you want the action to run on hover, or select?  Let’s select “Hover” here.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74AB8-A554-4AA8-A28D-1B41DB387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01050" y="1579880"/>
            <a:ext cx="2857500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Filter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6781798" cy="4800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Dashboard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Actions…</a:t>
            </a:r>
            <a:endParaRPr lang="en-US" dirty="0"/>
          </a:p>
          <a:p>
            <a:pPr lvl="0"/>
            <a:r>
              <a:rPr lang="en-US" b="1" dirty="0"/>
              <a:t>Add Action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Filter </a:t>
            </a:r>
            <a:endParaRPr lang="en-US" dirty="0"/>
          </a:p>
          <a:p>
            <a:pPr lvl="0"/>
            <a:r>
              <a:rPr lang="en-US" dirty="0"/>
              <a:t>Set up the Source and Target sheets as before, but note a few new options: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What do you want to happen when the filter is removed?  Leave or show all? (I have never encountered a situation where the “Exclude all values” option made sense.)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Filtering by a specified field is accomplished by clicking </a:t>
            </a:r>
            <a:r>
              <a:rPr lang="en-US" b="1" dirty="0"/>
              <a:t>Add Filter…</a:t>
            </a:r>
            <a:r>
              <a:rPr lang="en-US" dirty="0"/>
              <a:t> at the bottom of the dialogue box, and selecting </a:t>
            </a:r>
            <a:r>
              <a:rPr lang="en-US" b="1" dirty="0"/>
              <a:t>Country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Set up the dialogue box as shown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13FD-ACFD-45FA-98E5-2393C5D23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0" y="1263513"/>
            <a:ext cx="3709988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Why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079606"/>
            <a:ext cx="10512862" cy="509664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 can connect to a variety of data sources </a:t>
            </a:r>
          </a:p>
          <a:p>
            <a:pPr lvl="1"/>
            <a:r>
              <a:rPr lang="en-US" dirty="0"/>
              <a:t>Local Excel, csv, tab-delimited data files</a:t>
            </a:r>
          </a:p>
          <a:p>
            <a:pPr lvl="1"/>
            <a:r>
              <a:rPr lang="en-US" dirty="0"/>
              <a:t>Data servers</a:t>
            </a:r>
          </a:p>
          <a:p>
            <a:pPr lvl="1"/>
            <a:r>
              <a:rPr lang="en-US" dirty="0"/>
              <a:t>Statistical files including R, SAS, and SPSS data files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facilitates interactive data exploration and visualizations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requires very little programming knowledge (none if you are using basic functionalities)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Visualizations can be “published” online and shared via blogs or other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Create!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98219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Reproduce</a:t>
            </a:r>
            <a:r>
              <a:rPr lang="en-US" b="1" dirty="0"/>
              <a:t> </a:t>
            </a:r>
            <a:r>
              <a:rPr lang="en-US" dirty="0"/>
              <a:t>dashboard with interactions indicated by arrows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944E3-D6A8-4EA6-AEDC-F16A3CC04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362753"/>
            <a:ext cx="5943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447800"/>
            <a:ext cx="998219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Save to Tableau Public As…</a:t>
            </a:r>
          </a:p>
          <a:p>
            <a:pPr lvl="0"/>
            <a:endParaRPr lang="en-US" dirty="0">
              <a:sym typeface="Wingdings" panose="05000000000000000000" pitchFamily="2" charset="2"/>
            </a:endParaRPr>
          </a:p>
          <a:p>
            <a:pPr lvl="0"/>
            <a:r>
              <a:rPr lang="en-US" dirty="0">
                <a:sym typeface="Wingdings" panose="05000000000000000000" pitchFamily="2" charset="2"/>
              </a:rPr>
              <a:t>Share your link</a:t>
            </a:r>
            <a:r>
              <a:rPr lang="en-US">
                <a:sym typeface="Wingdings" panose="05000000000000000000" pitchFamily="2" charset="2"/>
              </a:rPr>
              <a:t>: you’re good to go!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756500"/>
            <a:ext cx="10512862" cy="441974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Tableau Public</a:t>
            </a:r>
          </a:p>
          <a:p>
            <a:pPr lvl="1"/>
            <a:r>
              <a:rPr lang="en-US" dirty="0"/>
              <a:t>Free!</a:t>
            </a:r>
          </a:p>
          <a:p>
            <a:pPr lvl="1"/>
            <a:r>
              <a:rPr lang="en-US" dirty="0"/>
              <a:t>Workbooks are saved on Tableau Public’s server rather than locally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Tableau Desktop</a:t>
            </a:r>
          </a:p>
          <a:p>
            <a:pPr lvl="1"/>
            <a:r>
              <a:rPr lang="en-US" dirty="0"/>
              <a:t>Can save workbooks locally</a:t>
            </a:r>
          </a:p>
          <a:p>
            <a:pPr lvl="1"/>
            <a:r>
              <a:rPr lang="en-US" dirty="0"/>
              <a:t>More available data sources</a:t>
            </a:r>
          </a:p>
          <a:p>
            <a:pPr lvl="1"/>
            <a:r>
              <a:rPr lang="en-US" dirty="0"/>
              <a:t>Expensive in general, but free to faculty/students of accredited universities</a:t>
            </a:r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7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924"/>
            <a:ext cx="10512862" cy="713681"/>
          </a:xfrm>
        </p:spPr>
        <p:txBody>
          <a:bodyPr/>
          <a:lstStyle/>
          <a:p>
            <a:r>
              <a:rPr lang="en-US" dirty="0"/>
              <a:t>What Tableau is NOT….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756500"/>
            <a:ext cx="10512862" cy="4419748"/>
          </a:xfrm>
        </p:spPr>
        <p:txBody>
          <a:bodyPr>
            <a:normAutofit/>
          </a:bodyPr>
          <a:lstStyle/>
          <a:p>
            <a:r>
              <a:rPr lang="en-US" dirty="0"/>
              <a:t>A data management tool!  Essentially limited to…</a:t>
            </a:r>
          </a:p>
          <a:p>
            <a:pPr lvl="1"/>
            <a:r>
              <a:rPr lang="en-US" dirty="0"/>
              <a:t>New variable creation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endParaRPr lang="en-US" dirty="0"/>
          </a:p>
          <a:p>
            <a:r>
              <a:rPr lang="en-US" dirty="0"/>
              <a:t>R, Python, JMP are much better for heavy  ‘data wrangling’ </a:t>
            </a:r>
          </a:p>
          <a:p>
            <a:pPr lvl="1"/>
            <a:r>
              <a:rPr lang="en-US" dirty="0"/>
              <a:t>Reshaping (wide to long to wide)</a:t>
            </a:r>
          </a:p>
          <a:p>
            <a:pPr lvl="1"/>
            <a:r>
              <a:rPr lang="en-US" dirty="0"/>
              <a:t>Complicated aggregation</a:t>
            </a:r>
          </a:p>
          <a:p>
            <a:pPr marL="457063" lvl="1" indent="0">
              <a:buNone/>
            </a:pPr>
            <a:endParaRPr lang="en-US" dirty="0"/>
          </a:p>
          <a:p>
            <a:r>
              <a:rPr lang="en-US" dirty="0"/>
              <a:t>Do your heavy-duty cleaning outside Tableau; save to .csv or data file of choice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235100"/>
            <a:ext cx="10512862" cy="713681"/>
          </a:xfrm>
        </p:spPr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9" y="1079606"/>
            <a:ext cx="11155822" cy="5096643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The first time you open Tableau, you will see the “Home Page”: </a:t>
            </a:r>
          </a:p>
          <a:p>
            <a:r>
              <a:rPr lang="en-US" sz="2399" dirty="0"/>
              <a:t>Connect to the World_Bank.csv file, by clicking on the “Text File” option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6" y="2003542"/>
            <a:ext cx="9827240" cy="45329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7165" y="3399385"/>
            <a:ext cx="822746" cy="2285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76286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95" y="4876800"/>
            <a:ext cx="11865821" cy="172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en-US" sz="1799" dirty="0"/>
              <a:t>The data file you are currently connected to.  Click to rename it within Tableau.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Data sheets in the same working directory of the same file extension.  </a:t>
            </a:r>
          </a:p>
          <a:p>
            <a:pPr marL="799860" lvl="1" indent="-342797">
              <a:buFont typeface="Arial" panose="020B0604020202020204" pitchFamily="34" charset="0"/>
              <a:buChar char="•"/>
            </a:pPr>
            <a:r>
              <a:rPr lang="en-US" sz="1799" dirty="0"/>
              <a:t>This is also where names of multiple sheets will show up, if you connect to an Excel file with multiple tabs.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The data sheets you want to visualize: you can click-and-drag sheets from “2” into this space to link multiple data sources.</a:t>
            </a:r>
          </a:p>
          <a:p>
            <a:pPr marL="342797" indent="-342797">
              <a:buFont typeface="+mj-lt"/>
              <a:buAutoNum type="arabicPeriod"/>
            </a:pPr>
            <a:r>
              <a:rPr lang="en-US" sz="1799" dirty="0"/>
              <a:t>A view of your data.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D78FE-51B6-45A8-9385-C1C2DCC0A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1"/>
          <a:stretch/>
        </p:blipFill>
        <p:spPr>
          <a:xfrm>
            <a:off x="1911643" y="421229"/>
            <a:ext cx="7435759" cy="428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D0A1FC-5383-4CB2-B9AF-54544A60187C}"/>
              </a:ext>
            </a:extLst>
          </p:cNvPr>
          <p:cNvSpPr txBox="1"/>
          <p:nvPr/>
        </p:nvSpPr>
        <p:spPr>
          <a:xfrm>
            <a:off x="4488989" y="494210"/>
            <a:ext cx="292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33758-DE9F-4F9B-ABC0-CFDE884DA7B1}"/>
              </a:ext>
            </a:extLst>
          </p:cNvPr>
          <p:cNvSpPr txBox="1"/>
          <p:nvPr/>
        </p:nvSpPr>
        <p:spPr>
          <a:xfrm>
            <a:off x="2625355" y="1639387"/>
            <a:ext cx="292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55B2-C846-4CF2-8E8A-062F9F5FA1E6}"/>
              </a:ext>
            </a:extLst>
          </p:cNvPr>
          <p:cNvSpPr txBox="1"/>
          <p:nvPr/>
        </p:nvSpPr>
        <p:spPr>
          <a:xfrm>
            <a:off x="4086856" y="1003662"/>
            <a:ext cx="32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8C6A2-8D4C-4F7E-AE63-47F921E89B6B}"/>
              </a:ext>
            </a:extLst>
          </p:cNvPr>
          <p:cNvSpPr txBox="1"/>
          <p:nvPr/>
        </p:nvSpPr>
        <p:spPr>
          <a:xfrm>
            <a:off x="4780998" y="2653232"/>
            <a:ext cx="292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41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45" y="174584"/>
            <a:ext cx="11673847" cy="6001664"/>
          </a:xfrm>
        </p:spPr>
        <p:txBody>
          <a:bodyPr>
            <a:normAutofit/>
          </a:bodyPr>
          <a:lstStyle/>
          <a:p>
            <a:pPr lvl="0"/>
            <a:r>
              <a:rPr lang="en-US" sz="2399" dirty="0"/>
              <a:t>Click on “Sheet 1”:</a:t>
            </a:r>
          </a:p>
          <a:p>
            <a:pPr lvl="0"/>
            <a:endParaRPr lang="en-US" sz="2399" dirty="0"/>
          </a:p>
          <a:p>
            <a:endParaRPr lang="en-US" sz="239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51867-C8BE-495A-AB8C-FE052A81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11739"/>
            <a:ext cx="10572750" cy="55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7" y="235100"/>
            <a:ext cx="11021745" cy="713681"/>
          </a:xfrm>
        </p:spPr>
        <p:txBody>
          <a:bodyPr/>
          <a:lstStyle/>
          <a:p>
            <a:r>
              <a:rPr lang="en-US" dirty="0"/>
              <a:t>Tableau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6" y="1079606"/>
            <a:ext cx="11664706" cy="5096643"/>
          </a:xfrm>
        </p:spPr>
        <p:txBody>
          <a:bodyPr>
            <a:normAutofit/>
          </a:bodyPr>
          <a:lstStyle/>
          <a:p>
            <a:r>
              <a:rPr lang="en-US" dirty="0"/>
              <a:t>Fields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I.e., “variables”; “data columns”</a:t>
            </a:r>
          </a:p>
          <a:p>
            <a:pPr marL="0" indent="0">
              <a:buNone/>
            </a:pPr>
            <a:endParaRPr lang="en-US" sz="2399" dirty="0"/>
          </a:p>
          <a:p>
            <a:r>
              <a:rPr lang="en-US" dirty="0"/>
              <a:t>Axes are determined by whether fields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Aka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Quantitative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dirty="0"/>
              <a:t> fields create headers, or </a:t>
            </a:r>
            <a:r>
              <a:rPr lang="en-US" i="1" dirty="0"/>
              <a:t>discrete </a:t>
            </a:r>
            <a:r>
              <a:rPr lang="en-US" dirty="0"/>
              <a:t>bins.  Blue pills.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</a:t>
            </a:r>
            <a:r>
              <a:rPr lang="en-US" dirty="0"/>
              <a:t> fields create </a:t>
            </a:r>
            <a:r>
              <a:rPr lang="en-US" i="1" dirty="0"/>
              <a:t>continuous</a:t>
            </a:r>
            <a:r>
              <a:rPr lang="en-US" dirty="0"/>
              <a:t> AXES.  Green pills</a:t>
            </a:r>
          </a:p>
          <a:p>
            <a:pPr lvl="1"/>
            <a:endParaRPr lang="en-US" dirty="0"/>
          </a:p>
          <a:p>
            <a:r>
              <a:rPr lang="en-US" dirty="0"/>
              <a:t> Aggregation determined by whether fields are MEASURES or DIMENSIONS</a:t>
            </a:r>
          </a:p>
          <a:p>
            <a:pPr lvl="1"/>
            <a:r>
              <a:rPr lang="en-US" dirty="0"/>
              <a:t>Dimensions by default are NOT AGGREGATED</a:t>
            </a:r>
          </a:p>
          <a:p>
            <a:pPr lvl="1"/>
            <a:r>
              <a:rPr lang="en-US" dirty="0"/>
              <a:t>Measures by default are AGGREGATED (summed, averaged, etc.)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063" lvl="1" indent="0">
              <a:buNone/>
            </a:pPr>
            <a:endParaRPr lang="en-US" dirty="0"/>
          </a:p>
          <a:p>
            <a:pPr marL="457063" lvl="1" indent="0">
              <a:buNone/>
            </a:pP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3100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548F-6E5A-41BC-B15F-844F71D7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marks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2B1A-E323-4C27-BCED-784DAFA8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Dropdown menu to change geometries</a:t>
            </a:r>
          </a:p>
          <a:p>
            <a:endParaRPr lang="en-US" dirty="0"/>
          </a:p>
          <a:p>
            <a:r>
              <a:rPr lang="en-US" dirty="0"/>
              <a:t>Drag-and-drop variables to map aesthetic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84B8-527C-4FB5-82C0-78E9FBAC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7" y="1828801"/>
            <a:ext cx="145732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B00E1-E7AC-4B1C-A42E-448520E8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90800"/>
            <a:ext cx="320040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60590-CE28-4C2B-BBDD-2DD2148444A9}"/>
              </a:ext>
            </a:extLst>
          </p:cNvPr>
          <p:cNvSpPr txBox="1"/>
          <p:nvPr/>
        </p:nvSpPr>
        <p:spPr>
          <a:xfrm>
            <a:off x="5633992" y="2393798"/>
            <a:ext cx="5993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“X”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71AB7-4E52-4E41-8CF7-4E7BBA7EB9AC}"/>
              </a:ext>
            </a:extLst>
          </p:cNvPr>
          <p:cNvSpPr txBox="1"/>
          <p:nvPr/>
        </p:nvSpPr>
        <p:spPr>
          <a:xfrm>
            <a:off x="5638800" y="2886075"/>
            <a:ext cx="6022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“Y”</a:t>
            </a:r>
          </a:p>
        </p:txBody>
      </p:sp>
    </p:spTree>
    <p:extLst>
      <p:ext uri="{BB962C8B-B14F-4D97-AF65-F5344CB8AC3E}">
        <p14:creationId xmlns:p14="http://schemas.microsoft.com/office/powerpoint/2010/main" val="260031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968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Implementation in Tableau</vt:lpstr>
      <vt:lpstr>Why Tableau?</vt:lpstr>
      <vt:lpstr>Versions</vt:lpstr>
      <vt:lpstr>What Tableau is NOT….</vt:lpstr>
      <vt:lpstr>Let’s get started!</vt:lpstr>
      <vt:lpstr>PowerPoint Presentation</vt:lpstr>
      <vt:lpstr>PowerPoint Presentation</vt:lpstr>
      <vt:lpstr>Tableau vocabulary</vt:lpstr>
      <vt:lpstr>The marks card</vt:lpstr>
      <vt:lpstr>World bank interactive dashboard:</vt:lpstr>
      <vt:lpstr>3-way scatterplot</vt:lpstr>
      <vt:lpstr>Internet usage by country over time</vt:lpstr>
      <vt:lpstr>Internet usage by country over time</vt:lpstr>
      <vt:lpstr>World map of internet usage</vt:lpstr>
      <vt:lpstr>Bells and whistles: The format pane</vt:lpstr>
      <vt:lpstr>Dashboard: Bringing it all together</vt:lpstr>
      <vt:lpstr>Dashboard: interactions</vt:lpstr>
      <vt:lpstr>Highlight action</vt:lpstr>
      <vt:lpstr>Filter action</vt:lpstr>
      <vt:lpstr>Create!</vt:lpstr>
      <vt:lpstr>Publish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Bergen, Silas R</dc:creator>
  <cp:lastModifiedBy>Bergen, Silas R</cp:lastModifiedBy>
  <cp:revision>10</cp:revision>
  <dcterms:created xsi:type="dcterms:W3CDTF">2019-05-14T18:29:45Z</dcterms:created>
  <dcterms:modified xsi:type="dcterms:W3CDTF">2019-05-29T04:05:38Z</dcterms:modified>
</cp:coreProperties>
</file>