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7" r:id="rId2"/>
    <p:sldId id="259" r:id="rId3"/>
    <p:sldId id="384" r:id="rId4"/>
    <p:sldId id="289" r:id="rId5"/>
    <p:sldId id="258" r:id="rId6"/>
    <p:sldId id="405" r:id="rId7"/>
    <p:sldId id="438" r:id="rId8"/>
    <p:sldId id="406" r:id="rId9"/>
    <p:sldId id="388" r:id="rId10"/>
    <p:sldId id="389" r:id="rId11"/>
    <p:sldId id="385" r:id="rId12"/>
    <p:sldId id="381" r:id="rId13"/>
    <p:sldId id="439" r:id="rId14"/>
    <p:sldId id="291" r:id="rId15"/>
    <p:sldId id="290" r:id="rId16"/>
    <p:sldId id="400" r:id="rId17"/>
    <p:sldId id="401" r:id="rId18"/>
    <p:sldId id="402" r:id="rId19"/>
    <p:sldId id="403" r:id="rId20"/>
    <p:sldId id="440" r:id="rId21"/>
    <p:sldId id="330" r:id="rId22"/>
    <p:sldId id="390" r:id="rId23"/>
    <p:sldId id="331" r:id="rId24"/>
    <p:sldId id="395" r:id="rId25"/>
    <p:sldId id="396" r:id="rId26"/>
    <p:sldId id="404" r:id="rId27"/>
    <p:sldId id="332" r:id="rId28"/>
    <p:sldId id="333" r:id="rId29"/>
    <p:sldId id="441" r:id="rId30"/>
    <p:sldId id="391" r:id="rId31"/>
    <p:sldId id="392" r:id="rId32"/>
    <p:sldId id="393" r:id="rId33"/>
    <p:sldId id="394" r:id="rId34"/>
    <p:sldId id="442" r:id="rId35"/>
    <p:sldId id="382" r:id="rId36"/>
    <p:sldId id="399" r:id="rId37"/>
    <p:sldId id="398" r:id="rId38"/>
    <p:sldId id="383" r:id="rId39"/>
    <p:sldId id="386" r:id="rId40"/>
    <p:sldId id="387" r:id="rId41"/>
    <p:sldId id="397" r:id="rId42"/>
    <p:sldId id="407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81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03C7D-3751-4F45-A7C4-5947DC6E787B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913AD-0BB9-49F3-A8A8-55FBEE234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47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277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0314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132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0503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0227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2690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1339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8360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9898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3479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583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903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164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847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373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727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620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154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083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08611-CAA7-4932-B942-C7E6F31EC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6349F-6959-4C9C-BDF3-836EE5DE5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A6205-DAC7-429D-AEFD-F71963233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B68F4-8BF7-4D2A-8405-CA5934ED4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82BC5-8D21-481A-ACBA-50DB991BA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62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E9835-DEAF-42C4-9F34-7ECE1B818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28C34F-3355-421C-90BF-ACD3237E7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CECAA-1947-4451-92CD-07E420883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72D7A-EA41-4755-A794-88671CC8A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D2906-5F39-4D86-A3B0-14B6D1BC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8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C44EE5-0342-410F-B8A9-C43B0F325D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7F0668-9892-44DB-AFAC-C0B2749E3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9F1C5-1A9B-47A8-A588-2535774B0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A5CF8-435B-4F3A-88F0-7834057B3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27AE5-E408-4A88-9013-7CDF8781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33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2918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1932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2518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4734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800521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5669E-C50B-410D-8179-EDDCA595D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82B00-AA24-4DD9-A871-5AC0E10FC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EF7D-E4D5-4D61-B0A8-81E61CBF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1638F-11B6-44D7-97C5-3AC0F848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E3551-EAC6-4D3A-8E5E-0F917851C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53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6523E-DA52-42FA-B9BD-EEA23BC94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B05B-52A7-40BD-B456-49CF5168E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10D6F-92D9-4355-BA87-1DC2F446F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FFDF6-98A5-49EE-B88A-7CBDD20E2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64F09-0492-489E-943F-AB4A6D149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37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50BA5-6A6A-4620-B9DE-7572E296C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12D7E-E5A7-47F8-ADBD-23E203391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630E7B-75CB-47B5-904B-9DC0FB949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C627C-60CE-45FF-A28F-C97EC4FB0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8F8B2-9929-408F-BD75-83E72391F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971CD-D85A-4AE9-AAA8-4309EB8CA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0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E0FAF-FA89-4D79-B28D-15B689BD4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0537E-9386-44A0-84A6-414F5D528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46C39-4BD8-498C-90EE-7E76EB133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E69A3-C509-4A0B-B843-8B4AC1A4B5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6B587C-97A9-4A24-8668-AB1C4C32E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99F048-C4CE-451D-8D3A-956C27FA3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5CC841-F7F8-4532-A176-9A07BB7E4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8224D2-584E-4340-91A2-E69F3B5F9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4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265-4F36-47F5-B8D7-F4808F1CC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315B0D-0E72-4E9F-B331-253AFCD26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1C3A0-61BB-4C04-B955-D20E89076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BD354-4DB4-457F-8A2D-A918499D5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09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65950A-81FB-40D4-BA55-44D343B1F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EBAF4C-8034-40CB-BFDC-0EDD361CE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79B40-AA5A-46BF-9DAF-226258A4D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3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2D8D5-CEE9-467F-A8E9-52E4F4E69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49F91-2D82-4DF8-92B9-9A97F23DE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53C62-B36E-43B6-B743-FA9CDE866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7A16D-D84F-4DB1-9D4A-89600E47F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A6EC5-BF5F-4002-9BDA-9AAF97858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50030-8E3E-4021-985B-2B186A07A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7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599C9-233A-47C8-B037-774F705F8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BE17B5-AA1F-49FF-9793-1353AE1F95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3D219-2268-4B2C-A6CF-466B9BC85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8776F-D194-4BA9-8FDA-D0850593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A3953-982C-4DDC-8770-792569725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681598-E926-4B5E-B451-BE89C4C1B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30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35226B-45EA-4FC8-A080-0C3F2122A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872FC-3E7E-4F47-9F9D-F38C46A95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84A28-1BC1-4FAF-9818-C06619A280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A4C16-8A72-4D45-80AF-E8D5756146B3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B123F-0143-4FD3-A58D-3E95C8BE6A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2FE41-2A67-4BB5-8625-5C1AF575E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5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mmds.org/" TargetMode="External"/><Relationship Id="rId2" Type="http://schemas.openxmlformats.org/officeDocument/2006/relationships/hyperlink" Target="https://github.com/StephenElston/CSCI-E-9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.stanford.edu/~hastie/ElemStatLearn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mera_obscura" TargetMode="External"/><Relationship Id="rId2" Type="http://schemas.openxmlformats.org/officeDocument/2006/relationships/hyperlink" Target="https://en.wikipedia.org/wiki/Camera_len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n.wikipedia.org/wiki/F-number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IE_1931_color_spac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hyperlink" Target="https://scikit-image.org/docs/stable/api/skimage.color.html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image.org/docs/dev/api/skimage.color.html#skimage.color.rgb2hsv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iasin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yquist%E2%80%93Shannon_sampling_theore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41467-021-25221-2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heartbeat.comet.ml/introduction-to-basic-object-detection-algorithms-b77295a95a63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955" y="273713"/>
            <a:ext cx="96012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E-25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007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818" y="4935071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69F207C-EF37-41D2-8510-622FD323B072}"/>
              </a:ext>
            </a:extLst>
          </p:cNvPr>
          <p:cNvSpPr txBox="1">
            <a:spLocks/>
          </p:cNvSpPr>
          <p:nvPr/>
        </p:nvSpPr>
        <p:spPr>
          <a:xfrm>
            <a:off x="1382693" y="6306671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Copyright 2021, Stephen F Elston. All rights reserved.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37018-A4F9-4B1C-806D-0E7F64A950E8}"/>
              </a:ext>
            </a:extLst>
          </p:cNvPr>
          <p:cNvSpPr txBox="1"/>
          <p:nvPr/>
        </p:nvSpPr>
        <p:spPr>
          <a:xfrm>
            <a:off x="826383" y="3012141"/>
            <a:ext cx="11036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Introduction to 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25523"/>
            <a:ext cx="10515600" cy="101381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About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320257"/>
            <a:ext cx="10515600" cy="53828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Understanding theory essential to successful computer vision</a:t>
            </a:r>
          </a:p>
          <a:p>
            <a:r>
              <a:rPr lang="en-US" dirty="0"/>
              <a:t>Without understanding of theory one is just turning knobs on a black box and hoping for the best</a:t>
            </a:r>
          </a:p>
          <a:p>
            <a:r>
              <a:rPr lang="en-US" dirty="0"/>
              <a:t>Selection and proper application of best algorithms requires understanding of theory</a:t>
            </a:r>
          </a:p>
          <a:p>
            <a:r>
              <a:rPr lang="en-US" dirty="0"/>
              <a:t>Goal is for you to gain enough understanding of theory that you can understand the algorithms you apply </a:t>
            </a:r>
          </a:p>
        </p:txBody>
      </p:sp>
    </p:spTree>
    <p:extLst>
      <p:ext uri="{BB962C8B-B14F-4D97-AF65-F5344CB8AC3E}">
        <p14:creationId xmlns:p14="http://schemas.microsoft.com/office/powerpoint/2010/main" val="1205964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101381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About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242019"/>
            <a:ext cx="10515600" cy="54757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Computer vision is a highly emperical subject</a:t>
            </a:r>
          </a:p>
          <a:p>
            <a:r>
              <a:rPr lang="en-US" dirty="0"/>
              <a:t>Learning to work with image data is a core skill for CV  </a:t>
            </a:r>
          </a:p>
          <a:p>
            <a:r>
              <a:rPr lang="en-US" dirty="0"/>
              <a:t>Hands on application of CV is at the intersection of theory and coding</a:t>
            </a:r>
          </a:p>
          <a:p>
            <a:r>
              <a:rPr lang="en-US" dirty="0"/>
              <a:t>But, there are often deviations from ideal behavior    </a:t>
            </a:r>
          </a:p>
          <a:p>
            <a:pPr lvl="1"/>
            <a:r>
              <a:rPr lang="en-US" dirty="0"/>
              <a:t>Understanding theory is essential to understanding and resolving problems </a:t>
            </a:r>
          </a:p>
          <a:p>
            <a:pPr lvl="1"/>
            <a:r>
              <a:rPr lang="en-US" dirty="0"/>
              <a:t>But, need to try many solutions and see what works best for particular situations  </a:t>
            </a:r>
          </a:p>
          <a:p>
            <a:pPr lvl="1"/>
            <a:r>
              <a:rPr lang="en-US" dirty="0"/>
              <a:t>Try many ideas, fail fast, keep what works!!</a:t>
            </a:r>
          </a:p>
          <a:p>
            <a:r>
              <a:rPr lang="en-US" dirty="0"/>
              <a:t>The assignments for this course help you build the aforementioned skills  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03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 and understand the Syllabus!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Material specific to this course are in the </a:t>
            </a:r>
            <a:r>
              <a:rPr lang="en-US" dirty="0" err="1">
                <a:hlinkClick r:id="rId2"/>
              </a:rPr>
              <a:t>Github</a:t>
            </a:r>
            <a:r>
              <a:rPr lang="en-US" dirty="0">
                <a:hlinkClick r:id="rId2"/>
              </a:rPr>
              <a:t> repository</a:t>
            </a:r>
            <a:endParaRPr lang="en-US" dirty="0"/>
          </a:p>
          <a:p>
            <a:pPr lvl="1"/>
            <a:r>
              <a:rPr lang="en-US" dirty="0"/>
              <a:t>Slides</a:t>
            </a:r>
          </a:p>
          <a:p>
            <a:pPr lvl="1"/>
            <a:r>
              <a:rPr lang="en-US" dirty="0"/>
              <a:t>Notebooks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Supplementary materials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Assignment </a:t>
            </a:r>
            <a:r>
              <a:rPr lang="en-US"/>
              <a:t>due dates, submissions, </a:t>
            </a:r>
            <a:r>
              <a:rPr lang="en-US" dirty="0"/>
              <a:t>and grading in Canvas</a:t>
            </a:r>
          </a:p>
          <a:p>
            <a:pPr lvl="1"/>
            <a:r>
              <a:rPr lang="en-US" dirty="0"/>
              <a:t>Class assignments </a:t>
            </a:r>
          </a:p>
          <a:p>
            <a:pPr lvl="1"/>
            <a:r>
              <a:rPr lang="en-US" dirty="0"/>
              <a:t>Graduate independent projects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Required reading primarily from two texts: </a:t>
            </a:r>
          </a:p>
          <a:p>
            <a:pPr lvl="1"/>
            <a:r>
              <a:rPr lang="en-US" dirty="0">
                <a:hlinkClick r:id="rId3"/>
              </a:rPr>
              <a:t>Mining of Massive Datasets</a:t>
            </a:r>
            <a:r>
              <a:rPr lang="en-US" dirty="0"/>
              <a:t>, 3</a:t>
            </a:r>
            <a:r>
              <a:rPr lang="en-US" baseline="30000" dirty="0"/>
              <a:t>rd</a:t>
            </a:r>
            <a:r>
              <a:rPr lang="en-US" dirty="0"/>
              <a:t> Ed</a:t>
            </a:r>
          </a:p>
          <a:p>
            <a:pPr lvl="1"/>
            <a:r>
              <a:rPr lang="en-US" dirty="0">
                <a:hlinkClick r:id="rId4"/>
              </a:rPr>
              <a:t>Elements of Statistical Learning</a:t>
            </a:r>
            <a:r>
              <a:rPr lang="en-US" dirty="0"/>
              <a:t>, 2</a:t>
            </a:r>
            <a:r>
              <a:rPr lang="en-US" baseline="30000" dirty="0"/>
              <a:t>nd</a:t>
            </a:r>
            <a:r>
              <a:rPr lang="en-US" dirty="0"/>
              <a:t> Ed</a:t>
            </a:r>
          </a:p>
          <a:p>
            <a:pPr lvl="1"/>
            <a:r>
              <a:rPr lang="en-US" dirty="0"/>
              <a:t>Available through the Harvard Coop</a:t>
            </a:r>
          </a:p>
          <a:p>
            <a:pPr lvl="1"/>
            <a:r>
              <a:rPr lang="en-US" dirty="0"/>
              <a:t>Free downloads online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759963" y="122792"/>
            <a:ext cx="10515600" cy="767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+mn-lt"/>
              </a:rPr>
              <a:t>Where can you find the course materials?</a:t>
            </a:r>
          </a:p>
        </p:txBody>
      </p:sp>
    </p:spTree>
    <p:extLst>
      <p:ext uri="{BB962C8B-B14F-4D97-AF65-F5344CB8AC3E}">
        <p14:creationId xmlns:p14="http://schemas.microsoft.com/office/powerpoint/2010/main" val="338725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The Nature of Images</a:t>
            </a:r>
          </a:p>
        </p:txBody>
      </p:sp>
    </p:spTree>
    <p:extLst>
      <p:ext uri="{BB962C8B-B14F-4D97-AF65-F5344CB8AC3E}">
        <p14:creationId xmlns:p14="http://schemas.microsoft.com/office/powerpoint/2010/main" val="3377564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3997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Working with Digital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41" y="1167287"/>
            <a:ext cx="10515600" cy="53828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Key points for this lesson</a:t>
            </a:r>
          </a:p>
          <a:p>
            <a:r>
              <a:rPr lang="en-US" dirty="0"/>
              <a:t>The nature of image formation</a:t>
            </a:r>
          </a:p>
          <a:p>
            <a:r>
              <a:rPr lang="en-US" dirty="0"/>
              <a:t>How digital image data is represented</a:t>
            </a:r>
          </a:p>
          <a:p>
            <a:r>
              <a:rPr lang="en-US" dirty="0"/>
              <a:t>How digital image data is sampled and the effects of aliasing</a:t>
            </a:r>
          </a:p>
          <a:p>
            <a:r>
              <a:rPr lang="en-US" dirty="0"/>
              <a:t>Steps in basic image data preparation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334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2530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The Nature of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012197"/>
            <a:ext cx="10515600" cy="57056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Images can come in many forms</a:t>
            </a:r>
          </a:p>
          <a:p>
            <a:r>
              <a:rPr lang="en-US" dirty="0"/>
              <a:t>Still images </a:t>
            </a:r>
          </a:p>
          <a:p>
            <a:r>
              <a:rPr lang="en-US" dirty="0"/>
              <a:t>Video</a:t>
            </a:r>
          </a:p>
          <a:p>
            <a:r>
              <a:rPr lang="en-US" dirty="0"/>
              <a:t>Volumetric – e.g. medical images, CAT, MRI</a:t>
            </a:r>
          </a:p>
          <a:p>
            <a:r>
              <a:rPr lang="en-US" dirty="0"/>
              <a:t>Multi-spectral – e.g. remote sensing </a:t>
            </a:r>
          </a:p>
          <a:p>
            <a:r>
              <a:rPr lang="en-US" dirty="0"/>
              <a:t>Specialized –e.g.  industrial and scientific imaging</a:t>
            </a:r>
          </a:p>
          <a:p>
            <a:r>
              <a:rPr lang="en-US" dirty="0"/>
              <a:t>RADAR, LIDAR, etc.</a:t>
            </a:r>
          </a:p>
          <a:p>
            <a:r>
              <a:rPr lang="en-US" dirty="0"/>
              <a:t>Acoustic </a:t>
            </a:r>
          </a:p>
          <a:p>
            <a:r>
              <a:rPr lang="en-US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522304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2530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The Nature of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012197"/>
            <a:ext cx="10325304" cy="57056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Basic image camera image formation</a:t>
            </a:r>
          </a:p>
          <a:p>
            <a:r>
              <a:rPr lang="en-US" dirty="0"/>
              <a:t>A camera forms an image from </a:t>
            </a:r>
            <a:r>
              <a:rPr lang="en-US" b="1" dirty="0"/>
              <a:t>scattered light</a:t>
            </a:r>
            <a:r>
              <a:rPr lang="en-US" dirty="0"/>
              <a:t> from an object </a:t>
            </a:r>
          </a:p>
          <a:p>
            <a:r>
              <a:rPr lang="en-US" dirty="0"/>
              <a:t>A </a:t>
            </a:r>
            <a:r>
              <a:rPr lang="en-US" b="1" dirty="0">
                <a:hlinkClick r:id="rId2"/>
              </a:rPr>
              <a:t>pinhole camera </a:t>
            </a:r>
            <a:r>
              <a:rPr lang="en-US" dirty="0"/>
              <a:t>or </a:t>
            </a:r>
            <a:r>
              <a:rPr lang="en-US" b="1" dirty="0">
                <a:hlinkClick r:id="rId3"/>
              </a:rPr>
              <a:t>camera obscura </a:t>
            </a:r>
            <a:r>
              <a:rPr lang="en-US" dirty="0"/>
              <a:t>forms an image by projecting light rays back to their source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519D95-0F2C-4DEC-A4BF-4153FDCB18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1434" y="2858396"/>
            <a:ext cx="4862026" cy="36409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B32BF3-3201-4633-9970-6A18582B644A}"/>
              </a:ext>
            </a:extLst>
          </p:cNvPr>
          <p:cNvSpPr txBox="1"/>
          <p:nvPr/>
        </p:nvSpPr>
        <p:spPr>
          <a:xfrm>
            <a:off x="4215041" y="6348475"/>
            <a:ext cx="393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Credit,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3612648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2530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The Nature of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012197"/>
            <a:ext cx="10325304" cy="57056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Basic image camera image formation </a:t>
            </a:r>
          </a:p>
          <a:p>
            <a:r>
              <a:rPr lang="en-US" dirty="0"/>
              <a:t>The smaller the aperture of the pinhole the light is focused to a point and the image is sharper, but less light passes</a:t>
            </a:r>
          </a:p>
          <a:p>
            <a:r>
              <a:rPr lang="en-US" dirty="0"/>
              <a:t>Aperture is parameterized by </a:t>
            </a:r>
            <a:r>
              <a:rPr lang="en-US" b="1" dirty="0">
                <a:hlinkClick r:id="rId2"/>
              </a:rPr>
              <a:t>f-stops or f-number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B32BF3-3201-4633-9970-6A18582B644A}"/>
              </a:ext>
            </a:extLst>
          </p:cNvPr>
          <p:cNvSpPr txBox="1"/>
          <p:nvPr/>
        </p:nvSpPr>
        <p:spPr>
          <a:xfrm>
            <a:off x="4215041" y="6348475"/>
            <a:ext cx="393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Credit, Wikipedia commons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1DF783-1E08-4942-9562-885C79708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395" y="2955094"/>
            <a:ext cx="8808253" cy="332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97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2530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The Nature of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012197"/>
            <a:ext cx="10325304" cy="57056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Basic image camera image formation </a:t>
            </a:r>
          </a:p>
          <a:p>
            <a:r>
              <a:rPr lang="en-US" dirty="0"/>
              <a:t>Adding a lens to the camera allows capturing more light with larger f-stop 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B32BF3-3201-4633-9970-6A18582B644A}"/>
              </a:ext>
            </a:extLst>
          </p:cNvPr>
          <p:cNvSpPr txBox="1"/>
          <p:nvPr/>
        </p:nvSpPr>
        <p:spPr>
          <a:xfrm>
            <a:off x="4215041" y="6348475"/>
            <a:ext cx="393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Credit, Wikipedia commons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6829E8-EAA8-4E9A-B1A4-9E210F05B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879" y="2505248"/>
            <a:ext cx="5129293" cy="389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374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2530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The Nature of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865502"/>
            <a:ext cx="10427991" cy="57056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Basic image camera image formation </a:t>
            </a:r>
          </a:p>
          <a:p>
            <a:r>
              <a:rPr lang="en-US" dirty="0"/>
              <a:t>In a digital camera a </a:t>
            </a:r>
            <a:r>
              <a:rPr lang="en-US" b="1" dirty="0"/>
              <a:t>photo-sensitive device</a:t>
            </a:r>
            <a:r>
              <a:rPr lang="en-US" dirty="0"/>
              <a:t> is placed on the image plane</a:t>
            </a:r>
          </a:p>
          <a:p>
            <a:r>
              <a:rPr lang="en-US" dirty="0"/>
              <a:t>The </a:t>
            </a:r>
            <a:r>
              <a:rPr lang="en-US" b="1" dirty="0"/>
              <a:t>Bayer-arrangement</a:t>
            </a:r>
            <a:r>
              <a:rPr lang="en-US" dirty="0"/>
              <a:t> is an example of a photo-sensitive device arrangement that captures the red, green blue, primary colors into discrete pixel in the image plane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B32BF3-3201-4633-9970-6A18582B644A}"/>
              </a:ext>
            </a:extLst>
          </p:cNvPr>
          <p:cNvSpPr txBox="1"/>
          <p:nvPr/>
        </p:nvSpPr>
        <p:spPr>
          <a:xfrm>
            <a:off x="4229711" y="6421823"/>
            <a:ext cx="393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Credit, Wikipedia commons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6829E8-EAA8-4E9A-B1A4-9E210F05B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942" y="3502347"/>
            <a:ext cx="3957023" cy="30061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62F5EB-3192-4443-A370-5BFCA35C2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837" y="3619705"/>
            <a:ext cx="4113560" cy="277139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38EDFABB-BEB5-4A70-8EA5-E505E0B0B18F}"/>
              </a:ext>
            </a:extLst>
          </p:cNvPr>
          <p:cNvSpPr/>
          <p:nvPr/>
        </p:nvSpPr>
        <p:spPr>
          <a:xfrm>
            <a:off x="4576891" y="4182131"/>
            <a:ext cx="3160610" cy="155990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Photo-sensitive device on image plane</a:t>
            </a:r>
          </a:p>
        </p:txBody>
      </p:sp>
    </p:spTree>
    <p:extLst>
      <p:ext uri="{BB962C8B-B14F-4D97-AF65-F5344CB8AC3E}">
        <p14:creationId xmlns:p14="http://schemas.microsoft.com/office/powerpoint/2010/main" val="1588137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What is Computer Vision?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012197"/>
            <a:ext cx="10515600" cy="57056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Computer vision is a collections of algorithms that allow computers to perform tasks with images    </a:t>
            </a:r>
          </a:p>
          <a:p>
            <a:r>
              <a:rPr lang="en-US" dirty="0"/>
              <a:t>Image enhancement and filtering</a:t>
            </a:r>
          </a:p>
          <a:p>
            <a:r>
              <a:rPr lang="en-US" dirty="0"/>
              <a:t>Object recognition or detection</a:t>
            </a:r>
          </a:p>
          <a:p>
            <a:r>
              <a:rPr lang="en-US" dirty="0"/>
              <a:t>Object identification</a:t>
            </a:r>
          </a:p>
          <a:p>
            <a:r>
              <a:rPr lang="en-US" dirty="0"/>
              <a:t>Scene interpretation and labeling</a:t>
            </a:r>
          </a:p>
          <a:p>
            <a:r>
              <a:rPr lang="en-US" dirty="0"/>
              <a:t>3D scene reconstruction </a:t>
            </a:r>
          </a:p>
          <a:p>
            <a:r>
              <a:rPr lang="en-US" dirty="0"/>
              <a:t>Similarity search</a:t>
            </a:r>
          </a:p>
          <a:p>
            <a:r>
              <a:rPr lang="en-US" dirty="0"/>
              <a:t>..….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716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 fontScale="92500" lnSpcReduction="10000"/>
          </a:bodyPr>
          <a:lstStyle/>
          <a:p>
            <a:r>
              <a:rPr lang="en-US" sz="4400" b="1" dirty="0"/>
              <a:t>Working With and Representation of </a:t>
            </a:r>
            <a:r>
              <a:rPr lang="en-US" sz="4400" b="1" dirty="0" err="1"/>
              <a:t>Digiatl</a:t>
            </a:r>
            <a:r>
              <a:rPr lang="en-US" sz="4400" b="1" dirty="0"/>
              <a:t> Image Data</a:t>
            </a:r>
          </a:p>
        </p:txBody>
      </p:sp>
    </p:spTree>
    <p:extLst>
      <p:ext uri="{BB962C8B-B14F-4D97-AF65-F5344CB8AC3E}">
        <p14:creationId xmlns:p14="http://schemas.microsoft.com/office/powerpoint/2010/main" val="209190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30642"/>
            <a:ext cx="11525250" cy="7132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A grey scale image is represented as a two dimensional tensor of pixel values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5" y="259162"/>
            <a:ext cx="11525250" cy="71323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Working with Image Data</a:t>
            </a:r>
            <a:endParaRPr lang="en-US" sz="4000" dirty="0">
              <a:latin typeface="Segoe"/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CBECA155-1317-4B29-B45F-486B17D4DA11}"/>
              </a:ext>
            </a:extLst>
          </p:cNvPr>
          <p:cNvSpPr txBox="1">
            <a:spLocks/>
          </p:cNvSpPr>
          <p:nvPr/>
        </p:nvSpPr>
        <p:spPr>
          <a:xfrm>
            <a:off x="378595" y="5515060"/>
            <a:ext cx="11525250" cy="128971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Unsigned integer pixel values have range {0,255}; white to black</a:t>
            </a:r>
          </a:p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Floating point pixel values I the range {0,1}; white to black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EC9865-2136-492B-8A13-510B6F8DF0F2}"/>
              </a:ext>
            </a:extLst>
          </p:cNvPr>
          <p:cNvSpPr/>
          <p:nvPr/>
        </p:nvSpPr>
        <p:spPr>
          <a:xfrm>
            <a:off x="3362014" y="2123274"/>
            <a:ext cx="3738147" cy="30163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0768CD-3F89-42CD-A39D-7448FDE92394}"/>
              </a:ext>
            </a:extLst>
          </p:cNvPr>
          <p:cNvSpPr/>
          <p:nvPr/>
        </p:nvSpPr>
        <p:spPr>
          <a:xfrm>
            <a:off x="6078694" y="2123274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,M-1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E668EC-7C73-4479-957A-3874AC6E0B09}"/>
              </a:ext>
            </a:extLst>
          </p:cNvPr>
          <p:cNvSpPr/>
          <p:nvPr/>
        </p:nvSpPr>
        <p:spPr>
          <a:xfrm>
            <a:off x="6078694" y="2486120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,M-1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C47367-B1B3-4E6B-81FF-65A4339B5C73}"/>
              </a:ext>
            </a:extLst>
          </p:cNvPr>
          <p:cNvSpPr/>
          <p:nvPr/>
        </p:nvSpPr>
        <p:spPr>
          <a:xfrm>
            <a:off x="6078694" y="2835296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,M-1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2040B1-D923-40E8-965A-F7BAB0E47921}"/>
              </a:ext>
            </a:extLst>
          </p:cNvPr>
          <p:cNvSpPr/>
          <p:nvPr/>
        </p:nvSpPr>
        <p:spPr>
          <a:xfrm>
            <a:off x="6078692" y="3198142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,M-1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9457C2-0DAF-4E1B-9192-F9F1437D343C}"/>
              </a:ext>
            </a:extLst>
          </p:cNvPr>
          <p:cNvSpPr/>
          <p:nvPr/>
        </p:nvSpPr>
        <p:spPr>
          <a:xfrm>
            <a:off x="6078691" y="4413938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,M-1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2C0575-6C75-48C8-8B9F-63B85E413A06}"/>
              </a:ext>
            </a:extLst>
          </p:cNvPr>
          <p:cNvSpPr/>
          <p:nvPr/>
        </p:nvSpPr>
        <p:spPr>
          <a:xfrm>
            <a:off x="6078689" y="4776784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N-1,M-1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5A7E78-3DB4-48E2-B87D-0B3FDB4F76A5}"/>
              </a:ext>
            </a:extLst>
          </p:cNvPr>
          <p:cNvSpPr txBox="1"/>
          <p:nvPr/>
        </p:nvSpPr>
        <p:spPr>
          <a:xfrm>
            <a:off x="6297586" y="3490608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9E1F3C-EEE4-4B79-9862-30DF9C7CBBFC}"/>
              </a:ext>
            </a:extLst>
          </p:cNvPr>
          <p:cNvSpPr/>
          <p:nvPr/>
        </p:nvSpPr>
        <p:spPr>
          <a:xfrm>
            <a:off x="3362019" y="2123274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5D2BA8-F74E-41FC-AEB8-C3B909BDEBA9}"/>
              </a:ext>
            </a:extLst>
          </p:cNvPr>
          <p:cNvSpPr/>
          <p:nvPr/>
        </p:nvSpPr>
        <p:spPr>
          <a:xfrm>
            <a:off x="3362019" y="2486120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77476F-FFE7-4845-90CC-5697033AC495}"/>
              </a:ext>
            </a:extLst>
          </p:cNvPr>
          <p:cNvSpPr/>
          <p:nvPr/>
        </p:nvSpPr>
        <p:spPr>
          <a:xfrm>
            <a:off x="3362019" y="2835296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876575-D417-4042-A8AB-B21EE756A47B}"/>
              </a:ext>
            </a:extLst>
          </p:cNvPr>
          <p:cNvSpPr/>
          <p:nvPr/>
        </p:nvSpPr>
        <p:spPr>
          <a:xfrm>
            <a:off x="3362017" y="3198142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65E99B-CE16-4729-AE30-247628CEC70F}"/>
              </a:ext>
            </a:extLst>
          </p:cNvPr>
          <p:cNvSpPr/>
          <p:nvPr/>
        </p:nvSpPr>
        <p:spPr>
          <a:xfrm>
            <a:off x="3362016" y="4413938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A505D4-3699-4785-92E7-D47F8B5D754A}"/>
              </a:ext>
            </a:extLst>
          </p:cNvPr>
          <p:cNvSpPr/>
          <p:nvPr/>
        </p:nvSpPr>
        <p:spPr>
          <a:xfrm>
            <a:off x="3362014" y="4776784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694F7C-A2D1-47F3-8A83-759599CAD49E}"/>
              </a:ext>
            </a:extLst>
          </p:cNvPr>
          <p:cNvSpPr txBox="1"/>
          <p:nvPr/>
        </p:nvSpPr>
        <p:spPr>
          <a:xfrm>
            <a:off x="3580911" y="3490608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C42E51-EE1C-4A3E-BCD1-A28F6CCF1882}"/>
              </a:ext>
            </a:extLst>
          </p:cNvPr>
          <p:cNvSpPr/>
          <p:nvPr/>
        </p:nvSpPr>
        <p:spPr>
          <a:xfrm>
            <a:off x="4383486" y="2123274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FF64F26-148F-4E10-ACB8-0E90C62B6AEF}"/>
              </a:ext>
            </a:extLst>
          </p:cNvPr>
          <p:cNvSpPr/>
          <p:nvPr/>
        </p:nvSpPr>
        <p:spPr>
          <a:xfrm>
            <a:off x="4383486" y="2486120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00A0DA-C397-4EDE-9D94-3BC8B76276F6}"/>
              </a:ext>
            </a:extLst>
          </p:cNvPr>
          <p:cNvSpPr/>
          <p:nvPr/>
        </p:nvSpPr>
        <p:spPr>
          <a:xfrm>
            <a:off x="4383486" y="2835296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569496-EB56-4F47-AA57-2EDC096173FF}"/>
              </a:ext>
            </a:extLst>
          </p:cNvPr>
          <p:cNvSpPr/>
          <p:nvPr/>
        </p:nvSpPr>
        <p:spPr>
          <a:xfrm>
            <a:off x="4383484" y="3198142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D0689C2-48E7-44F0-8AA1-4F6917CF7F50}"/>
              </a:ext>
            </a:extLst>
          </p:cNvPr>
          <p:cNvSpPr/>
          <p:nvPr/>
        </p:nvSpPr>
        <p:spPr>
          <a:xfrm>
            <a:off x="4383483" y="4413938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F65EE54-B9CA-4046-B67A-36980A876CC6}"/>
              </a:ext>
            </a:extLst>
          </p:cNvPr>
          <p:cNvSpPr/>
          <p:nvPr/>
        </p:nvSpPr>
        <p:spPr>
          <a:xfrm>
            <a:off x="4383481" y="4776784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448BAA-A0D2-4563-BDE8-63F58A889EC2}"/>
              </a:ext>
            </a:extLst>
          </p:cNvPr>
          <p:cNvSpPr txBox="1"/>
          <p:nvPr/>
        </p:nvSpPr>
        <p:spPr>
          <a:xfrm>
            <a:off x="4602378" y="3490608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133639-36F7-404B-94A5-8FE03FA6D29A}"/>
              </a:ext>
            </a:extLst>
          </p:cNvPr>
          <p:cNvSpPr txBox="1"/>
          <p:nvPr/>
        </p:nvSpPr>
        <p:spPr>
          <a:xfrm>
            <a:off x="5404953" y="2046324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359EBA-9A92-40EE-883E-B2787381350B}"/>
              </a:ext>
            </a:extLst>
          </p:cNvPr>
          <p:cNvSpPr txBox="1"/>
          <p:nvPr/>
        </p:nvSpPr>
        <p:spPr>
          <a:xfrm>
            <a:off x="5366115" y="2430732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12B774-C55B-4A7C-AB5C-EA746BE0E1AA}"/>
              </a:ext>
            </a:extLst>
          </p:cNvPr>
          <p:cNvSpPr txBox="1"/>
          <p:nvPr/>
        </p:nvSpPr>
        <p:spPr>
          <a:xfrm>
            <a:off x="5366115" y="2796821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881E8D-1ADA-4BC6-8D0C-97340527C7D1}"/>
              </a:ext>
            </a:extLst>
          </p:cNvPr>
          <p:cNvSpPr txBox="1"/>
          <p:nvPr/>
        </p:nvSpPr>
        <p:spPr>
          <a:xfrm>
            <a:off x="5313669" y="3169201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2EF8D5-8F3E-4F08-A7DA-A6F27095A27C}"/>
              </a:ext>
            </a:extLst>
          </p:cNvPr>
          <p:cNvSpPr txBox="1"/>
          <p:nvPr/>
        </p:nvSpPr>
        <p:spPr>
          <a:xfrm>
            <a:off x="5340565" y="4353358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967AB9-11E1-4402-BC7D-49141AE2311F}"/>
              </a:ext>
            </a:extLst>
          </p:cNvPr>
          <p:cNvSpPr txBox="1"/>
          <p:nvPr/>
        </p:nvSpPr>
        <p:spPr>
          <a:xfrm>
            <a:off x="5313669" y="4719447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365596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4" grpId="0" build="p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399631"/>
            <a:ext cx="11525250" cy="497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Multi-spectral images are represented as 3-dimensional tensors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2 spatial dimensions of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GB" baseline="30000" dirty="0">
                <a:ea typeface="Segoe UI" panose="020B0502040204020203" pitchFamily="34" charset="0"/>
                <a:cs typeface="Segoe UI" panose="020B0502040204020203" pitchFamily="34" charset="0"/>
              </a:rPr>
              <a:t>rd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dimension of frame are the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channels 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images have three channels – most usually red, green and blue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Spectrum of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colors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created by mixing primary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colors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with correct intensity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Scientific images can have many spectral channels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Example: multi-spectral remote sensing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Multi-spectral astrophysical images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5" y="185814"/>
            <a:ext cx="11525250" cy="76281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Working with Multi-Spectral Data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7425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14952" y="863514"/>
            <a:ext cx="11525250" cy="84530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image is a 3-dimensional tensor representing the three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channels</a:t>
            </a:r>
          </a:p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Mix (sum) primary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channels to create spectrum of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colors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197" y="213521"/>
            <a:ext cx="11586005" cy="49302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Working with Image Data</a:t>
            </a:r>
            <a:endParaRPr lang="en-US" dirty="0">
              <a:latin typeface="Segoe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20FA877-8CFD-4D29-A436-CCA8136EB4CC}"/>
              </a:ext>
            </a:extLst>
          </p:cNvPr>
          <p:cNvSpPr/>
          <p:nvPr/>
        </p:nvSpPr>
        <p:spPr>
          <a:xfrm>
            <a:off x="5392362" y="2935942"/>
            <a:ext cx="4381192" cy="3016356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F373EC2-1E32-4352-8805-6874721F8337}"/>
              </a:ext>
            </a:extLst>
          </p:cNvPr>
          <p:cNvSpPr/>
          <p:nvPr/>
        </p:nvSpPr>
        <p:spPr>
          <a:xfrm>
            <a:off x="8533202" y="2935942"/>
            <a:ext cx="1240352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,M-1,2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BB8E6CB-6718-472A-816E-D393FF2D43C2}"/>
              </a:ext>
            </a:extLst>
          </p:cNvPr>
          <p:cNvSpPr/>
          <p:nvPr/>
        </p:nvSpPr>
        <p:spPr>
          <a:xfrm>
            <a:off x="8533201" y="3298788"/>
            <a:ext cx="124035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,M-1,2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C395A0A-395B-47CC-8C02-6815AE803D40}"/>
              </a:ext>
            </a:extLst>
          </p:cNvPr>
          <p:cNvSpPr/>
          <p:nvPr/>
        </p:nvSpPr>
        <p:spPr>
          <a:xfrm>
            <a:off x="8533202" y="3647964"/>
            <a:ext cx="1240354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,M-1,2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E16C760-E986-4E80-BEC0-E9323A23C731}"/>
              </a:ext>
            </a:extLst>
          </p:cNvPr>
          <p:cNvSpPr/>
          <p:nvPr/>
        </p:nvSpPr>
        <p:spPr>
          <a:xfrm>
            <a:off x="8533200" y="4010810"/>
            <a:ext cx="1240356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,M-1,2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0B672BC-E8C4-4F8C-98E9-6B364305E61F}"/>
              </a:ext>
            </a:extLst>
          </p:cNvPr>
          <p:cNvSpPr/>
          <p:nvPr/>
        </p:nvSpPr>
        <p:spPr>
          <a:xfrm>
            <a:off x="8533199" y="5226606"/>
            <a:ext cx="1240359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,M-1,2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FAF2EC1-3D9A-41C1-8BFA-0FE67B267145}"/>
              </a:ext>
            </a:extLst>
          </p:cNvPr>
          <p:cNvSpPr/>
          <p:nvPr/>
        </p:nvSpPr>
        <p:spPr>
          <a:xfrm>
            <a:off x="8533197" y="5589452"/>
            <a:ext cx="124035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N-1,M-1,2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C8A3F85-1694-49BB-A51C-E7E85A003EA4}"/>
              </a:ext>
            </a:extLst>
          </p:cNvPr>
          <p:cNvSpPr txBox="1"/>
          <p:nvPr/>
        </p:nvSpPr>
        <p:spPr>
          <a:xfrm>
            <a:off x="8752094" y="4303276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651E442-365A-4F55-AC0B-7E558162D17C}"/>
              </a:ext>
            </a:extLst>
          </p:cNvPr>
          <p:cNvSpPr txBox="1"/>
          <p:nvPr/>
        </p:nvSpPr>
        <p:spPr>
          <a:xfrm>
            <a:off x="7768177" y="5532115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53E0D8F-A4A9-498C-BA48-D295EE8A8A82}"/>
              </a:ext>
            </a:extLst>
          </p:cNvPr>
          <p:cNvSpPr/>
          <p:nvPr/>
        </p:nvSpPr>
        <p:spPr>
          <a:xfrm>
            <a:off x="5392364" y="5226606"/>
            <a:ext cx="1240359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,0,0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F88378A-3788-448A-9734-3B0F41981163}"/>
              </a:ext>
            </a:extLst>
          </p:cNvPr>
          <p:cNvSpPr/>
          <p:nvPr/>
        </p:nvSpPr>
        <p:spPr>
          <a:xfrm>
            <a:off x="5392362" y="5589452"/>
            <a:ext cx="124035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N-1,0,2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4F91CE4-E30D-4A50-997C-F08977F815A5}"/>
              </a:ext>
            </a:extLst>
          </p:cNvPr>
          <p:cNvSpPr/>
          <p:nvPr/>
        </p:nvSpPr>
        <p:spPr>
          <a:xfrm>
            <a:off x="6628920" y="5226606"/>
            <a:ext cx="1240359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,1,0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A5A6B1B-CD4F-4B5B-90E3-ACFF713AC73F}"/>
              </a:ext>
            </a:extLst>
          </p:cNvPr>
          <p:cNvSpPr/>
          <p:nvPr/>
        </p:nvSpPr>
        <p:spPr>
          <a:xfrm>
            <a:off x="6628918" y="5589452"/>
            <a:ext cx="124035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N-1,1,2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11CB118-2DF1-46D1-BB9F-8C52AE7CE087}"/>
              </a:ext>
            </a:extLst>
          </p:cNvPr>
          <p:cNvSpPr/>
          <p:nvPr/>
        </p:nvSpPr>
        <p:spPr>
          <a:xfrm>
            <a:off x="4081070" y="2573096"/>
            <a:ext cx="4381192" cy="3016356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798A47A-97C1-4A18-9400-88D783FCF67B}"/>
              </a:ext>
            </a:extLst>
          </p:cNvPr>
          <p:cNvSpPr/>
          <p:nvPr/>
        </p:nvSpPr>
        <p:spPr>
          <a:xfrm>
            <a:off x="7221910" y="2573096"/>
            <a:ext cx="1240352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,M-1,1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7793764-9204-4217-9BE6-5124C280DDD4}"/>
              </a:ext>
            </a:extLst>
          </p:cNvPr>
          <p:cNvSpPr/>
          <p:nvPr/>
        </p:nvSpPr>
        <p:spPr>
          <a:xfrm>
            <a:off x="7221909" y="2935942"/>
            <a:ext cx="124035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,M-1,1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CF5DBC8-D8AC-465E-A9D8-02125F866709}"/>
              </a:ext>
            </a:extLst>
          </p:cNvPr>
          <p:cNvSpPr/>
          <p:nvPr/>
        </p:nvSpPr>
        <p:spPr>
          <a:xfrm>
            <a:off x="7221910" y="3285118"/>
            <a:ext cx="1240354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,M-1,1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4CD99A6-C225-4908-B121-6985FE30C017}"/>
              </a:ext>
            </a:extLst>
          </p:cNvPr>
          <p:cNvSpPr/>
          <p:nvPr/>
        </p:nvSpPr>
        <p:spPr>
          <a:xfrm>
            <a:off x="7221908" y="3647964"/>
            <a:ext cx="1240356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,M-1,1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B9D30D78-1C1A-477B-962D-440EE52D60B1}"/>
              </a:ext>
            </a:extLst>
          </p:cNvPr>
          <p:cNvSpPr/>
          <p:nvPr/>
        </p:nvSpPr>
        <p:spPr>
          <a:xfrm>
            <a:off x="7221907" y="4863760"/>
            <a:ext cx="1240359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,M-1,1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6E46C26-CA70-434C-A793-8176F657740A}"/>
              </a:ext>
            </a:extLst>
          </p:cNvPr>
          <p:cNvSpPr/>
          <p:nvPr/>
        </p:nvSpPr>
        <p:spPr>
          <a:xfrm>
            <a:off x="7221905" y="5226606"/>
            <a:ext cx="124035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N-1,M-1,1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9C3B268-46A9-4A29-8205-3EBFEB59045B}"/>
              </a:ext>
            </a:extLst>
          </p:cNvPr>
          <p:cNvSpPr txBox="1"/>
          <p:nvPr/>
        </p:nvSpPr>
        <p:spPr>
          <a:xfrm>
            <a:off x="7440802" y="3940430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DA10FD9-B571-477A-A811-038E1B4DB0BC}"/>
              </a:ext>
            </a:extLst>
          </p:cNvPr>
          <p:cNvSpPr txBox="1"/>
          <p:nvPr/>
        </p:nvSpPr>
        <p:spPr>
          <a:xfrm>
            <a:off x="6574299" y="2499389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2426577-B9B7-4BEA-A792-88D42E0F6006}"/>
              </a:ext>
            </a:extLst>
          </p:cNvPr>
          <p:cNvSpPr txBox="1"/>
          <p:nvPr/>
        </p:nvSpPr>
        <p:spPr>
          <a:xfrm>
            <a:off x="6535461" y="2883797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96EE260-3A62-43D7-A9BB-854EB10C7545}"/>
              </a:ext>
            </a:extLst>
          </p:cNvPr>
          <p:cNvSpPr txBox="1"/>
          <p:nvPr/>
        </p:nvSpPr>
        <p:spPr>
          <a:xfrm>
            <a:off x="6535461" y="3249886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E841BF7-16E3-427F-B181-F9DD688E308F}"/>
              </a:ext>
            </a:extLst>
          </p:cNvPr>
          <p:cNvSpPr txBox="1"/>
          <p:nvPr/>
        </p:nvSpPr>
        <p:spPr>
          <a:xfrm>
            <a:off x="6483015" y="3622266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89F98B3-2FB8-4DDE-83DC-3802183701F0}"/>
              </a:ext>
            </a:extLst>
          </p:cNvPr>
          <p:cNvSpPr txBox="1"/>
          <p:nvPr/>
        </p:nvSpPr>
        <p:spPr>
          <a:xfrm>
            <a:off x="6509911" y="4806423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898731B-677B-4415-94AE-C00D2ADBB6C1}"/>
              </a:ext>
            </a:extLst>
          </p:cNvPr>
          <p:cNvSpPr txBox="1"/>
          <p:nvPr/>
        </p:nvSpPr>
        <p:spPr>
          <a:xfrm>
            <a:off x="6456885" y="5169269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2DFE75C-A035-4A3D-B396-C7B7AF0B2EFF}"/>
              </a:ext>
            </a:extLst>
          </p:cNvPr>
          <p:cNvSpPr/>
          <p:nvPr/>
        </p:nvSpPr>
        <p:spPr>
          <a:xfrm>
            <a:off x="4107205" y="2576339"/>
            <a:ext cx="1240352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0 ,0,0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83642A6-0C4F-4D0F-A746-8C6C6E9D5FC8}"/>
              </a:ext>
            </a:extLst>
          </p:cNvPr>
          <p:cNvSpPr/>
          <p:nvPr/>
        </p:nvSpPr>
        <p:spPr>
          <a:xfrm>
            <a:off x="4107204" y="2939185"/>
            <a:ext cx="124035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1 ,0,0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03E6A155-6345-41F7-8E92-25934C5064A9}"/>
              </a:ext>
            </a:extLst>
          </p:cNvPr>
          <p:cNvSpPr/>
          <p:nvPr/>
        </p:nvSpPr>
        <p:spPr>
          <a:xfrm>
            <a:off x="4107205" y="3288361"/>
            <a:ext cx="1240354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2 ,0,0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45B950EA-5D2E-4C65-BCDF-157B34483B05}"/>
              </a:ext>
            </a:extLst>
          </p:cNvPr>
          <p:cNvSpPr/>
          <p:nvPr/>
        </p:nvSpPr>
        <p:spPr>
          <a:xfrm>
            <a:off x="4107203" y="3651207"/>
            <a:ext cx="1240356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3 ,0,0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167E59B-1E4B-4557-8DA8-D42AD308298C}"/>
              </a:ext>
            </a:extLst>
          </p:cNvPr>
          <p:cNvSpPr/>
          <p:nvPr/>
        </p:nvSpPr>
        <p:spPr>
          <a:xfrm>
            <a:off x="4081072" y="4863760"/>
            <a:ext cx="1240359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,0,0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FB840F5-2BDA-4722-8023-8182BC9FCF43}"/>
              </a:ext>
            </a:extLst>
          </p:cNvPr>
          <p:cNvSpPr/>
          <p:nvPr/>
        </p:nvSpPr>
        <p:spPr>
          <a:xfrm>
            <a:off x="4081070" y="5226606"/>
            <a:ext cx="124035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N-1,0,1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7CB2051-47A4-4A0C-A879-533629D2DD83}"/>
              </a:ext>
            </a:extLst>
          </p:cNvPr>
          <p:cNvSpPr txBox="1"/>
          <p:nvPr/>
        </p:nvSpPr>
        <p:spPr>
          <a:xfrm>
            <a:off x="4326097" y="3943673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773139C-337B-44A0-A490-F8987592A654}"/>
              </a:ext>
            </a:extLst>
          </p:cNvPr>
          <p:cNvSpPr/>
          <p:nvPr/>
        </p:nvSpPr>
        <p:spPr>
          <a:xfrm>
            <a:off x="5343761" y="2576339"/>
            <a:ext cx="1240352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0 ,1,0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666A6EC-A100-4ACA-88FA-0509913AB8FA}"/>
              </a:ext>
            </a:extLst>
          </p:cNvPr>
          <p:cNvSpPr/>
          <p:nvPr/>
        </p:nvSpPr>
        <p:spPr>
          <a:xfrm>
            <a:off x="5343760" y="2939185"/>
            <a:ext cx="124035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1 ,1,0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F4ED4AE-12A5-4F32-9F8F-1D21DF83C71A}"/>
              </a:ext>
            </a:extLst>
          </p:cNvPr>
          <p:cNvSpPr/>
          <p:nvPr/>
        </p:nvSpPr>
        <p:spPr>
          <a:xfrm>
            <a:off x="5343761" y="3288361"/>
            <a:ext cx="1240354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2 1,0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B927B37D-BF4D-409D-9FC9-0BCB5ED0059E}"/>
              </a:ext>
            </a:extLst>
          </p:cNvPr>
          <p:cNvSpPr/>
          <p:nvPr/>
        </p:nvSpPr>
        <p:spPr>
          <a:xfrm>
            <a:off x="5343759" y="3651207"/>
            <a:ext cx="1240356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3 ,1,0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C00AE4B9-A19B-4051-8DE0-3CD4C548C5E5}"/>
              </a:ext>
            </a:extLst>
          </p:cNvPr>
          <p:cNvSpPr/>
          <p:nvPr/>
        </p:nvSpPr>
        <p:spPr>
          <a:xfrm>
            <a:off x="5317628" y="4863760"/>
            <a:ext cx="1240359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,1,0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C74EDAE5-3500-4BE7-8946-F0C902FA4CB4}"/>
              </a:ext>
            </a:extLst>
          </p:cNvPr>
          <p:cNvSpPr/>
          <p:nvPr/>
        </p:nvSpPr>
        <p:spPr>
          <a:xfrm>
            <a:off x="5317626" y="5226606"/>
            <a:ext cx="124035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N-1,1,1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D86577D-E56A-47AB-B99A-D07B1F3F15EA}"/>
              </a:ext>
            </a:extLst>
          </p:cNvPr>
          <p:cNvSpPr txBox="1"/>
          <p:nvPr/>
        </p:nvSpPr>
        <p:spPr>
          <a:xfrm>
            <a:off x="5562653" y="3943673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C01E289-FB8E-459B-88FC-4B7A0CB290DB}"/>
              </a:ext>
            </a:extLst>
          </p:cNvPr>
          <p:cNvSpPr/>
          <p:nvPr/>
        </p:nvSpPr>
        <p:spPr>
          <a:xfrm>
            <a:off x="2795908" y="2121467"/>
            <a:ext cx="4381192" cy="3016356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1EE0A431-176E-45F5-B597-5500C8430A56}"/>
              </a:ext>
            </a:extLst>
          </p:cNvPr>
          <p:cNvSpPr/>
          <p:nvPr/>
        </p:nvSpPr>
        <p:spPr>
          <a:xfrm>
            <a:off x="5936748" y="2121467"/>
            <a:ext cx="1240352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,M-1,0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E1EF60A-066F-4829-A455-1EE390D9BDD5}"/>
              </a:ext>
            </a:extLst>
          </p:cNvPr>
          <p:cNvSpPr/>
          <p:nvPr/>
        </p:nvSpPr>
        <p:spPr>
          <a:xfrm>
            <a:off x="5936747" y="2484313"/>
            <a:ext cx="124035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,M-1,0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318C3E8-D046-4DC4-97E8-09EE6DCCAD37}"/>
              </a:ext>
            </a:extLst>
          </p:cNvPr>
          <p:cNvSpPr/>
          <p:nvPr/>
        </p:nvSpPr>
        <p:spPr>
          <a:xfrm>
            <a:off x="5936748" y="2833489"/>
            <a:ext cx="1240354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,M-1,0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72FFB51-1074-4ED8-BD1A-1655D05B84CB}"/>
              </a:ext>
            </a:extLst>
          </p:cNvPr>
          <p:cNvSpPr/>
          <p:nvPr/>
        </p:nvSpPr>
        <p:spPr>
          <a:xfrm>
            <a:off x="5936746" y="3196335"/>
            <a:ext cx="1240356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,M-1,0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7C8B6B4-FECA-4F50-A3D4-A1A0EAF3F4D3}"/>
              </a:ext>
            </a:extLst>
          </p:cNvPr>
          <p:cNvSpPr/>
          <p:nvPr/>
        </p:nvSpPr>
        <p:spPr>
          <a:xfrm>
            <a:off x="5936745" y="4412131"/>
            <a:ext cx="1240359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,M-1,0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E6E2121A-9D02-4311-A065-AB8B247E56D5}"/>
              </a:ext>
            </a:extLst>
          </p:cNvPr>
          <p:cNvSpPr/>
          <p:nvPr/>
        </p:nvSpPr>
        <p:spPr>
          <a:xfrm>
            <a:off x="5936743" y="4774977"/>
            <a:ext cx="124035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N-1,M-1,0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5EADD1E-2EFC-429B-B093-C852936CC0D5}"/>
              </a:ext>
            </a:extLst>
          </p:cNvPr>
          <p:cNvSpPr txBox="1"/>
          <p:nvPr/>
        </p:nvSpPr>
        <p:spPr>
          <a:xfrm>
            <a:off x="6155640" y="3488801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C6B6F23-E066-4B41-8655-D4BDE5CBC990}"/>
              </a:ext>
            </a:extLst>
          </p:cNvPr>
          <p:cNvSpPr txBox="1"/>
          <p:nvPr/>
        </p:nvSpPr>
        <p:spPr>
          <a:xfrm>
            <a:off x="5263007" y="2044517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75222CD7-EFB5-400E-AC8B-9E0C419F4874}"/>
              </a:ext>
            </a:extLst>
          </p:cNvPr>
          <p:cNvSpPr txBox="1"/>
          <p:nvPr/>
        </p:nvSpPr>
        <p:spPr>
          <a:xfrm>
            <a:off x="5224169" y="2428925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10DA5B7-865A-4512-B65B-E894C375B630}"/>
              </a:ext>
            </a:extLst>
          </p:cNvPr>
          <p:cNvSpPr txBox="1"/>
          <p:nvPr/>
        </p:nvSpPr>
        <p:spPr>
          <a:xfrm>
            <a:off x="5224169" y="2795014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2EBE05B-E066-4FCB-BA4D-177F86AE66EF}"/>
              </a:ext>
            </a:extLst>
          </p:cNvPr>
          <p:cNvSpPr txBox="1"/>
          <p:nvPr/>
        </p:nvSpPr>
        <p:spPr>
          <a:xfrm>
            <a:off x="5171723" y="3167394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78BBA1CB-3099-4E48-87DB-DD3424A3954D}"/>
              </a:ext>
            </a:extLst>
          </p:cNvPr>
          <p:cNvSpPr txBox="1"/>
          <p:nvPr/>
        </p:nvSpPr>
        <p:spPr>
          <a:xfrm>
            <a:off x="5198619" y="4351551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94C614F-B15A-4AE1-AE3C-10623971AE44}"/>
              </a:ext>
            </a:extLst>
          </p:cNvPr>
          <p:cNvSpPr txBox="1"/>
          <p:nvPr/>
        </p:nvSpPr>
        <p:spPr>
          <a:xfrm>
            <a:off x="5171723" y="4717640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91B617D0-BA40-4984-BC08-006A83E3EBB7}"/>
              </a:ext>
            </a:extLst>
          </p:cNvPr>
          <p:cNvSpPr/>
          <p:nvPr/>
        </p:nvSpPr>
        <p:spPr>
          <a:xfrm>
            <a:off x="2795913" y="2121467"/>
            <a:ext cx="1240352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0 ,0,0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0AB7A338-7904-41DC-8D72-8E5C8C276AEE}"/>
              </a:ext>
            </a:extLst>
          </p:cNvPr>
          <p:cNvSpPr/>
          <p:nvPr/>
        </p:nvSpPr>
        <p:spPr>
          <a:xfrm>
            <a:off x="2795912" y="2484313"/>
            <a:ext cx="124035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1 ,0,0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BECF8F1-9E70-4A69-9AB3-114B5991D6AB}"/>
              </a:ext>
            </a:extLst>
          </p:cNvPr>
          <p:cNvSpPr/>
          <p:nvPr/>
        </p:nvSpPr>
        <p:spPr>
          <a:xfrm>
            <a:off x="2795913" y="2833489"/>
            <a:ext cx="1240354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2 ,0,0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20A527A3-781F-4B30-84FC-1F91D0E6F855}"/>
              </a:ext>
            </a:extLst>
          </p:cNvPr>
          <p:cNvSpPr/>
          <p:nvPr/>
        </p:nvSpPr>
        <p:spPr>
          <a:xfrm>
            <a:off x="2795911" y="3196335"/>
            <a:ext cx="1240356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3 ,0,0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7458C88-66B5-4646-A814-7F16059DD644}"/>
              </a:ext>
            </a:extLst>
          </p:cNvPr>
          <p:cNvSpPr/>
          <p:nvPr/>
        </p:nvSpPr>
        <p:spPr>
          <a:xfrm>
            <a:off x="2795910" y="4412131"/>
            <a:ext cx="1240359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,0,0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473054C0-921D-4F30-9D99-878AF3213FE8}"/>
              </a:ext>
            </a:extLst>
          </p:cNvPr>
          <p:cNvSpPr/>
          <p:nvPr/>
        </p:nvSpPr>
        <p:spPr>
          <a:xfrm>
            <a:off x="2795908" y="4774977"/>
            <a:ext cx="124035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N-1,0,0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A83C38E-7CBC-4CE6-8F9B-C98AA57FE49D}"/>
              </a:ext>
            </a:extLst>
          </p:cNvPr>
          <p:cNvSpPr txBox="1"/>
          <p:nvPr/>
        </p:nvSpPr>
        <p:spPr>
          <a:xfrm>
            <a:off x="3014805" y="3488801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97185130-DCA6-4564-8A2C-15E3263BDF30}"/>
              </a:ext>
            </a:extLst>
          </p:cNvPr>
          <p:cNvSpPr/>
          <p:nvPr/>
        </p:nvSpPr>
        <p:spPr>
          <a:xfrm>
            <a:off x="4032469" y="2121467"/>
            <a:ext cx="1240352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0 ,1,0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6CF7CE59-107E-475B-93FE-4043207629BF}"/>
              </a:ext>
            </a:extLst>
          </p:cNvPr>
          <p:cNvSpPr/>
          <p:nvPr/>
        </p:nvSpPr>
        <p:spPr>
          <a:xfrm>
            <a:off x="4032468" y="2484313"/>
            <a:ext cx="124035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1 ,1,0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1981F35A-BE02-452E-AE2C-864DF14D86EA}"/>
              </a:ext>
            </a:extLst>
          </p:cNvPr>
          <p:cNvSpPr/>
          <p:nvPr/>
        </p:nvSpPr>
        <p:spPr>
          <a:xfrm>
            <a:off x="4032469" y="2833489"/>
            <a:ext cx="1240354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2 1,0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1AE2D7BA-EE22-4122-8E2C-85FC4A66CB23}"/>
              </a:ext>
            </a:extLst>
          </p:cNvPr>
          <p:cNvSpPr/>
          <p:nvPr/>
        </p:nvSpPr>
        <p:spPr>
          <a:xfrm>
            <a:off x="4032467" y="3196335"/>
            <a:ext cx="1240356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3 ,1,0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834B030E-B92B-4C25-9797-5A60C889C96B}"/>
              </a:ext>
            </a:extLst>
          </p:cNvPr>
          <p:cNvSpPr/>
          <p:nvPr/>
        </p:nvSpPr>
        <p:spPr>
          <a:xfrm>
            <a:off x="4032466" y="4412131"/>
            <a:ext cx="1240359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,1,0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0425123A-1A2C-4743-9B1E-B7CF8A727597}"/>
              </a:ext>
            </a:extLst>
          </p:cNvPr>
          <p:cNvSpPr/>
          <p:nvPr/>
        </p:nvSpPr>
        <p:spPr>
          <a:xfrm>
            <a:off x="4032464" y="4774977"/>
            <a:ext cx="124035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N-1,1,0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607EF482-5763-41FC-922E-A3A95F1D4022}"/>
              </a:ext>
            </a:extLst>
          </p:cNvPr>
          <p:cNvSpPr txBox="1"/>
          <p:nvPr/>
        </p:nvSpPr>
        <p:spPr>
          <a:xfrm>
            <a:off x="4251361" y="3488801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6B8284C7-C1C1-4E6A-85E1-BFF4A12FC880}"/>
              </a:ext>
            </a:extLst>
          </p:cNvPr>
          <p:cNvSpPr txBox="1"/>
          <p:nvPr/>
        </p:nvSpPr>
        <p:spPr>
          <a:xfrm>
            <a:off x="7330270" y="2128595"/>
            <a:ext cx="1151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Green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1BD58A3-9423-473D-9B9E-00563A69EDDB}"/>
              </a:ext>
            </a:extLst>
          </p:cNvPr>
          <p:cNvSpPr txBox="1"/>
          <p:nvPr/>
        </p:nvSpPr>
        <p:spPr>
          <a:xfrm>
            <a:off x="6076305" y="1726036"/>
            <a:ext cx="1151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Red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117423BB-4987-4BC1-902E-177FD8EEF47B}"/>
              </a:ext>
            </a:extLst>
          </p:cNvPr>
          <p:cNvSpPr txBox="1"/>
          <p:nvPr/>
        </p:nvSpPr>
        <p:spPr>
          <a:xfrm>
            <a:off x="8622046" y="2501326"/>
            <a:ext cx="1151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Blue</a:t>
            </a:r>
          </a:p>
        </p:txBody>
      </p:sp>
      <p:sp>
        <p:nvSpPr>
          <p:cNvPr id="178" name="Content Placeholder 6">
            <a:extLst>
              <a:ext uri="{FF2B5EF4-FFF2-40B4-BE49-F238E27FC236}">
                <a16:creationId xmlns:a16="http://schemas.microsoft.com/office/drawing/2014/main" id="{19F9A40E-75AD-41AA-8FC6-B666FCF5D9CE}"/>
              </a:ext>
            </a:extLst>
          </p:cNvPr>
          <p:cNvSpPr txBox="1">
            <a:spLocks/>
          </p:cNvSpPr>
          <p:nvPr/>
        </p:nvSpPr>
        <p:spPr>
          <a:xfrm>
            <a:off x="378595" y="6161728"/>
            <a:ext cx="11525250" cy="685216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Intensity of each </a:t>
            </a:r>
            <a:r>
              <a:rPr lang="en-GB" sz="2800" dirty="0" err="1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 channel is on a scale of {0,255} or {0,1}</a:t>
            </a:r>
          </a:p>
          <a:p>
            <a:pPr marL="0" indent="0">
              <a:buFont typeface="Arial" pitchFamily="34" charset="0"/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04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/>
      <p:bldP spid="114" grpId="0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/>
      <p:bldP spid="175" grpId="0"/>
      <p:bldP spid="176" grpId="0"/>
      <p:bldP spid="177" grpId="0"/>
      <p:bldP spid="178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29621" y="1244921"/>
            <a:ext cx="5076338" cy="42757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image is a 3-dimensional tensor representing the three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channels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Intensity of primary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is the pixel value in the channel on a scale of {0,255} or {0,1}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Mix (sum) primary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channels to create spectrum of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colors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90" y="188259"/>
            <a:ext cx="11610455" cy="51132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Working with Image Data</a:t>
            </a:r>
            <a:endParaRPr lang="en-US" dirty="0">
              <a:latin typeface="Sego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CF4033-2219-440F-BA7E-7AFE2BEE7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033" y="699581"/>
            <a:ext cx="5913121" cy="597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70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29620" y="1244921"/>
            <a:ext cx="6714436" cy="5351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Many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schemes used in image representation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RGB is simple and most widely used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Example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CIE 1931 (aka XYZ)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uses wavelength and luminance to create a rich spectrum of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optimized for human vision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Many other schemes exist and are used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Can convert between schemes –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  <a:hlinkClick r:id="rId4"/>
              </a:rPr>
              <a:t>e.g.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  <a:hlinkClick r:id="rId4"/>
              </a:rPr>
              <a:t>skimage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But conversion may not be exact!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620" y="339142"/>
            <a:ext cx="11386547" cy="49302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Working with Image Data</a:t>
            </a:r>
            <a:endParaRPr lang="en-US" dirty="0">
              <a:latin typeface="Sego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7C486E-69B6-4710-A2BB-26BF3E2E42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4054" y="966555"/>
            <a:ext cx="4566123" cy="49248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4439ED-9C7B-4DAF-8A30-4AA105FBC841}"/>
              </a:ext>
            </a:extLst>
          </p:cNvPr>
          <p:cNvSpPr txBox="1"/>
          <p:nvPr/>
        </p:nvSpPr>
        <p:spPr>
          <a:xfrm>
            <a:off x="7921540" y="6005426"/>
            <a:ext cx="393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Credit,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3571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29619" y="1244922"/>
            <a:ext cx="11720967" cy="2288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Many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schemes used in image representation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Hue, Saturation and Value (HSV) another alternative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Can convert between schemes –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e.g.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skimage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 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But conversion may not be exact!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620" y="339142"/>
            <a:ext cx="11386547" cy="49302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Working with Image Data</a:t>
            </a:r>
            <a:endParaRPr lang="en-US" dirty="0">
              <a:latin typeface="Sego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4439ED-9C7B-4DAF-8A30-4AA105FBC841}"/>
              </a:ext>
            </a:extLst>
          </p:cNvPr>
          <p:cNvSpPr txBox="1"/>
          <p:nvPr/>
        </p:nvSpPr>
        <p:spPr>
          <a:xfrm>
            <a:off x="7921540" y="6005426"/>
            <a:ext cx="393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Credit, Wikipedia commons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D009939-B6EE-4FB4-8BEF-D3FD06E33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98" y="3533362"/>
            <a:ext cx="7991475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73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399631"/>
            <a:ext cx="11525250" cy="497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Video is represented as a 4-dimensional tensor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2 spatial dimensions for each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channel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GB" baseline="30000" dirty="0">
                <a:ea typeface="Segoe UI" panose="020B0502040204020203" pitchFamily="34" charset="0"/>
                <a:cs typeface="Segoe UI" panose="020B0502040204020203" pitchFamily="34" charset="0"/>
              </a:rPr>
              <a:t>rd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dimension are the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channels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GB" baseline="30000" dirty="0">
                <a:ea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dimension is the time sequence of images (frames)</a:t>
            </a:r>
          </a:p>
          <a:p>
            <a:pPr marL="0" indent="0">
              <a:buNone/>
            </a:pP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416" y="298280"/>
            <a:ext cx="11478429" cy="69435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Working with Image Data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19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30642"/>
            <a:ext cx="9379180" cy="62947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Machine learning algorithms use one data sample at a time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84" y="195769"/>
            <a:ext cx="11414861" cy="79092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Working with Image Data</a:t>
            </a:r>
            <a:endParaRPr lang="en-US" sz="4000" dirty="0">
              <a:latin typeface="Segoe"/>
            </a:endParaRPr>
          </a:p>
        </p:txBody>
      </p:sp>
      <p:sp>
        <p:nvSpPr>
          <p:cNvPr id="34" name="Content Placeholder 6">
            <a:extLst>
              <a:ext uri="{FF2B5EF4-FFF2-40B4-BE49-F238E27FC236}">
                <a16:creationId xmlns:a16="http://schemas.microsoft.com/office/drawing/2014/main" id="{878F1850-2B34-44B2-AF2D-9D7BA5931DD2}"/>
              </a:ext>
            </a:extLst>
          </p:cNvPr>
          <p:cNvSpPr txBox="1">
            <a:spLocks/>
          </p:cNvSpPr>
          <p:nvPr/>
        </p:nvSpPr>
        <p:spPr>
          <a:xfrm>
            <a:off x="378595" y="2894988"/>
            <a:ext cx="3974200" cy="106950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image data, we must </a:t>
            </a:r>
            <a:r>
              <a:rPr lang="en-GB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flatten</a:t>
            </a: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the image:</a:t>
            </a:r>
          </a:p>
          <a:p>
            <a:pPr marL="0" indent="0">
              <a:buFont typeface="Arial" pitchFamily="34" charset="0"/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FEAAD19-F5C8-48E7-BEFD-AF06F6D97CCA}"/>
              </a:ext>
            </a:extLst>
          </p:cNvPr>
          <p:cNvSpPr/>
          <p:nvPr/>
        </p:nvSpPr>
        <p:spPr>
          <a:xfrm>
            <a:off x="4856839" y="2324558"/>
            <a:ext cx="3738147" cy="30163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87FFE0C-0F06-4A80-B10F-04CCB6543209}"/>
              </a:ext>
            </a:extLst>
          </p:cNvPr>
          <p:cNvSpPr/>
          <p:nvPr/>
        </p:nvSpPr>
        <p:spPr>
          <a:xfrm>
            <a:off x="10464067" y="1077650"/>
            <a:ext cx="974192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0,0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FB39C0F-0051-46D3-9719-209117C118C4}"/>
              </a:ext>
            </a:extLst>
          </p:cNvPr>
          <p:cNvSpPr/>
          <p:nvPr/>
        </p:nvSpPr>
        <p:spPr>
          <a:xfrm>
            <a:off x="10464066" y="1440496"/>
            <a:ext cx="97419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1,0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C50D43E-F4BF-43B0-8855-783623069E39}"/>
              </a:ext>
            </a:extLst>
          </p:cNvPr>
          <p:cNvSpPr/>
          <p:nvPr/>
        </p:nvSpPr>
        <p:spPr>
          <a:xfrm>
            <a:off x="10464062" y="2609170"/>
            <a:ext cx="97419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N-2,0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413EE32-EBDB-4B3D-94EF-6B8CC5BE543C}"/>
              </a:ext>
            </a:extLst>
          </p:cNvPr>
          <p:cNvSpPr/>
          <p:nvPr/>
        </p:nvSpPr>
        <p:spPr>
          <a:xfrm>
            <a:off x="10464061" y="2972016"/>
            <a:ext cx="97419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D5B5828-70AF-40E9-9A80-9E2543A7CD6C}"/>
              </a:ext>
            </a:extLst>
          </p:cNvPr>
          <p:cNvSpPr txBox="1"/>
          <p:nvPr/>
        </p:nvSpPr>
        <p:spPr>
          <a:xfrm>
            <a:off x="10919439" y="1720474"/>
            <a:ext cx="100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4CF54ED-2D5D-4FA9-A1F9-F5F2EBB9A13D}"/>
              </a:ext>
            </a:extLst>
          </p:cNvPr>
          <p:cNvSpPr/>
          <p:nvPr/>
        </p:nvSpPr>
        <p:spPr>
          <a:xfrm>
            <a:off x="7573519" y="2324558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,M-1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1BC2BB4-BBA9-4B3D-8379-8741C4863E83}"/>
              </a:ext>
            </a:extLst>
          </p:cNvPr>
          <p:cNvSpPr/>
          <p:nvPr/>
        </p:nvSpPr>
        <p:spPr>
          <a:xfrm>
            <a:off x="7573519" y="2687404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,M-1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3BF32B4-1906-45D1-B1E0-0A90DE8BA9D4}"/>
              </a:ext>
            </a:extLst>
          </p:cNvPr>
          <p:cNvSpPr/>
          <p:nvPr/>
        </p:nvSpPr>
        <p:spPr>
          <a:xfrm>
            <a:off x="7573519" y="3036580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,M-1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0C3C01C-3B14-4ED5-8871-7CF2233F8AA3}"/>
              </a:ext>
            </a:extLst>
          </p:cNvPr>
          <p:cNvSpPr/>
          <p:nvPr/>
        </p:nvSpPr>
        <p:spPr>
          <a:xfrm>
            <a:off x="7573517" y="3399426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,M-1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4E6F2CE-D823-4F94-9D3D-0751E55D6A4C}"/>
              </a:ext>
            </a:extLst>
          </p:cNvPr>
          <p:cNvSpPr/>
          <p:nvPr/>
        </p:nvSpPr>
        <p:spPr>
          <a:xfrm>
            <a:off x="7573516" y="4615222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,M-1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FD4D83C-781D-4567-8346-39FB45C20B0D}"/>
              </a:ext>
            </a:extLst>
          </p:cNvPr>
          <p:cNvSpPr/>
          <p:nvPr/>
        </p:nvSpPr>
        <p:spPr>
          <a:xfrm>
            <a:off x="7573514" y="4978068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N-1,M-1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4DCAF62-13A0-44E3-900F-CD6063881EFA}"/>
              </a:ext>
            </a:extLst>
          </p:cNvPr>
          <p:cNvSpPr txBox="1"/>
          <p:nvPr/>
        </p:nvSpPr>
        <p:spPr>
          <a:xfrm>
            <a:off x="7792411" y="3691892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CC63249-4B3D-47B6-B1D2-9F573CDE407C}"/>
              </a:ext>
            </a:extLst>
          </p:cNvPr>
          <p:cNvSpPr/>
          <p:nvPr/>
        </p:nvSpPr>
        <p:spPr>
          <a:xfrm>
            <a:off x="4856844" y="2324558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B2A891F-4C6B-4AC0-9785-31BD785467DD}"/>
              </a:ext>
            </a:extLst>
          </p:cNvPr>
          <p:cNvSpPr/>
          <p:nvPr/>
        </p:nvSpPr>
        <p:spPr>
          <a:xfrm>
            <a:off x="4856844" y="2687404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1 ,0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0E348C5-DA20-4B58-87E9-901D1C6D4386}"/>
              </a:ext>
            </a:extLst>
          </p:cNvPr>
          <p:cNvSpPr/>
          <p:nvPr/>
        </p:nvSpPr>
        <p:spPr>
          <a:xfrm>
            <a:off x="4856844" y="3036580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2 ,0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1E8A53E-5268-4A1F-8A6B-3B63D30830A5}"/>
              </a:ext>
            </a:extLst>
          </p:cNvPr>
          <p:cNvSpPr/>
          <p:nvPr/>
        </p:nvSpPr>
        <p:spPr>
          <a:xfrm>
            <a:off x="4856842" y="3399426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3 ,0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A5EE9C6-1BFB-49D8-88DD-F757019A34E6}"/>
              </a:ext>
            </a:extLst>
          </p:cNvPr>
          <p:cNvSpPr/>
          <p:nvPr/>
        </p:nvSpPr>
        <p:spPr>
          <a:xfrm>
            <a:off x="4856841" y="4615222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,0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456D2C0-8C65-4978-81D1-9F6F4AACECEB}"/>
              </a:ext>
            </a:extLst>
          </p:cNvPr>
          <p:cNvSpPr/>
          <p:nvPr/>
        </p:nvSpPr>
        <p:spPr>
          <a:xfrm>
            <a:off x="4856839" y="4978068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ECA1454-2BD0-4966-BC0E-12C5FFAAD4AF}"/>
              </a:ext>
            </a:extLst>
          </p:cNvPr>
          <p:cNvSpPr/>
          <p:nvPr/>
        </p:nvSpPr>
        <p:spPr>
          <a:xfrm>
            <a:off x="5878311" y="2324558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0 ,1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2C2A450-8941-417E-A4E4-38A5B28000E5}"/>
              </a:ext>
            </a:extLst>
          </p:cNvPr>
          <p:cNvSpPr/>
          <p:nvPr/>
        </p:nvSpPr>
        <p:spPr>
          <a:xfrm>
            <a:off x="5878311" y="2687404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1 ,1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709A979-7E40-4882-9F8A-9E1F01F9A412}"/>
              </a:ext>
            </a:extLst>
          </p:cNvPr>
          <p:cNvSpPr/>
          <p:nvPr/>
        </p:nvSpPr>
        <p:spPr>
          <a:xfrm>
            <a:off x="5878311" y="3036580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2 ,1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DC02B31-096F-4506-8522-7F6BBBFDF0D6}"/>
              </a:ext>
            </a:extLst>
          </p:cNvPr>
          <p:cNvSpPr/>
          <p:nvPr/>
        </p:nvSpPr>
        <p:spPr>
          <a:xfrm>
            <a:off x="5878309" y="3399426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3 ,1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A1C72FB-6695-4EEF-A872-18861E732AAD}"/>
              </a:ext>
            </a:extLst>
          </p:cNvPr>
          <p:cNvSpPr/>
          <p:nvPr/>
        </p:nvSpPr>
        <p:spPr>
          <a:xfrm>
            <a:off x="5878308" y="4615222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,1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DDCA3A7-8CA2-44E2-8EA8-B83469A62594}"/>
              </a:ext>
            </a:extLst>
          </p:cNvPr>
          <p:cNvSpPr/>
          <p:nvPr/>
        </p:nvSpPr>
        <p:spPr>
          <a:xfrm>
            <a:off x="5878306" y="4978068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E68B4F7-5F8F-4052-B4D1-6795B45F87B2}"/>
              </a:ext>
            </a:extLst>
          </p:cNvPr>
          <p:cNvSpPr txBox="1"/>
          <p:nvPr/>
        </p:nvSpPr>
        <p:spPr>
          <a:xfrm>
            <a:off x="6097203" y="3691892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D4E9BF0-5342-490D-8585-46DD051A9BEF}"/>
              </a:ext>
            </a:extLst>
          </p:cNvPr>
          <p:cNvSpPr txBox="1"/>
          <p:nvPr/>
        </p:nvSpPr>
        <p:spPr>
          <a:xfrm>
            <a:off x="6899778" y="2247608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D3F476F-8ECF-417D-9E4B-8371BB1B820D}"/>
              </a:ext>
            </a:extLst>
          </p:cNvPr>
          <p:cNvSpPr txBox="1"/>
          <p:nvPr/>
        </p:nvSpPr>
        <p:spPr>
          <a:xfrm>
            <a:off x="6860940" y="2632016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23D7D62-3D70-4252-9497-4F1E4684DA36}"/>
              </a:ext>
            </a:extLst>
          </p:cNvPr>
          <p:cNvSpPr txBox="1"/>
          <p:nvPr/>
        </p:nvSpPr>
        <p:spPr>
          <a:xfrm>
            <a:off x="6860940" y="2998105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7D7BDFC-5516-4605-9DA8-6863F10098BF}"/>
              </a:ext>
            </a:extLst>
          </p:cNvPr>
          <p:cNvSpPr txBox="1"/>
          <p:nvPr/>
        </p:nvSpPr>
        <p:spPr>
          <a:xfrm>
            <a:off x="6808494" y="3370485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6852CD5-E634-4477-86CA-19C550B44F75}"/>
              </a:ext>
            </a:extLst>
          </p:cNvPr>
          <p:cNvSpPr txBox="1"/>
          <p:nvPr/>
        </p:nvSpPr>
        <p:spPr>
          <a:xfrm>
            <a:off x="6835390" y="4554642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F6C0390-3020-4633-8803-8BCC23E438F1}"/>
              </a:ext>
            </a:extLst>
          </p:cNvPr>
          <p:cNvSpPr txBox="1"/>
          <p:nvPr/>
        </p:nvSpPr>
        <p:spPr>
          <a:xfrm>
            <a:off x="6808494" y="4920731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F1C5DDF-8E7E-431F-A100-3AAD4BFD52BD}"/>
              </a:ext>
            </a:extLst>
          </p:cNvPr>
          <p:cNvSpPr/>
          <p:nvPr/>
        </p:nvSpPr>
        <p:spPr>
          <a:xfrm>
            <a:off x="10464062" y="4309880"/>
            <a:ext cx="97419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0,M-1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3631386-47AC-45A7-AB71-1434A0EFD1C4}"/>
              </a:ext>
            </a:extLst>
          </p:cNvPr>
          <p:cNvSpPr/>
          <p:nvPr/>
        </p:nvSpPr>
        <p:spPr>
          <a:xfrm>
            <a:off x="10464061" y="4672726"/>
            <a:ext cx="97419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1,M-1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F182367-A2A9-40D2-A7BC-A44F625D3D75}"/>
              </a:ext>
            </a:extLst>
          </p:cNvPr>
          <p:cNvSpPr/>
          <p:nvPr/>
        </p:nvSpPr>
        <p:spPr>
          <a:xfrm>
            <a:off x="10464059" y="5872629"/>
            <a:ext cx="97420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N-2,M-1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4042769-C5E3-471F-B502-A0CAA09BEED4}"/>
              </a:ext>
            </a:extLst>
          </p:cNvPr>
          <p:cNvSpPr/>
          <p:nvPr/>
        </p:nvSpPr>
        <p:spPr>
          <a:xfrm>
            <a:off x="10464058" y="6235475"/>
            <a:ext cx="974204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N-1,M-1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B8F78B0-A5DC-4A1E-A646-BC02F88356C2}"/>
              </a:ext>
            </a:extLst>
          </p:cNvPr>
          <p:cNvSpPr txBox="1"/>
          <p:nvPr/>
        </p:nvSpPr>
        <p:spPr>
          <a:xfrm>
            <a:off x="10951155" y="4969152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926EC2D-3891-4D3A-A6AC-3D9E7304F2B6}"/>
              </a:ext>
            </a:extLst>
          </p:cNvPr>
          <p:cNvSpPr txBox="1"/>
          <p:nvPr/>
        </p:nvSpPr>
        <p:spPr>
          <a:xfrm>
            <a:off x="10901125" y="3316179"/>
            <a:ext cx="100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47358057-BF2D-4C9C-8438-BD5D85799304}"/>
              </a:ext>
            </a:extLst>
          </p:cNvPr>
          <p:cNvSpPr/>
          <p:nvPr/>
        </p:nvSpPr>
        <p:spPr>
          <a:xfrm>
            <a:off x="8875990" y="3112818"/>
            <a:ext cx="1463733" cy="155990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Flatten</a:t>
            </a:r>
          </a:p>
        </p:txBody>
      </p:sp>
    </p:spTree>
    <p:extLst>
      <p:ext uri="{BB962C8B-B14F-4D97-AF65-F5344CB8AC3E}">
        <p14:creationId xmlns:p14="http://schemas.microsoft.com/office/powerpoint/2010/main" val="74931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34" grpId="0"/>
      <p:bldP spid="74" grpId="0" animBg="1"/>
      <p:bldP spid="75" grpId="0" animBg="1"/>
      <p:bldP spid="76" grpId="0" animBg="1"/>
      <p:bldP spid="77" grpId="0" animBg="1"/>
      <p:bldP spid="78" grpId="0" animBg="1"/>
      <p:bldP spid="79" grpId="0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 animBg="1"/>
      <p:bldP spid="107" grpId="0" animBg="1"/>
      <p:bldP spid="108" grpId="0" animBg="1"/>
      <p:bldP spid="109" grpId="0" animBg="1"/>
      <p:bldP spid="110" grpId="0"/>
      <p:bldP spid="111" grpId="0"/>
      <p:bldP spid="1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Sampling and Aliasing</a:t>
            </a:r>
          </a:p>
        </p:txBody>
      </p:sp>
    </p:spTree>
    <p:extLst>
      <p:ext uri="{BB962C8B-B14F-4D97-AF65-F5344CB8AC3E}">
        <p14:creationId xmlns:p14="http://schemas.microsoft.com/office/powerpoint/2010/main" val="67164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What is Computer Vision?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012197"/>
            <a:ext cx="10515600" cy="57056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Computer vision is a dynamic and fast moving area of AI</a:t>
            </a:r>
          </a:p>
          <a:p>
            <a:r>
              <a:rPr lang="en-US" dirty="0"/>
              <a:t>Major technical advances mean tasks that were impossible or impractical 10 years ago are now routine   </a:t>
            </a:r>
          </a:p>
          <a:p>
            <a:pPr lvl="1"/>
            <a:r>
              <a:rPr lang="en-US" dirty="0"/>
              <a:t>Impact of deep learning</a:t>
            </a:r>
          </a:p>
          <a:p>
            <a:pPr lvl="1"/>
            <a:r>
              <a:rPr lang="en-US" dirty="0"/>
              <a:t>Methods and algorithms advancing rapidly</a:t>
            </a:r>
          </a:p>
          <a:p>
            <a:r>
              <a:rPr lang="en-US" dirty="0"/>
              <a:t>With rapidly growing capability the number of applications is exploding</a:t>
            </a:r>
          </a:p>
          <a:p>
            <a:pPr lvl="1"/>
            <a:r>
              <a:rPr lang="en-US" dirty="0"/>
              <a:t>New ideas appear constantly</a:t>
            </a:r>
          </a:p>
          <a:p>
            <a:r>
              <a:rPr lang="en-US" dirty="0"/>
              <a:t>Economics of CV has improved rapidly      </a:t>
            </a:r>
          </a:p>
          <a:p>
            <a:pPr lvl="1"/>
            <a:r>
              <a:rPr lang="en-US" dirty="0"/>
              <a:t>Low power system on a chip</a:t>
            </a:r>
          </a:p>
          <a:p>
            <a:pPr lvl="1"/>
            <a:r>
              <a:rPr lang="en-US" dirty="0"/>
              <a:t>IOT deployments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543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4" y="1399631"/>
            <a:ext cx="11525250" cy="497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Digital images are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spatially sampled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into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pixels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The value of the pixel represents the intensity of the illumination in the pixel area  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Limits of spatial resolution is determined by the vertical and horizontal pixel sampling density  </a:t>
            </a:r>
          </a:p>
          <a:p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Aliasing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is the result if we try to sample an image with too low a pixel density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In volumetric imaging the samples are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voxels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– volumetric pixels 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Example, medical MRI </a:t>
            </a:r>
          </a:p>
          <a:p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74" y="298282"/>
            <a:ext cx="11599268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Sampling and Aliasing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273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Limit of spatial sampling is determined by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Nyquist-Shannon sampling theorem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In 1-dimension we can write the minimum sampling rate,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𝐵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for a component with frequency,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𝑓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in terms of the Nyquist-Shannon sampling theorem: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 ≥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Aliasing results if the sampling rate is less than this minimum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an image we must account for the spatial frequencies in the x and y (veridical and horizontal) dimensions</a:t>
                </a:r>
              </a:p>
              <a:p>
                <a:pPr marL="0" indent="0">
                  <a:buNone/>
                </a:pPr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  <a:blipFill>
                <a:blip r:embed="rId4"/>
                <a:stretch>
                  <a:fillRect l="-1058" t="-2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314" y="298282"/>
            <a:ext cx="11618828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Sampling and Aliasing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4800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98152" y="1414301"/>
            <a:ext cx="5210493" cy="497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dirty="0" err="1">
                <a:ea typeface="Segoe UI" panose="020B0502040204020203" pitchFamily="34" charset="0"/>
                <a:cs typeface="Segoe UI" panose="020B0502040204020203" pitchFamily="34" charset="0"/>
              </a:rPr>
              <a:t>imple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example of spatial aliasing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Down sample the image until sampling frequency is less than Nyquist rate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The aliased image exhibits significant sampling artifacts!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152" y="298282"/>
            <a:ext cx="11694990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Sampling and Aliasing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BB00D2-385A-4087-AACD-D0DF4C233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820" y="765510"/>
            <a:ext cx="5944115" cy="598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6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Limit bandwidth of image to reduce aliasing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Filter out high frequency components to stay within Nyquist limit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 ≥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More on filtering next week!</a:t>
                </a:r>
              </a:p>
              <a:p>
                <a:pPr marL="0" indent="0">
                  <a:buNone/>
                </a:pPr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  <a:blipFill>
                <a:blip r:embed="rId3"/>
                <a:stretch>
                  <a:fillRect l="-1058" t="-2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74" y="298282"/>
            <a:ext cx="11599268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Sampling and Aliasing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450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Preprocessing Image Data Basics</a:t>
            </a:r>
          </a:p>
        </p:txBody>
      </p:sp>
    </p:spTree>
    <p:extLst>
      <p:ext uri="{BB962C8B-B14F-4D97-AF65-F5344CB8AC3E}">
        <p14:creationId xmlns:p14="http://schemas.microsoft.com/office/powerpoint/2010/main" val="23227530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399631"/>
            <a:ext cx="11525250" cy="497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Resizing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an image is a common pre-processing step in computer vision    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Recall, pixel values represent the average illumination in a rectangular patch of the image area</a:t>
            </a:r>
          </a:p>
          <a:p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Up sample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– increase number of pixels </a:t>
            </a:r>
          </a:p>
          <a:p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Down sample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– reduce number of pixels  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Resizing algorithms use interpolated values for pixel centres </a:t>
            </a:r>
          </a:p>
          <a:p>
            <a:pPr marL="0" indent="0">
              <a:buNone/>
            </a:pP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5" y="1"/>
            <a:ext cx="11525250" cy="114299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Resizing Images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0687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399631"/>
            <a:ext cx="11525250" cy="497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Resizing algorithms use interpolated values for pixel centres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For even factor of 2 resizing use mean interpolations 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Use averages of adjacent pixel values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Arbitrary resizing typically use spline interpolation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Interpolate from original image pixel centre values to the irregularly spaced resized image pixel values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Many other interpolation methods are used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PCA/SVD algorithms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Gaussian convolutional filters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Super-resolution deep convolutional neural networks 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More on these later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5" y="1"/>
            <a:ext cx="11525250" cy="114299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Resizing Images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953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399631"/>
            <a:ext cx="11525250" cy="497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Performance of computer vision algorithms can never be better than the input image  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If the features required for the task are not clear in the image, no algorithm can reliably perform the task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Common problems with images: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Poor illumination  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Low contrast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Correction of images is often the first pre-processing step in a CV pipeline</a:t>
            </a:r>
          </a:p>
          <a:p>
            <a:pPr marL="0" indent="0">
              <a:buNone/>
            </a:pP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5" y="1"/>
            <a:ext cx="11525250" cy="114299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Contrast and Illumination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1329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399631"/>
            <a:ext cx="11525250" cy="497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Contrast is the difference between the lightest and darkest components of a patch of an image 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Features are often poorly defined in low contrast image 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A low contrast image has only small range of illumination values    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Pixel values are in a limited range  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How can we improve the contrast of an image?   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Find a transform to redistribute the pixel values 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Ideally, want a uniform distribution of pixel values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Uniform distribution maximizes contrast</a:t>
            </a:r>
          </a:p>
          <a:p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74" y="298282"/>
            <a:ext cx="11599268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Contrast Improvement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993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25415" y="985821"/>
            <a:ext cx="11302395" cy="6589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Want a transformation to redistribute pixel values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213" y="157254"/>
            <a:ext cx="11380632" cy="69924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Contrast Improvement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D5C104-6F12-4A14-951D-B15D6EDE1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88" y="1426425"/>
            <a:ext cx="2848526" cy="26321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51C3C0-594B-4E83-8724-CD647762DB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688" y="4138749"/>
            <a:ext cx="2783802" cy="25407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1DCEDA-53C6-466B-98D0-6317D81A78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9691" y="1278255"/>
            <a:ext cx="3186851" cy="27803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8FEF3B-EA1F-4C32-AF5E-680BB21F62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7487" y="4034565"/>
            <a:ext cx="2917212" cy="274325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5BB18077-D147-4B7D-A698-7EEC31BACEFB}"/>
              </a:ext>
            </a:extLst>
          </p:cNvPr>
          <p:cNvSpPr/>
          <p:nvPr/>
        </p:nvSpPr>
        <p:spPr>
          <a:xfrm>
            <a:off x="3666065" y="2752980"/>
            <a:ext cx="4201422" cy="2540772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Transform pixel values to uniform distribution</a:t>
            </a:r>
          </a:p>
        </p:txBody>
      </p:sp>
    </p:spTree>
    <p:extLst>
      <p:ext uri="{BB962C8B-B14F-4D97-AF65-F5344CB8AC3E}">
        <p14:creationId xmlns:p14="http://schemas.microsoft.com/office/powerpoint/2010/main" val="276731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6931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What is Computer Vision?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012197"/>
            <a:ext cx="10515600" cy="57056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Many applications of computer vision     </a:t>
            </a:r>
          </a:p>
          <a:p>
            <a:r>
              <a:rPr lang="en-US" dirty="0"/>
              <a:t>Industrial inspection   </a:t>
            </a:r>
          </a:p>
          <a:p>
            <a:r>
              <a:rPr lang="en-US" dirty="0"/>
              <a:t>Robotics and autonomous vehicles  </a:t>
            </a:r>
          </a:p>
          <a:p>
            <a:r>
              <a:rPr lang="en-US" dirty="0"/>
              <a:t>Scientific analysis – e.g. remote sensing, astrophysics,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Medical image interpretation</a:t>
            </a:r>
          </a:p>
          <a:p>
            <a:r>
              <a:rPr lang="en-US" dirty="0"/>
              <a:t>Digital photography  </a:t>
            </a:r>
          </a:p>
          <a:p>
            <a:r>
              <a:rPr lang="en-US" dirty="0"/>
              <a:t>Wildlife monitoring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Image search </a:t>
            </a:r>
          </a:p>
          <a:p>
            <a:r>
              <a:rPr lang="en-US" dirty="0"/>
              <a:t>…..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4231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Contrast improvement transformations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Many choices of algorithms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Histogram equalization algorithm:    </a:t>
                </a:r>
              </a:p>
              <a:p>
                <a:pPr lvl="1"/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bin histogram of a uniform distribution the probability the probability of the  pixel value being in bin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𝑖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is:        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And the cumulative distribution function is: 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𝐶𝐷𝐹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pixel values are transformed so that the CDF is a straight line 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  <a:blipFill>
                <a:blip r:embed="rId3"/>
                <a:stretch>
                  <a:fillRect l="-1058" t="-2086" r="-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4" y="298282"/>
            <a:ext cx="11714548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Contrast Improvement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107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4" y="1399631"/>
            <a:ext cx="11525250" cy="497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Contrast improvement transformations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Standard histogram equalization 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algorithm operates on the entire image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But illumination and color can vary across the image 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Contrast improvement is optimal globally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But, contrast not optimized locally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Local contrast improvement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Improve contrast over local patches of the image    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Adapts to 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local illumination,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, etc.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Other adaptive algorithms are commonly used</a:t>
            </a:r>
            <a:endParaRPr lang="en-US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4" y="298282"/>
            <a:ext cx="11714548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Contrast Improvement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489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3997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41" y="1167287"/>
            <a:ext cx="10515600" cy="53828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Key points for this lesson</a:t>
            </a:r>
          </a:p>
          <a:p>
            <a:r>
              <a:rPr lang="en-US" dirty="0"/>
              <a:t>The nature of image formation</a:t>
            </a:r>
          </a:p>
          <a:p>
            <a:r>
              <a:rPr lang="en-US" dirty="0"/>
              <a:t>How digital image data is represented</a:t>
            </a:r>
          </a:p>
          <a:p>
            <a:r>
              <a:rPr lang="en-US" dirty="0"/>
              <a:t>How digital image data is sampled and the effects of aliasing</a:t>
            </a:r>
          </a:p>
          <a:p>
            <a:r>
              <a:rPr lang="en-US" dirty="0"/>
              <a:t>Steps in basic image data preparation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763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802E0-8834-4A3F-B84B-C334800C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62439"/>
            <a:ext cx="10515600" cy="58350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Medical Application of Computer Vision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563C94-51BC-431E-B60F-39D848989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425" y="962320"/>
            <a:ext cx="9241797" cy="39271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02666B-3A66-442A-8183-0B640B8F2638}"/>
              </a:ext>
            </a:extLst>
          </p:cNvPr>
          <p:cNvSpPr txBox="1"/>
          <p:nvPr/>
        </p:nvSpPr>
        <p:spPr>
          <a:xfrm>
            <a:off x="658498" y="4840940"/>
            <a:ext cx="108750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Learning to virtually stain histological samples to simplify pathology diagnoses</a:t>
            </a:r>
          </a:p>
          <a:p>
            <a:endParaRPr lang="en-US" sz="2800" dirty="0"/>
          </a:p>
          <a:p>
            <a:r>
              <a:rPr lang="en-US" dirty="0" err="1">
                <a:hlinkClick r:id="rId3"/>
              </a:rPr>
              <a:t>Hnna</a:t>
            </a:r>
            <a:r>
              <a:rPr lang="en-US" dirty="0">
                <a:hlinkClick r:id="rId3"/>
              </a:rPr>
              <a:t>,  et. al., </a:t>
            </a:r>
            <a:r>
              <a:rPr lang="en-US" b="0" i="0" dirty="0">
                <a:solidFill>
                  <a:srgbClr val="000000"/>
                </a:solidFill>
                <a:effectLst/>
                <a:hlinkClick r:id="rId3"/>
              </a:rPr>
              <a:t>Deep learning-based transformation of H&amp;E stained tissues into special stains, Nature</a:t>
            </a:r>
            <a:r>
              <a:rPr lang="en-US" dirty="0">
                <a:solidFill>
                  <a:srgbClr val="000000"/>
                </a:solidFill>
                <a:hlinkClick r:id="rId3"/>
              </a:rPr>
              <a:t> Communications, 2021.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378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802E0-8834-4A3F-B84B-C334800C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262439"/>
            <a:ext cx="11073849" cy="58350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Autonomous vehicle Application of Computer Vision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02666B-3A66-442A-8183-0B640B8F2638}"/>
              </a:ext>
            </a:extLst>
          </p:cNvPr>
          <p:cNvSpPr txBox="1"/>
          <p:nvPr/>
        </p:nvSpPr>
        <p:spPr>
          <a:xfrm>
            <a:off x="658498" y="4840940"/>
            <a:ext cx="1087500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Learning to track and identify moving objects in the environment</a:t>
            </a:r>
          </a:p>
          <a:p>
            <a:endParaRPr lang="en-US" sz="2800" dirty="0"/>
          </a:p>
          <a:p>
            <a:r>
              <a:rPr lang="en-US">
                <a:hlinkClick r:id="rId2"/>
              </a:rPr>
              <a:t>https://heartbeat.comet.ml/introduction-to-basic-object-detection-algorithms-b77295a95a63</a:t>
            </a:r>
            <a:r>
              <a:rPr lang="en-US"/>
              <a:t> 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4E09709-50A6-4A78-9BEA-36FA675F8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643" y="938441"/>
            <a:ext cx="7822095" cy="391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412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About This Couse</a:t>
            </a:r>
          </a:p>
        </p:txBody>
      </p:sp>
    </p:spTree>
    <p:extLst>
      <p:ext uri="{BB962C8B-B14F-4D97-AF65-F5344CB8AC3E}">
        <p14:creationId xmlns:p14="http://schemas.microsoft.com/office/powerpoint/2010/main" val="2329516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3997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About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334927"/>
            <a:ext cx="10515600" cy="53828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will survey the fast moving and exciting subject of computer vision</a:t>
            </a:r>
          </a:p>
          <a:p>
            <a:r>
              <a:rPr lang="en-US" dirty="0"/>
              <a:t>Computer vision is a vast subject with a long history    </a:t>
            </a:r>
          </a:p>
          <a:p>
            <a:pPr lvl="1"/>
            <a:r>
              <a:rPr lang="en-US" dirty="0"/>
              <a:t>Many and growing list of applications </a:t>
            </a:r>
          </a:p>
          <a:p>
            <a:pPr lvl="1"/>
            <a:r>
              <a:rPr lang="en-US" dirty="0"/>
              <a:t>Many possible algorithms for each task  </a:t>
            </a:r>
          </a:p>
          <a:p>
            <a:r>
              <a:rPr lang="en-US" dirty="0"/>
              <a:t>Computer vision has changed radically in the past 10 years  </a:t>
            </a:r>
          </a:p>
          <a:p>
            <a:pPr lvl="1"/>
            <a:r>
              <a:rPr lang="en-US" dirty="0"/>
              <a:t>Deep learning continues to radically change the theory and practice of CV</a:t>
            </a:r>
          </a:p>
          <a:p>
            <a:pPr lvl="1"/>
            <a:r>
              <a:rPr lang="en-US" dirty="0"/>
              <a:t>As CV capabilities improve new algorithms and applications emerge constantly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836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9376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About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242019"/>
            <a:ext cx="10515600" cy="54757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Focus on concepts rather than the very latest applications </a:t>
            </a:r>
          </a:p>
          <a:p>
            <a:r>
              <a:rPr lang="en-US" dirty="0"/>
              <a:t>We are time limited to one semester  </a:t>
            </a:r>
          </a:p>
          <a:p>
            <a:pPr lvl="1"/>
            <a:r>
              <a:rPr lang="en-US" dirty="0"/>
              <a:t>Focus on building your broad foundation of theory and practical aspects of fundamentals     </a:t>
            </a:r>
          </a:p>
          <a:p>
            <a:pPr lvl="1"/>
            <a:r>
              <a:rPr lang="en-US" dirty="0"/>
              <a:t>Building on this foundation you can explore state of the art algorithms and applications during your career    </a:t>
            </a:r>
          </a:p>
          <a:p>
            <a:r>
              <a:rPr lang="en-US" dirty="0"/>
              <a:t>Hands-on components must adhere to limits of computational capacity and your time</a:t>
            </a:r>
          </a:p>
          <a:p>
            <a:pPr lvl="1"/>
            <a:r>
              <a:rPr lang="en-US" dirty="0"/>
              <a:t>Work with smaller datasets</a:t>
            </a:r>
          </a:p>
          <a:p>
            <a:pPr lvl="1"/>
            <a:r>
              <a:rPr lang="en-US" dirty="0"/>
              <a:t>Limit complexity of algorithms</a:t>
            </a:r>
          </a:p>
          <a:p>
            <a:r>
              <a:rPr lang="en-US" dirty="0"/>
              <a:t>We will explore some fun applications! 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41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4408</TotalTime>
  <Words>2267</Words>
  <Application>Microsoft Office PowerPoint</Application>
  <PresentationFormat>Widescreen</PresentationFormat>
  <Paragraphs>447</Paragraphs>
  <Slides>42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Segoe</vt:lpstr>
      <vt:lpstr>Segoe UI</vt:lpstr>
      <vt:lpstr>Segoe UI Light</vt:lpstr>
      <vt:lpstr>Wingdings</vt:lpstr>
      <vt:lpstr>Office Theme</vt:lpstr>
      <vt:lpstr>CSCI E-25 Computer Vision</vt:lpstr>
      <vt:lpstr>What is Computer Vision?</vt:lpstr>
      <vt:lpstr>What is Computer Vision?</vt:lpstr>
      <vt:lpstr>What is Computer Vision?</vt:lpstr>
      <vt:lpstr>Medical Application of Computer Vision</vt:lpstr>
      <vt:lpstr>Autonomous vehicle Application of Computer Vision</vt:lpstr>
      <vt:lpstr>PowerPoint Presentation</vt:lpstr>
      <vt:lpstr>About this course</vt:lpstr>
      <vt:lpstr>About this Course</vt:lpstr>
      <vt:lpstr>About this course</vt:lpstr>
      <vt:lpstr>About this course</vt:lpstr>
      <vt:lpstr>PowerPoint Presentation</vt:lpstr>
      <vt:lpstr>PowerPoint Presentation</vt:lpstr>
      <vt:lpstr>Working with Digital Images</vt:lpstr>
      <vt:lpstr>The Nature of Images</vt:lpstr>
      <vt:lpstr>The Nature of Images</vt:lpstr>
      <vt:lpstr>The Nature of Images</vt:lpstr>
      <vt:lpstr>The Nature of Images</vt:lpstr>
      <vt:lpstr>The Nature of Images</vt:lpstr>
      <vt:lpstr>PowerPoint Presentation</vt:lpstr>
      <vt:lpstr>Working with Image Data</vt:lpstr>
      <vt:lpstr>Working with Multi-Spectral Data</vt:lpstr>
      <vt:lpstr>Working with Image Data</vt:lpstr>
      <vt:lpstr>Working with Image Data</vt:lpstr>
      <vt:lpstr>Working with Image Data</vt:lpstr>
      <vt:lpstr>Working with Image Data</vt:lpstr>
      <vt:lpstr>Working with Image Data</vt:lpstr>
      <vt:lpstr>Working with Image Data</vt:lpstr>
      <vt:lpstr>PowerPoint Presentation</vt:lpstr>
      <vt:lpstr>Sampling and Aliasing</vt:lpstr>
      <vt:lpstr>Sampling and Aliasing</vt:lpstr>
      <vt:lpstr>Sampling and Aliasing</vt:lpstr>
      <vt:lpstr>Sampling and Aliasing</vt:lpstr>
      <vt:lpstr>PowerPoint Presentation</vt:lpstr>
      <vt:lpstr>Resizing Images</vt:lpstr>
      <vt:lpstr>Resizing Images</vt:lpstr>
      <vt:lpstr>Contrast and Illumination</vt:lpstr>
      <vt:lpstr>Contrast Improvement</vt:lpstr>
      <vt:lpstr>Contrast Improvement</vt:lpstr>
      <vt:lpstr>Contrast Improvement</vt:lpstr>
      <vt:lpstr>Contrast Improvement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E-25 Computer Vision</dc:title>
  <dc:creator>Stephe Elston</dc:creator>
  <cp:lastModifiedBy>Stephe Elston</cp:lastModifiedBy>
  <cp:revision>133</cp:revision>
  <dcterms:created xsi:type="dcterms:W3CDTF">2021-08-27T17:28:01Z</dcterms:created>
  <dcterms:modified xsi:type="dcterms:W3CDTF">2021-10-31T18:55:05Z</dcterms:modified>
</cp:coreProperties>
</file>