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4"/>
  </p:notesMasterIdLst>
  <p:handoutMasterIdLst>
    <p:handoutMasterId r:id="rId55"/>
  </p:handoutMasterIdLst>
  <p:sldIdLst>
    <p:sldId id="391" r:id="rId5"/>
    <p:sldId id="320" r:id="rId6"/>
    <p:sldId id="434" r:id="rId7"/>
    <p:sldId id="329" r:id="rId8"/>
    <p:sldId id="330" r:id="rId9"/>
    <p:sldId id="331" r:id="rId10"/>
    <p:sldId id="328" r:id="rId11"/>
    <p:sldId id="332" r:id="rId12"/>
    <p:sldId id="333" r:id="rId13"/>
    <p:sldId id="334" r:id="rId14"/>
    <p:sldId id="335" r:id="rId15"/>
    <p:sldId id="336" r:id="rId16"/>
    <p:sldId id="337" r:id="rId17"/>
    <p:sldId id="338" r:id="rId18"/>
    <p:sldId id="347" r:id="rId19"/>
    <p:sldId id="343" r:id="rId20"/>
    <p:sldId id="366" r:id="rId21"/>
    <p:sldId id="433" r:id="rId22"/>
    <p:sldId id="346" r:id="rId23"/>
    <p:sldId id="345" r:id="rId24"/>
    <p:sldId id="344" r:id="rId25"/>
    <p:sldId id="466" r:id="rId26"/>
    <p:sldId id="462" r:id="rId27"/>
    <p:sldId id="467" r:id="rId28"/>
    <p:sldId id="468" r:id="rId29"/>
    <p:sldId id="463" r:id="rId30"/>
    <p:sldId id="472" r:id="rId31"/>
    <p:sldId id="469" r:id="rId32"/>
    <p:sldId id="470" r:id="rId33"/>
    <p:sldId id="465" r:id="rId34"/>
    <p:sldId id="471" r:id="rId35"/>
    <p:sldId id="464" r:id="rId36"/>
    <p:sldId id="407" r:id="rId37"/>
    <p:sldId id="408" r:id="rId38"/>
    <p:sldId id="416" r:id="rId39"/>
    <p:sldId id="417" r:id="rId40"/>
    <p:sldId id="419" r:id="rId41"/>
    <p:sldId id="422" r:id="rId42"/>
    <p:sldId id="423" r:id="rId43"/>
    <p:sldId id="424" r:id="rId44"/>
    <p:sldId id="425" r:id="rId45"/>
    <p:sldId id="426" r:id="rId46"/>
    <p:sldId id="427" r:id="rId47"/>
    <p:sldId id="428" r:id="rId48"/>
    <p:sldId id="429" r:id="rId49"/>
    <p:sldId id="397" r:id="rId50"/>
    <p:sldId id="398" r:id="rId51"/>
    <p:sldId id="400" r:id="rId52"/>
    <p:sldId id="401" r:id="rId53"/>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77273" autoAdjust="0"/>
  </p:normalViewPr>
  <p:slideViewPr>
    <p:cSldViewPr snapToGrid="0">
      <p:cViewPr varScale="1">
        <p:scale>
          <a:sx n="61" d="100"/>
          <a:sy n="61" d="100"/>
        </p:scale>
        <p:origin x="1334" y="3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10/31/2021</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10/31/2021</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110678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17</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18</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22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23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24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26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27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28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29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Ensembling</a:t>
            </a:r>
            <a:r>
              <a:rPr lang="en-US" dirty="0"/>
              <a:t>: Dropping a layer doesn’t effect the accuracy much unlike VGG. There are L residual layers, we can either pick it or not pick it, 2^L modules in the implicit ensemble.</a:t>
            </a:r>
          </a:p>
          <a:p>
            <a:endParaRPr lang="en-US" dirty="0"/>
          </a:p>
          <a:p>
            <a:r>
              <a:rPr lang="en-US" dirty="0"/>
              <a:t>These networks do not compute entirely new representations; instead, they engage in an unrolled iterative estimation of representations that refine/improve upon their input representation, thus preserving feature identity. </a:t>
            </a:r>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 left, without residuals: we are trying to learn a mapping from x to H(x). X gets mapped to H(x) after the application of these two weight layers. Instead of trying to learn H(x), we will assume we have identity ‘x’ present already (middle pic), and force the network to learn H(x) – x. Seems to work better! What is identity function (far right pic). With these settings, the error rate goes down again!</a:t>
            </a:r>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19351441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33</a:t>
            </a:fld>
            <a:endParaRPr lang="en-US" dirty="0"/>
          </a:p>
        </p:txBody>
      </p:sp>
    </p:spTree>
    <p:extLst>
      <p:ext uri="{BB962C8B-B14F-4D97-AF65-F5344CB8AC3E}">
        <p14:creationId xmlns:p14="http://schemas.microsoft.com/office/powerpoint/2010/main" val="42707512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1370425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40</a:t>
            </a:fld>
            <a:endParaRPr lang="en-US"/>
          </a:p>
        </p:txBody>
      </p:sp>
    </p:spTree>
    <p:extLst>
      <p:ext uri="{BB962C8B-B14F-4D97-AF65-F5344CB8AC3E}">
        <p14:creationId xmlns:p14="http://schemas.microsoft.com/office/powerpoint/2010/main" val="13590383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41</a:t>
            </a:fld>
            <a:endParaRPr lang="en-US"/>
          </a:p>
        </p:txBody>
      </p:sp>
    </p:spTree>
    <p:extLst>
      <p:ext uri="{BB962C8B-B14F-4D97-AF65-F5344CB8AC3E}">
        <p14:creationId xmlns:p14="http://schemas.microsoft.com/office/powerpoint/2010/main" val="4158067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047112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14939308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5633500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45</a:t>
            </a:fld>
            <a:endParaRPr lang="en-US"/>
          </a:p>
        </p:txBody>
      </p:sp>
    </p:spTree>
    <p:extLst>
      <p:ext uri="{BB962C8B-B14F-4D97-AF65-F5344CB8AC3E}">
        <p14:creationId xmlns:p14="http://schemas.microsoft.com/office/powerpoint/2010/main" val="67044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last architecture we are going to look into is the </a:t>
            </a:r>
            <a:r>
              <a:rPr lang="en-US" dirty="0" err="1"/>
              <a:t>resnet</a:t>
            </a:r>
            <a:r>
              <a:rPr lang="en-US" dirty="0"/>
              <a:t>. Microsoft researchers in 2015 came to a good understanding of limits of deep networks. Going deeper after a certain degree make the learning suffer. Sounds familiar? Why do you think this was the case?</a:t>
            </a:r>
          </a:p>
          <a:p>
            <a:endParaRPr lang="en-US" dirty="0"/>
          </a:p>
          <a:p>
            <a:r>
              <a:rPr lang="en-US" dirty="0"/>
              <a:t>Quote from </a:t>
            </a:r>
            <a:r>
              <a:rPr lang="en-US" dirty="0" err="1"/>
              <a:t>ResNet</a:t>
            </a:r>
            <a:r>
              <a:rPr lang="en-US" dirty="0"/>
              <a:t> paper: We argue that this optimization difficulty is unlikely to be caused by vanishing gradients. These plain networks are trained with BN, which ensures forward propagated signals to have non-zero variances. We also verify that the backward propagated gradients exhibit healthy norms with BN. So neither forward nor backward signals vanish.</a:t>
            </a:r>
          </a:p>
          <a:p>
            <a:endParaRPr lang="en-US" dirty="0"/>
          </a:p>
          <a:p>
            <a:r>
              <a:rPr lang="en-US" dirty="0"/>
              <a:t>It also isn’t overfitting as we can see the training error of 56 layers is higher than 20-layer version! So is it representation? </a:t>
            </a:r>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3516541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network architectures for ImageNet. Left: the VGG-19 model [41] (19.6 billion FLOPs) as a reference. Middle: a plain network with 34 parameter layers (3.6 billion FLOPs). Right: a residual network with 34 parameter layers (3.6 billion FLOPs). The dotted shortcuts increase dimensions. Table 1 shows more details and other variants.</a:t>
            </a:r>
          </a:p>
          <a:p>
            <a:endParaRPr lang="en-US" dirty="0"/>
          </a:p>
          <a:p>
            <a:r>
              <a:rPr lang="en-US" dirty="0"/>
              <a:t>34 Layer non-residual network should at least be as good as the vgg-19. The 34 layer network has more capacity and can learn identity functions where it differs from the </a:t>
            </a:r>
            <a:r>
              <a:rPr lang="en-US" dirty="0" err="1"/>
              <a:t>vgg</a:t>
            </a:r>
            <a:r>
              <a:rPr lang="en-US" dirty="0"/>
              <a:t>. So it’s not representation either. Then why is it not learning the identity? </a:t>
            </a:r>
          </a:p>
          <a:p>
            <a:endParaRPr lang="en-US" dirty="0"/>
          </a:p>
          <a:p>
            <a:r>
              <a:rPr lang="en-US" dirty="0"/>
              <a:t>Although identity is representable, learning it proves difficult for optimization methods so they decide to tweak the network so it doesn’t have to learn identity connections</a:t>
            </a:r>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194766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Far left, without residuals: we are trying to learn a mapping from x to H(x). X gets mapped to H(x) after the application of these two weight layers. Instead of trying to learn H(x), we will assume we have identity ‘x’ present already (middle pic), and force the network to learn H(x) – x. Seems to work better! What is identity function (far right pic). With these settings, the error rate goes down again!</a:t>
            </a:r>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290651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Ensembling</a:t>
            </a:r>
            <a:r>
              <a:rPr lang="en-US" dirty="0"/>
              <a:t>: Dropping a layer doesn’t effect the accuracy much unlike VGG. There are L residual layers, we can either pick it or not pick it, 2^L modules in the implicit ensemble.</a:t>
            </a:r>
          </a:p>
          <a:p>
            <a:endParaRPr lang="en-US" dirty="0"/>
          </a:p>
          <a:p>
            <a:r>
              <a:rPr lang="en-US" dirty="0"/>
              <a:t>These networks do not compute entirely new representations; instead, they engage in an unrolled iterative estimation of representations that refine/improve upon their input representation, thus preserving feature identity. </a:t>
            </a:r>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2656196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1821810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332506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10/31/2021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15.png"/><Relationship Id="rId4" Type="http://schemas.openxmlformats.org/officeDocument/2006/relationships/image" Target="../media/image18.png"/></Relationships>
</file>

<file path=ppt/slides/_rels/slide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3.xml"/><Relationship Id="rId5" Type="http://schemas.openxmlformats.org/officeDocument/2006/relationships/image" Target="../media/image30.png"/><Relationship Id="rId4" Type="http://schemas.openxmlformats.org/officeDocument/2006/relationships/image" Target="../media/image3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lnSpcReduction="10000"/>
          </a:bodyPr>
          <a:lstStyle/>
          <a:p>
            <a:r>
              <a:rPr lang="en-US" dirty="0">
                <a:latin typeface="Segoe UI" panose="020B0502040204020203" pitchFamily="34" charset="0"/>
                <a:ea typeface="Segoe UI" panose="020B0502040204020203" pitchFamily="34" charset="0"/>
                <a:cs typeface="Segoe UI" panose="020B0502040204020203" pitchFamily="34" charset="0"/>
              </a:rPr>
              <a:t>The weights of the convolutional kernel must be </a:t>
            </a:r>
            <a:r>
              <a:rPr lang="en-US" b="1" dirty="0">
                <a:latin typeface="Segoe UI" panose="020B0502040204020203" pitchFamily="34" charset="0"/>
                <a:ea typeface="Segoe UI" panose="020B0502040204020203" pitchFamily="34" charset="0"/>
                <a:cs typeface="Segoe UI" panose="020B0502040204020203" pitchFamily="34" charset="0"/>
              </a:rPr>
              <a:t>learned</a:t>
            </a:r>
          </a:p>
          <a:p>
            <a:r>
              <a:rPr lang="en-US" dirty="0">
                <a:latin typeface="Segoe UI" panose="020B0502040204020203" pitchFamily="34" charset="0"/>
                <a:ea typeface="Segoe UI" panose="020B0502040204020203" pitchFamily="34" charset="0"/>
                <a:cs typeface="Segoe UI" panose="020B0502040204020203" pitchFamily="34" charset="0"/>
              </a:rPr>
              <a:t>Each weight of a fully connected network must be learned independently</a:t>
            </a:r>
          </a:p>
          <a:p>
            <a:r>
              <a:rPr lang="en-US" dirty="0">
                <a:latin typeface="Segoe UI" panose="020B0502040204020203" pitchFamily="34" charset="0"/>
                <a:ea typeface="Segoe UI" panose="020B0502040204020203" pitchFamily="34" charset="0"/>
                <a:cs typeface="Segoe UI" panose="020B0502040204020203" pitchFamily="34" charset="0"/>
              </a:rPr>
              <a:t>CNNs are efficient to train</a:t>
            </a:r>
          </a:p>
          <a:p>
            <a:r>
              <a:rPr lang="en-US" dirty="0">
                <a:latin typeface="Segoe UI" panose="020B0502040204020203" pitchFamily="34" charset="0"/>
                <a:ea typeface="Segoe UI" panose="020B0502040204020203" pitchFamily="34" charset="0"/>
                <a:cs typeface="Segoe UI" panose="020B0502040204020203" pitchFamily="34" charset="0"/>
              </a:rPr>
              <a:t>CNNs use </a:t>
            </a:r>
            <a:r>
              <a:rPr lang="en-US" b="1" dirty="0">
                <a:latin typeface="Segoe UI" panose="020B0502040204020203" pitchFamily="34" charset="0"/>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b="1" dirty="0">
                <a:latin typeface="Segoe UI" panose="020B0502040204020203" pitchFamily="34" charset="0"/>
                <a:ea typeface="Segoe UI" panose="020B0502040204020203" pitchFamily="34" charset="0"/>
                <a:cs typeface="Segoe UI" panose="020B0502040204020203" pitchFamily="34" charset="0"/>
              </a:rPr>
              <a:t>Statistical strength </a:t>
            </a:r>
            <a:r>
              <a:rPr lang="en-US" dirty="0">
                <a:latin typeface="Segoe UI" panose="020B0502040204020203" pitchFamily="34" charset="0"/>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Reduced variance of parameter estimates</a:t>
            </a:r>
          </a:p>
          <a:p>
            <a:r>
              <a:rPr lang="en-GB" dirty="0">
                <a:latin typeface="Segoe UI" panose="020B0502040204020203" pitchFamily="34" charset="0"/>
                <a:ea typeface="Segoe UI" panose="020B0502040204020203" pitchFamily="34" charset="0"/>
                <a:cs typeface="Segoe UI" panose="020B0502040204020203" pitchFamily="34" charset="0"/>
              </a:rPr>
              <a:t>Weights are learned using backpropagation and gradient descent methods</a:t>
            </a:r>
          </a:p>
          <a:p>
            <a:r>
              <a:rPr lang="en-GB" dirty="0">
                <a:latin typeface="Segoe UI" panose="020B0502040204020203" pitchFamily="34" charset="0"/>
                <a:ea typeface="Segoe UI" panose="020B0502040204020203" pitchFamily="34" charset="0"/>
                <a:cs typeface="Segoe UI" panose="020B0502040204020203" pitchFamily="34" charset="0"/>
              </a:rPr>
              <a:t>Also called </a:t>
            </a:r>
            <a:r>
              <a:rPr lang="en-GB" b="1" dirty="0">
                <a:latin typeface="Segoe UI" panose="020B0502040204020203" pitchFamily="34" charset="0"/>
                <a:ea typeface="Segoe UI" panose="020B0502040204020203" pitchFamily="34" charset="0"/>
                <a:cs typeface="Segoe UI" panose="020B0502040204020203" pitchFamily="34" charset="0"/>
              </a:rPr>
              <a:t>tied weights </a:t>
            </a:r>
            <a:r>
              <a:rPr lang="en-GB" dirty="0">
                <a:latin typeface="Segoe UI" panose="020B0502040204020203" pitchFamily="34" charset="0"/>
                <a:ea typeface="Segoe UI" panose="020B0502040204020203" pitchFamily="34" charset="0"/>
                <a:cs typeface="Segoe UI" panose="020B0502040204020203" pitchFamily="34" charset="0"/>
              </a:rPr>
              <a:t>or </a:t>
            </a:r>
            <a:r>
              <a:rPr lang="en-GB" b="1" dirty="0" err="1">
                <a:latin typeface="Segoe UI" panose="020B0502040204020203" pitchFamily="34" charset="0"/>
                <a:ea typeface="Segoe UI" panose="020B0502040204020203" pitchFamily="34" charset="0"/>
                <a:cs typeface="Segoe UI" panose="020B0502040204020203" pitchFamily="34" charset="0"/>
              </a:rPr>
              <a:t>sparce</a:t>
            </a:r>
            <a:r>
              <a:rPr lang="en-GB" b="1" dirty="0">
                <a:latin typeface="Segoe UI" panose="020B0502040204020203" pitchFamily="34" charset="0"/>
                <a:ea typeface="Segoe UI" panose="020B0502040204020203" pitchFamily="34" charset="0"/>
                <a:cs typeface="Segoe UI" panose="020B0502040204020203" pitchFamily="34" charset="0"/>
              </a:rPr>
              <a:t>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e.g. requires 5</a:t>
            </a:r>
            <a:r>
              <a:rPr lang="en-US" baseline="30000" dirty="0">
                <a:latin typeface="Segoe UI" panose="020B0502040204020203" pitchFamily="34" charset="0"/>
                <a:ea typeface="Segoe UI" panose="020B0502040204020203" pitchFamily="34" charset="0"/>
                <a:cs typeface="Segoe UI" panose="020B0502040204020203" pitchFamily="34" charset="0"/>
              </a:rPr>
              <a:t>2</a:t>
            </a:r>
            <a:r>
              <a:rPr lang="en-US" dirty="0">
                <a:latin typeface="Segoe UI" panose="020B0502040204020203" pitchFamily="34" charset="0"/>
                <a:ea typeface="Segoe UI" panose="020B0502040204020203" pitchFamily="34" charset="0"/>
                <a:cs typeface="Segoe UI" panose="020B0502040204020203" pitchFamily="34" charset="0"/>
              </a:rPr>
              <a:t> = 25 weights </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Requires 3 weights </a:t>
            </a:r>
            <a:endParaRPr lang="en-US"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b="1" dirty="0">
                <a:latin typeface="Segoe UI" panose="020B0502040204020203" pitchFamily="34" charset="0"/>
                <a:ea typeface="Segoe UI" panose="020B0502040204020203" pitchFamily="34" charset="0"/>
                <a:cs typeface="Segoe UI" panose="020B0502040204020203" pitchFamily="34" charset="0"/>
              </a:rPr>
              <a:t>Pooling</a:t>
            </a:r>
            <a:r>
              <a:rPr lang="en-US"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e.g. 2x2 operator pools the 4 values into 1</a:t>
            </a:r>
          </a:p>
          <a:p>
            <a:r>
              <a:rPr lang="en-US"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Average?</a:t>
            </a:r>
          </a:p>
          <a:p>
            <a:pPr lvl="1">
              <a:buFont typeface="Wingdings" panose="05000000000000000000" pitchFamily="2" charset="2"/>
              <a:buChar char="§"/>
            </a:pPr>
            <a:r>
              <a:rPr lang="en-US" b="1" dirty="0">
                <a:latin typeface="Segoe UI" panose="020B0502040204020203" pitchFamily="34" charset="0"/>
                <a:ea typeface="Segoe UI" panose="020B0502040204020203" pitchFamily="34" charset="0"/>
                <a:cs typeface="Segoe UI" panose="020B0502040204020203" pitchFamily="34" charset="0"/>
              </a:rPr>
              <a:t>Max pooling</a:t>
            </a:r>
            <a:r>
              <a:rPr lang="en-US"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806852"/>
            <a:ext cx="11525250" cy="674370"/>
          </a:xfrm>
        </p:spPr>
        <p:txBody>
          <a:bodyPr>
            <a:normAutofit fontScale="925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Max pooling provides </a:t>
            </a:r>
            <a:r>
              <a:rPr lang="en-US" b="1" dirty="0">
                <a:latin typeface="Segoe UI" panose="020B0502040204020203" pitchFamily="34" charset="0"/>
                <a:ea typeface="Segoe UI" panose="020B0502040204020203" pitchFamily="34" charset="0"/>
                <a:cs typeface="Segoe UI" panose="020B0502040204020203" pitchFamily="34" charset="0"/>
              </a:rPr>
              <a:t>invariance</a:t>
            </a:r>
            <a:r>
              <a:rPr lang="en-US"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806852"/>
            <a:ext cx="11525250" cy="674370"/>
          </a:xfrm>
        </p:spPr>
        <p:txBody>
          <a:bodyPr>
            <a:normAutofit fontScale="92500"/>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Max pooling provides </a:t>
            </a:r>
            <a:r>
              <a:rPr lang="en-US" b="1" dirty="0">
                <a:latin typeface="Segoe UI" panose="020B0502040204020203" pitchFamily="34" charset="0"/>
                <a:ea typeface="Segoe UI" panose="020B0502040204020203" pitchFamily="34" charset="0"/>
                <a:cs typeface="Segoe UI" panose="020B0502040204020203" pitchFamily="34" charset="0"/>
              </a:rPr>
              <a:t>invariance</a:t>
            </a:r>
            <a:r>
              <a:rPr lang="en-US"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r>
              <a:rPr lang="en-GB" dirty="0">
                <a:latin typeface="Segoe UI" panose="020B0502040204020203" pitchFamily="34" charset="0"/>
                <a:ea typeface="Segoe UI" panose="020B0502040204020203" pitchFamily="34" charset="0"/>
                <a:cs typeface="Segoe UI" panose="020B0502040204020203" pitchFamily="34" charset="0"/>
              </a:rPr>
              <a:t>Deep architectures create large and complex feature maps</a:t>
            </a:r>
          </a:p>
          <a:p>
            <a:r>
              <a:rPr lang="en-GB" dirty="0">
                <a:latin typeface="Segoe UI" panose="020B0502040204020203" pitchFamily="34" charset="0"/>
                <a:ea typeface="Segoe UI" panose="020B0502040204020203" pitchFamily="34" charset="0"/>
                <a:cs typeface="Segoe UI" panose="020B0502040204020203" pitchFamily="34" charset="0"/>
              </a:rPr>
              <a:t>Feature maps have a higher number of channels</a:t>
            </a:r>
          </a:p>
          <a:p>
            <a:r>
              <a:rPr lang="en-GB"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r>
              <a:rPr lang="en-GB"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40354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p:txBody>
          <a:bodyPr/>
          <a:lstStyle/>
          <a:p>
            <a:r>
              <a:rPr lang="en-US" dirty="0">
                <a:solidFill>
                  <a:schemeClr val="tx1"/>
                </a:solidFill>
                <a:latin typeface="Segoe"/>
              </a:rPr>
              <a:t>Deep and Multi-Scale Architectures</a:t>
            </a:r>
            <a:endParaRPr lang="en-US"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04851" y="1363511"/>
            <a:ext cx="7948314" cy="4537916"/>
          </a:xfrm>
          <a:prstGeom prst="rect">
            <a:avLst/>
          </a:prstGeom>
        </p:spPr>
      </p:pic>
    </p:spTree>
    <p:extLst>
      <p:ext uri="{BB962C8B-B14F-4D97-AF65-F5344CB8AC3E}">
        <p14:creationId xmlns:p14="http://schemas.microsoft.com/office/powerpoint/2010/main" val="77613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379707" y="2751338"/>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6846185" y="2806536"/>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6871023" y="4225109"/>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379707" y="4082198"/>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with Increasing channels, decreasing dimensionality</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lstStyle/>
          <a:p>
            <a:r>
              <a:rPr lang="en-US"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r>
              <a:rPr lang="en-GB"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 Trained on very large benchmark datasets</a:t>
            </a: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dirty="0" err="1">
                <a:latin typeface="Segoe UI" panose="020B0502040204020203" pitchFamily="34" charset="0"/>
                <a:ea typeface="Segoe UI" panose="020B0502040204020203" pitchFamily="34" charset="0"/>
                <a:cs typeface="Segoe UI" panose="020B0502040204020203" pitchFamily="34" charset="0"/>
              </a:rPr>
              <a:t>Keras</a:t>
            </a:r>
            <a:r>
              <a:rPr lang="en-GB" dirty="0">
                <a:latin typeface="Segoe UI" panose="020B0502040204020203" pitchFamily="34" charset="0"/>
                <a:ea typeface="Segoe UI" panose="020B0502040204020203" pitchFamily="34" charset="0"/>
                <a:cs typeface="Segoe UI" panose="020B0502040204020203" pitchFamily="34" charset="0"/>
              </a:rPr>
              <a:t>, </a:t>
            </a:r>
            <a:r>
              <a:rPr lang="en-GB" dirty="0" err="1">
                <a:latin typeface="Segoe UI" panose="020B0502040204020203" pitchFamily="34" charset="0"/>
                <a:ea typeface="Segoe UI" panose="020B0502040204020203" pitchFamily="34" charset="0"/>
                <a:cs typeface="Segoe UI" panose="020B0502040204020203" pitchFamily="34" charset="0"/>
              </a:rPr>
              <a:t>PyTorch</a:t>
            </a:r>
            <a:r>
              <a:rPr lang="en-GB"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Deep and Multi-Scale Architectures</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dirty="0">
                <a:solidFill>
                  <a:schemeClr val="tx1"/>
                </a:solidFill>
                <a:latin typeface="Segoe"/>
              </a:rPr>
              <a:t>Deep and Multi-Scale Architectures</a:t>
            </a:r>
            <a:endParaRPr lang="en-US"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1134910"/>
          </a:xfrm>
        </p:spPr>
        <p:txBody>
          <a:bodyPr/>
          <a:lstStyle/>
          <a:p>
            <a:r>
              <a:rPr lang="en-US" dirty="0">
                <a:solidFill>
                  <a:schemeClr val="tx1"/>
                </a:solidFill>
                <a:latin typeface="Segoe UI" panose="020B0502040204020203" pitchFamily="34" charset="0"/>
                <a:cs typeface="Segoe UI" panose="020B0502040204020203" pitchFamily="34" charset="0"/>
              </a:rPr>
              <a:t>Limitations on Learning with Stacked Layers</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344167" y="1129553"/>
            <a:ext cx="4710374" cy="5504055"/>
          </a:xfrm>
        </p:spPr>
        <p:txBody>
          <a:bodyPr/>
          <a:lstStyle/>
          <a:p>
            <a:pPr>
              <a:spcAft>
                <a:spcPts val="200"/>
              </a:spcAft>
              <a:buFont typeface="Arial" panose="020B0604020202020204" pitchFamily="34" charset="0"/>
              <a:buChar char="•"/>
            </a:pPr>
            <a:r>
              <a:rPr lang="en-US" sz="2800" dirty="0">
                <a:solidFill>
                  <a:schemeClr val="tx1"/>
                </a:solidFill>
                <a:latin typeface="+mn-lt"/>
              </a:rPr>
              <a:t>How can the behavior in the charts be explained?</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rPr>
              <a:t>Vanishing gradients – batch normalization</a:t>
            </a:r>
          </a:p>
          <a:p>
            <a:pPr lvl="1">
              <a:spcAft>
                <a:spcPts val="200"/>
              </a:spcAft>
              <a:buFont typeface="Arial" panose="020B0604020202020204" pitchFamily="34" charset="0"/>
              <a:buChar char="•"/>
            </a:pPr>
            <a:r>
              <a:rPr lang="en-US" sz="2800" dirty="0">
                <a:solidFill>
                  <a:schemeClr val="tx1"/>
                </a:solidFill>
              </a:rPr>
              <a:t>Exploding gradients – gradient clipping </a:t>
            </a:r>
          </a:p>
          <a:p>
            <a:pPr lvl="1">
              <a:spcAft>
                <a:spcPts val="200"/>
              </a:spcAft>
              <a:buFont typeface="Arial" panose="020B0604020202020204" pitchFamily="34" charset="0"/>
              <a:buChar char="•"/>
            </a:pPr>
            <a:r>
              <a:rPr lang="en-US" sz="2800" dirty="0">
                <a:solidFill>
                  <a:schemeClr val="tx1"/>
                </a:solidFill>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458635"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505011" y="594996"/>
            <a:ext cx="11083365" cy="919191"/>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What happens when we use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48356"/>
            <a:ext cx="11361519" cy="1134910"/>
          </a:xfrm>
        </p:spPr>
        <p:txBody>
          <a:bodyPr/>
          <a:lstStyle/>
          <a:p>
            <a:r>
              <a:rPr lang="en-US" dirty="0">
                <a:solidFill>
                  <a:schemeClr val="tx1"/>
                </a:solidFill>
                <a:latin typeface="Segoe UI" panose="020B0502040204020203" pitchFamily="34" charset="0"/>
                <a:cs typeface="Segoe UI" panose="020B0502040204020203" pitchFamily="34" charset="0"/>
              </a:rPr>
              <a:t>Limitations on Learning with Stacked Layers</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1446307"/>
            <a:ext cx="4488329" cy="5270972"/>
          </a:xfrm>
        </p:spPr>
        <p:txBody>
          <a:bodyPr/>
          <a:lstStyle/>
          <a:p>
            <a:pPr>
              <a:spcAft>
                <a:spcPts val="200"/>
              </a:spcAft>
              <a:buFont typeface="Arial" panose="020B0604020202020204" pitchFamily="34" charset="0"/>
              <a:buChar char="•"/>
            </a:pPr>
            <a:r>
              <a:rPr lang="en-US" sz="2800" dirty="0">
                <a:solidFill>
                  <a:schemeClr val="tx1"/>
                </a:solidFill>
                <a:latin typeface="+mn-lt"/>
              </a:rPr>
              <a:t>What can explain this result? </a:t>
            </a:r>
          </a:p>
          <a:p>
            <a:pPr>
              <a:spcAft>
                <a:spcPts val="200"/>
              </a:spcAft>
              <a:buFont typeface="Arial" panose="020B0604020202020204" pitchFamily="34" charset="0"/>
              <a:buChar char="•"/>
            </a:pPr>
            <a:r>
              <a:rPr lang="en-US" sz="2800" dirty="0">
                <a:solidFill>
                  <a:schemeClr val="tx1"/>
                </a:solidFill>
                <a:latin typeface="+mn-lt"/>
              </a:rPr>
              <a:t>There must be a limitation with the representation!</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UI" panose="020B0502040204020203" pitchFamily="34" charset="0"/>
                <a:cs typeface="Segoe UI" panose="020B0502040204020203" pitchFamily="34" charset="0"/>
              </a:rPr>
              <a:t>Limitations on Learning with Stacked Layers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356144" y="1368612"/>
            <a:ext cx="6770767" cy="5420332"/>
          </a:xfrm>
        </p:spPr>
        <p:txBody>
          <a:bodyPr>
            <a:normAutofit lnSpcReduction="10000"/>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But, can also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derive a different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Or with explicitly showing weights,</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821532"/>
            <a:ext cx="11647823" cy="76223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Idea: Try to learn a different function</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387" y="1583766"/>
            <a:ext cx="3216087" cy="2227026"/>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9016741" y="1750242"/>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381170" y="2803215"/>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3453" y="3980328"/>
            <a:ext cx="4923997" cy="2723341"/>
          </a:xfrm>
          <a:prstGeom prst="rect">
            <a:avLst/>
          </a:prstGeom>
        </p:spPr>
      </p:pic>
      <p:pic>
        <p:nvPicPr>
          <p:cNvPr id="10" name="Picture 9">
            <a:extLst>
              <a:ext uri="{FF2B5EF4-FFF2-40B4-BE49-F238E27FC236}">
                <a16:creationId xmlns:a16="http://schemas.microsoft.com/office/drawing/2014/main" id="{ACA45822-AD49-43D6-A5AC-68F4A09E5640}"/>
              </a:ext>
            </a:extLst>
          </p:cNvPr>
          <p:cNvPicPr>
            <a:picLocks noChangeAspect="1"/>
          </p:cNvPicPr>
          <p:nvPr/>
        </p:nvPicPr>
        <p:blipFill>
          <a:blip r:embed="rId7"/>
          <a:stretch>
            <a:fillRect/>
          </a:stretch>
        </p:blipFill>
        <p:spPr>
          <a:xfrm>
            <a:off x="7055556" y="4422885"/>
            <a:ext cx="2578515" cy="489028"/>
          </a:xfrm>
          <a:prstGeom prst="rect">
            <a:avLst/>
          </a:prstGeom>
        </p:spPr>
      </p:pic>
      <p:pic>
        <p:nvPicPr>
          <p:cNvPr id="12" name="Picture 11">
            <a:extLst>
              <a:ext uri="{FF2B5EF4-FFF2-40B4-BE49-F238E27FC236}">
                <a16:creationId xmlns:a16="http://schemas.microsoft.com/office/drawing/2014/main" id="{338C9070-E652-4D90-90C8-E466AB5C352E}"/>
              </a:ext>
            </a:extLst>
          </p:cNvPr>
          <p:cNvPicPr>
            <a:picLocks noChangeAspect="1"/>
          </p:cNvPicPr>
          <p:nvPr/>
        </p:nvPicPr>
        <p:blipFill>
          <a:blip r:embed="rId8"/>
          <a:stretch>
            <a:fillRect/>
          </a:stretch>
        </p:blipFill>
        <p:spPr>
          <a:xfrm>
            <a:off x="7055556" y="5448979"/>
            <a:ext cx="4069445" cy="521255"/>
          </a:xfrm>
          <a:prstGeom prst="rect">
            <a:avLst/>
          </a:prstGeom>
        </p:spPr>
      </p:pic>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a:latin typeface="+mj-lt"/>
                <a:ea typeface="Segoe UI" panose="020B0502040204020203" pitchFamily="34" charset="0"/>
                <a:cs typeface="Segoe UI" panose="020B0502040204020203" pitchFamily="34" charset="0"/>
              </a:rPr>
              <a:t>How does computational complexity compare? </a:t>
            </a:r>
            <a:endParaRPr lang="en-GB" dirty="0">
              <a:latin typeface="+mn-lt"/>
              <a:ea typeface="Segoe UI" panose="020B0502040204020203" pitchFamily="34" charset="0"/>
              <a:cs typeface="Segoe UI" panose="020B0502040204020203" pitchFamily="34" charset="0"/>
            </a:endParaRPr>
          </a:p>
          <a:p>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204295" y="-1287985"/>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How well does </a:t>
            </a:r>
            <a:r>
              <a:rPr lang="en-GB" sz="3500" dirty="0" err="1">
                <a:latin typeface="Segoe UI" panose="020B0502040204020203" pitchFamily="34" charset="0"/>
                <a:ea typeface="Segoe UI" panose="020B0502040204020203" pitchFamily="34" charset="0"/>
                <a:cs typeface="Segoe UI" panose="020B0502040204020203" pitchFamily="34" charset="0"/>
              </a:rPr>
              <a:t>ResNet</a:t>
            </a:r>
            <a:r>
              <a:rPr lang="en-GB" sz="3500" dirty="0">
                <a:latin typeface="Segoe UI" panose="020B0502040204020203" pitchFamily="34" charset="0"/>
                <a:ea typeface="Segoe UI" panose="020B0502040204020203" pitchFamily="34" charset="0"/>
                <a:cs typeface="Segoe UI" panose="020B0502040204020203" pitchFamily="34" charset="0"/>
              </a:rPr>
              <a:t> work? </a:t>
            </a:r>
          </a:p>
          <a:p>
            <a:r>
              <a:rPr lang="en-GB" sz="2800" dirty="0">
                <a:latin typeface="Segoe UI" panose="020B0502040204020203" pitchFamily="34" charset="0"/>
                <a:ea typeface="Segoe UI" panose="020B0502040204020203" pitchFamily="34" charset="0"/>
                <a:cs typeface="Segoe UI" panose="020B0502040204020203" pitchFamily="34" charset="0"/>
              </a:rPr>
              <a:t>Compare 18 and 34 layers stacked network performance</a:t>
            </a:r>
          </a:p>
          <a:p>
            <a:r>
              <a:rPr lang="en-GB" sz="2800" dirty="0">
                <a:latin typeface="Segoe UI" panose="020B0502040204020203" pitchFamily="34" charset="0"/>
                <a:ea typeface="Segoe UI" panose="020B0502040204020203" pitchFamily="34" charset="0"/>
                <a:cs typeface="Segoe UI" panose="020B0502040204020203" pitchFamily="34" charset="0"/>
              </a:rPr>
              <a:t>Next, compare 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500" dirty="0" err="1">
                <a:latin typeface="Segoe UI" panose="020B0502040204020203" pitchFamily="34" charset="0"/>
                <a:ea typeface="Segoe UI" panose="020B0502040204020203" pitchFamily="34" charset="0"/>
                <a:cs typeface="Segoe UI" panose="020B0502040204020203" pitchFamily="34" charset="0"/>
              </a:rPr>
              <a:t>ResNet</a:t>
            </a:r>
            <a:r>
              <a:rPr lang="en-GB" sz="3500" dirty="0">
                <a:latin typeface="Segoe UI" panose="020B0502040204020203" pitchFamily="34" charset="0"/>
                <a:ea typeface="Segoe UI" panose="020B0502040204020203" pitchFamily="34" charset="0"/>
                <a:cs typeface="Segoe UI" panose="020B0502040204020203" pitchFamily="34" charset="0"/>
              </a:rPr>
              <a:t> Learning? </a:t>
            </a:r>
          </a:p>
          <a:p>
            <a:r>
              <a:rPr lang="en-GB" sz="28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Segoe UI" panose="020B0502040204020203" pitchFamily="34" charset="0"/>
                <a:ea typeface="Segoe UI" panose="020B0502040204020203" pitchFamily="34" charset="0"/>
                <a:cs typeface="Segoe UI" panose="020B0502040204020203" pitchFamily="34" charset="0"/>
              </a:rPr>
              <a:t>CNN</a:t>
            </a:r>
            <a:r>
              <a:rPr lang="en-GB" dirty="0">
                <a:latin typeface="Segoe UI" panose="020B0502040204020203" pitchFamily="34" charset="0"/>
                <a:ea typeface="Segoe UI" panose="020B0502040204020203" pitchFamily="34" charset="0"/>
                <a:cs typeface="Segoe UI" panose="020B0502040204020203" pitchFamily="34" charset="0"/>
              </a:rPr>
              <a:t>s are used to </a:t>
            </a:r>
            <a:r>
              <a:rPr lang="en-GB" b="1" dirty="0">
                <a:latin typeface="Segoe UI" panose="020B0502040204020203" pitchFamily="34" charset="0"/>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Segoe UI" panose="020B0502040204020203" pitchFamily="34" charset="0"/>
                <a:ea typeface="Segoe UI" panose="020B0502040204020203" pitchFamily="34" charset="0"/>
                <a:cs typeface="Segoe UI" panose="020B0502040204020203" pitchFamily="34" charset="0"/>
              </a:rPr>
              <a:t>Invariant</a:t>
            </a:r>
            <a:r>
              <a:rPr lang="en-GB" dirty="0">
                <a:latin typeface="Segoe UI" panose="020B0502040204020203" pitchFamily="34" charset="0"/>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Segoe UI" panose="020B0502040204020203" pitchFamily="34" charset="0"/>
                <a:ea typeface="Segoe UI" panose="020B0502040204020203" pitchFamily="34" charset="0"/>
                <a:cs typeface="Segoe UI" panose="020B0502040204020203" pitchFamily="34" charset="0"/>
              </a:rPr>
              <a:t>Reduce the dimensionality </a:t>
            </a:r>
            <a:r>
              <a:rPr lang="en-GB" dirty="0">
                <a:latin typeface="Segoe UI" panose="020B0502040204020203" pitchFamily="34" charset="0"/>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Segoe UI" panose="020B0502040204020203" pitchFamily="34" charset="0"/>
                <a:ea typeface="Segoe UI" panose="020B0502040204020203" pitchFamily="34" charset="0"/>
                <a:cs typeface="Segoe UI" panose="020B0502040204020203" pitchFamily="34" charset="0"/>
              </a:rPr>
              <a:t>Share weights </a:t>
            </a:r>
            <a:r>
              <a:rPr lang="en-GB" dirty="0">
                <a:latin typeface="Segoe UI" panose="020B0502040204020203" pitchFamily="34" charset="0"/>
                <a:ea typeface="Segoe UI" panose="020B0502040204020203" pitchFamily="34" charset="0"/>
                <a:cs typeface="Segoe UI" panose="020B0502040204020203" pitchFamily="34" charset="0"/>
              </a:rPr>
              <a:t>and are relatively easy to train</a:t>
            </a:r>
          </a:p>
          <a:p>
            <a:r>
              <a:rPr lang="en-GB" dirty="0">
                <a:latin typeface="Segoe UI" panose="020B0502040204020203" pitchFamily="34" charset="0"/>
                <a:ea typeface="Segoe UI" panose="020B0502040204020203" pitchFamily="34" charset="0"/>
                <a:cs typeface="Segoe UI" panose="020B0502040204020203" pitchFamily="34" charset="0"/>
              </a:rPr>
              <a:t>CNNs have a long history</a:t>
            </a:r>
          </a:p>
          <a:p>
            <a:pPr lvl="1">
              <a:buFont typeface="Wingdings" panose="05000000000000000000" pitchFamily="2" charset="2"/>
              <a:buChar char="§"/>
            </a:pPr>
            <a:r>
              <a:rPr lang="en-GB" dirty="0" err="1">
                <a:latin typeface="Segoe UI" panose="020B0502040204020203" pitchFamily="34" charset="0"/>
                <a:ea typeface="Segoe UI" panose="020B0502040204020203" pitchFamily="34" charset="0"/>
                <a:cs typeface="Segoe UI" panose="020B0502040204020203" pitchFamily="34" charset="0"/>
              </a:rPr>
              <a:t>LeCun</a:t>
            </a:r>
            <a:r>
              <a:rPr lang="en-GB" dirty="0">
                <a:latin typeface="Segoe UI" panose="020B0502040204020203" pitchFamily="34" charset="0"/>
                <a:ea typeface="Segoe UI" panose="020B0502040204020203" pitchFamily="34" charset="0"/>
                <a:cs typeface="Segoe UI" panose="020B0502040204020203" pitchFamily="34" charset="0"/>
              </a:rPr>
              <a:t> et. al. (1998) first employed CNNs for automatic check handling</a:t>
            </a: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Era of general use started when </a:t>
            </a:r>
            <a:r>
              <a:rPr lang="en-US" dirty="0" err="1">
                <a:latin typeface="Segoe UI" panose="020B0502040204020203" pitchFamily="34" charset="0"/>
                <a:cs typeface="Segoe UI" panose="020B0502040204020203" pitchFamily="34" charset="0"/>
              </a:rPr>
              <a:t>Krizhevsky</a:t>
            </a:r>
            <a:r>
              <a:rPr lang="en-US" dirty="0">
                <a:latin typeface="Segoe UI" panose="020B0502040204020203" pitchFamily="34" charset="0"/>
                <a:cs typeface="Segoe UI" panose="020B0502040204020203" pitchFamily="34" charset="0"/>
              </a:rPr>
              <a:t> et. al. (2012) won an ImageNet object recognition competition </a:t>
            </a: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Segoe UI" panose="020B0502040204020203" pitchFamily="34" charset="0"/>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dirty="0">
                <a:solidFill>
                  <a:schemeClr val="tx1"/>
                </a:solidFill>
                <a:latin typeface="Segoe UI" panose="020B0502040204020203" pitchFamily="34" charset="0"/>
                <a:cs typeface="Segoe UI" panose="020B0502040204020203" pitchFamily="34" charset="0"/>
              </a:rPr>
              <a:t>Why do </a:t>
            </a:r>
            <a:r>
              <a:rPr lang="en-US" dirty="0" err="1">
                <a:solidFill>
                  <a:schemeClr val="tx1"/>
                </a:solidFill>
                <a:latin typeface="Segoe UI" panose="020B0502040204020203" pitchFamily="34" charset="0"/>
                <a:cs typeface="Segoe UI" panose="020B0502040204020203" pitchFamily="34" charset="0"/>
              </a:rPr>
              <a:t>ResNets</a:t>
            </a:r>
            <a:r>
              <a:rPr lang="en-US"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879447"/>
            <a:ext cx="11647823" cy="68980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3500" dirty="0">
                <a:latin typeface="Segoe UI" panose="020B0502040204020203" pitchFamily="34" charset="0"/>
                <a:ea typeface="Segoe UI" panose="020B0502040204020203" pitchFamily="34" charset="0"/>
                <a:cs typeface="Segoe UI" panose="020B0502040204020203" pitchFamily="34" charset="0"/>
              </a:rPr>
              <a:t>Why is learning easier with </a:t>
            </a:r>
            <a:r>
              <a:rPr lang="en-GB" sz="3500" dirty="0" err="1">
                <a:latin typeface="Segoe UI" panose="020B0502040204020203" pitchFamily="34" charset="0"/>
                <a:ea typeface="Segoe UI" panose="020B0502040204020203" pitchFamily="34" charset="0"/>
                <a:cs typeface="Segoe UI" panose="020B0502040204020203" pitchFamily="34" charset="0"/>
              </a:rPr>
              <a:t>ResNets</a:t>
            </a:r>
            <a:r>
              <a:rPr lang="en-GB" sz="35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UI" panose="020B0502040204020203" pitchFamily="34" charset="0"/>
                <a:cs typeface="Segoe UI" panose="020B0502040204020203" pitchFamily="34" charset="0"/>
              </a:rPr>
              <a:t>Scaling with </a:t>
            </a:r>
            <a:r>
              <a:rPr lang="en-US" dirty="0" err="1">
                <a:latin typeface="Segoe UI" panose="020B0502040204020203" pitchFamily="34" charset="0"/>
                <a:cs typeface="Segoe UI" panose="020B0502040204020203" pitchFamily="34" charset="0"/>
              </a:rPr>
              <a:t>ResNets</a:t>
            </a:r>
            <a:endParaRPr lang="en-US" dirty="0">
              <a:latin typeface="Segoe UI" panose="020B0502040204020203" pitchFamily="34" charset="0"/>
              <a:cs typeface="Segoe UI" panose="020B0502040204020203" pitchFamily="34" charset="0"/>
            </a:endParaRPr>
          </a:p>
        </p:txBody>
      </p:sp>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do we deal with shortcut connections with different scales of layers? </a:t>
            </a:r>
          </a:p>
          <a:p>
            <a:pPr marL="914265" lvl="1" indent="-514350">
              <a:buFont typeface="+mj-lt"/>
              <a:buAutoNum type="arabicPeriod"/>
            </a:pPr>
            <a:r>
              <a:rPr lang="en-GB"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dirty="0">
                <a:latin typeface="Segoe UI" panose="020B0502040204020203" pitchFamily="34" charset="0"/>
                <a:ea typeface="Segoe UI" panose="020B0502040204020203" pitchFamily="34" charset="0"/>
                <a:cs typeface="Segoe UI" panose="020B0502040204020203" pitchFamily="34" charset="0"/>
              </a:rPr>
              <a:t>Use </a:t>
            </a:r>
            <a:r>
              <a:rPr lang="en-GB"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dirty="0">
                <a:latin typeface="Segoe UI" panose="020B0502040204020203" pitchFamily="34" charset="0"/>
                <a:ea typeface="Segoe UI" panose="020B0502040204020203" pitchFamily="34" charset="0"/>
                <a:cs typeface="Segoe UI" panose="020B0502040204020203" pitchFamily="34" charset="0"/>
              </a:rPr>
              <a:t>to up or down sample ta</a:t>
            </a:r>
          </a:p>
          <a:p>
            <a:pPr marL="914265" lvl="1" indent="-514350">
              <a:buFont typeface="+mj-lt"/>
              <a:buAutoNum type="arabicPeriod"/>
            </a:pPr>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 but many fewer weights to learn</a:t>
            </a:r>
          </a:p>
          <a:p>
            <a:r>
              <a:rPr lang="en-GB" sz="28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800" dirty="0" err="1">
                <a:latin typeface="Segoe UI" panose="020B0502040204020203" pitchFamily="34" charset="0"/>
                <a:ea typeface="Segoe UI" panose="020B0502040204020203" pitchFamily="34" charset="0"/>
                <a:cs typeface="Segoe UI" panose="020B0502040204020203" pitchFamily="34" charset="0"/>
              </a:rPr>
              <a:t>ResNet</a:t>
            </a:r>
            <a:endParaRPr lang="en-GB" sz="2800" dirty="0">
              <a:latin typeface="Segoe UI" panose="020B0502040204020203" pitchFamily="34" charset="0"/>
              <a:ea typeface="Segoe UI" panose="020B0502040204020203" pitchFamily="34" charset="0"/>
              <a:cs typeface="Segoe UI" panose="020B0502040204020203" pitchFamily="34" charset="0"/>
            </a:endParaRPr>
          </a:p>
        </p:txBody>
      </p:sp>
      <p:pic>
        <p:nvPicPr>
          <p:cNvPr id="13" name="Picture 12">
            <a:extLst>
              <a:ext uri="{FF2B5EF4-FFF2-40B4-BE49-F238E27FC236}">
                <a16:creationId xmlns:a16="http://schemas.microsoft.com/office/drawing/2014/main" id="{D9045644-A6CF-4753-92AD-437382C90751}"/>
              </a:ext>
            </a:extLst>
          </p:cNvPr>
          <p:cNvPicPr>
            <a:picLocks noChangeAspect="1"/>
          </p:cNvPicPr>
          <p:nvPr/>
        </p:nvPicPr>
        <p:blipFill>
          <a:blip r:embed="rId3"/>
          <a:stretch>
            <a:fillRect/>
          </a:stretch>
        </p:blipFill>
        <p:spPr>
          <a:xfrm>
            <a:off x="1314926" y="3197780"/>
            <a:ext cx="3892192" cy="462439"/>
          </a:xfrm>
          <a:prstGeom prst="rect">
            <a:avLst/>
          </a:prstGeom>
        </p:spPr>
      </p:pic>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BC54A3-BF29-CE4A-B8C9-6146AFD31E88}"/>
              </a:ext>
            </a:extLst>
          </p:cNvPr>
          <p:cNvSpPr>
            <a:spLocks noGrp="1"/>
          </p:cNvSpPr>
          <p:nvPr>
            <p:ph type="body" sz="quarter" idx="10"/>
          </p:nvPr>
        </p:nvSpPr>
        <p:spPr>
          <a:xfrm>
            <a:off x="476924" y="160306"/>
            <a:ext cx="11361519" cy="1134910"/>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Residual Learning Building Block</a:t>
            </a:r>
          </a:p>
        </p:txBody>
      </p:sp>
      <p:pic>
        <p:nvPicPr>
          <p:cNvPr id="7" name="Picture 6">
            <a:extLst>
              <a:ext uri="{FF2B5EF4-FFF2-40B4-BE49-F238E27FC236}">
                <a16:creationId xmlns:a16="http://schemas.microsoft.com/office/drawing/2014/main" id="{A3B25DBB-3459-A342-9EFC-21BD6656C7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021" y="4725995"/>
            <a:ext cx="2264663" cy="2132005"/>
          </a:xfrm>
          <a:prstGeom prst="rect">
            <a:avLst/>
          </a:prstGeom>
        </p:spPr>
      </p:pic>
      <p:pic>
        <p:nvPicPr>
          <p:cNvPr id="13" name="Picture 12">
            <a:extLst>
              <a:ext uri="{FF2B5EF4-FFF2-40B4-BE49-F238E27FC236}">
                <a16:creationId xmlns:a16="http://schemas.microsoft.com/office/drawing/2014/main" id="{EF306ABD-CD7F-FF47-BE39-F6C01F40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0" y="3869510"/>
            <a:ext cx="5305283" cy="2828184"/>
          </a:xfrm>
          <a:prstGeom prst="rect">
            <a:avLst/>
          </a:prstGeom>
        </p:spPr>
      </p:pic>
      <p:pic>
        <p:nvPicPr>
          <p:cNvPr id="19" name="Picture 18">
            <a:extLst>
              <a:ext uri="{FF2B5EF4-FFF2-40B4-BE49-F238E27FC236}">
                <a16:creationId xmlns:a16="http://schemas.microsoft.com/office/drawing/2014/main" id="{5345D4A8-9DA9-964A-A4C2-AFF217221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05" y="1123408"/>
            <a:ext cx="3216087" cy="2552121"/>
          </a:xfrm>
          <a:prstGeom prst="rect">
            <a:avLst/>
          </a:prstGeom>
        </p:spPr>
      </p:pic>
      <p:pic>
        <p:nvPicPr>
          <p:cNvPr id="21" name="Picture 20">
            <a:extLst>
              <a:ext uri="{FF2B5EF4-FFF2-40B4-BE49-F238E27FC236}">
                <a16:creationId xmlns:a16="http://schemas.microsoft.com/office/drawing/2014/main" id="{EC5E9AB9-78C7-E149-AE97-0163EBC1C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2102" y="842682"/>
            <a:ext cx="4617993" cy="3883313"/>
          </a:xfrm>
          <a:prstGeom prst="rect">
            <a:avLst/>
          </a:prstGeom>
        </p:spPr>
      </p:pic>
    </p:spTree>
    <p:extLst>
      <p:ext uri="{BB962C8B-B14F-4D97-AF65-F5344CB8AC3E}">
        <p14:creationId xmlns:p14="http://schemas.microsoft.com/office/powerpoint/2010/main" val="1743234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Model</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1342767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Input</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8562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52353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Non-Linearity</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909816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Pooling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14517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544212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a:t>
            </a:r>
            <a:r>
              <a:rPr lang="en" dirty="0" err="1">
                <a:solidFill>
                  <a:schemeClr val="tx1"/>
                </a:solidFill>
                <a:latin typeface="Segoe UI" panose="020B0502040204020203" pitchFamily="34" charset="0"/>
                <a:ea typeface="Georgia"/>
                <a:cs typeface="Segoe UI" panose="020B0502040204020203" pitchFamily="34" charset="0"/>
                <a:sym typeface="Georgia"/>
              </a:rPr>
              <a:t>NonLinearity</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721492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4 x 4 input tensor</a:t>
            </a:r>
          </a:p>
          <a:p>
            <a:r>
              <a:rPr lang="en-US"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dirty="0">
                <a:latin typeface="Segoe UI" panose="020B0502040204020203" pitchFamily="34" charset="0"/>
                <a:ea typeface="Segoe UI" panose="020B0502040204020203" pitchFamily="34" charset="0"/>
                <a:cs typeface="Segoe UI" panose="020B0502040204020203" pitchFamily="34" charset="0"/>
              </a:rPr>
              <a:t>2 x 2 output tensor</a:t>
            </a: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3">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2"/>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Pooling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740065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4823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Flattening</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58355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8368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719970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Dense Connections</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9344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p:txBody>
          <a:bodyPr/>
          <a:lstStyle/>
          <a:p>
            <a:r>
              <a:rPr lang="en-US" dirty="0" err="1">
                <a:solidFill>
                  <a:schemeClr val="tx1"/>
                </a:solidFill>
                <a:latin typeface="Segoe UI" panose="020B0502040204020203" pitchFamily="34" charset="0"/>
                <a:cs typeface="Segoe UI" panose="020B0502040204020203" pitchFamily="34" charset="0"/>
              </a:rPr>
              <a:t>ResNet</a:t>
            </a:r>
            <a:endParaRPr lang="en-US" dirty="0">
              <a:solidFill>
                <a:schemeClr val="tx1"/>
              </a:solidFill>
              <a:latin typeface="Segoe UI" panose="020B0502040204020203" pitchFamily="34" charset="0"/>
              <a:cs typeface="Segoe UI" panose="020B0502040204020203" pitchFamily="34" charset="0"/>
            </a:endParaRP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862526" y="4666820"/>
            <a:ext cx="10224282" cy="1081753"/>
          </a:xfrm>
        </p:spPr>
        <p:txBody>
          <a:bodyPr/>
          <a:lstStyle/>
          <a:p>
            <a:pPr>
              <a:buFont typeface="Arial" panose="020B0604020202020204" pitchFamily="34" charset="0"/>
              <a:buChar char="•"/>
            </a:pPr>
            <a:r>
              <a:rPr lang="en-US" sz="2800" dirty="0">
                <a:solidFill>
                  <a:schemeClr val="tx1"/>
                </a:solidFill>
              </a:rPr>
              <a:t>How can the behavior in the above charts be explained?</a:t>
            </a:r>
          </a:p>
          <a:p>
            <a:pPr lvl="1">
              <a:buFont typeface="Arial" panose="020B0604020202020204" pitchFamily="34" charset="0"/>
              <a:buChar char="•"/>
            </a:pPr>
            <a:r>
              <a:rPr lang="en-US" sz="2800" dirty="0">
                <a:solidFill>
                  <a:schemeClr val="tx1"/>
                </a:solidFill>
              </a:rPr>
              <a:t>Vanishing gradients?</a:t>
            </a:r>
          </a:p>
          <a:p>
            <a:pPr lvl="1">
              <a:buFont typeface="Arial" panose="020B0604020202020204" pitchFamily="34" charset="0"/>
              <a:buChar char="•"/>
            </a:pPr>
            <a:r>
              <a:rPr lang="en-US" sz="2800" dirty="0">
                <a:solidFill>
                  <a:schemeClr val="tx1"/>
                </a:solidFill>
              </a:rPr>
              <a:t>Overfitting?</a:t>
            </a:r>
          </a:p>
          <a:p>
            <a:pPr lvl="1">
              <a:buFont typeface="Arial" panose="020B0604020202020204" pitchFamily="34" charset="0"/>
              <a:buChar char="•"/>
            </a:pPr>
            <a:r>
              <a:rPr lang="en-US" sz="2800" dirty="0">
                <a:solidFill>
                  <a:schemeClr val="tx1"/>
                </a:solidFill>
              </a:rPr>
              <a:t>Representation power?</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4706" y="95624"/>
            <a:ext cx="7890344" cy="4326963"/>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5704074" y="413083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Tree>
    <p:extLst>
      <p:ext uri="{BB962C8B-B14F-4D97-AF65-F5344CB8AC3E}">
        <p14:creationId xmlns:p14="http://schemas.microsoft.com/office/powerpoint/2010/main" val="107176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Representation Power</a:t>
            </a:r>
          </a:p>
        </p:txBody>
      </p:sp>
      <p:sp>
        <p:nvSpPr>
          <p:cNvPr id="3" name="Text Placeholder 2">
            <a:extLst>
              <a:ext uri="{FF2B5EF4-FFF2-40B4-BE49-F238E27FC236}">
                <a16:creationId xmlns:a16="http://schemas.microsoft.com/office/drawing/2014/main" id="{59A808C5-3A54-AA46-B443-F4DD94EFB5E4}"/>
              </a:ext>
            </a:extLst>
          </p:cNvPr>
          <p:cNvSpPr>
            <a:spLocks noGrp="1"/>
          </p:cNvSpPr>
          <p:nvPr>
            <p:ph type="body" sz="quarter" idx="11"/>
          </p:nvPr>
        </p:nvSpPr>
        <p:spPr/>
        <p:txBody>
          <a:bodyPr/>
          <a:lstStyle/>
          <a:p>
            <a:endParaRPr lang="en-US"/>
          </a:p>
        </p:txBody>
      </p:sp>
      <p:pic>
        <p:nvPicPr>
          <p:cNvPr id="5" name="Picture 4">
            <a:extLst>
              <a:ext uri="{FF2B5EF4-FFF2-40B4-BE49-F238E27FC236}">
                <a16:creationId xmlns:a16="http://schemas.microsoft.com/office/drawing/2014/main" id="{8DC681C0-DA1D-8941-A8D2-C3889D68B3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3703898" y="-1089972"/>
            <a:ext cx="4784204" cy="10972800"/>
          </a:xfrm>
          <a:prstGeom prst="rect">
            <a:avLst/>
          </a:prstGeom>
        </p:spPr>
      </p:pic>
      <p:sp>
        <p:nvSpPr>
          <p:cNvPr id="6" name="TextBox 5">
            <a:extLst>
              <a:ext uri="{FF2B5EF4-FFF2-40B4-BE49-F238E27FC236}">
                <a16:creationId xmlns:a16="http://schemas.microsoft.com/office/drawing/2014/main" id="{1DF735AC-859F-0A4A-B625-F45ECDFED832}"/>
              </a:ext>
            </a:extLst>
          </p:cNvPr>
          <p:cNvSpPr txBox="1"/>
          <p:nvPr/>
        </p:nvSpPr>
        <p:spPr>
          <a:xfrm>
            <a:off x="4175761" y="1488181"/>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Tree>
    <p:extLst>
      <p:ext uri="{BB962C8B-B14F-4D97-AF65-F5344CB8AC3E}">
        <p14:creationId xmlns:p14="http://schemas.microsoft.com/office/powerpoint/2010/main" val="20384807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BC54A3-BF29-CE4A-B8C9-6146AFD31E88}"/>
              </a:ext>
            </a:extLst>
          </p:cNvPr>
          <p:cNvSpPr>
            <a:spLocks noGrp="1"/>
          </p:cNvSpPr>
          <p:nvPr>
            <p:ph type="body" sz="quarter" idx="10"/>
          </p:nvPr>
        </p:nvSpPr>
        <p:spPr>
          <a:xfrm>
            <a:off x="476924" y="160306"/>
            <a:ext cx="11361519" cy="1134910"/>
          </a:xfrm>
        </p:spPr>
        <p:txBody>
          <a:bodyPr/>
          <a:lstStyle/>
          <a:p>
            <a:r>
              <a:rPr lang="en-US" dirty="0" err="1">
                <a:solidFill>
                  <a:schemeClr val="tx1"/>
                </a:solidFill>
                <a:latin typeface="Segoe UI" panose="020B0502040204020203" pitchFamily="34" charset="0"/>
                <a:cs typeface="Segoe UI" panose="020B0502040204020203" pitchFamily="34" charset="0"/>
              </a:rPr>
              <a:t>ResNet</a:t>
            </a:r>
            <a:r>
              <a:rPr lang="en-US" dirty="0">
                <a:solidFill>
                  <a:schemeClr val="tx1"/>
                </a:solidFill>
                <a:latin typeface="Segoe UI" panose="020B0502040204020203" pitchFamily="34" charset="0"/>
                <a:cs typeface="Segoe UI" panose="020B0502040204020203" pitchFamily="34" charset="0"/>
              </a:rPr>
              <a:t>: Residual Learning Building Block</a:t>
            </a:r>
          </a:p>
        </p:txBody>
      </p:sp>
      <p:pic>
        <p:nvPicPr>
          <p:cNvPr id="7" name="Picture 6">
            <a:extLst>
              <a:ext uri="{FF2B5EF4-FFF2-40B4-BE49-F238E27FC236}">
                <a16:creationId xmlns:a16="http://schemas.microsoft.com/office/drawing/2014/main" id="{A3B25DBB-3459-A342-9EFC-21BD6656C7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17021" y="4725995"/>
            <a:ext cx="2264663" cy="2132005"/>
          </a:xfrm>
          <a:prstGeom prst="rect">
            <a:avLst/>
          </a:prstGeom>
        </p:spPr>
      </p:pic>
      <p:pic>
        <p:nvPicPr>
          <p:cNvPr id="13" name="Picture 12">
            <a:extLst>
              <a:ext uri="{FF2B5EF4-FFF2-40B4-BE49-F238E27FC236}">
                <a16:creationId xmlns:a16="http://schemas.microsoft.com/office/drawing/2014/main" id="{EF306ABD-CD7F-FF47-BE39-F6C01F4016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100" y="3869510"/>
            <a:ext cx="5305283" cy="2828184"/>
          </a:xfrm>
          <a:prstGeom prst="rect">
            <a:avLst/>
          </a:prstGeom>
        </p:spPr>
      </p:pic>
      <p:pic>
        <p:nvPicPr>
          <p:cNvPr id="19" name="Picture 18">
            <a:extLst>
              <a:ext uri="{FF2B5EF4-FFF2-40B4-BE49-F238E27FC236}">
                <a16:creationId xmlns:a16="http://schemas.microsoft.com/office/drawing/2014/main" id="{5345D4A8-9DA9-964A-A4C2-AFF2172212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1905" y="1123408"/>
            <a:ext cx="3216087" cy="2552121"/>
          </a:xfrm>
          <a:prstGeom prst="rect">
            <a:avLst/>
          </a:prstGeom>
        </p:spPr>
      </p:pic>
      <p:pic>
        <p:nvPicPr>
          <p:cNvPr id="21" name="Picture 20">
            <a:extLst>
              <a:ext uri="{FF2B5EF4-FFF2-40B4-BE49-F238E27FC236}">
                <a16:creationId xmlns:a16="http://schemas.microsoft.com/office/drawing/2014/main" id="{EC5E9AB9-78C7-E149-AE97-0163EBC1C72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42102" y="842682"/>
            <a:ext cx="4617993" cy="3883313"/>
          </a:xfrm>
          <a:prstGeom prst="rect">
            <a:avLst/>
          </a:prstGeom>
        </p:spPr>
      </p:pic>
    </p:spTree>
    <p:extLst>
      <p:ext uri="{BB962C8B-B14F-4D97-AF65-F5344CB8AC3E}">
        <p14:creationId xmlns:p14="http://schemas.microsoft.com/office/powerpoint/2010/main" val="1071341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dirty="0">
                <a:solidFill>
                  <a:schemeClr val="tx1"/>
                </a:solidFill>
                <a:latin typeface="Segoe UI" panose="020B0502040204020203" pitchFamily="34" charset="0"/>
                <a:cs typeface="Segoe UI" panose="020B0502040204020203" pitchFamily="34" charset="0"/>
              </a:rPr>
              <a:t>Why do </a:t>
            </a:r>
            <a:r>
              <a:rPr lang="en-US" dirty="0" err="1">
                <a:solidFill>
                  <a:schemeClr val="tx1"/>
                </a:solidFill>
                <a:latin typeface="Segoe UI" panose="020B0502040204020203" pitchFamily="34" charset="0"/>
                <a:cs typeface="Segoe UI" panose="020B0502040204020203" pitchFamily="34" charset="0"/>
              </a:rPr>
              <a:t>ResNets</a:t>
            </a:r>
            <a:r>
              <a:rPr lang="en-US" dirty="0">
                <a:solidFill>
                  <a:schemeClr val="tx1"/>
                </a:solidFill>
                <a:latin typeface="Segoe UI" panose="020B0502040204020203" pitchFamily="34" charset="0"/>
                <a:cs typeface="Segoe UI" panose="020B0502040204020203" pitchFamily="34" charset="0"/>
              </a:rPr>
              <a:t> work?</a:t>
            </a:r>
          </a:p>
        </p:txBody>
      </p:sp>
      <p:sp>
        <p:nvSpPr>
          <p:cNvPr id="3" name="Text Placeholder 2">
            <a:extLst>
              <a:ext uri="{FF2B5EF4-FFF2-40B4-BE49-F238E27FC236}">
                <a16:creationId xmlns:a16="http://schemas.microsoft.com/office/drawing/2014/main" id="{2A28F6F4-8A13-BA46-A466-53354A94E7C5}"/>
              </a:ext>
            </a:extLst>
          </p:cNvPr>
          <p:cNvSpPr>
            <a:spLocks noGrp="1"/>
          </p:cNvSpPr>
          <p:nvPr>
            <p:ph type="body" sz="quarter" idx="11"/>
          </p:nvPr>
        </p:nvSpPr>
        <p:spPr>
          <a:xfrm>
            <a:off x="115467" y="1655187"/>
            <a:ext cx="3464439" cy="4161155"/>
          </a:xfrm>
        </p:spPr>
        <p:txBody>
          <a:bodyPr/>
          <a:lstStyle/>
          <a:p>
            <a:pPr>
              <a:buFont typeface="Arial" panose="020B0604020202020204" pitchFamily="34" charset="0"/>
              <a:buChar char="•"/>
            </a:pPr>
            <a:r>
              <a:rPr lang="en-US" sz="2800" dirty="0"/>
              <a:t>Resembles </a:t>
            </a:r>
            <a:r>
              <a:rPr lang="en-US" sz="2800" dirty="0" err="1"/>
              <a:t>ensembling</a:t>
            </a:r>
            <a:r>
              <a:rPr lang="en-US" sz="2800" dirty="0"/>
              <a:t> shallower networks </a:t>
            </a:r>
          </a:p>
          <a:p>
            <a:pPr>
              <a:buFont typeface="Arial" panose="020B0604020202020204" pitchFamily="34" charset="0"/>
              <a:buChar char="•"/>
            </a:pPr>
            <a:r>
              <a:rPr lang="en-US" sz="2800" dirty="0"/>
              <a:t>Can model recurrent computations</a:t>
            </a:r>
          </a:p>
          <a:p>
            <a:pPr>
              <a:buFont typeface="Arial" panose="020B0604020202020204" pitchFamily="34" charset="0"/>
              <a:buChar char="•"/>
            </a:pPr>
            <a:r>
              <a:rPr lang="en-US" sz="2800" dirty="0"/>
              <a:t>Learning unrolled iterative estimations</a:t>
            </a:r>
          </a:p>
          <a:p>
            <a:endParaRPr lang="en-US" sz="3600" dirty="0"/>
          </a:p>
        </p:txBody>
      </p:sp>
      <p:pic>
        <p:nvPicPr>
          <p:cNvPr id="13" name="Picture 12">
            <a:extLst>
              <a:ext uri="{FF2B5EF4-FFF2-40B4-BE49-F238E27FC236}">
                <a16:creationId xmlns:a16="http://schemas.microsoft.com/office/drawing/2014/main" id="{D5A548DE-E1C0-F845-B44F-E8C7EE196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9906" y="1363511"/>
            <a:ext cx="4568503" cy="3304113"/>
          </a:xfrm>
          <a:prstGeom prst="rect">
            <a:avLst/>
          </a:prstGeom>
        </p:spPr>
      </p:pic>
      <p:pic>
        <p:nvPicPr>
          <p:cNvPr id="17" name="Picture 16">
            <a:extLst>
              <a:ext uri="{FF2B5EF4-FFF2-40B4-BE49-F238E27FC236}">
                <a16:creationId xmlns:a16="http://schemas.microsoft.com/office/drawing/2014/main" id="{9DF5CE4B-A3AC-0D45-934D-8B7E7B9BB2F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01701" y="1348602"/>
            <a:ext cx="3941568" cy="4145887"/>
          </a:xfrm>
          <a:prstGeom prst="rect">
            <a:avLst/>
          </a:prstGeom>
        </p:spPr>
      </p:pic>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89263" y="6269318"/>
            <a:ext cx="6173981" cy="588683"/>
          </a:xfrm>
          <a:prstGeom prst="rect">
            <a:avLst/>
          </a:prstGeom>
        </p:spPr>
      </p:pic>
    </p:spTree>
    <p:extLst>
      <p:ext uri="{BB962C8B-B14F-4D97-AF65-F5344CB8AC3E}">
        <p14:creationId xmlns:p14="http://schemas.microsoft.com/office/powerpoint/2010/main" val="2812443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lnSpcReduction="10000"/>
          </a:bodyPr>
          <a:lstStyle/>
          <a:p>
            <a:r>
              <a:rPr lang="en-US"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latin typeface="Segoe UI" panose="020B0502040204020203" pitchFamily="34" charset="0"/>
                <a:ea typeface="Segoe UI" panose="020B0502040204020203" pitchFamily="34" charset="0"/>
                <a:cs typeface="Segoe UI" panose="020B0502040204020203" pitchFamily="34" charset="0"/>
              </a:rPr>
              <a:t>Where S, I and K are now tensors</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230778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b="1" dirty="0">
                <a:latin typeface="Segoe UI" panose="020B0502040204020203" pitchFamily="34" charset="0"/>
                <a:ea typeface="Segoe UI" panose="020B0502040204020203" pitchFamily="34" charset="0"/>
                <a:cs typeface="Segoe UI" panose="020B0502040204020203" pitchFamily="34" charset="0"/>
              </a:rPr>
              <a:t>commutative</a:t>
            </a:r>
            <a:r>
              <a:rPr lang="en-US"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b="1" dirty="0">
                <a:latin typeface="Segoe UI" panose="020B0502040204020203" pitchFamily="34" charset="0"/>
                <a:ea typeface="Segoe UI" panose="020B0502040204020203" pitchFamily="34" charset="0"/>
                <a:cs typeface="Segoe UI" panose="020B0502040204020203" pitchFamily="34" charset="0"/>
              </a:rPr>
              <a:t>kernel flipping </a:t>
            </a:r>
            <a:r>
              <a:rPr lang="en-US" dirty="0">
                <a:latin typeface="Segoe UI" panose="020B0502040204020203" pitchFamily="34" charset="0"/>
                <a:ea typeface="Segoe UI" panose="020B0502040204020203" pitchFamily="34" charset="0"/>
                <a:cs typeface="Segoe UI" panose="020B0502040204020203" pitchFamily="34" charset="0"/>
              </a:rPr>
              <a:t>with the following alternative result:</a:t>
            </a: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614488" y="3309023"/>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US"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Input tensor has </a:t>
            </a:r>
            <a:r>
              <a:rPr lang="en-US"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4-D for video</a:t>
            </a:r>
          </a:p>
          <a:p>
            <a:r>
              <a:rPr lang="en-US" dirty="0">
                <a:latin typeface="Segoe UI" panose="020B0502040204020203" pitchFamily="34" charset="0"/>
                <a:ea typeface="Segoe UI" panose="020B0502040204020203" pitchFamily="34" charset="0"/>
                <a:cs typeface="Segoe UI" panose="020B0502040204020203" pitchFamily="34" charset="0"/>
              </a:rPr>
              <a:t>Create </a:t>
            </a:r>
            <a:r>
              <a:rPr lang="en-US" b="1" dirty="0">
                <a:latin typeface="Segoe UI" panose="020B0502040204020203" pitchFamily="34" charset="0"/>
                <a:ea typeface="Segoe UI" panose="020B0502040204020203" pitchFamily="34" charset="0"/>
                <a:cs typeface="Segoe UI" panose="020B0502040204020203" pitchFamily="34" charset="0"/>
              </a:rPr>
              <a:t>multiple feature maps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dirty="0">
                <a:latin typeface="Segoe UI" panose="020B0502040204020203" pitchFamily="34" charset="0"/>
                <a:ea typeface="Segoe UI" panose="020B0502040204020203" pitchFamily="34" charset="0"/>
                <a:cs typeface="Segoe UI" panose="020B0502040204020203" pitchFamily="34" charset="0"/>
              </a:rPr>
              <a:t>Feature in a channel might be vertical lines, horizontal lines, corners, </a:t>
            </a:r>
            <a:r>
              <a:rPr lang="en-US" dirty="0" err="1">
                <a:latin typeface="Segoe UI" panose="020B0502040204020203" pitchFamily="34" charset="0"/>
                <a:ea typeface="Segoe UI" panose="020B0502040204020203" pitchFamily="34" charset="0"/>
                <a:cs typeface="Segoe UI" panose="020B0502040204020203" pitchFamily="34" charset="0"/>
              </a:rPr>
              <a:t>etc</a:t>
            </a:r>
            <a:endParaRPr lang="en-US"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8" y="2422162"/>
            <a:ext cx="4706713" cy="45957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5436870" cy="401856"/>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8" y="2809257"/>
            <a:ext cx="5374005" cy="434180"/>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0"/>
            <a:ext cx="10200023" cy="920995"/>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617018"/>
            <a:ext cx="9278228" cy="515905"/>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5166896"/>
            <a:ext cx="7882778" cy="594337"/>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14346</TotalTime>
  <Words>3167</Words>
  <Application>Microsoft Office PowerPoint</Application>
  <PresentationFormat>Widescreen</PresentationFormat>
  <Paragraphs>408</Paragraphs>
  <Slides>49</Slides>
  <Notes>43</Notes>
  <HiddenSlides>6</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2-D Convolution</vt:lpstr>
      <vt:lpstr>2-D Convolution</vt:lpstr>
      <vt:lpstr>2-D Convolution</vt:lpstr>
      <vt:lpstr>Convolution in Higher Dimensions</vt:lpstr>
      <vt:lpstr>Convolution in Higher Dimensions</vt:lpstr>
      <vt:lpstr>Convolution in Higher Dimensions</vt:lpstr>
      <vt:lpstr>Parameter Sharing</vt:lpstr>
      <vt:lpstr>Parameter Sharing</vt:lpstr>
      <vt:lpstr>Parameter Sharing</vt:lpstr>
      <vt:lpstr>Pooling and Invariance</vt:lpstr>
      <vt:lpstr>Pooling and Invariance</vt:lpstr>
      <vt:lpstr>Pooling and Invariance</vt:lpstr>
      <vt:lpstr>Deep and Multi-Scale Architectures</vt:lpstr>
      <vt:lpstr>PowerPoint Presentation</vt:lpstr>
      <vt:lpstr>PowerPoint Presentation</vt:lpstr>
      <vt:lpstr>Deep and Multi-Scale Architectures</vt:lpstr>
      <vt:lpstr>Deep and Multi-Scale Architectures</vt:lpstr>
      <vt:lpstr>Deep and Multi-Scale Architectures</vt:lpstr>
      <vt:lpstr>PowerPoint Presentation</vt:lpstr>
      <vt:lpstr>PowerPoint Presentation</vt:lpstr>
      <vt:lpstr>PowerPoint Presentation</vt:lpstr>
      <vt:lpstr>Limitations on Learning with Stacked Layers</vt:lpstr>
      <vt:lpstr>PowerPoint Presentation</vt:lpstr>
      <vt:lpstr>PowerPoint Presentation</vt:lpstr>
      <vt:lpstr>PowerPoint Presentation</vt:lpstr>
      <vt:lpstr>PowerPoint Presentation</vt:lpstr>
      <vt:lpstr>PowerPoint Presentation</vt:lpstr>
      <vt:lpstr>Scaling with ResNets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544</cp:revision>
  <cp:lastPrinted>2019-03-15T21:07:42Z</cp:lastPrinted>
  <dcterms:created xsi:type="dcterms:W3CDTF">2013-02-15T23:12:42Z</dcterms:created>
  <dcterms:modified xsi:type="dcterms:W3CDTF">2021-10-31T23:25:16Z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