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90"/>
  </p:notesMasterIdLst>
  <p:handoutMasterIdLst>
    <p:handoutMasterId r:id="rId91"/>
  </p:handoutMasterIdLst>
  <p:sldIdLst>
    <p:sldId id="391" r:id="rId6"/>
    <p:sldId id="320" r:id="rId7"/>
    <p:sldId id="363" r:id="rId8"/>
    <p:sldId id="364" r:id="rId9"/>
    <p:sldId id="339" r:id="rId10"/>
    <p:sldId id="321" r:id="rId11"/>
    <p:sldId id="329" r:id="rId12"/>
    <p:sldId id="343" r:id="rId13"/>
    <p:sldId id="344" r:id="rId14"/>
    <p:sldId id="346" r:id="rId15"/>
    <p:sldId id="347" r:id="rId16"/>
    <p:sldId id="348" r:id="rId17"/>
    <p:sldId id="349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86" r:id="rId46"/>
    <p:sldId id="387" r:id="rId47"/>
    <p:sldId id="388" r:id="rId48"/>
    <p:sldId id="389" r:id="rId49"/>
    <p:sldId id="345" r:id="rId50"/>
    <p:sldId id="390" r:id="rId51"/>
    <p:sldId id="322" r:id="rId52"/>
    <p:sldId id="323" r:id="rId53"/>
    <p:sldId id="324" r:id="rId54"/>
    <p:sldId id="340" r:id="rId55"/>
    <p:sldId id="325" r:id="rId56"/>
    <p:sldId id="326" r:id="rId57"/>
    <p:sldId id="327" r:id="rId58"/>
    <p:sldId id="328" r:id="rId59"/>
    <p:sldId id="355" r:id="rId60"/>
    <p:sldId id="399" r:id="rId61"/>
    <p:sldId id="400" r:id="rId62"/>
    <p:sldId id="401" r:id="rId63"/>
    <p:sldId id="402" r:id="rId64"/>
    <p:sldId id="403" r:id="rId65"/>
    <p:sldId id="404" r:id="rId66"/>
    <p:sldId id="405" r:id="rId67"/>
    <p:sldId id="350" r:id="rId68"/>
    <p:sldId id="351" r:id="rId69"/>
    <p:sldId id="352" r:id="rId70"/>
    <p:sldId id="353" r:id="rId71"/>
    <p:sldId id="354" r:id="rId72"/>
    <p:sldId id="356" r:id="rId73"/>
    <p:sldId id="357" r:id="rId74"/>
    <p:sldId id="358" r:id="rId75"/>
    <p:sldId id="359" r:id="rId76"/>
    <p:sldId id="360" r:id="rId77"/>
    <p:sldId id="342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61" r:id="rId87"/>
    <p:sldId id="362" r:id="rId88"/>
    <p:sldId id="338" r:id="rId8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77273" autoAdjust="0"/>
  </p:normalViewPr>
  <p:slideViewPr>
    <p:cSldViewPr snapToGrid="0">
      <p:cViewPr varScale="1">
        <p:scale>
          <a:sx n="61" d="100"/>
          <a:sy n="61" d="100"/>
        </p:scale>
        <p:origin x="1334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10/31/2021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05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1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4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9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0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6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1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88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37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9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3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4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91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6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10/31/2021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rsalakhu/papers/srivastava14a.pdf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2.03167.pdf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968" y="403180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660977" y="2672968"/>
            <a:ext cx="110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Regularization and Optimization</a:t>
            </a: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n for Machine Learning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0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left eigenvector is to the left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7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0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A to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Nth power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computed: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0" y="2581264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63" y="3851910"/>
            <a:ext cx="2745261" cy="42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0BCD-6C5E-41B8-8898-00E90F59C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763" y="5046355"/>
            <a:ext cx="2560006" cy="5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8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8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3070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8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1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3" y="0"/>
            <a:ext cx="11392857" cy="935523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Optimization and Regularization for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E2954-B31F-4150-997E-D588BF9C5E0A}"/>
              </a:ext>
            </a:extLst>
          </p:cNvPr>
          <p:cNvSpPr txBox="1"/>
          <p:nvPr/>
        </p:nvSpPr>
        <p:spPr>
          <a:xfrm>
            <a:off x="213528" y="22687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94350B-80B7-4D78-8420-4D67FA6ABA86}"/>
              </a:ext>
            </a:extLst>
          </p:cNvPr>
          <p:cNvSpPr/>
          <p:nvPr/>
        </p:nvSpPr>
        <p:spPr>
          <a:xfrm>
            <a:off x="2475272" y="1651802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89598B-FA8B-47CB-A87D-8305C0F61CDC}"/>
              </a:ext>
            </a:extLst>
          </p:cNvPr>
          <p:cNvSpPr/>
          <p:nvPr/>
        </p:nvSpPr>
        <p:spPr>
          <a:xfrm>
            <a:off x="2512870" y="4587622"/>
            <a:ext cx="3078258" cy="1900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59D32-96A0-4868-8763-B3B7E926825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02736" y="25902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965D1-6E91-40B9-8D5B-1D18B74B4CC4}"/>
              </a:ext>
            </a:extLst>
          </p:cNvPr>
          <p:cNvCxnSpPr>
            <a:cxnSpLocks/>
          </p:cNvCxnSpPr>
          <p:nvPr/>
        </p:nvCxnSpPr>
        <p:spPr>
          <a:xfrm>
            <a:off x="1985330" y="25610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6646EF-2CA4-4325-B3D7-7016D1B330FB}"/>
              </a:ext>
            </a:extLst>
          </p:cNvPr>
          <p:cNvCxnSpPr>
            <a:cxnSpLocks/>
          </p:cNvCxnSpPr>
          <p:nvPr/>
        </p:nvCxnSpPr>
        <p:spPr>
          <a:xfrm>
            <a:off x="3593066" y="35519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B7000-87C1-4999-8599-FF3B42ED9423}"/>
              </a:ext>
            </a:extLst>
          </p:cNvPr>
          <p:cNvCxnSpPr>
            <a:cxnSpLocks/>
          </p:cNvCxnSpPr>
          <p:nvPr/>
        </p:nvCxnSpPr>
        <p:spPr>
          <a:xfrm flipH="1" flipV="1">
            <a:off x="4667460" y="35519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1DDAB-CD1D-40A5-A89D-FE8F422CB96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591128" y="55376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0E48C-CF71-4132-8602-296FA492A746}"/>
              </a:ext>
            </a:extLst>
          </p:cNvPr>
          <p:cNvCxnSpPr>
            <a:cxnSpLocks/>
          </p:cNvCxnSpPr>
          <p:nvPr/>
        </p:nvCxnSpPr>
        <p:spPr>
          <a:xfrm>
            <a:off x="7659732" y="35402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9A60D5-6AB5-459A-8E61-ED26181975B8}"/>
              </a:ext>
            </a:extLst>
          </p:cNvPr>
          <p:cNvSpPr/>
          <p:nvPr/>
        </p:nvSpPr>
        <p:spPr>
          <a:xfrm>
            <a:off x="6096000" y="16531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7B981-B87C-4343-9E68-A8C6379E2F02}"/>
              </a:ext>
            </a:extLst>
          </p:cNvPr>
          <p:cNvCxnSpPr>
            <a:cxnSpLocks/>
          </p:cNvCxnSpPr>
          <p:nvPr/>
        </p:nvCxnSpPr>
        <p:spPr>
          <a:xfrm flipV="1">
            <a:off x="9223464" y="25966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1ABCE0-A2EE-4BF2-81D9-4FD9F33757F7}"/>
              </a:ext>
            </a:extLst>
          </p:cNvPr>
          <p:cNvSpPr txBox="1"/>
          <p:nvPr/>
        </p:nvSpPr>
        <p:spPr>
          <a:xfrm>
            <a:off x="9782951" y="229782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</p:spTree>
    <p:extLst>
      <p:ext uri="{BB962C8B-B14F-4D97-AF65-F5344CB8AC3E}">
        <p14:creationId xmlns:p14="http://schemas.microsoft.com/office/powerpoint/2010/main" val="40275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6" grpId="0" animBg="1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184" y="767117"/>
            <a:ext cx="11525250" cy="5803374"/>
          </a:xfrm>
        </p:spPr>
        <p:txBody>
          <a:bodyPr/>
          <a:lstStyle/>
          <a:p>
            <a:pPr marL="0" indent="1828800">
              <a:buNone/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Warning! – Advanced concepts ahead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68" y="3105300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0" y="4291334"/>
            <a:ext cx="2745261" cy="4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0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852610"/>
            <a:ext cx="11525250" cy="1904787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387" y="2599093"/>
            <a:ext cx="4521600" cy="60675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455948" y="3170883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193" y="3783922"/>
            <a:ext cx="10468799" cy="587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0193" y="6053254"/>
            <a:ext cx="5638800" cy="476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0193" y="4469628"/>
            <a:ext cx="7400925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367" y="5212371"/>
            <a:ext cx="10458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7"/>
            <a:ext cx="11525250" cy="107443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F39CCC-4F3F-4F2D-893A-26ED97E1BBD1}"/>
              </a:ext>
            </a:extLst>
          </p:cNvPr>
          <p:cNvSpPr/>
          <p:nvPr/>
        </p:nvSpPr>
        <p:spPr>
          <a:xfrm>
            <a:off x="4533492" y="3269674"/>
            <a:ext cx="1562508" cy="1043168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1079500" y="240351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15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7"/>
            <a:ext cx="11525250" cy="107443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923385"/>
            <a:ext cx="11713153" cy="82849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6953250" cy="60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175" y="4088912"/>
            <a:ext cx="4314825" cy="676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1175" y="4954732"/>
            <a:ext cx="46291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215611" y="5332087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0"/>
            <a:ext cx="7757156" cy="393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03692"/>
          </a:xfrm>
        </p:spPr>
        <p:txBody>
          <a:bodyPr/>
          <a:lstStyle/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Let’s look at a solution for the convex optimization problem: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14" y="1480185"/>
            <a:ext cx="11713153" cy="82849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333374" y="217446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30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363" y="2778154"/>
            <a:ext cx="7283768" cy="96458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897" y="4212218"/>
            <a:ext cx="4381023" cy="68130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388" y="5217504"/>
            <a:ext cx="2490788" cy="12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47165"/>
            <a:ext cx="11525250" cy="5163670"/>
          </a:xfrm>
        </p:spPr>
        <p:txBody>
          <a:bodyPr/>
          <a:lstStyle/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99" y="2355084"/>
            <a:ext cx="2244437" cy="5367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3996154"/>
            <a:ext cx="5939681" cy="286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6227"/>
            <a:ext cx="11525250" cy="675862"/>
          </a:xfrm>
        </p:spPr>
        <p:txBody>
          <a:bodyPr/>
          <a:lstStyle/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653" y="1827847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2" y="3654833"/>
            <a:ext cx="9550717" cy="479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2" y="3178573"/>
            <a:ext cx="9241657" cy="46013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3D985E-C230-454D-ACC2-7CD689E58E96}"/>
              </a:ext>
            </a:extLst>
          </p:cNvPr>
          <p:cNvSpPr txBox="1">
            <a:spLocks/>
          </p:cNvSpPr>
          <p:nvPr/>
        </p:nvSpPr>
        <p:spPr>
          <a:xfrm>
            <a:off x="333375" y="4114879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If the condition number is close to 1.0, the Hessian is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well conditioned 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and convergence will be fast</a:t>
            </a:r>
          </a:p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If the condition number is large, the Hessian is 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ill-conditioned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 and convergence will be slow; gradient is flat in some dimensions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2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Overview of this module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0754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6227"/>
            <a:ext cx="11525250" cy="675862"/>
          </a:xfrm>
        </p:spPr>
        <p:txBody>
          <a:bodyPr/>
          <a:lstStyle/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2147" y="3410355"/>
            <a:ext cx="5520690" cy="30520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1024" y="3186894"/>
            <a:ext cx="7442935" cy="7668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34015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628" y="2943225"/>
            <a:ext cx="2444662" cy="68450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33375" y="3692747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333375" y="4985434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628" y="4238467"/>
            <a:ext cx="5436128" cy="6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25830"/>
            <a:ext cx="11525250" cy="529038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1285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901841"/>
            <a:ext cx="5944389" cy="52903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positive definite</a:t>
            </a:r>
            <a:endParaRPr lang="en-US" b="1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925830"/>
            <a:ext cx="5886457" cy="52903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0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Recall the basic gradient descent 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6E0CD-0240-490F-B6BE-F6F0942E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67" y="1645920"/>
            <a:ext cx="4521600" cy="606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CF179-45C2-4112-95F9-68E3650E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3" y="2830749"/>
            <a:ext cx="10468799" cy="587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D2F79-DD9A-4B7D-950C-9B48A7C1E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01" y="4392072"/>
            <a:ext cx="5638800" cy="476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30A66-623A-4B6D-AC0D-F02CAAFB2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75" y="3551189"/>
            <a:ext cx="10458450" cy="61912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370B45-92CE-4543-8071-C746FF2C701A}"/>
              </a:ext>
            </a:extLst>
          </p:cNvPr>
          <p:cNvSpPr txBox="1">
            <a:spLocks/>
          </p:cNvSpPr>
          <p:nvPr/>
        </p:nvSpPr>
        <p:spPr>
          <a:xfrm>
            <a:off x="379514" y="2184391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29A627-2919-4967-897B-5A55C5BDC824}"/>
              </a:ext>
            </a:extLst>
          </p:cNvPr>
          <p:cNvSpPr txBox="1">
            <a:spLocks/>
          </p:cNvSpPr>
          <p:nvPr/>
        </p:nvSpPr>
        <p:spPr>
          <a:xfrm>
            <a:off x="379514" y="4929187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gradients of the multi-layer NN are computed using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167766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build="p"/>
      <p:bldP spid="10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 we use the gradient descent equation directly?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Yes, we can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Iterate the weight tensor relation until a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stopping criteria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error tolerance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reached:</a:t>
            </a:r>
          </a:p>
          <a:p>
            <a:pPr marL="2743200" lvl="2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||W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t+1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|| &lt; tolerance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But;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Must compute the gradient for all weights at one time as a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batch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 each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Does not scale if there are a large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187490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3759" y="991552"/>
            <a:ext cx="11525250" cy="461200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need a more scalable way to apply gradient descent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just such a method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update for stochastic gradient descent follows this relationship: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0C27-2E17-4182-8F16-90D77301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131" y="3429000"/>
            <a:ext cx="5193030" cy="94816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28695-C8E3-4107-A182-E0E2E30AF97F}"/>
              </a:ext>
            </a:extLst>
          </p:cNvPr>
          <p:cNvSpPr txBox="1">
            <a:spLocks/>
          </p:cNvSpPr>
          <p:nvPr/>
        </p:nvSpPr>
        <p:spPr>
          <a:xfrm>
            <a:off x="213759" y="4377166"/>
            <a:ext cx="11525250" cy="66360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is the Bernoulli sampled mini-batch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is the expected value of the gradient given the Bernoulli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58561-EB66-4CAA-8ABF-27EA17D7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40" y="4934920"/>
            <a:ext cx="880110" cy="467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77A56-6EA0-411A-87B0-C6E975E74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40" y="5446747"/>
            <a:ext cx="1082040" cy="58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2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Training deep neural networks requires learning a large number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Parameters are learned by gradient descent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Is an optimization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Must be executed on a large scale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optimization problem is ill-posed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Can have slow convergence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May not have unique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But, a good solution is often good enough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01259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known to converge well in practice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Empirically, using mini-batch samples provide a better exploration of the loss function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 help solution escape from small local gradient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Sampling is dependent on mini-batch size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5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22997"/>
            <a:ext cx="11525250" cy="461200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randomly Bernoulli sort the samples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Round-robin, take a mini-batch sample of the gradient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expected value of the gradient is computed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is updated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9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while(grad 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stopping_criteria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mini-batch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sample_next_n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grad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compute_expected_grad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mini_batch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weights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update_weights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(weights, grad)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1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57262"/>
            <a:ext cx="11525250" cy="422624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stochastic gradient descent algorithm can be slow to converge if flat spots in the gradient are encountered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is a solution?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momentum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to the gradient;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Analogy with Newtonian mechanics;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306ED-BA57-4AC2-A4EF-363812B4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90" y="2866548"/>
            <a:ext cx="3598109" cy="407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946D1-014D-470C-AF81-93144D0E7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290" y="4336415"/>
            <a:ext cx="2360295" cy="3974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6E21-5558-47EF-A6B3-CCABE83A5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291" y="4785361"/>
            <a:ext cx="2480310" cy="35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0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820" y="1062990"/>
            <a:ext cx="11525250" cy="6115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Letting the mass be 1.0 update of the weight tensor 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8825E-800D-44EA-B027-6CE0B038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623061"/>
            <a:ext cx="6789420" cy="134551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77B7C-9A75-4F8C-A96E-3AA1A62FC17A}"/>
              </a:ext>
            </a:extLst>
          </p:cNvPr>
          <p:cNvSpPr txBox="1">
            <a:spLocks/>
          </p:cNvSpPr>
          <p:nvPr/>
        </p:nvSpPr>
        <p:spPr>
          <a:xfrm>
            <a:off x="609600" y="2817495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0FFA5-3183-4292-8B2B-EC223142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8" y="3329107"/>
            <a:ext cx="4304348" cy="4662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691F-1EC7-4EC8-AE35-8BBBB1ED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390" y="3812712"/>
            <a:ext cx="6052185" cy="343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B812D-2ACB-4526-BED6-5B84A61C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390" y="4143984"/>
            <a:ext cx="3217545" cy="41091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BBA345-14A0-4D2A-8013-8A34CE2F7C6F}"/>
              </a:ext>
            </a:extLst>
          </p:cNvPr>
          <p:cNvSpPr txBox="1">
            <a:spLocks/>
          </p:cNvSpPr>
          <p:nvPr/>
        </p:nvSpPr>
        <p:spPr>
          <a:xfrm>
            <a:off x="666750" y="4638868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Notice there are now two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71567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12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single learning rate is not likely to be optimal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Far from the minimum, a large learning rate speeds convergence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Near the minimum a small learning rate presents over-shooting the minimum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can improve the convergence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a manually created learning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Introduces additional hyperparameters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 an adaptive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Learning rate is adjusted based on the estimates of the gradient</a:t>
            </a:r>
          </a:p>
        </p:txBody>
      </p:sp>
    </p:spTree>
    <p:extLst>
      <p:ext uri="{BB962C8B-B14F-4D97-AF65-F5344CB8AC3E}">
        <p14:creationId xmlns:p14="http://schemas.microsoft.com/office/powerpoint/2010/main" val="98012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Selecting Initial Weight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prevent weights from becoming linearly dependent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initial values must be randomly selected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Otherwise, some weight values are never learned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Simple truncated Gaussian or Uniform distributed values work well in practice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process is referred as adding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fuzz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to the initial values</a:t>
            </a:r>
          </a:p>
        </p:txBody>
      </p:sp>
    </p:spTree>
    <p:extLst>
      <p:ext uri="{BB962C8B-B14F-4D97-AF65-F5344CB8AC3E}">
        <p14:creationId xmlns:p14="http://schemas.microsoft.com/office/powerpoint/2010/main" val="338159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413" y="1031630"/>
            <a:ext cx="11525250" cy="564698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capacity models fit training data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Exhibit high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 not generalize well; exhibit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brittle behavior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&lt;&lt;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Error</a:t>
            </a:r>
            <a:r>
              <a:rPr lang="en-US" baseline="-25000" dirty="0" err="1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endParaRPr lang="en-US" baseline="-25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Low capacity models have high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Generalize well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 not fit data well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Regularization adds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Strong regularization adds significant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Weak regularization leads to high variance</a:t>
            </a:r>
          </a:p>
        </p:txBody>
      </p:sp>
    </p:spTree>
    <p:extLst>
      <p:ext uri="{BB962C8B-B14F-4D97-AF65-F5344CB8AC3E}">
        <p14:creationId xmlns:p14="http://schemas.microsoft.com/office/powerpoint/2010/main" val="278549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60440"/>
            <a:ext cx="11525250" cy="57052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we understand the bias-variance trade-off?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start with the error: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338D60-A8A7-4F69-B362-95E36082D1E4}"/>
              </a:ext>
            </a:extLst>
          </p:cNvPr>
          <p:cNvSpPr txBox="1">
            <a:spLocks/>
          </p:cNvSpPr>
          <p:nvPr/>
        </p:nvSpPr>
        <p:spPr>
          <a:xfrm>
            <a:off x="800727" y="3102926"/>
            <a:ext cx="10226781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45F5EB-2E41-403F-9B39-0D515F5B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621" y="3876401"/>
            <a:ext cx="4506444" cy="1828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C3AA2-FEEE-46DB-AE03-6B7380EA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21" y="2309189"/>
            <a:ext cx="3068615" cy="7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2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7D54-13B8-4DC2-88FC-CAAD728D4B6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1914" y="3978288"/>
            <a:ext cx="11525250" cy="57052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Increasing bias decreases variance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Notice that even if the bias and variance are 0 there is still irreducible error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99C50-34DE-4E73-B433-C3A033FDD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67" y="2041521"/>
            <a:ext cx="9196388" cy="838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6E0CD-B509-4E49-B3DA-0CB72D9A4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286" y="3095625"/>
            <a:ext cx="8316606" cy="6076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5B82CA-43F3-456B-A9E4-072600B77EDC}"/>
              </a:ext>
            </a:extLst>
          </p:cNvPr>
          <p:cNvSpPr txBox="1">
            <a:spLocks/>
          </p:cNvSpPr>
          <p:nvPr/>
        </p:nvSpPr>
        <p:spPr>
          <a:xfrm>
            <a:off x="531914" y="1398102"/>
            <a:ext cx="11525250" cy="57052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We can expand the error term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39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learning models have very large numbers of parameters which must be learned.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 with large training datasets there may only be a few samples per parameters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 of parameters leads to high chance of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over-fitting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deep learning models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do not generalize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have poor response to input noise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prevent over-fitting we apply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388226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Regularization for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5323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8D6E-5CA9-4D68-A038-C04AB66E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Bias-Variance Trade-Off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E05861-4968-4244-980F-6C58923CF4B6}"/>
              </a:ext>
            </a:extLst>
          </p:cNvPr>
          <p:cNvCxnSpPr>
            <a:cxnSpLocks/>
          </p:cNvCxnSpPr>
          <p:nvPr/>
        </p:nvCxnSpPr>
        <p:spPr>
          <a:xfrm flipV="1">
            <a:off x="2434590" y="2114550"/>
            <a:ext cx="0" cy="318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C38B46-8D8F-4115-A854-F0F5049CF2FE}"/>
              </a:ext>
            </a:extLst>
          </p:cNvPr>
          <p:cNvCxnSpPr>
            <a:cxnSpLocks/>
          </p:cNvCxnSpPr>
          <p:nvPr/>
        </p:nvCxnSpPr>
        <p:spPr>
          <a:xfrm flipV="1">
            <a:off x="2434590" y="5257800"/>
            <a:ext cx="5543550" cy="40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4A7974EC-1FE0-44D5-8851-6D96A32C5251}"/>
              </a:ext>
            </a:extLst>
          </p:cNvPr>
          <p:cNvSpPr/>
          <p:nvPr/>
        </p:nvSpPr>
        <p:spPr>
          <a:xfrm flipH="1" flipV="1">
            <a:off x="2686054" y="2817494"/>
            <a:ext cx="9258295" cy="208042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AD2112AA-12E9-4FDB-A43C-7D2381E93264}"/>
              </a:ext>
            </a:extLst>
          </p:cNvPr>
          <p:cNvSpPr/>
          <p:nvPr/>
        </p:nvSpPr>
        <p:spPr>
          <a:xfrm flipV="1">
            <a:off x="-1840228" y="2760343"/>
            <a:ext cx="9201148" cy="2137579"/>
          </a:xfrm>
          <a:prstGeom prst="arc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18906-B086-4844-9D6D-38D4855E45C2}"/>
              </a:ext>
            </a:extLst>
          </p:cNvPr>
          <p:cNvSpPr txBox="1"/>
          <p:nvPr/>
        </p:nvSpPr>
        <p:spPr>
          <a:xfrm>
            <a:off x="3920490" y="5312882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Increasing bias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8BF2A-A43A-4941-8A8B-0C25609171C0}"/>
              </a:ext>
            </a:extLst>
          </p:cNvPr>
          <p:cNvSpPr txBox="1"/>
          <p:nvPr/>
        </p:nvSpPr>
        <p:spPr>
          <a:xfrm rot="16200000">
            <a:off x="831969" y="358634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Test Error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E7006-58B4-4310-8F17-895969003537}"/>
              </a:ext>
            </a:extLst>
          </p:cNvPr>
          <p:cNvSpPr txBox="1"/>
          <p:nvPr/>
        </p:nvSpPr>
        <p:spPr>
          <a:xfrm>
            <a:off x="6055669" y="3367466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Bias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0F7449-16C9-4FA3-A62C-D30F2EB0B37B}"/>
              </a:ext>
            </a:extLst>
          </p:cNvPr>
          <p:cNvSpPr txBox="1"/>
          <p:nvPr/>
        </p:nvSpPr>
        <p:spPr>
          <a:xfrm>
            <a:off x="1881105" y="3396043"/>
            <a:ext cx="265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135761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  <p:bldP spid="18" grpId="0"/>
      <p:bldP spid="19" grpId="0"/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One way to limit the size of the model parameters is to constrain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45" y="1935898"/>
            <a:ext cx="8215802" cy="133454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379514" y="311151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011" y="3813909"/>
            <a:ext cx="4905620" cy="6262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379514" y="4632427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7125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called Euclidian norm regularization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b="1" dirty="0"/>
              <a:t>Tikhonov regularization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the method is often called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linear model with feature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labels,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parameter vector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written: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want to find a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 equations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represent a computationally efficient approach: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8566-87AE-47CC-BC16-971989FD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40" y="2574055"/>
            <a:ext cx="1440124" cy="398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65B20-C3A4-4FB1-8148-23D19052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630" y="3812872"/>
            <a:ext cx="1862086" cy="48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834" y="5396648"/>
            <a:ext cx="3338334" cy="5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 coefficients of the linear model are found with the normal equations: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solution requires finding the inverse of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 n x n matrix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matrix can be represented by its eigenvalue-eigenvector decomposition: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11" y="2576834"/>
            <a:ext cx="3338334" cy="560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136" y="4960941"/>
            <a:ext cx="2815668" cy="4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the inverse of the symmetric matrix with decomposition: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1" y="2055938"/>
            <a:ext cx="2815668" cy="4968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51" y="2595887"/>
            <a:ext cx="4072602" cy="647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0D85D-2189-413B-92B0-2E30D4DE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939" y="3548653"/>
            <a:ext cx="5728453" cy="30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compute the inverse of the symmetric matrix with decomposition: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(A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deficient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many machine learning problems are rank deficient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the eigenvectors of a rank deficient matrix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 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rank deficient matrix has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zero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matrix with m nonzero eigenvalues is said to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01" y="2041532"/>
            <a:ext cx="4072602" cy="64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Bias-variance trade-off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388226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Regularization for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0393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l2 regularization we introduce a small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least-squares, or l2 minimization problem, is then: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solution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01F2-4AD0-4833-9709-CDBC4B4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36" y="2691765"/>
            <a:ext cx="6089907" cy="634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419" y="3982036"/>
            <a:ext cx="538759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inverse                              the eigenvalue matrix is:</a:t>
            </a: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Even for an eigenvalue,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of 0, the biased inverse becomes 1/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 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the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creates a ‘ridge’ of nonzero values on the diagonal ensuring the inverse exists and is stable.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F23EB-C123-4C53-BE63-37D16B1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432" y="1503422"/>
            <a:ext cx="2653728" cy="509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C067D-8C7D-4F57-89A7-DFC0B2C7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2" y="2103278"/>
            <a:ext cx="6874964" cy="27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the bias-variance trade off of the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0, there is no bias, but variance can be high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large value of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, the inverse is stable and the variance is low, but the bias can be high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64" y="2056081"/>
            <a:ext cx="538759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linear model with feature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labels,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parameter vector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written: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want to find a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 equations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represent a computationally efficient approach: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8566-87AE-47CC-BC16-971989FD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67" y="2527927"/>
            <a:ext cx="1440124" cy="398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65B20-C3A4-4FB1-8148-23D19052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867" y="3735695"/>
            <a:ext cx="1862086" cy="48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861" y="5358292"/>
            <a:ext cx="3338334" cy="5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 coefficients of the linear model are found with the normal equations: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solution requires finding the inverse of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 n x n matrix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matrix can be represented by its eigenvalue-eigenvector decomposition: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11" y="2576834"/>
            <a:ext cx="3338334" cy="560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136" y="4960941"/>
            <a:ext cx="2815668" cy="49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the inverse of the symmetric matrix with decomposition: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1" y="2055938"/>
            <a:ext cx="2815668" cy="4968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51" y="2595887"/>
            <a:ext cx="4072602" cy="647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0D85D-2189-413B-92B0-2E30D4DE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812" y="3770325"/>
            <a:ext cx="5728453" cy="30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5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compute the inverse of the symmetric matrix with decomposition: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(A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deficient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many machine learning problems are rank deficient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the eigenvectors of a rank deficient matrix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 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rank deficient matrix has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zero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matrix with m nonzero eigenvalues is said to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01" y="2041532"/>
            <a:ext cx="4072602" cy="64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l2 regularization we introduce a small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least-squares, or l2 minimization problem, is then: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solution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01F2-4AD0-4833-9709-CDBC4B4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36" y="2691765"/>
            <a:ext cx="6089907" cy="634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419" y="3982036"/>
            <a:ext cx="538759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6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inverse                              the eigenvalue matrix is:</a:t>
            </a: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Even for an eigenvalue,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of 0, the biased inverse becomes 1/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 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the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creates a ‘ridge’ of nonzero values on the diagonal ensuring the inverse exists and is stable.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F23EB-C123-4C53-BE63-37D16B1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432" y="1503422"/>
            <a:ext cx="2653728" cy="509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C067D-8C7D-4F57-89A7-DFC0B2C7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2" y="2103278"/>
            <a:ext cx="6874964" cy="27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1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the bias-variance trade off of the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0, there is no bias, but variance can be high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large value of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, the inverse is stable and the variance is low, but the bias can be high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64" y="2056081"/>
            <a:ext cx="538759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1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Bayesian View of 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l2 regularization be interpreted in terms of a prior?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data X and label values, Y the posterior distribution of the weights, W is: 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likelihood of the data and labels given the weights is: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prior distribution of the weights is 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6CCC2-D0C9-4221-8F1F-1911FCC6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37" y="2465046"/>
            <a:ext cx="5955856" cy="963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39727A-E9BF-4522-A5D9-79E8A6EF9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99" y="4398636"/>
            <a:ext cx="2726805" cy="447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877416-C9C1-4290-A87D-A19D89235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650" y="5089680"/>
            <a:ext cx="944900" cy="3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3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Bayesian View of 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l2 regularization be interpreted in terms of a prior?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data X and label values, Y the posterior distribution of the weights, W is: 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likelihood of the data and labels given the weights is: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prior distribution of the weights is 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6CCC2-D0C9-4221-8F1F-1911FCC6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37" y="2465046"/>
            <a:ext cx="5955856" cy="963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39727A-E9BF-4522-A5D9-79E8A6EF9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99" y="4398636"/>
            <a:ext cx="2726805" cy="447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877416-C9C1-4290-A87D-A19D89235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650" y="5089680"/>
            <a:ext cx="944900" cy="3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0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Bayesian View of 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can l2 regularization be interpreted in terms of a prior?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Starting from: 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Take logs of both sides to find the maximum a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postirori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(MAP) value of W: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prior distribution of the weights is 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6CCC2-D0C9-4221-8F1F-1911FCC6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962" y="2087194"/>
            <a:ext cx="5955856" cy="963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877416-C9C1-4290-A87D-A19D89235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650" y="5089680"/>
            <a:ext cx="944900" cy="3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2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321416"/>
            <a:ext cx="7864416" cy="1292675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9514" y="487779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341" y="1695938"/>
            <a:ext cx="5070474" cy="5741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56916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4933"/>
            <a:ext cx="11525250" cy="3199405"/>
          </a:xfrm>
        </p:spPr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623" y="4134338"/>
            <a:ext cx="6550269" cy="62055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510134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12316"/>
            <a:ext cx="11525250" cy="72192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Overfit deep network models tend to suffer from a problem of co-adaptation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 limited training data weight tensors become adapted to the training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Such a model is unlikely to generalize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need a way to break the co-adaptation of the weight tensor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conceptually simple method unique to deep learning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 each step of the gradient decent some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fraction, p, of the weights are dropped-out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of each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series of models trained for each dropout sample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final model is a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geometric mean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the individual models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Weight values are clipped in a small range as a further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full details see the readable paper by Srivastava et. al., 2014 </a:t>
            </a:r>
            <a:r>
              <a:rPr lang="en-US" sz="2800" dirty="0">
                <a:hlinkClick r:id="rId2"/>
              </a:rPr>
              <a:t>http://www.cs.toronto.edu/~rsalakhu/papers/srivastava14a.pdf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7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845301"/>
            <a:ext cx="11525250" cy="972069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Let’s look at a simple example of a network with one hidden layer: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D30B78-2222-4252-B595-4B7C11F57150}"/>
              </a:ext>
            </a:extLst>
          </p:cNvPr>
          <p:cNvSpPr/>
          <p:nvPr/>
        </p:nvSpPr>
        <p:spPr>
          <a:xfrm>
            <a:off x="4872020" y="218796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AE59D2-7CFE-4B28-876E-6342E7BCCF53}"/>
              </a:ext>
            </a:extLst>
          </p:cNvPr>
          <p:cNvSpPr/>
          <p:nvPr/>
        </p:nvSpPr>
        <p:spPr>
          <a:xfrm>
            <a:off x="3887656" y="269132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58BF8B-B90C-4F9E-937E-595B3922FBAE}"/>
              </a:ext>
            </a:extLst>
          </p:cNvPr>
          <p:cNvSpPr/>
          <p:nvPr/>
        </p:nvSpPr>
        <p:spPr>
          <a:xfrm>
            <a:off x="4513764" y="269246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2D7A64-E1E7-4384-B939-68278FC2F616}"/>
              </a:ext>
            </a:extLst>
          </p:cNvPr>
          <p:cNvSpPr/>
          <p:nvPr/>
        </p:nvSpPr>
        <p:spPr>
          <a:xfrm>
            <a:off x="4404539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B204C8-F2CE-4D5C-8440-534D447C3067}"/>
              </a:ext>
            </a:extLst>
          </p:cNvPr>
          <p:cNvSpPr/>
          <p:nvPr/>
        </p:nvSpPr>
        <p:spPr>
          <a:xfrm>
            <a:off x="5253745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52C480-2A70-40D3-9F37-D265BBA2F997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355137" y="239512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25B18-FB35-4F30-B1B5-A32C8FC6AF2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V="1">
            <a:off x="4593971" y="2541620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B4F7B-765A-44AC-AF03-BA35649EA5E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4161500" y="317710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7B723-1F30-47AB-84E6-C3472D80CC3E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4787608" y="3178240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7DFF2-F233-4C9C-AA6B-8ECF48EBD09B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4355137" y="310596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A41DD7-0DF0-49EF-9E49-B42F5931CD8D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593971" y="3107100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AF6E3FD-A3CD-44AC-AB55-F5D88E893FBD}"/>
              </a:ext>
            </a:extLst>
          </p:cNvPr>
          <p:cNvSpPr/>
          <p:nvPr/>
        </p:nvSpPr>
        <p:spPr>
          <a:xfrm>
            <a:off x="5167960" y="267435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AD44A9-0F98-4DB3-A791-B750243F3E35}"/>
              </a:ext>
            </a:extLst>
          </p:cNvPr>
          <p:cNvSpPr/>
          <p:nvPr/>
        </p:nvSpPr>
        <p:spPr>
          <a:xfrm>
            <a:off x="5822156" y="270645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CB43AE-9AA9-46D2-AB7B-1D44D813DE81}"/>
              </a:ext>
            </a:extLst>
          </p:cNvPr>
          <p:cNvCxnSpPr>
            <a:cxnSpLocks/>
            <a:stCxn id="15" idx="0"/>
            <a:endCxn id="4" idx="5"/>
          </p:cNvCxnSpPr>
          <p:nvPr/>
        </p:nvCxnSpPr>
        <p:spPr>
          <a:xfrm flipH="1" flipV="1">
            <a:off x="5265132" y="254162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5AE45-8BBD-40DD-866D-32A8361AA14C}"/>
              </a:ext>
            </a:extLst>
          </p:cNvPr>
          <p:cNvCxnSpPr>
            <a:cxnSpLocks/>
            <a:stCxn id="16" idx="1"/>
            <a:endCxn id="4" idx="6"/>
          </p:cNvCxnSpPr>
          <p:nvPr/>
        </p:nvCxnSpPr>
        <p:spPr>
          <a:xfrm flipH="1" flipV="1">
            <a:off x="5332579" y="239512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E8428-5105-43E1-8189-97B844DA7BA4}"/>
              </a:ext>
            </a:extLst>
          </p:cNvPr>
          <p:cNvCxnSpPr>
            <a:cxnSpLocks/>
            <a:stCxn id="7" idx="7"/>
            <a:endCxn id="15" idx="3"/>
          </p:cNvCxnSpPr>
          <p:nvPr/>
        </p:nvCxnSpPr>
        <p:spPr>
          <a:xfrm flipV="1">
            <a:off x="4872020" y="308898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4930E-951A-442C-B036-9DE21A4BF7CA}"/>
              </a:ext>
            </a:extLst>
          </p:cNvPr>
          <p:cNvCxnSpPr>
            <a:cxnSpLocks/>
            <a:stCxn id="8" idx="7"/>
            <a:endCxn id="16" idx="4"/>
          </p:cNvCxnSpPr>
          <p:nvPr/>
        </p:nvCxnSpPr>
        <p:spPr>
          <a:xfrm flipV="1">
            <a:off x="5721226" y="319222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08D0C1-4B19-4357-8740-3244F7F7BCD6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H="1" flipV="1">
            <a:off x="5441804" y="316012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6D3362-8879-4110-86AB-5C3F44FEBF3F}"/>
              </a:ext>
            </a:extLst>
          </p:cNvPr>
          <p:cNvCxnSpPr>
            <a:cxnSpLocks/>
            <a:stCxn id="7" idx="7"/>
            <a:endCxn id="16" idx="3"/>
          </p:cNvCxnSpPr>
          <p:nvPr/>
        </p:nvCxnSpPr>
        <p:spPr>
          <a:xfrm flipV="1">
            <a:off x="4872020" y="312108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6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5" grpId="0" animBg="1"/>
      <p:bldP spid="1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822441"/>
            <a:ext cx="11525250" cy="663459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p = 0.5 here are six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of the possible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samples: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697D5C-3B56-4330-916B-207CCAD2BFFE}"/>
              </a:ext>
            </a:extLst>
          </p:cNvPr>
          <p:cNvSpPr/>
          <p:nvPr/>
        </p:nvSpPr>
        <p:spPr>
          <a:xfrm>
            <a:off x="2644088" y="174688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981B3-3CCE-4BDF-84D0-F2BE40C777A3}"/>
              </a:ext>
            </a:extLst>
          </p:cNvPr>
          <p:cNvSpPr/>
          <p:nvPr/>
        </p:nvSpPr>
        <p:spPr>
          <a:xfrm>
            <a:off x="2176607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635669-0F51-48FB-91B1-CA5DED1DFD88}"/>
              </a:ext>
            </a:extLst>
          </p:cNvPr>
          <p:cNvSpPr/>
          <p:nvPr/>
        </p:nvSpPr>
        <p:spPr>
          <a:xfrm>
            <a:off x="3025813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48F8D9-499A-43E4-9F53-79AA5E5F173C}"/>
              </a:ext>
            </a:extLst>
          </p:cNvPr>
          <p:cNvSpPr/>
          <p:nvPr/>
        </p:nvSpPr>
        <p:spPr>
          <a:xfrm>
            <a:off x="2940028" y="223327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5AA8A1-2A38-4204-8DB1-F5DA8B6C6029}"/>
              </a:ext>
            </a:extLst>
          </p:cNvPr>
          <p:cNvSpPr/>
          <p:nvPr/>
        </p:nvSpPr>
        <p:spPr>
          <a:xfrm>
            <a:off x="3594224" y="226537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A1C878-02D3-408F-A8A3-87C833D52989}"/>
              </a:ext>
            </a:extLst>
          </p:cNvPr>
          <p:cNvCxnSpPr>
            <a:cxnSpLocks/>
            <a:stCxn id="26" idx="0"/>
            <a:endCxn id="23" idx="5"/>
          </p:cNvCxnSpPr>
          <p:nvPr/>
        </p:nvCxnSpPr>
        <p:spPr>
          <a:xfrm flipH="1" flipV="1">
            <a:off x="3037200" y="2100545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3D1AE-C973-45D5-A11C-1E213EDCCFEC}"/>
              </a:ext>
            </a:extLst>
          </p:cNvPr>
          <p:cNvCxnSpPr>
            <a:cxnSpLocks/>
            <a:stCxn id="27" idx="1"/>
            <a:endCxn id="23" idx="6"/>
          </p:cNvCxnSpPr>
          <p:nvPr/>
        </p:nvCxnSpPr>
        <p:spPr>
          <a:xfrm flipH="1" flipV="1">
            <a:off x="3104647" y="195405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2C6B30-6C78-4929-B89C-0D71263F262E}"/>
              </a:ext>
            </a:extLst>
          </p:cNvPr>
          <p:cNvCxnSpPr>
            <a:cxnSpLocks/>
            <a:stCxn id="24" idx="7"/>
            <a:endCxn id="26" idx="3"/>
          </p:cNvCxnSpPr>
          <p:nvPr/>
        </p:nvCxnSpPr>
        <p:spPr>
          <a:xfrm flipV="1">
            <a:off x="2644088" y="2647912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82BF7-908B-4D07-A1BB-CC2794E4C5E4}"/>
              </a:ext>
            </a:extLst>
          </p:cNvPr>
          <p:cNvCxnSpPr>
            <a:cxnSpLocks/>
            <a:stCxn id="25" idx="7"/>
            <a:endCxn id="27" idx="4"/>
          </p:cNvCxnSpPr>
          <p:nvPr/>
        </p:nvCxnSpPr>
        <p:spPr>
          <a:xfrm flipV="1">
            <a:off x="3493294" y="275115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4F57F-EC3E-4CAF-BACF-E7B8953A4774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H="1" flipV="1">
            <a:off x="3213872" y="2719052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ED465-AF7A-4660-B7DD-4BCD4A4FB3B3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2644088" y="268001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D6ABF08-194F-40A4-BAEF-11875850B037}"/>
              </a:ext>
            </a:extLst>
          </p:cNvPr>
          <p:cNvSpPr/>
          <p:nvPr/>
        </p:nvSpPr>
        <p:spPr>
          <a:xfrm>
            <a:off x="5304410" y="177898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82FE78-E6AC-4082-8B4F-70C7ECB27ADE}"/>
              </a:ext>
            </a:extLst>
          </p:cNvPr>
          <p:cNvSpPr/>
          <p:nvPr/>
        </p:nvSpPr>
        <p:spPr>
          <a:xfrm>
            <a:off x="4946154" y="228349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9ECB5C-BEDA-4441-8D09-2EDFA953EE65}"/>
              </a:ext>
            </a:extLst>
          </p:cNvPr>
          <p:cNvSpPr/>
          <p:nvPr/>
        </p:nvSpPr>
        <p:spPr>
          <a:xfrm>
            <a:off x="4836929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4FC4F3-8C46-4B37-911B-2186D07624A0}"/>
              </a:ext>
            </a:extLst>
          </p:cNvPr>
          <p:cNvSpPr/>
          <p:nvPr/>
        </p:nvSpPr>
        <p:spPr>
          <a:xfrm>
            <a:off x="5686135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276EE-A49B-44B8-A9FF-A7F50E7745B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V="1">
            <a:off x="5026361" y="2132647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921FAE-1324-4171-A96A-E1163D16B4E1}"/>
              </a:ext>
            </a:extLst>
          </p:cNvPr>
          <p:cNvCxnSpPr>
            <a:cxnSpLocks/>
            <a:stCxn id="37" idx="0"/>
            <a:endCxn id="35" idx="4"/>
          </p:cNvCxnSpPr>
          <p:nvPr/>
        </p:nvCxnSpPr>
        <p:spPr>
          <a:xfrm flipH="1" flipV="1">
            <a:off x="5219998" y="2769267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904B3D-373D-41D9-B30B-00E5154F758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5026361" y="2698127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9E15E28-EE19-4C7A-87CE-1ACE242F88C0}"/>
              </a:ext>
            </a:extLst>
          </p:cNvPr>
          <p:cNvSpPr/>
          <p:nvPr/>
        </p:nvSpPr>
        <p:spPr>
          <a:xfrm>
            <a:off x="6254546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057BA6-0BAE-4E2F-8DD4-5652E3186DC4}"/>
              </a:ext>
            </a:extLst>
          </p:cNvPr>
          <p:cNvCxnSpPr>
            <a:cxnSpLocks/>
            <a:stCxn id="41" idx="1"/>
            <a:endCxn id="34" idx="6"/>
          </p:cNvCxnSpPr>
          <p:nvPr/>
        </p:nvCxnSpPr>
        <p:spPr>
          <a:xfrm flipH="1" flipV="1">
            <a:off x="5764969" y="1986156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C20E95-F2B1-4331-A578-B03A732926C6}"/>
              </a:ext>
            </a:extLst>
          </p:cNvPr>
          <p:cNvCxnSpPr>
            <a:cxnSpLocks/>
            <a:stCxn id="37" idx="7"/>
            <a:endCxn id="41" idx="4"/>
          </p:cNvCxnSpPr>
          <p:nvPr/>
        </p:nvCxnSpPr>
        <p:spPr>
          <a:xfrm flipV="1">
            <a:off x="6153616" y="2783256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0A7A57-8101-4800-ACB6-9B18026D7ACB}"/>
              </a:ext>
            </a:extLst>
          </p:cNvPr>
          <p:cNvCxnSpPr>
            <a:cxnSpLocks/>
            <a:stCxn id="36" idx="7"/>
            <a:endCxn id="41" idx="3"/>
          </p:cNvCxnSpPr>
          <p:nvPr/>
        </p:nvCxnSpPr>
        <p:spPr>
          <a:xfrm flipV="1">
            <a:off x="5304410" y="2712116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CDCE49D-C7BB-4131-BA9F-587F62D1B5E7}"/>
              </a:ext>
            </a:extLst>
          </p:cNvPr>
          <p:cNvSpPr/>
          <p:nvPr/>
        </p:nvSpPr>
        <p:spPr>
          <a:xfrm>
            <a:off x="7964732" y="1811089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FCD115-4E5E-4CDA-ACE4-4AE731A4B1F8}"/>
              </a:ext>
            </a:extLst>
          </p:cNvPr>
          <p:cNvSpPr/>
          <p:nvPr/>
        </p:nvSpPr>
        <p:spPr>
          <a:xfrm>
            <a:off x="7606476" y="231559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F6587C-3B86-48E7-A0C8-BBB5EFB9C497}"/>
              </a:ext>
            </a:extLst>
          </p:cNvPr>
          <p:cNvSpPr/>
          <p:nvPr/>
        </p:nvSpPr>
        <p:spPr>
          <a:xfrm>
            <a:off x="7497251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A98208-B63F-4265-82AD-4E7270C56709}"/>
              </a:ext>
            </a:extLst>
          </p:cNvPr>
          <p:cNvSpPr/>
          <p:nvPr/>
        </p:nvSpPr>
        <p:spPr>
          <a:xfrm>
            <a:off x="8346457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69939A-B113-4EF5-938E-A3FAB3A773A3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V="1">
            <a:off x="7686683" y="2164749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45452F-7F22-4BEF-9BEE-FCC8E62F6C9B}"/>
              </a:ext>
            </a:extLst>
          </p:cNvPr>
          <p:cNvCxnSpPr>
            <a:cxnSpLocks/>
            <a:stCxn id="48" idx="0"/>
            <a:endCxn id="46" idx="4"/>
          </p:cNvCxnSpPr>
          <p:nvPr/>
        </p:nvCxnSpPr>
        <p:spPr>
          <a:xfrm flipH="1" flipV="1">
            <a:off x="7880320" y="2801369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FCBEB6-DC52-4DFC-BF17-DE066A1EAD55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7686683" y="2730229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5DB1716-988D-4A04-B181-02127D3C431D}"/>
              </a:ext>
            </a:extLst>
          </p:cNvPr>
          <p:cNvSpPr/>
          <p:nvPr/>
        </p:nvSpPr>
        <p:spPr>
          <a:xfrm>
            <a:off x="8260672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323C0D-21E2-4AC4-9077-B3A93718965F}"/>
              </a:ext>
            </a:extLst>
          </p:cNvPr>
          <p:cNvCxnSpPr>
            <a:cxnSpLocks/>
            <a:stCxn id="52" idx="0"/>
            <a:endCxn id="45" idx="5"/>
          </p:cNvCxnSpPr>
          <p:nvPr/>
        </p:nvCxnSpPr>
        <p:spPr>
          <a:xfrm flipH="1" flipV="1">
            <a:off x="8357844" y="2164749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C376FF-6C96-4EA5-B4B5-1449F908D2F5}"/>
              </a:ext>
            </a:extLst>
          </p:cNvPr>
          <p:cNvCxnSpPr>
            <a:cxnSpLocks/>
            <a:stCxn id="47" idx="7"/>
            <a:endCxn id="52" idx="3"/>
          </p:cNvCxnSpPr>
          <p:nvPr/>
        </p:nvCxnSpPr>
        <p:spPr>
          <a:xfrm flipV="1">
            <a:off x="7964732" y="2712116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495079-723A-4389-BCC3-D41E31C56127}"/>
              </a:ext>
            </a:extLst>
          </p:cNvPr>
          <p:cNvCxnSpPr>
            <a:cxnSpLocks/>
            <a:stCxn id="48" idx="0"/>
            <a:endCxn id="52" idx="4"/>
          </p:cNvCxnSpPr>
          <p:nvPr/>
        </p:nvCxnSpPr>
        <p:spPr>
          <a:xfrm flipH="1" flipV="1">
            <a:off x="8534516" y="2783256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4012B3D-C7B0-45C5-BE25-AAAE290627F9}"/>
              </a:ext>
            </a:extLst>
          </p:cNvPr>
          <p:cNvSpPr/>
          <p:nvPr/>
        </p:nvSpPr>
        <p:spPr>
          <a:xfrm>
            <a:off x="2778807" y="368446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554F68-0D9B-4AE6-B155-66DEB3BB0E53}"/>
              </a:ext>
            </a:extLst>
          </p:cNvPr>
          <p:cNvSpPr/>
          <p:nvPr/>
        </p:nvSpPr>
        <p:spPr>
          <a:xfrm>
            <a:off x="1794443" y="4187833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E09A09-B739-4F94-8919-890DF83151F5}"/>
              </a:ext>
            </a:extLst>
          </p:cNvPr>
          <p:cNvSpPr/>
          <p:nvPr/>
        </p:nvSpPr>
        <p:spPr>
          <a:xfrm>
            <a:off x="2311326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764506-123B-4C98-A067-75F2A498123D}"/>
              </a:ext>
            </a:extLst>
          </p:cNvPr>
          <p:cNvSpPr/>
          <p:nvPr/>
        </p:nvSpPr>
        <p:spPr>
          <a:xfrm>
            <a:off x="3160532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E912D7-4A56-4618-BC8F-F3D1A8F65396}"/>
              </a:ext>
            </a:extLst>
          </p:cNvPr>
          <p:cNvCxnSpPr>
            <a:cxnSpLocks/>
            <a:stCxn id="57" idx="7"/>
            <a:endCxn id="56" idx="2"/>
          </p:cNvCxnSpPr>
          <p:nvPr/>
        </p:nvCxnSpPr>
        <p:spPr>
          <a:xfrm flipV="1">
            <a:off x="2261924" y="3891634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2396BE8-AD4D-42B1-BAF3-1C9EDC99B8D5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2068287" y="4673608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1D1A8D-3CFA-4970-AF22-9FF19C2788D1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2261924" y="4602468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62F142E-3A54-44F9-A5FB-08D09B60FD61}"/>
              </a:ext>
            </a:extLst>
          </p:cNvPr>
          <p:cNvSpPr/>
          <p:nvPr/>
        </p:nvSpPr>
        <p:spPr>
          <a:xfrm>
            <a:off x="3728943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1B2915-B978-4461-A272-6557630E882F}"/>
              </a:ext>
            </a:extLst>
          </p:cNvPr>
          <p:cNvCxnSpPr>
            <a:cxnSpLocks/>
            <a:stCxn id="63" idx="1"/>
            <a:endCxn id="56" idx="6"/>
          </p:cNvCxnSpPr>
          <p:nvPr/>
        </p:nvCxnSpPr>
        <p:spPr>
          <a:xfrm flipH="1" flipV="1">
            <a:off x="3239366" y="389163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4C7CAB-5A25-4ABC-8AF1-0F8FA364FB31}"/>
              </a:ext>
            </a:extLst>
          </p:cNvPr>
          <p:cNvCxnSpPr>
            <a:cxnSpLocks/>
            <a:stCxn id="59" idx="7"/>
            <a:endCxn id="63" idx="4"/>
          </p:cNvCxnSpPr>
          <p:nvPr/>
        </p:nvCxnSpPr>
        <p:spPr>
          <a:xfrm flipV="1">
            <a:off x="3628013" y="468873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33A225-063A-436A-976B-5FCDD2C462B2}"/>
              </a:ext>
            </a:extLst>
          </p:cNvPr>
          <p:cNvCxnSpPr>
            <a:cxnSpLocks/>
            <a:stCxn id="58" idx="7"/>
            <a:endCxn id="63" idx="3"/>
          </p:cNvCxnSpPr>
          <p:nvPr/>
        </p:nvCxnSpPr>
        <p:spPr>
          <a:xfrm flipV="1">
            <a:off x="2778807" y="461759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F43BAE6-F51D-4842-827E-935F45363297}"/>
              </a:ext>
            </a:extLst>
          </p:cNvPr>
          <p:cNvSpPr/>
          <p:nvPr/>
        </p:nvSpPr>
        <p:spPr>
          <a:xfrm>
            <a:off x="5384617" y="371656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A5D4327-C879-4C15-A7B4-712C0C419B38}"/>
              </a:ext>
            </a:extLst>
          </p:cNvPr>
          <p:cNvSpPr/>
          <p:nvPr/>
        </p:nvSpPr>
        <p:spPr>
          <a:xfrm>
            <a:off x="4400253" y="42199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6561E4-1443-40ED-8285-F93776DAE6C8}"/>
              </a:ext>
            </a:extLst>
          </p:cNvPr>
          <p:cNvSpPr/>
          <p:nvPr/>
        </p:nvSpPr>
        <p:spPr>
          <a:xfrm>
            <a:off x="4917136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A5472B1-03E9-4EDD-B862-D6693D26C70F}"/>
              </a:ext>
            </a:extLst>
          </p:cNvPr>
          <p:cNvSpPr/>
          <p:nvPr/>
        </p:nvSpPr>
        <p:spPr>
          <a:xfrm>
            <a:off x="5766342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44BFF7-8410-4A0E-8895-2E60BA19E166}"/>
              </a:ext>
            </a:extLst>
          </p:cNvPr>
          <p:cNvCxnSpPr>
            <a:cxnSpLocks/>
            <a:stCxn id="68" idx="7"/>
            <a:endCxn id="67" idx="2"/>
          </p:cNvCxnSpPr>
          <p:nvPr/>
        </p:nvCxnSpPr>
        <p:spPr>
          <a:xfrm flipV="1">
            <a:off x="4867734" y="3923736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2B1457-29E0-424E-9AAE-5E57B6FD3A95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H="1" flipV="1">
            <a:off x="4674097" y="4705710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966B2F-9DD9-4A48-B95B-B0AE1C92F1B5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4867734" y="4634570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20F4BB3-9C8F-4C11-B70F-78D585AE8BD4}"/>
              </a:ext>
            </a:extLst>
          </p:cNvPr>
          <p:cNvSpPr/>
          <p:nvPr/>
        </p:nvSpPr>
        <p:spPr>
          <a:xfrm>
            <a:off x="5680557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DC4A6E3-54C8-451E-86CD-4415D08193D0}"/>
              </a:ext>
            </a:extLst>
          </p:cNvPr>
          <p:cNvCxnSpPr>
            <a:cxnSpLocks/>
            <a:stCxn id="74" idx="0"/>
            <a:endCxn id="67" idx="5"/>
          </p:cNvCxnSpPr>
          <p:nvPr/>
        </p:nvCxnSpPr>
        <p:spPr>
          <a:xfrm flipH="1" flipV="1">
            <a:off x="5777729" y="4070227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85F8F7-F5C8-4944-8A72-6ACB29EFE224}"/>
              </a:ext>
            </a:extLst>
          </p:cNvPr>
          <p:cNvCxnSpPr>
            <a:cxnSpLocks/>
            <a:stCxn id="69" idx="7"/>
            <a:endCxn id="74" idx="3"/>
          </p:cNvCxnSpPr>
          <p:nvPr/>
        </p:nvCxnSpPr>
        <p:spPr>
          <a:xfrm flipV="1">
            <a:off x="5384617" y="4617594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25B2DB-EECF-430B-91B7-74A864ABE17A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H="1" flipV="1">
            <a:off x="5954401" y="4688734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5FD0260-65C9-464A-BC15-319AB003AB4F}"/>
              </a:ext>
            </a:extLst>
          </p:cNvPr>
          <p:cNvSpPr/>
          <p:nvPr/>
        </p:nvSpPr>
        <p:spPr>
          <a:xfrm>
            <a:off x="8113262" y="3699591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527E0C-925F-47F2-BD4B-F3446ABFC7E2}"/>
              </a:ext>
            </a:extLst>
          </p:cNvPr>
          <p:cNvSpPr/>
          <p:nvPr/>
        </p:nvSpPr>
        <p:spPr>
          <a:xfrm>
            <a:off x="7128898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E9A494C-526B-4109-BE75-5EC69D334E75}"/>
              </a:ext>
            </a:extLst>
          </p:cNvPr>
          <p:cNvSpPr/>
          <p:nvPr/>
        </p:nvSpPr>
        <p:spPr>
          <a:xfrm>
            <a:off x="7755006" y="420409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E2C5AAC-4D6B-4F47-BC53-4F33DB383576}"/>
              </a:ext>
            </a:extLst>
          </p:cNvPr>
          <p:cNvSpPr/>
          <p:nvPr/>
        </p:nvSpPr>
        <p:spPr>
          <a:xfrm>
            <a:off x="7645781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0FEE23-1155-42F6-9943-AA8CAD095D48}"/>
              </a:ext>
            </a:extLst>
          </p:cNvPr>
          <p:cNvSpPr/>
          <p:nvPr/>
        </p:nvSpPr>
        <p:spPr>
          <a:xfrm>
            <a:off x="8494987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BA3C3B1-29CC-423F-8A27-BF87E7472493}"/>
              </a:ext>
            </a:extLst>
          </p:cNvPr>
          <p:cNvCxnSpPr>
            <a:cxnSpLocks/>
            <a:stCxn id="79" idx="7"/>
            <a:endCxn id="78" idx="2"/>
          </p:cNvCxnSpPr>
          <p:nvPr/>
        </p:nvCxnSpPr>
        <p:spPr>
          <a:xfrm flipV="1">
            <a:off x="7596379" y="3906760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D15905-DF69-4D74-BFCF-CC1005B44D20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flipV="1">
            <a:off x="7835213" y="4053251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019E952-8048-40D0-B4BE-89176066FA2B}"/>
              </a:ext>
            </a:extLst>
          </p:cNvPr>
          <p:cNvCxnSpPr>
            <a:cxnSpLocks/>
            <a:stCxn id="81" idx="0"/>
            <a:endCxn id="79" idx="4"/>
          </p:cNvCxnSpPr>
          <p:nvPr/>
        </p:nvCxnSpPr>
        <p:spPr>
          <a:xfrm flipH="1" flipV="1">
            <a:off x="7402742" y="4688734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801113-CBE3-4089-9271-8D6528099ED8}"/>
              </a:ext>
            </a:extLst>
          </p:cNvPr>
          <p:cNvCxnSpPr>
            <a:cxnSpLocks/>
            <a:stCxn id="82" idx="0"/>
            <a:endCxn id="80" idx="4"/>
          </p:cNvCxnSpPr>
          <p:nvPr/>
        </p:nvCxnSpPr>
        <p:spPr>
          <a:xfrm flipH="1" flipV="1">
            <a:off x="8028850" y="4689871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D149C8-684E-4B58-9234-A42398997F79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>
          <a:xfrm flipH="1" flipV="1">
            <a:off x="7596379" y="4617594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FD110-F0C0-439C-810A-D4B43BC045B0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7835213" y="4618731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probability of a weight being in a given model is: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forward propagation equations then become: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0479-1D78-4908-A9EB-4121E401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26" y="2615365"/>
            <a:ext cx="2875830" cy="59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FF867-4439-4EA2-ADF6-E37F5BE7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166" y="3834825"/>
            <a:ext cx="2906771" cy="744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BD9EC-B945-4F40-B5C6-D2F43FD70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307" y="4792620"/>
            <a:ext cx="5162753" cy="715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7543" y="5721323"/>
            <a:ext cx="3139513" cy="71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932035"/>
            <a:ext cx="11525250" cy="5290388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partial derivatives of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dropout layer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linear, and the derivatives with respect to the weights are: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1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0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48" y="2655001"/>
            <a:ext cx="3139513" cy="715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FBE0E-8D9D-4883-A612-4C607FBF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35" y="4732201"/>
            <a:ext cx="1019608" cy="487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285A5-ABC8-4220-8F76-E504227A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35" y="5269044"/>
            <a:ext cx="1019608" cy="4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565E-0BBD-47F6-AFDE-8A88263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686C-9E4A-4E92-A621-E08A30C303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82461"/>
            <a:ext cx="11525250" cy="537833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deep neural networks there is a high chance that units in a hidden layer have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large range of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Causes shifts in the covariance of the output values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Leads to difficulty computing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Slows convergence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solution is to normalize the output of the hidden layers in the network as a batch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simple idea can be really effective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details see Sergey and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Szegedy</a:t>
            </a:r>
            <a:r>
              <a:rPr lang="en-US" sz="2800" u="sng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2015:   </a:t>
            </a:r>
            <a:r>
              <a:rPr lang="en-US" sz="2800" dirty="0">
                <a:hlinkClick r:id="rId2"/>
              </a:rPr>
              <a:t> https://arxiv.org/pdf/1502.03167.pdf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n roots of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3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16011</TotalTime>
  <Words>4016</Words>
  <Application>Microsoft Office PowerPoint</Application>
  <PresentationFormat>Widescreen</PresentationFormat>
  <Paragraphs>639</Paragraphs>
  <Slides>84</Slides>
  <Notes>19</Notes>
  <HiddenSlides>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96" baseType="lpstr">
      <vt:lpstr>Arial</vt:lpstr>
      <vt:lpstr>Calibri</vt:lpstr>
      <vt:lpstr>Calibri Light</vt:lpstr>
      <vt:lpstr>Courier New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 Introduction to Optimization and Regularization for Machine Learning</vt:lpstr>
      <vt:lpstr>Optimization for Deep Neural Networks</vt:lpstr>
      <vt:lpstr>Optimization for Deep Neural Networks</vt:lpstr>
      <vt:lpstr>    Introduction to Regularization for Deep Learning</vt:lpstr>
      <vt:lpstr>    Introduction to Regularization for Deep Learning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Batch Gradient Descent</vt:lpstr>
      <vt:lpstr>Batch Gradient Descent</vt:lpstr>
      <vt:lpstr>Stochastic Gradient Descent</vt:lpstr>
      <vt:lpstr>Stochastic Gradient Descent</vt:lpstr>
      <vt:lpstr>Stochastic Gradient Descent</vt:lpstr>
      <vt:lpstr>Stochastic Gradient Descent</vt:lpstr>
      <vt:lpstr>Stochastic Gradient Descent with Momentum</vt:lpstr>
      <vt:lpstr>Stochastic Gradient Descent with Momentum</vt:lpstr>
      <vt:lpstr>Adaptive Stochastic Gradient Descent</vt:lpstr>
      <vt:lpstr>Selecting Initial Weight Values</vt:lpstr>
      <vt:lpstr>The Bias-Variance Trade-Off</vt:lpstr>
      <vt:lpstr>The Bias-Variance Trade-Off</vt:lpstr>
      <vt:lpstr>The Bias-Variance Trade-Off</vt:lpstr>
      <vt:lpstr>The Bias-Variance Trade-Off</vt:lpstr>
      <vt:lpstr>l2 Regularization</vt:lpstr>
      <vt:lpstr>l2 Regularization</vt:lpstr>
      <vt:lpstr>l2 Regularization</vt:lpstr>
      <vt:lpstr>l2 Regularization</vt:lpstr>
      <vt:lpstr>l2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Bayesian View of l2 Regularization</vt:lpstr>
      <vt:lpstr>Bayesian View of l2 Regularization</vt:lpstr>
      <vt:lpstr>Bayesian View of l2 Regularization</vt:lpstr>
      <vt:lpstr>l1 Regularization</vt:lpstr>
      <vt:lpstr>l1 Regularization</vt:lpstr>
      <vt:lpstr>l1 Regularization</vt:lpstr>
      <vt:lpstr>Early Stopping</vt:lpstr>
      <vt:lpstr>Early Stopping</vt:lpstr>
      <vt:lpstr>Dropout regularization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Batch Normalization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 Elston</cp:lastModifiedBy>
  <cp:revision>434</cp:revision>
  <cp:lastPrinted>2019-03-10T03:16:43Z</cp:lastPrinted>
  <dcterms:created xsi:type="dcterms:W3CDTF">2013-02-15T23:12:42Z</dcterms:created>
  <dcterms:modified xsi:type="dcterms:W3CDTF">2021-10-31T23:17:39Z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