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71"/>
  </p:notesMasterIdLst>
  <p:handoutMasterIdLst>
    <p:handoutMasterId r:id="rId72"/>
  </p:handoutMasterIdLst>
  <p:sldIdLst>
    <p:sldId id="391" r:id="rId5"/>
    <p:sldId id="479" r:id="rId6"/>
    <p:sldId id="434" r:id="rId7"/>
    <p:sldId id="320" r:id="rId8"/>
    <p:sldId id="478" r:id="rId9"/>
    <p:sldId id="493" r:id="rId10"/>
    <p:sldId id="444" r:id="rId11"/>
    <p:sldId id="329" r:id="rId12"/>
    <p:sldId id="330" r:id="rId13"/>
    <p:sldId id="331" r:id="rId14"/>
    <p:sldId id="328" r:id="rId15"/>
    <p:sldId id="332" r:id="rId16"/>
    <p:sldId id="333" r:id="rId17"/>
    <p:sldId id="473" r:id="rId18"/>
    <p:sldId id="334" r:id="rId19"/>
    <p:sldId id="335" r:id="rId20"/>
    <p:sldId id="336" r:id="rId21"/>
    <p:sldId id="474" r:id="rId22"/>
    <p:sldId id="337" r:id="rId23"/>
    <p:sldId id="338" r:id="rId24"/>
    <p:sldId id="347" r:id="rId25"/>
    <p:sldId id="475" r:id="rId26"/>
    <p:sldId id="477" r:id="rId27"/>
    <p:sldId id="407" r:id="rId28"/>
    <p:sldId id="408" r:id="rId29"/>
    <p:sldId id="416" r:id="rId30"/>
    <p:sldId id="417" r:id="rId31"/>
    <p:sldId id="419" r:id="rId32"/>
    <p:sldId id="422" r:id="rId33"/>
    <p:sldId id="423" r:id="rId34"/>
    <p:sldId id="424" r:id="rId35"/>
    <p:sldId id="425" r:id="rId36"/>
    <p:sldId id="426" r:id="rId37"/>
    <p:sldId id="427" r:id="rId38"/>
    <p:sldId id="428" r:id="rId39"/>
    <p:sldId id="429" r:id="rId40"/>
    <p:sldId id="476" r:id="rId41"/>
    <p:sldId id="343" r:id="rId42"/>
    <p:sldId id="366" r:id="rId43"/>
    <p:sldId id="346" r:id="rId44"/>
    <p:sldId id="480" r:id="rId45"/>
    <p:sldId id="466" r:id="rId46"/>
    <p:sldId id="462" r:id="rId47"/>
    <p:sldId id="467" r:id="rId48"/>
    <p:sldId id="468" r:id="rId49"/>
    <p:sldId id="463" r:id="rId50"/>
    <p:sldId id="472" r:id="rId51"/>
    <p:sldId id="469" r:id="rId52"/>
    <p:sldId id="470" r:id="rId53"/>
    <p:sldId id="465" r:id="rId54"/>
    <p:sldId id="471" r:id="rId55"/>
    <p:sldId id="481" r:id="rId56"/>
    <p:sldId id="345" r:id="rId57"/>
    <p:sldId id="344" r:id="rId58"/>
    <p:sldId id="433" r:id="rId59"/>
    <p:sldId id="485" r:id="rId60"/>
    <p:sldId id="486" r:id="rId61"/>
    <p:sldId id="487" r:id="rId62"/>
    <p:sldId id="488" r:id="rId63"/>
    <p:sldId id="489" r:id="rId64"/>
    <p:sldId id="495" r:id="rId65"/>
    <p:sldId id="490" r:id="rId66"/>
    <p:sldId id="491" r:id="rId67"/>
    <p:sldId id="492" r:id="rId68"/>
    <p:sldId id="494" r:id="rId69"/>
    <p:sldId id="482" r:id="rId7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2" autoAdjust="0"/>
    <p:restoredTop sz="77273" autoAdjust="0"/>
  </p:normalViewPr>
  <p:slideViewPr>
    <p:cSldViewPr snapToGrid="0">
      <p:cViewPr varScale="1">
        <p:scale>
          <a:sx n="84" d="100"/>
          <a:sy n="84" d="100"/>
        </p:scale>
        <p:origin x="252" y="34"/>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viewProps" Target="view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handoutMaster" Target="handoutMasters/handoutMaster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tableStyles" Target="tableStyles.xml"/><Relationship Id="rId7" Type="http://schemas.openxmlformats.org/officeDocument/2006/relationships/slide" Target="slides/slide3.xml"/><Relationship Id="rId7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312E7B4A-039C-48A2-9B2C-AF16AA3873D8}" type="datetimeFigureOut">
              <a:rPr lang="en-US" smtClean="0"/>
              <a:t>1/29/2023</a:t>
            </a:fld>
            <a:endParaRPr lang="en-US" dirty="0"/>
          </a:p>
        </p:txBody>
      </p:sp>
      <p:sp>
        <p:nvSpPr>
          <p:cNvPr id="4" name="Footer Placeholder 3"/>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5" name="Slide Number Placeholder 4"/>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A005A0C-54D9-45AA-87D4-C551D08DFCE1}" type="datetimeFigureOut">
              <a:rPr lang="en-US" smtClean="0"/>
              <a:t>1/29/2023</a:t>
            </a:fld>
            <a:endParaRPr lang="en-US" dirty="0"/>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6503086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12</a:t>
            </a:fld>
            <a:endParaRPr lang="en-US" dirty="0"/>
          </a:p>
        </p:txBody>
      </p:sp>
    </p:spTree>
    <p:extLst>
      <p:ext uri="{BB962C8B-B14F-4D97-AF65-F5344CB8AC3E}">
        <p14:creationId xmlns:p14="http://schemas.microsoft.com/office/powerpoint/2010/main" val="3016466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13</a:t>
            </a:fld>
            <a:endParaRPr lang="en-US" dirty="0"/>
          </a:p>
        </p:txBody>
      </p:sp>
    </p:spTree>
    <p:extLst>
      <p:ext uri="{BB962C8B-B14F-4D97-AF65-F5344CB8AC3E}">
        <p14:creationId xmlns:p14="http://schemas.microsoft.com/office/powerpoint/2010/main" val="29227253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15</a:t>
            </a:fld>
            <a:endParaRPr lang="en-US" dirty="0"/>
          </a:p>
        </p:txBody>
      </p:sp>
    </p:spTree>
    <p:extLst>
      <p:ext uri="{BB962C8B-B14F-4D97-AF65-F5344CB8AC3E}">
        <p14:creationId xmlns:p14="http://schemas.microsoft.com/office/powerpoint/2010/main" val="33325067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16</a:t>
            </a:fld>
            <a:endParaRPr lang="en-US" dirty="0"/>
          </a:p>
        </p:txBody>
      </p:sp>
    </p:spTree>
    <p:extLst>
      <p:ext uri="{BB962C8B-B14F-4D97-AF65-F5344CB8AC3E}">
        <p14:creationId xmlns:p14="http://schemas.microsoft.com/office/powerpoint/2010/main" val="3950747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17</a:t>
            </a:fld>
            <a:endParaRPr lang="en-US" dirty="0"/>
          </a:p>
        </p:txBody>
      </p:sp>
    </p:spTree>
    <p:extLst>
      <p:ext uri="{BB962C8B-B14F-4D97-AF65-F5344CB8AC3E}">
        <p14:creationId xmlns:p14="http://schemas.microsoft.com/office/powerpoint/2010/main" val="37985878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19</a:t>
            </a:fld>
            <a:endParaRPr lang="en-US" dirty="0"/>
          </a:p>
        </p:txBody>
      </p:sp>
    </p:spTree>
    <p:extLst>
      <p:ext uri="{BB962C8B-B14F-4D97-AF65-F5344CB8AC3E}">
        <p14:creationId xmlns:p14="http://schemas.microsoft.com/office/powerpoint/2010/main" val="572997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20</a:t>
            </a:fld>
            <a:endParaRPr lang="en-US" dirty="0"/>
          </a:p>
        </p:txBody>
      </p:sp>
    </p:spTree>
    <p:extLst>
      <p:ext uri="{BB962C8B-B14F-4D97-AF65-F5344CB8AC3E}">
        <p14:creationId xmlns:p14="http://schemas.microsoft.com/office/powerpoint/2010/main" val="151802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21</a:t>
            </a:fld>
            <a:endParaRPr lang="en-US" dirty="0"/>
          </a:p>
        </p:txBody>
      </p:sp>
    </p:spTree>
    <p:extLst>
      <p:ext uri="{BB962C8B-B14F-4D97-AF65-F5344CB8AC3E}">
        <p14:creationId xmlns:p14="http://schemas.microsoft.com/office/powerpoint/2010/main" val="26758716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97322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3278683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34102709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30</a:t>
            </a:fld>
            <a:endParaRPr lang="en-US"/>
          </a:p>
        </p:txBody>
      </p:sp>
    </p:spTree>
    <p:extLst>
      <p:ext uri="{BB962C8B-B14F-4D97-AF65-F5344CB8AC3E}">
        <p14:creationId xmlns:p14="http://schemas.microsoft.com/office/powerpoint/2010/main" val="5930068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31</a:t>
            </a:fld>
            <a:endParaRPr lang="en-US"/>
          </a:p>
        </p:txBody>
      </p:sp>
    </p:spTree>
    <p:extLst>
      <p:ext uri="{BB962C8B-B14F-4D97-AF65-F5344CB8AC3E}">
        <p14:creationId xmlns:p14="http://schemas.microsoft.com/office/powerpoint/2010/main" val="41712269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32</a:t>
            </a:fld>
            <a:endParaRPr lang="en-US"/>
          </a:p>
        </p:txBody>
      </p:sp>
    </p:spTree>
    <p:extLst>
      <p:ext uri="{BB962C8B-B14F-4D97-AF65-F5344CB8AC3E}">
        <p14:creationId xmlns:p14="http://schemas.microsoft.com/office/powerpoint/2010/main" val="5887010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Mention again that sigmoid is a horrible idea, when you go deep. </a:t>
            </a:r>
          </a:p>
        </p:txBody>
      </p:sp>
      <p:sp>
        <p:nvSpPr>
          <p:cNvPr id="4" name="Slide Number Placeholder 3"/>
          <p:cNvSpPr>
            <a:spLocks noGrp="1"/>
          </p:cNvSpPr>
          <p:nvPr>
            <p:ph type="sldNum" sz="quarter" idx="10"/>
          </p:nvPr>
        </p:nvSpPr>
        <p:spPr/>
        <p:txBody>
          <a:bodyPr/>
          <a:lstStyle/>
          <a:p>
            <a:fld id="{D8DA3013-8F6D-4E2D-975A-A2712C01448C}" type="slidenum">
              <a:rPr lang="en-US" smtClean="0"/>
              <a:t>33</a:t>
            </a:fld>
            <a:endParaRPr lang="en-US"/>
          </a:p>
        </p:txBody>
      </p:sp>
    </p:spTree>
    <p:extLst>
      <p:ext uri="{BB962C8B-B14F-4D97-AF65-F5344CB8AC3E}">
        <p14:creationId xmlns:p14="http://schemas.microsoft.com/office/powerpoint/2010/main" val="2648070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34</a:t>
            </a:fld>
            <a:endParaRPr lang="en-US"/>
          </a:p>
        </p:txBody>
      </p:sp>
    </p:spTree>
    <p:extLst>
      <p:ext uri="{BB962C8B-B14F-4D97-AF65-F5344CB8AC3E}">
        <p14:creationId xmlns:p14="http://schemas.microsoft.com/office/powerpoint/2010/main" val="33125461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35</a:t>
            </a:fld>
            <a:endParaRPr lang="en-US"/>
          </a:p>
        </p:txBody>
      </p:sp>
    </p:spTree>
    <p:extLst>
      <p:ext uri="{BB962C8B-B14F-4D97-AF65-F5344CB8AC3E}">
        <p14:creationId xmlns:p14="http://schemas.microsoft.com/office/powerpoint/2010/main" val="11098428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36</a:t>
            </a:fld>
            <a:endParaRPr lang="en-US"/>
          </a:p>
        </p:txBody>
      </p:sp>
    </p:spTree>
    <p:extLst>
      <p:ext uri="{BB962C8B-B14F-4D97-AF65-F5344CB8AC3E}">
        <p14:creationId xmlns:p14="http://schemas.microsoft.com/office/powerpoint/2010/main" val="356622515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38</a:t>
            </a:fld>
            <a:endParaRPr lang="en-US" dirty="0"/>
          </a:p>
        </p:txBody>
      </p:sp>
    </p:spTree>
    <p:extLst>
      <p:ext uri="{BB962C8B-B14F-4D97-AF65-F5344CB8AC3E}">
        <p14:creationId xmlns:p14="http://schemas.microsoft.com/office/powerpoint/2010/main" val="1624937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39</a:t>
            </a:fld>
            <a:endParaRPr lang="en-US"/>
          </a:p>
        </p:txBody>
      </p:sp>
    </p:spTree>
    <p:extLst>
      <p:ext uri="{BB962C8B-B14F-4D97-AF65-F5344CB8AC3E}">
        <p14:creationId xmlns:p14="http://schemas.microsoft.com/office/powerpoint/2010/main" val="20992215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40</a:t>
            </a:fld>
            <a:endParaRPr lang="en-US" dirty="0"/>
          </a:p>
        </p:txBody>
      </p:sp>
    </p:spTree>
    <p:extLst>
      <p:ext uri="{BB962C8B-B14F-4D97-AF65-F5344CB8AC3E}">
        <p14:creationId xmlns:p14="http://schemas.microsoft.com/office/powerpoint/2010/main" val="3304342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42</a:t>
            </a:fld>
            <a:endParaRPr lang="en-US"/>
          </a:p>
        </p:txBody>
      </p:sp>
    </p:spTree>
    <p:extLst>
      <p:ext uri="{BB962C8B-B14F-4D97-AF65-F5344CB8AC3E}">
        <p14:creationId xmlns:p14="http://schemas.microsoft.com/office/powerpoint/2010/main" val="22355395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43</a:t>
            </a:fld>
            <a:endParaRPr lang="en-US"/>
          </a:p>
        </p:txBody>
      </p:sp>
    </p:spTree>
    <p:extLst>
      <p:ext uri="{BB962C8B-B14F-4D97-AF65-F5344CB8AC3E}">
        <p14:creationId xmlns:p14="http://schemas.microsoft.com/office/powerpoint/2010/main" val="34947347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44</a:t>
            </a:fld>
            <a:endParaRPr lang="en-US"/>
          </a:p>
        </p:txBody>
      </p:sp>
    </p:spTree>
    <p:extLst>
      <p:ext uri="{BB962C8B-B14F-4D97-AF65-F5344CB8AC3E}">
        <p14:creationId xmlns:p14="http://schemas.microsoft.com/office/powerpoint/2010/main" val="91778246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45</a:t>
            </a:fld>
            <a:endParaRPr lang="en-US" dirty="0"/>
          </a:p>
        </p:txBody>
      </p:sp>
    </p:spTree>
    <p:extLst>
      <p:ext uri="{BB962C8B-B14F-4D97-AF65-F5344CB8AC3E}">
        <p14:creationId xmlns:p14="http://schemas.microsoft.com/office/powerpoint/2010/main" val="403334492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46</a:t>
            </a:fld>
            <a:endParaRPr lang="en-US"/>
          </a:p>
        </p:txBody>
      </p:sp>
    </p:spTree>
    <p:extLst>
      <p:ext uri="{BB962C8B-B14F-4D97-AF65-F5344CB8AC3E}">
        <p14:creationId xmlns:p14="http://schemas.microsoft.com/office/powerpoint/2010/main" val="23843051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47</a:t>
            </a:fld>
            <a:endParaRPr lang="en-US"/>
          </a:p>
        </p:txBody>
      </p:sp>
    </p:spTree>
    <p:extLst>
      <p:ext uri="{BB962C8B-B14F-4D97-AF65-F5344CB8AC3E}">
        <p14:creationId xmlns:p14="http://schemas.microsoft.com/office/powerpoint/2010/main" val="384753576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48</a:t>
            </a:fld>
            <a:endParaRPr lang="en-US"/>
          </a:p>
        </p:txBody>
      </p:sp>
    </p:spTree>
    <p:extLst>
      <p:ext uri="{BB962C8B-B14F-4D97-AF65-F5344CB8AC3E}">
        <p14:creationId xmlns:p14="http://schemas.microsoft.com/office/powerpoint/2010/main" val="17699577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49</a:t>
            </a:fld>
            <a:endParaRPr lang="en-US"/>
          </a:p>
        </p:txBody>
      </p:sp>
    </p:spTree>
    <p:extLst>
      <p:ext uri="{BB962C8B-B14F-4D97-AF65-F5344CB8AC3E}">
        <p14:creationId xmlns:p14="http://schemas.microsoft.com/office/powerpoint/2010/main" val="38946775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50</a:t>
            </a:fld>
            <a:endParaRPr lang="en-US"/>
          </a:p>
        </p:txBody>
      </p:sp>
    </p:spTree>
    <p:extLst>
      <p:ext uri="{BB962C8B-B14F-4D97-AF65-F5344CB8AC3E}">
        <p14:creationId xmlns:p14="http://schemas.microsoft.com/office/powerpoint/2010/main" val="417165492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51</a:t>
            </a:fld>
            <a:endParaRPr lang="en-US" dirty="0"/>
          </a:p>
        </p:txBody>
      </p:sp>
    </p:spTree>
    <p:extLst>
      <p:ext uri="{BB962C8B-B14F-4D97-AF65-F5344CB8AC3E}">
        <p14:creationId xmlns:p14="http://schemas.microsoft.com/office/powerpoint/2010/main" val="3321960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a:t>
            </a:fld>
            <a:endParaRPr lang="en-US" dirty="0"/>
          </a:p>
        </p:txBody>
      </p:sp>
    </p:spTree>
    <p:extLst>
      <p:ext uri="{BB962C8B-B14F-4D97-AF65-F5344CB8AC3E}">
        <p14:creationId xmlns:p14="http://schemas.microsoft.com/office/powerpoint/2010/main" val="23562150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53</a:t>
            </a:fld>
            <a:endParaRPr lang="en-US" dirty="0"/>
          </a:p>
        </p:txBody>
      </p:sp>
    </p:spTree>
    <p:extLst>
      <p:ext uri="{BB962C8B-B14F-4D97-AF65-F5344CB8AC3E}">
        <p14:creationId xmlns:p14="http://schemas.microsoft.com/office/powerpoint/2010/main" val="94471567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54</a:t>
            </a:fld>
            <a:endParaRPr lang="en-US" dirty="0"/>
          </a:p>
        </p:txBody>
      </p:sp>
    </p:spTree>
    <p:extLst>
      <p:ext uri="{BB962C8B-B14F-4D97-AF65-F5344CB8AC3E}">
        <p14:creationId xmlns:p14="http://schemas.microsoft.com/office/powerpoint/2010/main" val="230600646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55</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57</a:t>
            </a:fld>
            <a:endParaRPr lang="en-US" dirty="0"/>
          </a:p>
        </p:txBody>
      </p:sp>
    </p:spTree>
    <p:extLst>
      <p:ext uri="{BB962C8B-B14F-4D97-AF65-F5344CB8AC3E}">
        <p14:creationId xmlns:p14="http://schemas.microsoft.com/office/powerpoint/2010/main" val="131399392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58</a:t>
            </a:fld>
            <a:endParaRPr lang="en-US" dirty="0"/>
          </a:p>
        </p:txBody>
      </p:sp>
    </p:spTree>
    <p:extLst>
      <p:ext uri="{BB962C8B-B14F-4D97-AF65-F5344CB8AC3E}">
        <p14:creationId xmlns:p14="http://schemas.microsoft.com/office/powerpoint/2010/main" val="292011512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59</a:t>
            </a:fld>
            <a:endParaRPr lang="en-US"/>
          </a:p>
        </p:txBody>
      </p:sp>
    </p:spTree>
    <p:extLst>
      <p:ext uri="{BB962C8B-B14F-4D97-AF65-F5344CB8AC3E}">
        <p14:creationId xmlns:p14="http://schemas.microsoft.com/office/powerpoint/2010/main" val="195933791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60</a:t>
            </a:fld>
            <a:endParaRPr lang="en-US"/>
          </a:p>
        </p:txBody>
      </p:sp>
    </p:spTree>
    <p:extLst>
      <p:ext uri="{BB962C8B-B14F-4D97-AF65-F5344CB8AC3E}">
        <p14:creationId xmlns:p14="http://schemas.microsoft.com/office/powerpoint/2010/main" val="12650938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small but similar. Can’t fine tune, we will overfit. Just learn the top layers using a linear classifier.</a:t>
            </a:r>
          </a:p>
          <a:p>
            <a:endParaRPr lang="en-US" dirty="0"/>
          </a:p>
          <a:p>
            <a:r>
              <a:rPr lang="en-US" dirty="0"/>
              <a:t>Data large and similar. No concern with overfitting. Fine tune the whole network. </a:t>
            </a:r>
          </a:p>
          <a:p>
            <a:endParaRPr lang="en-US" dirty="0"/>
          </a:p>
          <a:p>
            <a:r>
              <a:rPr lang="en-US" dirty="0"/>
              <a:t>Data small and not similar. Overfitting problems if we were to finetune the whole network. Data not similar, so only earlier filters are applicable, not the later ones. Fine tune from somewhere in the middle. </a:t>
            </a:r>
          </a:p>
          <a:p>
            <a:endParaRPr lang="en-US" dirty="0"/>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8DA3013-8F6D-4E2D-975A-A2712C01448C}" type="slidenum">
              <a:rPr lang="en-US" smtClean="0"/>
              <a:t>61</a:t>
            </a:fld>
            <a:endParaRPr lang="en-US"/>
          </a:p>
        </p:txBody>
      </p:sp>
    </p:spTree>
    <p:extLst>
      <p:ext uri="{BB962C8B-B14F-4D97-AF65-F5344CB8AC3E}">
        <p14:creationId xmlns:p14="http://schemas.microsoft.com/office/powerpoint/2010/main" val="320618204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63</a:t>
            </a:fld>
            <a:endParaRPr lang="en-US" dirty="0"/>
          </a:p>
        </p:txBody>
      </p:sp>
    </p:spTree>
    <p:extLst>
      <p:ext uri="{BB962C8B-B14F-4D97-AF65-F5344CB8AC3E}">
        <p14:creationId xmlns:p14="http://schemas.microsoft.com/office/powerpoint/2010/main" val="314106354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64</a:t>
            </a:fld>
            <a:endParaRPr lang="en-US" dirty="0"/>
          </a:p>
        </p:txBody>
      </p:sp>
    </p:spTree>
    <p:extLst>
      <p:ext uri="{BB962C8B-B14F-4D97-AF65-F5344CB8AC3E}">
        <p14:creationId xmlns:p14="http://schemas.microsoft.com/office/powerpoint/2010/main" val="2670831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a:t>
            </a:fld>
            <a:endParaRPr lang="en-US" dirty="0"/>
          </a:p>
        </p:txBody>
      </p:sp>
    </p:spTree>
    <p:extLst>
      <p:ext uri="{BB962C8B-B14F-4D97-AF65-F5344CB8AC3E}">
        <p14:creationId xmlns:p14="http://schemas.microsoft.com/office/powerpoint/2010/main" val="14361588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65</a:t>
            </a:fld>
            <a:endParaRPr lang="en-US" dirty="0"/>
          </a:p>
        </p:txBody>
      </p:sp>
    </p:spTree>
    <p:extLst>
      <p:ext uri="{BB962C8B-B14F-4D97-AF65-F5344CB8AC3E}">
        <p14:creationId xmlns:p14="http://schemas.microsoft.com/office/powerpoint/2010/main" val="6239356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66</a:t>
            </a:fld>
            <a:endParaRPr lang="en-US" dirty="0"/>
          </a:p>
        </p:txBody>
      </p:sp>
    </p:spTree>
    <p:extLst>
      <p:ext uri="{BB962C8B-B14F-4D97-AF65-F5344CB8AC3E}">
        <p14:creationId xmlns:p14="http://schemas.microsoft.com/office/powerpoint/2010/main" val="2012180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Tree>
    <p:extLst>
      <p:ext uri="{BB962C8B-B14F-4D97-AF65-F5344CB8AC3E}">
        <p14:creationId xmlns:p14="http://schemas.microsoft.com/office/powerpoint/2010/main" val="34699711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21119168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10</a:t>
            </a:fld>
            <a:endParaRPr lang="en-US" dirty="0"/>
          </a:p>
        </p:txBody>
      </p:sp>
    </p:spTree>
    <p:extLst>
      <p:ext uri="{BB962C8B-B14F-4D97-AF65-F5344CB8AC3E}">
        <p14:creationId xmlns:p14="http://schemas.microsoft.com/office/powerpoint/2010/main" val="3755798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11</a:t>
            </a:fld>
            <a:endParaRPr lang="en-US" dirty="0"/>
          </a:p>
        </p:txBody>
      </p:sp>
    </p:spTree>
    <p:extLst>
      <p:ext uri="{BB962C8B-B14F-4D97-AF65-F5344CB8AC3E}">
        <p14:creationId xmlns:p14="http://schemas.microsoft.com/office/powerpoint/2010/main" val="1821810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Master" Target="../slideMasters/slideMaster1.xml"/><Relationship Id="rId1" Type="http://schemas.openxmlformats.org/officeDocument/2006/relationships/tags" Target="../tags/tag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7837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Header + Content">
    <p:spTree>
      <p:nvGrpSpPr>
        <p:cNvPr id="1" name=""/>
        <p:cNvGrpSpPr/>
        <p:nvPr/>
      </p:nvGrpSpPr>
      <p:grpSpPr>
        <a:xfrm>
          <a:off x="0" y="0"/>
          <a:ext cx="0" cy="0"/>
          <a:chOff x="0" y="0"/>
          <a:chExt cx="0" cy="0"/>
        </a:xfrm>
      </p:grpSpPr>
      <p:sp>
        <p:nvSpPr>
          <p:cNvPr id="3" name="Text Placeholder 5"/>
          <p:cNvSpPr>
            <a:spLocks noGrp="1"/>
          </p:cNvSpPr>
          <p:nvPr>
            <p:ph type="body" sz="quarter" idx="10" hasCustomPrompt="1"/>
          </p:nvPr>
        </p:nvSpPr>
        <p:spPr>
          <a:xfrm>
            <a:off x="447042" y="228601"/>
            <a:ext cx="11361519" cy="1134910"/>
          </a:xfrm>
          <a:prstGeom prst="rect">
            <a:avLst/>
          </a:prstGeom>
        </p:spPr>
        <p:txBody>
          <a:bodyPr>
            <a:noAutofit/>
          </a:bodyPr>
          <a:lstStyle>
            <a:lvl1pPr marL="0" indent="0">
              <a:lnSpc>
                <a:spcPct val="90000"/>
              </a:lnSpc>
              <a:buNone/>
              <a:defRPr sz="4320" b="0" i="0" baseline="0">
                <a:solidFill>
                  <a:srgbClr val="33006F"/>
                </a:solidFill>
                <a:latin typeface="Encode Sans Normal Black"/>
                <a:cs typeface="Encode Sans Normal Black"/>
              </a:defRPr>
            </a:lvl1pPr>
            <a:lvl2pPr marL="342874" indent="0">
              <a:buNone/>
              <a:defRPr b="0" i="0">
                <a:solidFill>
                  <a:srgbClr val="E8D3A2"/>
                </a:solidFill>
                <a:latin typeface="Encode Sans Normal Black"/>
                <a:cs typeface="Encode Sans Normal Black"/>
              </a:defRPr>
            </a:lvl2pPr>
            <a:lvl3pPr marL="685746" indent="0">
              <a:buNone/>
              <a:defRPr b="0" i="0">
                <a:solidFill>
                  <a:srgbClr val="E8D3A2"/>
                </a:solidFill>
                <a:latin typeface="Encode Sans Normal Black"/>
                <a:cs typeface="Encode Sans Normal Black"/>
              </a:defRPr>
            </a:lvl3pPr>
            <a:lvl4pPr marL="1028618" indent="0">
              <a:buNone/>
              <a:defRPr b="0" i="0">
                <a:solidFill>
                  <a:srgbClr val="E8D3A2"/>
                </a:solidFill>
                <a:latin typeface="Encode Sans Normal Black"/>
                <a:cs typeface="Encode Sans Normal Black"/>
              </a:defRPr>
            </a:lvl4pPr>
            <a:lvl5pPr marL="1371491" indent="0">
              <a:buNone/>
              <a:defRPr b="0" i="0">
                <a:solidFill>
                  <a:srgbClr val="E8D3A2"/>
                </a:solidFill>
                <a:latin typeface="Encode Sans Normal Black"/>
                <a:cs typeface="Encode Sans Normal Black"/>
              </a:defRPr>
            </a:lvl5pPr>
          </a:lstStyle>
          <a:p>
            <a:pPr lvl="0"/>
            <a:r>
              <a:rPr lang="en-US"/>
              <a:t>HEADER HERE (ENCODE NORMAL BLACK, 36 PT.)</a:t>
            </a:r>
          </a:p>
        </p:txBody>
      </p:sp>
      <p:sp>
        <p:nvSpPr>
          <p:cNvPr id="6" name="Text Placeholder 9"/>
          <p:cNvSpPr>
            <a:spLocks noGrp="1"/>
          </p:cNvSpPr>
          <p:nvPr>
            <p:ph type="body" sz="quarter" idx="11" hasCustomPrompt="1"/>
          </p:nvPr>
        </p:nvSpPr>
        <p:spPr>
          <a:xfrm>
            <a:off x="447042" y="1736726"/>
            <a:ext cx="11360313" cy="4161155"/>
          </a:xfrm>
          <a:prstGeom prst="rect">
            <a:avLst/>
          </a:prstGeom>
        </p:spPr>
        <p:txBody>
          <a:bodyPr/>
          <a:lstStyle>
            <a:lvl1pPr marL="257154" indent="-257154">
              <a:buFont typeface="Lucida Grande"/>
              <a:buChar char="&gt;"/>
              <a:defRPr sz="4320" b="0" i="0" baseline="0">
                <a:solidFill>
                  <a:schemeClr val="accent4">
                    <a:lumMod val="10000"/>
                  </a:schemeClr>
                </a:solidFill>
                <a:latin typeface="Open Sans Light"/>
                <a:cs typeface="Open Sans Light"/>
              </a:defRPr>
            </a:lvl1pPr>
            <a:lvl2pPr>
              <a:defRPr sz="3840" b="0" i="0" baseline="0">
                <a:solidFill>
                  <a:srgbClr val="33006F"/>
                </a:solidFill>
                <a:latin typeface="Open Sans Light"/>
                <a:cs typeface="Open Sans Light"/>
              </a:defRPr>
            </a:lvl2pPr>
            <a:lvl3pPr marL="857182" indent="-171436">
              <a:buSzPct val="100000"/>
              <a:buFont typeface="Lucida Grande"/>
              <a:buChar char="&gt;"/>
              <a:defRPr sz="3840" b="0" i="0" baseline="0">
                <a:solidFill>
                  <a:srgbClr val="33006F"/>
                </a:solidFill>
                <a:latin typeface="Open Sans Light"/>
                <a:cs typeface="Open Sans Light"/>
              </a:defRPr>
            </a:lvl3pPr>
            <a:lvl4pPr>
              <a:defRPr sz="3840" b="0" i="0" baseline="0">
                <a:solidFill>
                  <a:srgbClr val="33006F"/>
                </a:solidFill>
                <a:latin typeface="Open Sans Light"/>
                <a:cs typeface="Open Sans Light"/>
              </a:defRPr>
            </a:lvl4pPr>
            <a:lvl5pPr marL="1542926" indent="-171436">
              <a:buFont typeface="Lucida Grande"/>
              <a:buChar char="&gt;"/>
              <a:defRPr sz="3840" b="0" i="0" baseline="0">
                <a:solidFill>
                  <a:srgbClr val="33006F"/>
                </a:solidFill>
                <a:latin typeface="Open Sans Light"/>
                <a:cs typeface="Open Sans Light"/>
              </a:defRPr>
            </a:lvl5pPr>
          </a:lstStyle>
          <a:p>
            <a:pPr lvl="0"/>
            <a:r>
              <a:rPr lang="en-US"/>
              <a:t>Content here (Open Sans Light, 36 pt.)</a:t>
            </a:r>
          </a:p>
          <a:p>
            <a:pPr lvl="1"/>
            <a:r>
              <a:rPr lang="en-US"/>
              <a:t>Second level (Open Sans Light, 32)</a:t>
            </a:r>
          </a:p>
          <a:p>
            <a:pPr lvl="2"/>
            <a:r>
              <a:rPr lang="en-US"/>
              <a:t>Third level (Open Sans Light, 32)</a:t>
            </a:r>
          </a:p>
          <a:p>
            <a:pPr lvl="3"/>
            <a:r>
              <a:rPr lang="en-US"/>
              <a:t>Fourth level (Open Sans Light, 32)</a:t>
            </a:r>
          </a:p>
          <a:p>
            <a:pPr lvl="4"/>
            <a:r>
              <a:rPr lang="en-US"/>
              <a:t>Fifth level (Open Sans Light, 32)</a:t>
            </a:r>
          </a:p>
        </p:txBody>
      </p:sp>
      <p:pic>
        <p:nvPicPr>
          <p:cNvPr id="8" name="Picture 7"/>
          <p:cNvPicPr>
            <a:picLocks noChangeAspect="1"/>
          </p:cNvPicPr>
          <p:nvPr/>
        </p:nvPicPr>
        <p:blipFill>
          <a:blip r:embed="rId3"/>
          <a:stretch>
            <a:fillRect/>
          </a:stretch>
        </p:blipFill>
        <p:spPr>
          <a:xfrm>
            <a:off x="447042" y="1360600"/>
            <a:ext cx="1471708" cy="96361"/>
          </a:xfrm>
          <a:prstGeom prst="rect">
            <a:avLst/>
          </a:prstGeom>
        </p:spPr>
      </p:pic>
      <p:pic>
        <p:nvPicPr>
          <p:cNvPr id="7" name="Picture 6" descr="AngleBackground_gold_RGB.png"/>
          <p:cNvPicPr>
            <a:picLocks noChangeAspect="1"/>
          </p:cNvPicPr>
          <p:nvPr/>
        </p:nvPicPr>
        <p:blipFill rotWithShape="1">
          <a:blip r:embed="rId4" cstate="print">
            <a:duotone>
              <a:prstClr val="black"/>
              <a:srgbClr val="33006F">
                <a:tint val="45000"/>
                <a:satMod val="400000"/>
              </a:srgbClr>
            </a:duotone>
            <a:extLst>
              <a:ext uri="{28A0092B-C50C-407E-A947-70E740481C1C}">
                <a14:useLocalDpi xmlns:a14="http://schemas.microsoft.com/office/drawing/2010/main" val="0"/>
              </a:ext>
            </a:extLst>
          </a:blip>
          <a:srcRect l="21047" t="2276" r="20731" b="93348"/>
          <a:stretch/>
        </p:blipFill>
        <p:spPr>
          <a:xfrm>
            <a:off x="-95402" y="-203198"/>
            <a:ext cx="12456737" cy="529441"/>
          </a:xfrm>
          <a:prstGeom prst="rect">
            <a:avLst/>
          </a:prstGeom>
        </p:spPr>
      </p:pic>
    </p:spTree>
    <p:custDataLst>
      <p:tags r:id="rId1"/>
    </p:custDataLst>
    <p:extLst>
      <p:ext uri="{BB962C8B-B14F-4D97-AF65-F5344CB8AC3E}">
        <p14:creationId xmlns:p14="http://schemas.microsoft.com/office/powerpoint/2010/main" val="46060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1/29/2023</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6584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2_Section Header">
    <p:spTree>
      <p:nvGrpSpPr>
        <p:cNvPr id="1" name=""/>
        <p:cNvGrpSpPr/>
        <p:nvPr/>
      </p:nvGrpSpPr>
      <p:grpSpPr>
        <a:xfrm>
          <a:off x="0" y="0"/>
          <a:ext cx="0" cy="0"/>
          <a:chOff x="0" y="0"/>
          <a:chExt cx="0" cy="0"/>
        </a:xfrm>
      </p:grpSpPr>
      <p:sp>
        <p:nvSpPr>
          <p:cNvPr id="11" name="Subtitle 2"/>
          <p:cNvSpPr>
            <a:spLocks noGrp="1"/>
          </p:cNvSpPr>
          <p:nvPr>
            <p:ph type="subTitle" idx="1"/>
          </p:nvPr>
        </p:nvSpPr>
        <p:spPr>
          <a:xfrm>
            <a:off x="193273" y="5132441"/>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635700214"/>
      </p:ext>
    </p:extLst>
  </p:cSld>
  <p:clrMapOvr>
    <a:masterClrMapping/>
  </p:clrMapOvr>
  <p:extLst>
    <p:ext uri="{DCECCB84-F9BA-43D5-87BE-67443E8EF086}">
      <p15:sldGuideLst xmlns:p15="http://schemas.microsoft.com/office/powerpoint/2012/main">
        <p15:guide id="1" orient="horz" pos="2160">
          <p15:clr>
            <a:srgbClr val="FBAE40"/>
          </p15:clr>
        </p15:guide>
        <p15:guide id="2" pos="512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3" r:id="rId1"/>
    <p:sldLayoutId id="2147483669" r:id="rId2"/>
    <p:sldLayoutId id="2147483671" r:id="rId3"/>
    <p:sldLayoutId id="2147483672" r:id="rId4"/>
    <p:sldLayoutId id="2147483673" r:id="rId5"/>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hyperlink" Target="http://yann.lecun.com/exdb/publis/pdf/lecun-89e.pdf"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30.pn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6.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3.xml"/><Relationship Id="rId5" Type="http://schemas.openxmlformats.org/officeDocument/2006/relationships/image" Target="../media/image29.png"/><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8.xml"/><Relationship Id="rId1" Type="http://schemas.openxmlformats.org/officeDocument/2006/relationships/slideLayout" Target="../slideLayouts/slideLayout3.xml"/><Relationship Id="rId5" Type="http://schemas.openxmlformats.org/officeDocument/2006/relationships/image" Target="../media/image32.png"/><Relationship Id="rId4" Type="http://schemas.openxmlformats.org/officeDocument/2006/relationships/image" Target="../media/image31.png"/></Relationships>
</file>

<file path=ppt/slides/_rels/slide5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5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hyperlink" Target="https://keras.io/examples/vision/image_classification_efficientnet_fine_tuning/" TargetMode="External"/><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s://www.tensorflow.org/tutorials/images/data_augmentation" TargetMode="External"/><Relationship Id="rId2" Type="http://schemas.openxmlformats.org/officeDocument/2006/relationships/notesSlide" Target="../notesSlides/notesSlide50.xml"/><Relationship Id="rId1" Type="http://schemas.openxmlformats.org/officeDocument/2006/relationships/slideLayout" Target="../slideLayouts/slideLayout1.xml"/><Relationship Id="rId4" Type="http://schemas.openxmlformats.org/officeDocument/2006/relationships/hyperlink" Target="https://keras.io/examples/vision/image_classification_efficientnet_fine_tuning/"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43968" y="4031808"/>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2022, 2023,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660977" y="2672968"/>
            <a:ext cx="11036368" cy="132343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Convolutional Neural Networks and Feature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4887790"/>
          </a:xfrm>
        </p:spPr>
        <p:txBody>
          <a:bodyPr>
            <a:normAutofit lnSpcReduction="1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There is a more efficient way to perform convolution </a:t>
            </a:r>
          </a:p>
          <a:p>
            <a:r>
              <a:rPr lang="en-US" sz="2800" dirty="0">
                <a:latin typeface="Segoe UI" panose="020B0502040204020203" pitchFamily="34" charset="0"/>
                <a:ea typeface="Segoe UI" panose="020B0502040204020203" pitchFamily="34" charset="0"/>
                <a:cs typeface="Segoe UI" panose="020B0502040204020203" pitchFamily="34" charset="0"/>
              </a:rPr>
              <a:t>The image and kernel tensors are </a:t>
            </a:r>
            <a:r>
              <a:rPr lang="en-US" sz="2800" b="1" dirty="0">
                <a:latin typeface="Segoe UI" panose="020B0502040204020203" pitchFamily="34" charset="0"/>
                <a:ea typeface="Segoe UI" panose="020B0502040204020203" pitchFamily="34" charset="0"/>
                <a:cs typeface="Segoe UI" panose="020B0502040204020203" pitchFamily="34" charset="0"/>
              </a:rPr>
              <a:t>commutative</a:t>
            </a:r>
            <a:r>
              <a:rPr lang="en-US" sz="2800" dirty="0">
                <a:latin typeface="Segoe UI" panose="020B0502040204020203" pitchFamily="34" charset="0"/>
                <a:ea typeface="Segoe UI" panose="020B0502040204020203" pitchFamily="34" charset="0"/>
                <a:cs typeface="Segoe UI" panose="020B0502040204020203" pitchFamily="34" charset="0"/>
              </a:rPr>
              <a:t> in the convolution relationship</a:t>
            </a:r>
          </a:p>
          <a:p>
            <a:r>
              <a:rPr lang="en-US" sz="2800" dirty="0">
                <a:latin typeface="Segoe UI" panose="020B0502040204020203" pitchFamily="34" charset="0"/>
                <a:ea typeface="Segoe UI" panose="020B0502040204020203" pitchFamily="34" charset="0"/>
                <a:cs typeface="Segoe UI" panose="020B0502040204020203" pitchFamily="34" charset="0"/>
              </a:rPr>
              <a:t>This allows an operation known as </a:t>
            </a:r>
            <a:r>
              <a:rPr lang="en-US" sz="2800" b="1" dirty="0">
                <a:latin typeface="Segoe UI" panose="020B0502040204020203" pitchFamily="34" charset="0"/>
                <a:ea typeface="Segoe UI" panose="020B0502040204020203" pitchFamily="34" charset="0"/>
                <a:cs typeface="Segoe UI" panose="020B0502040204020203" pitchFamily="34" charset="0"/>
              </a:rPr>
              <a:t>kernel flipping </a:t>
            </a:r>
            <a:r>
              <a:rPr lang="en-US" sz="2800" dirty="0">
                <a:latin typeface="Segoe UI" panose="020B0502040204020203" pitchFamily="34" charset="0"/>
                <a:ea typeface="Segoe UI" panose="020B0502040204020203" pitchFamily="34" charset="0"/>
                <a:cs typeface="Segoe UI" panose="020B0502040204020203" pitchFamily="34" charset="0"/>
              </a:rPr>
              <a:t>with the following alternative result:</a:t>
            </a: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endParaRPr lang="en-US" sz="2800" dirty="0">
              <a:latin typeface="Segoe UI" panose="020B0502040204020203" pitchFamily="34" charset="0"/>
              <a:ea typeface="Segoe UI" panose="020B0502040204020203" pitchFamily="34" charset="0"/>
              <a:cs typeface="Segoe UI" panose="020B0502040204020203" pitchFamily="34" charset="0"/>
            </a:endParaRPr>
          </a:p>
          <a:p>
            <a:r>
              <a:rPr lang="en-US" sz="2800" dirty="0">
                <a:latin typeface="Segoe UI" panose="020B0502040204020203" pitchFamily="34" charset="0"/>
                <a:ea typeface="Segoe UI" panose="020B0502040204020203" pitchFamily="34" charset="0"/>
                <a:cs typeface="Segoe UI" panose="020B0502040204020203" pitchFamily="34" charset="0"/>
              </a:rPr>
              <a:t>The operate over the indices of the image, </a:t>
            </a:r>
            <a:r>
              <a:rPr lang="en-US" sz="2800" i="1" dirty="0">
                <a:latin typeface="Segoe UI" panose="020B0502040204020203" pitchFamily="34" charset="0"/>
                <a:ea typeface="Segoe UI" panose="020B0502040204020203" pitchFamily="34" charset="0"/>
                <a:cs typeface="Segoe UI" panose="020B0502040204020203" pitchFamily="34" charset="0"/>
              </a:rPr>
              <a:t>I</a:t>
            </a:r>
            <a:r>
              <a:rPr lang="en-US" sz="2800" dirty="0">
                <a:latin typeface="Segoe UI" panose="020B0502040204020203" pitchFamily="34" charset="0"/>
                <a:ea typeface="Segoe UI" panose="020B0502040204020203" pitchFamily="34" charset="0"/>
                <a:cs typeface="Segoe UI" panose="020B0502040204020203" pitchFamily="34" charset="0"/>
              </a:rPr>
              <a:t>, rather than the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pic>
        <p:nvPicPr>
          <p:cNvPr id="4" name="Picture 3">
            <a:extLst>
              <a:ext uri="{FF2B5EF4-FFF2-40B4-BE49-F238E27FC236}">
                <a16:creationId xmlns:a16="http://schemas.microsoft.com/office/drawing/2014/main" id="{9D85F9E6-D67F-4E3E-9C7B-C7D08A67ED48}"/>
              </a:ext>
            </a:extLst>
          </p:cNvPr>
          <p:cNvPicPr>
            <a:picLocks noChangeAspect="1"/>
          </p:cNvPicPr>
          <p:nvPr/>
        </p:nvPicPr>
        <p:blipFill>
          <a:blip r:embed="rId3"/>
          <a:stretch>
            <a:fillRect/>
          </a:stretch>
        </p:blipFill>
        <p:spPr>
          <a:xfrm>
            <a:off x="1515790" y="3251835"/>
            <a:ext cx="8049578" cy="1195134"/>
          </a:xfrm>
          <a:prstGeom prst="rect">
            <a:avLst/>
          </a:prstGeom>
        </p:spPr>
      </p:pic>
    </p:spTree>
    <p:extLst>
      <p:ext uri="{BB962C8B-B14F-4D97-AF65-F5344CB8AC3E}">
        <p14:creationId xmlns:p14="http://schemas.microsoft.com/office/powerpoint/2010/main" val="3011565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Creating rich feature maps requires applying convolution to large multidimensional tensors</a:t>
            </a:r>
          </a:p>
          <a:p>
            <a:r>
              <a:rPr lang="en-US" sz="2800" dirty="0">
                <a:latin typeface="Segoe UI" panose="020B0502040204020203" pitchFamily="34" charset="0"/>
                <a:ea typeface="Segoe UI" panose="020B0502040204020203" pitchFamily="34" charset="0"/>
                <a:cs typeface="Segoe UI" panose="020B0502040204020203" pitchFamily="34" charset="0"/>
              </a:rPr>
              <a:t>Tensor notation allows easy extension to higher dimensions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Input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input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3-D for color image</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4-D for video</a:t>
            </a:r>
          </a:p>
          <a:p>
            <a:r>
              <a:rPr lang="en-US" sz="2800" dirty="0">
                <a:latin typeface="Segoe UI" panose="020B0502040204020203" pitchFamily="34" charset="0"/>
                <a:ea typeface="Segoe UI" panose="020B0502040204020203" pitchFamily="34" charset="0"/>
                <a:cs typeface="Segoe UI" panose="020B0502040204020203" pitchFamily="34" charset="0"/>
              </a:rPr>
              <a:t>Create rich </a:t>
            </a:r>
            <a:r>
              <a:rPr lang="en-US" sz="2800" b="1" dirty="0">
                <a:latin typeface="Segoe UI" panose="020B0502040204020203" pitchFamily="34" charset="0"/>
                <a:ea typeface="Segoe UI" panose="020B0502040204020203" pitchFamily="34" charset="0"/>
                <a:cs typeface="Segoe UI" panose="020B0502040204020203" pitchFamily="34" charset="0"/>
              </a:rPr>
              <a:t>multiple channel feature maps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Convolution kernel tensor has </a:t>
            </a:r>
            <a:r>
              <a:rPr lang="en-US" sz="2400" b="1" dirty="0">
                <a:latin typeface="Segoe UI" panose="020B0502040204020203" pitchFamily="34" charset="0"/>
                <a:ea typeface="Segoe UI" panose="020B0502040204020203" pitchFamily="34" charset="0"/>
                <a:cs typeface="Segoe UI" panose="020B0502040204020203" pitchFamily="34" charset="0"/>
              </a:rPr>
              <a:t>multiple output channels</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Each output channel is a different feature map</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Features in a channel might be vertical lines, horizontal lines, corners, etc., but are often highly abstracted</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Tree>
    <p:extLst>
      <p:ext uri="{BB962C8B-B14F-4D97-AF65-F5344CB8AC3E}">
        <p14:creationId xmlns:p14="http://schemas.microsoft.com/office/powerpoint/2010/main" val="256575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cxnSp>
        <p:nvCxnSpPr>
          <p:cNvPr id="8" name="Straight Connector 7">
            <a:extLst>
              <a:ext uri="{FF2B5EF4-FFF2-40B4-BE49-F238E27FC236}">
                <a16:creationId xmlns:a16="http://schemas.microsoft.com/office/drawing/2014/main" id="{B54DF579-4769-490C-8A64-E7CCCD57A79C}"/>
              </a:ext>
            </a:extLst>
          </p:cNvPr>
          <p:cNvCxnSpPr>
            <a:cxnSpLocks/>
          </p:cNvCxnSpPr>
          <p:nvPr/>
        </p:nvCxnSpPr>
        <p:spPr>
          <a:xfrm>
            <a:off x="7063980" y="609513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FF1282-234E-48DA-A3EC-4B0720D62F0C}"/>
              </a:ext>
            </a:extLst>
          </p:cNvPr>
          <p:cNvCxnSpPr>
            <a:cxnSpLocks/>
          </p:cNvCxnSpPr>
          <p:nvPr/>
        </p:nvCxnSpPr>
        <p:spPr>
          <a:xfrm>
            <a:off x="7063980" y="625706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0B3F2AF-859C-4498-9768-788829D98BC7}"/>
              </a:ext>
            </a:extLst>
          </p:cNvPr>
          <p:cNvCxnSpPr>
            <a:cxnSpLocks/>
          </p:cNvCxnSpPr>
          <p:nvPr/>
        </p:nvCxnSpPr>
        <p:spPr>
          <a:xfrm>
            <a:off x="6544862" y="5318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4BF6984-00A0-41EB-83F9-1372991ACD8F}"/>
              </a:ext>
            </a:extLst>
          </p:cNvPr>
          <p:cNvCxnSpPr/>
          <p:nvPr/>
        </p:nvCxnSpPr>
        <p:spPr>
          <a:xfrm>
            <a:off x="8949926" y="532599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7796D0F-CC8F-470B-AED9-9F84341CDC74}"/>
              </a:ext>
            </a:extLst>
          </p:cNvPr>
          <p:cNvCxnSpPr/>
          <p:nvPr/>
        </p:nvCxnSpPr>
        <p:spPr>
          <a:xfrm>
            <a:off x="6544867" y="56569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CE35D87-5BB5-48D2-98BB-17CE3F80F497}"/>
              </a:ext>
            </a:extLst>
          </p:cNvPr>
          <p:cNvCxnSpPr/>
          <p:nvPr/>
        </p:nvCxnSpPr>
        <p:spPr>
          <a:xfrm>
            <a:off x="6544866" y="58189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A6EB0797-18BA-4D3A-BB63-685BAFF229BB}"/>
              </a:ext>
            </a:extLst>
          </p:cNvPr>
          <p:cNvCxnSpPr>
            <a:cxnSpLocks/>
          </p:cNvCxnSpPr>
          <p:nvPr/>
        </p:nvCxnSpPr>
        <p:spPr>
          <a:xfrm>
            <a:off x="9469042"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F82059-C40F-49F4-A9EB-27EFC58C8DE0}"/>
              </a:ext>
            </a:extLst>
          </p:cNvPr>
          <p:cNvCxnSpPr>
            <a:cxnSpLocks/>
          </p:cNvCxnSpPr>
          <p:nvPr/>
        </p:nvCxnSpPr>
        <p:spPr>
          <a:xfrm>
            <a:off x="7063979" y="60951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22F0C73-7563-4E62-AB41-D08111657A70}"/>
              </a:ext>
            </a:extLst>
          </p:cNvPr>
          <p:cNvCxnSpPr>
            <a:cxnSpLocks/>
          </p:cNvCxnSpPr>
          <p:nvPr/>
        </p:nvCxnSpPr>
        <p:spPr>
          <a:xfrm>
            <a:off x="6544865" y="56712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2EA62AD-CDA5-453C-8F44-83E324D9BC2D}"/>
              </a:ext>
            </a:extLst>
          </p:cNvPr>
          <p:cNvCxnSpPr>
            <a:cxnSpLocks/>
          </p:cNvCxnSpPr>
          <p:nvPr/>
        </p:nvCxnSpPr>
        <p:spPr>
          <a:xfrm>
            <a:off x="7063979" y="591892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EB64843-88E9-43F6-A611-9EEF07E251A6}"/>
              </a:ext>
            </a:extLst>
          </p:cNvPr>
          <p:cNvCxnSpPr>
            <a:cxnSpLocks/>
          </p:cNvCxnSpPr>
          <p:nvPr/>
        </p:nvCxnSpPr>
        <p:spPr>
          <a:xfrm>
            <a:off x="7063979" y="608084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C2B392D-46E6-4CE7-B4DC-D380DE7FE550}"/>
              </a:ext>
            </a:extLst>
          </p:cNvPr>
          <p:cNvCxnSpPr/>
          <p:nvPr/>
        </p:nvCxnSpPr>
        <p:spPr>
          <a:xfrm>
            <a:off x="6544866" y="548077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54B71CC-0368-4464-B2ED-4CE8FFDC69A9}"/>
              </a:ext>
            </a:extLst>
          </p:cNvPr>
          <p:cNvCxnSpPr/>
          <p:nvPr/>
        </p:nvCxnSpPr>
        <p:spPr>
          <a:xfrm>
            <a:off x="6544865" y="564269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64688DF-D0E4-4B41-BF5D-2381D12085AE}"/>
              </a:ext>
            </a:extLst>
          </p:cNvPr>
          <p:cNvCxnSpPr>
            <a:cxnSpLocks/>
          </p:cNvCxnSpPr>
          <p:nvPr/>
        </p:nvCxnSpPr>
        <p:spPr>
          <a:xfrm>
            <a:off x="9469041"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C8399B58-66A5-48B4-AC9A-A797DF1EB561}"/>
              </a:ext>
            </a:extLst>
          </p:cNvPr>
          <p:cNvCxnSpPr>
            <a:cxnSpLocks/>
          </p:cNvCxnSpPr>
          <p:nvPr/>
        </p:nvCxnSpPr>
        <p:spPr>
          <a:xfrm>
            <a:off x="7063978" y="591892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AD496D8-6F3A-4E4D-ACC4-EE279701ADD3}"/>
              </a:ext>
            </a:extLst>
          </p:cNvPr>
          <p:cNvCxnSpPr>
            <a:cxnSpLocks/>
          </p:cNvCxnSpPr>
          <p:nvPr/>
        </p:nvCxnSpPr>
        <p:spPr>
          <a:xfrm>
            <a:off x="6544864" y="549506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1FD06C6-3A82-4101-8B94-7A7BCC407498}"/>
              </a:ext>
            </a:extLst>
          </p:cNvPr>
          <p:cNvCxnSpPr>
            <a:cxnSpLocks/>
          </p:cNvCxnSpPr>
          <p:nvPr/>
        </p:nvCxnSpPr>
        <p:spPr>
          <a:xfrm>
            <a:off x="7063978" y="574271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8ECB556-A979-4212-AA90-11CD25A41AE8}"/>
              </a:ext>
            </a:extLst>
          </p:cNvPr>
          <p:cNvCxnSpPr>
            <a:cxnSpLocks/>
          </p:cNvCxnSpPr>
          <p:nvPr/>
        </p:nvCxnSpPr>
        <p:spPr>
          <a:xfrm>
            <a:off x="7063978" y="59046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38E831B-3752-47CF-9512-C351274F486B}"/>
              </a:ext>
            </a:extLst>
          </p:cNvPr>
          <p:cNvCxnSpPr/>
          <p:nvPr/>
        </p:nvCxnSpPr>
        <p:spPr>
          <a:xfrm>
            <a:off x="6544865" y="530456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8C6A1C7-8895-430F-8476-D2F0E7D8589F}"/>
              </a:ext>
            </a:extLst>
          </p:cNvPr>
          <p:cNvCxnSpPr/>
          <p:nvPr/>
        </p:nvCxnSpPr>
        <p:spPr>
          <a:xfrm>
            <a:off x="6544864" y="54664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167305D-C186-41E9-A5FE-E3C4EE7672A6}"/>
              </a:ext>
            </a:extLst>
          </p:cNvPr>
          <p:cNvCxnSpPr>
            <a:cxnSpLocks/>
          </p:cNvCxnSpPr>
          <p:nvPr/>
        </p:nvCxnSpPr>
        <p:spPr>
          <a:xfrm>
            <a:off x="9469040"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95C9BFB-446E-4500-BCB5-B4DBCDCD61AE}"/>
              </a:ext>
            </a:extLst>
          </p:cNvPr>
          <p:cNvCxnSpPr>
            <a:cxnSpLocks/>
          </p:cNvCxnSpPr>
          <p:nvPr/>
        </p:nvCxnSpPr>
        <p:spPr>
          <a:xfrm>
            <a:off x="7063977" y="574271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AC6076E-CBF0-419F-8721-22F07B8006A9}"/>
              </a:ext>
            </a:extLst>
          </p:cNvPr>
          <p:cNvCxnSpPr>
            <a:cxnSpLocks/>
          </p:cNvCxnSpPr>
          <p:nvPr/>
        </p:nvCxnSpPr>
        <p:spPr>
          <a:xfrm>
            <a:off x="6544863" y="531884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FDE10774-81C9-4382-A09F-4E59EB27CFCF}"/>
              </a:ext>
            </a:extLst>
          </p:cNvPr>
          <p:cNvCxnSpPr>
            <a:cxnSpLocks/>
          </p:cNvCxnSpPr>
          <p:nvPr/>
        </p:nvCxnSpPr>
        <p:spPr>
          <a:xfrm>
            <a:off x="7064667" y="184503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8EEE6E-8CC0-491F-8656-5ADCF81BE640}"/>
              </a:ext>
            </a:extLst>
          </p:cNvPr>
          <p:cNvCxnSpPr>
            <a:cxnSpLocks/>
          </p:cNvCxnSpPr>
          <p:nvPr/>
        </p:nvCxnSpPr>
        <p:spPr>
          <a:xfrm>
            <a:off x="7064667" y="200696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6E621C3-3D7D-4030-8314-806DA947EC41}"/>
              </a:ext>
            </a:extLst>
          </p:cNvPr>
          <p:cNvCxnSpPr>
            <a:cxnSpLocks/>
          </p:cNvCxnSpPr>
          <p:nvPr/>
        </p:nvCxnSpPr>
        <p:spPr>
          <a:xfrm>
            <a:off x="6588417" y="105922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EEF78783-AB4B-4A30-B929-D3EDF7057177}"/>
              </a:ext>
            </a:extLst>
          </p:cNvPr>
          <p:cNvCxnSpPr/>
          <p:nvPr/>
        </p:nvCxnSpPr>
        <p:spPr>
          <a:xfrm>
            <a:off x="8950628" y="105684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F90AAD46-6E3D-442C-824E-81D829047AE4}"/>
              </a:ext>
            </a:extLst>
          </p:cNvPr>
          <p:cNvCxnSpPr/>
          <p:nvPr/>
        </p:nvCxnSpPr>
        <p:spPr>
          <a:xfrm>
            <a:off x="6545554" y="140688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5016FF-E4EF-41EB-B530-E2CAAFFB45ED}"/>
              </a:ext>
            </a:extLst>
          </p:cNvPr>
          <p:cNvCxnSpPr/>
          <p:nvPr/>
        </p:nvCxnSpPr>
        <p:spPr>
          <a:xfrm>
            <a:off x="6545553" y="15688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FF2B3568-A65D-4EBA-BD38-D62F9C192E6A}"/>
              </a:ext>
            </a:extLst>
          </p:cNvPr>
          <p:cNvCxnSpPr>
            <a:cxnSpLocks/>
          </p:cNvCxnSpPr>
          <p:nvPr/>
        </p:nvCxnSpPr>
        <p:spPr>
          <a:xfrm>
            <a:off x="9469729"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CCAE327-2FAC-4FD4-A781-8E1FACA00FFE}"/>
              </a:ext>
            </a:extLst>
          </p:cNvPr>
          <p:cNvCxnSpPr>
            <a:cxnSpLocks/>
          </p:cNvCxnSpPr>
          <p:nvPr/>
        </p:nvCxnSpPr>
        <p:spPr>
          <a:xfrm>
            <a:off x="7064666" y="184503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777520F-F509-4E8A-BBDB-4E80AF73A67E}"/>
              </a:ext>
            </a:extLst>
          </p:cNvPr>
          <p:cNvCxnSpPr>
            <a:cxnSpLocks/>
          </p:cNvCxnSpPr>
          <p:nvPr/>
        </p:nvCxnSpPr>
        <p:spPr>
          <a:xfrm>
            <a:off x="6545552" y="142117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21789A51-708A-485B-A52B-93B98E505C22}"/>
              </a:ext>
            </a:extLst>
          </p:cNvPr>
          <p:cNvCxnSpPr>
            <a:cxnSpLocks/>
          </p:cNvCxnSpPr>
          <p:nvPr/>
        </p:nvCxnSpPr>
        <p:spPr>
          <a:xfrm>
            <a:off x="7064666" y="166882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296BAB8-77CA-496A-99C9-62DE66BAE858}"/>
              </a:ext>
            </a:extLst>
          </p:cNvPr>
          <p:cNvCxnSpPr>
            <a:cxnSpLocks/>
          </p:cNvCxnSpPr>
          <p:nvPr/>
        </p:nvCxnSpPr>
        <p:spPr>
          <a:xfrm>
            <a:off x="7064666" y="183074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A8642AB8-2EB6-484C-A55D-D7DD2183F7EE}"/>
              </a:ext>
            </a:extLst>
          </p:cNvPr>
          <p:cNvCxnSpPr/>
          <p:nvPr/>
        </p:nvCxnSpPr>
        <p:spPr>
          <a:xfrm>
            <a:off x="6545553" y="123067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72841F8-87C1-4F97-8D1A-6195A15F2C35}"/>
              </a:ext>
            </a:extLst>
          </p:cNvPr>
          <p:cNvCxnSpPr/>
          <p:nvPr/>
        </p:nvCxnSpPr>
        <p:spPr>
          <a:xfrm>
            <a:off x="6545552" y="139259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64319CA-228F-45C5-AB65-E14C10933AFF}"/>
              </a:ext>
            </a:extLst>
          </p:cNvPr>
          <p:cNvCxnSpPr>
            <a:cxnSpLocks/>
          </p:cNvCxnSpPr>
          <p:nvPr/>
        </p:nvCxnSpPr>
        <p:spPr>
          <a:xfrm>
            <a:off x="9469728"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FA6B2DF-4E24-41D9-A74F-2EEC92344845}"/>
              </a:ext>
            </a:extLst>
          </p:cNvPr>
          <p:cNvCxnSpPr>
            <a:cxnSpLocks/>
          </p:cNvCxnSpPr>
          <p:nvPr/>
        </p:nvCxnSpPr>
        <p:spPr>
          <a:xfrm>
            <a:off x="7064665" y="166882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FE47CE8-0505-43C0-B277-A88FA42B3792}"/>
              </a:ext>
            </a:extLst>
          </p:cNvPr>
          <p:cNvCxnSpPr>
            <a:cxnSpLocks/>
          </p:cNvCxnSpPr>
          <p:nvPr/>
        </p:nvCxnSpPr>
        <p:spPr>
          <a:xfrm>
            <a:off x="6545551" y="124496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12D1E04-A5A4-4A7C-B48A-9D72306FDDEA}"/>
              </a:ext>
            </a:extLst>
          </p:cNvPr>
          <p:cNvCxnSpPr>
            <a:cxnSpLocks/>
          </p:cNvCxnSpPr>
          <p:nvPr/>
        </p:nvCxnSpPr>
        <p:spPr>
          <a:xfrm>
            <a:off x="7064665" y="149261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E7499FED-5AED-4A5E-9700-CDF5572B4CCD}"/>
              </a:ext>
            </a:extLst>
          </p:cNvPr>
          <p:cNvCxnSpPr>
            <a:cxnSpLocks/>
          </p:cNvCxnSpPr>
          <p:nvPr/>
        </p:nvCxnSpPr>
        <p:spPr>
          <a:xfrm>
            <a:off x="7064665" y="165453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AA952F93-921B-4E9D-ADAF-C285C88635F7}"/>
              </a:ext>
            </a:extLst>
          </p:cNvPr>
          <p:cNvCxnSpPr/>
          <p:nvPr/>
        </p:nvCxnSpPr>
        <p:spPr>
          <a:xfrm>
            <a:off x="6545552" y="105446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058D66-BD84-45A3-8F98-DDEEAE538E8F}"/>
              </a:ext>
            </a:extLst>
          </p:cNvPr>
          <p:cNvCxnSpPr/>
          <p:nvPr/>
        </p:nvCxnSpPr>
        <p:spPr>
          <a:xfrm>
            <a:off x="6545551" y="121638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3A485E2F-1D08-4675-BCBB-5C0C8FD98F90}"/>
              </a:ext>
            </a:extLst>
          </p:cNvPr>
          <p:cNvCxnSpPr>
            <a:cxnSpLocks/>
          </p:cNvCxnSpPr>
          <p:nvPr/>
        </p:nvCxnSpPr>
        <p:spPr>
          <a:xfrm>
            <a:off x="9469727"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595A0149-FD40-4FBA-8788-95F9BB06C167}"/>
              </a:ext>
            </a:extLst>
          </p:cNvPr>
          <p:cNvCxnSpPr>
            <a:cxnSpLocks/>
          </p:cNvCxnSpPr>
          <p:nvPr/>
        </p:nvCxnSpPr>
        <p:spPr>
          <a:xfrm>
            <a:off x="7064664" y="149261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4E39BD8-05E0-443F-B550-F29FDAF745FD}"/>
              </a:ext>
            </a:extLst>
          </p:cNvPr>
          <p:cNvCxnSpPr>
            <a:cxnSpLocks/>
          </p:cNvCxnSpPr>
          <p:nvPr/>
        </p:nvCxnSpPr>
        <p:spPr>
          <a:xfrm>
            <a:off x="6545550" y="106874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ABE15211-B97C-403A-98E8-9AC72A03DEA5}"/>
              </a:ext>
            </a:extLst>
          </p:cNvPr>
          <p:cNvCxnSpPr>
            <a:cxnSpLocks/>
          </p:cNvCxnSpPr>
          <p:nvPr/>
        </p:nvCxnSpPr>
        <p:spPr>
          <a:xfrm>
            <a:off x="7064664" y="234986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973AB26-CFD6-4E21-99D2-473C87D52869}"/>
              </a:ext>
            </a:extLst>
          </p:cNvPr>
          <p:cNvCxnSpPr>
            <a:cxnSpLocks/>
          </p:cNvCxnSpPr>
          <p:nvPr/>
        </p:nvCxnSpPr>
        <p:spPr>
          <a:xfrm>
            <a:off x="7064664" y="251178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36C375B-DCDF-4153-A78B-0B1FF786B7E4}"/>
              </a:ext>
            </a:extLst>
          </p:cNvPr>
          <p:cNvCxnSpPr/>
          <p:nvPr/>
        </p:nvCxnSpPr>
        <p:spPr>
          <a:xfrm>
            <a:off x="6545551" y="191171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7EDC626-4A98-4EE8-8C46-97C517C918E5}"/>
              </a:ext>
            </a:extLst>
          </p:cNvPr>
          <p:cNvCxnSpPr/>
          <p:nvPr/>
        </p:nvCxnSpPr>
        <p:spPr>
          <a:xfrm>
            <a:off x="6545550" y="207363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5D9E386-8A7D-428B-87F1-C9FAD8C4AA15}"/>
              </a:ext>
            </a:extLst>
          </p:cNvPr>
          <p:cNvCxnSpPr>
            <a:cxnSpLocks/>
          </p:cNvCxnSpPr>
          <p:nvPr/>
        </p:nvCxnSpPr>
        <p:spPr>
          <a:xfrm>
            <a:off x="9469726"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3308FA5-74D3-4B0F-ACFA-062280D014D2}"/>
              </a:ext>
            </a:extLst>
          </p:cNvPr>
          <p:cNvCxnSpPr>
            <a:cxnSpLocks/>
          </p:cNvCxnSpPr>
          <p:nvPr/>
        </p:nvCxnSpPr>
        <p:spPr>
          <a:xfrm>
            <a:off x="7064663" y="234986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B36B171-F2DF-43AE-A483-9BB92F2D31D6}"/>
              </a:ext>
            </a:extLst>
          </p:cNvPr>
          <p:cNvCxnSpPr>
            <a:cxnSpLocks/>
          </p:cNvCxnSpPr>
          <p:nvPr/>
        </p:nvCxnSpPr>
        <p:spPr>
          <a:xfrm>
            <a:off x="6545549" y="192599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8B81C9C-D4CF-4DF4-8ED4-DE5A4B1FD29A}"/>
              </a:ext>
            </a:extLst>
          </p:cNvPr>
          <p:cNvCxnSpPr>
            <a:cxnSpLocks/>
          </p:cNvCxnSpPr>
          <p:nvPr/>
        </p:nvCxnSpPr>
        <p:spPr>
          <a:xfrm>
            <a:off x="7064663" y="217364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3D0B5E6-033A-4E48-8616-8853556E63E5}"/>
              </a:ext>
            </a:extLst>
          </p:cNvPr>
          <p:cNvCxnSpPr>
            <a:cxnSpLocks/>
          </p:cNvCxnSpPr>
          <p:nvPr/>
        </p:nvCxnSpPr>
        <p:spPr>
          <a:xfrm>
            <a:off x="7064663" y="233557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02196831-0B87-447A-A975-329BD7E6A66F}"/>
              </a:ext>
            </a:extLst>
          </p:cNvPr>
          <p:cNvCxnSpPr/>
          <p:nvPr/>
        </p:nvCxnSpPr>
        <p:spPr>
          <a:xfrm>
            <a:off x="6545550" y="173549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47F8138-B956-4361-A2AE-BA3680D85954}"/>
              </a:ext>
            </a:extLst>
          </p:cNvPr>
          <p:cNvCxnSpPr/>
          <p:nvPr/>
        </p:nvCxnSpPr>
        <p:spPr>
          <a:xfrm>
            <a:off x="6545549" y="189742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E70BEE4-C537-4B12-A897-EE69A2A827BB}"/>
              </a:ext>
            </a:extLst>
          </p:cNvPr>
          <p:cNvCxnSpPr>
            <a:cxnSpLocks/>
          </p:cNvCxnSpPr>
          <p:nvPr/>
        </p:nvCxnSpPr>
        <p:spPr>
          <a:xfrm>
            <a:off x="9469725"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EFB65E-9D91-4482-B4A0-34F93E91C39C}"/>
              </a:ext>
            </a:extLst>
          </p:cNvPr>
          <p:cNvCxnSpPr>
            <a:cxnSpLocks/>
          </p:cNvCxnSpPr>
          <p:nvPr/>
        </p:nvCxnSpPr>
        <p:spPr>
          <a:xfrm>
            <a:off x="7064662" y="217364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6E913E6-1697-43B3-A637-2AD9A9D4FA1A}"/>
              </a:ext>
            </a:extLst>
          </p:cNvPr>
          <p:cNvCxnSpPr>
            <a:cxnSpLocks/>
          </p:cNvCxnSpPr>
          <p:nvPr/>
        </p:nvCxnSpPr>
        <p:spPr>
          <a:xfrm>
            <a:off x="6545548" y="174978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D4A0D1D-756D-4527-92EE-7BFF0208B909}"/>
              </a:ext>
            </a:extLst>
          </p:cNvPr>
          <p:cNvCxnSpPr>
            <a:cxnSpLocks/>
          </p:cNvCxnSpPr>
          <p:nvPr/>
        </p:nvCxnSpPr>
        <p:spPr>
          <a:xfrm>
            <a:off x="7064662" y="199743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3F4CFE84-07B8-4957-8975-1F1C894F6948}"/>
              </a:ext>
            </a:extLst>
          </p:cNvPr>
          <p:cNvCxnSpPr>
            <a:cxnSpLocks/>
          </p:cNvCxnSpPr>
          <p:nvPr/>
        </p:nvCxnSpPr>
        <p:spPr>
          <a:xfrm>
            <a:off x="7064662" y="215935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000C3CA-DF4D-4673-84C6-623C81A25811}"/>
              </a:ext>
            </a:extLst>
          </p:cNvPr>
          <p:cNvCxnSpPr/>
          <p:nvPr/>
        </p:nvCxnSpPr>
        <p:spPr>
          <a:xfrm>
            <a:off x="6545549" y="155928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3566E80-6D25-4819-8778-19ACAF5442D9}"/>
              </a:ext>
            </a:extLst>
          </p:cNvPr>
          <p:cNvCxnSpPr/>
          <p:nvPr/>
        </p:nvCxnSpPr>
        <p:spPr>
          <a:xfrm>
            <a:off x="6545548" y="172120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9D71502-4496-4C5F-9A58-52FB277A44A3}"/>
              </a:ext>
            </a:extLst>
          </p:cNvPr>
          <p:cNvCxnSpPr>
            <a:cxnSpLocks/>
          </p:cNvCxnSpPr>
          <p:nvPr/>
        </p:nvCxnSpPr>
        <p:spPr>
          <a:xfrm>
            <a:off x="9469724"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BB88D4C7-C7EC-47CB-8876-FE1DFF9601F5}"/>
              </a:ext>
            </a:extLst>
          </p:cNvPr>
          <p:cNvCxnSpPr>
            <a:cxnSpLocks/>
          </p:cNvCxnSpPr>
          <p:nvPr/>
        </p:nvCxnSpPr>
        <p:spPr>
          <a:xfrm>
            <a:off x="7064661" y="199743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0FE8C3E-F73E-4627-8D73-A45DFFCACC13}"/>
              </a:ext>
            </a:extLst>
          </p:cNvPr>
          <p:cNvCxnSpPr>
            <a:cxnSpLocks/>
          </p:cNvCxnSpPr>
          <p:nvPr/>
        </p:nvCxnSpPr>
        <p:spPr>
          <a:xfrm>
            <a:off x="6545547" y="157357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8727D3A-C628-4AF7-95DC-8F79DDBC6523}"/>
              </a:ext>
            </a:extLst>
          </p:cNvPr>
          <p:cNvCxnSpPr>
            <a:cxnSpLocks/>
          </p:cNvCxnSpPr>
          <p:nvPr/>
        </p:nvCxnSpPr>
        <p:spPr>
          <a:xfrm>
            <a:off x="7064661" y="2854684"/>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D52B4C2-D96B-4DC4-BAED-2D6B59627790}"/>
              </a:ext>
            </a:extLst>
          </p:cNvPr>
          <p:cNvCxnSpPr>
            <a:cxnSpLocks/>
          </p:cNvCxnSpPr>
          <p:nvPr/>
        </p:nvCxnSpPr>
        <p:spPr>
          <a:xfrm>
            <a:off x="7064661" y="3016609"/>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ACA3B63-372A-445F-A2BA-D09276D44ECA}"/>
              </a:ext>
            </a:extLst>
          </p:cNvPr>
          <p:cNvCxnSpPr/>
          <p:nvPr/>
        </p:nvCxnSpPr>
        <p:spPr>
          <a:xfrm>
            <a:off x="6545548" y="241653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CF5F8A0-FEA4-42FF-A7FA-1EBF4FBD1039}"/>
              </a:ext>
            </a:extLst>
          </p:cNvPr>
          <p:cNvCxnSpPr/>
          <p:nvPr/>
        </p:nvCxnSpPr>
        <p:spPr>
          <a:xfrm>
            <a:off x="6545547" y="257845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9C37B07-5804-4928-9091-2D0502D97C99}"/>
              </a:ext>
            </a:extLst>
          </p:cNvPr>
          <p:cNvCxnSpPr>
            <a:cxnSpLocks/>
          </p:cNvCxnSpPr>
          <p:nvPr/>
        </p:nvCxnSpPr>
        <p:spPr>
          <a:xfrm>
            <a:off x="9469723"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C3B37A39-1540-474E-AD7E-3C55DF2CBE3E}"/>
              </a:ext>
            </a:extLst>
          </p:cNvPr>
          <p:cNvCxnSpPr>
            <a:cxnSpLocks/>
          </p:cNvCxnSpPr>
          <p:nvPr/>
        </p:nvCxnSpPr>
        <p:spPr>
          <a:xfrm>
            <a:off x="7064660" y="285468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04536BF9-5473-4D10-BF03-485191D28407}"/>
              </a:ext>
            </a:extLst>
          </p:cNvPr>
          <p:cNvCxnSpPr>
            <a:cxnSpLocks/>
          </p:cNvCxnSpPr>
          <p:nvPr/>
        </p:nvCxnSpPr>
        <p:spPr>
          <a:xfrm>
            <a:off x="6545546" y="243082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F0DBFD2F-A9CD-4A4C-BEA1-D92C3ECBE271}"/>
              </a:ext>
            </a:extLst>
          </p:cNvPr>
          <p:cNvCxnSpPr>
            <a:cxnSpLocks/>
          </p:cNvCxnSpPr>
          <p:nvPr/>
        </p:nvCxnSpPr>
        <p:spPr>
          <a:xfrm>
            <a:off x="7064660" y="267847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EDE7281-CD25-40E7-BD0D-5A00EB012E13}"/>
              </a:ext>
            </a:extLst>
          </p:cNvPr>
          <p:cNvCxnSpPr>
            <a:cxnSpLocks/>
          </p:cNvCxnSpPr>
          <p:nvPr/>
        </p:nvCxnSpPr>
        <p:spPr>
          <a:xfrm>
            <a:off x="7064660" y="2840396"/>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E4A518CC-11C7-4332-987D-D4751BAD7680}"/>
              </a:ext>
            </a:extLst>
          </p:cNvPr>
          <p:cNvCxnSpPr/>
          <p:nvPr/>
        </p:nvCxnSpPr>
        <p:spPr>
          <a:xfrm>
            <a:off x="6545547" y="224032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EC9727C7-779F-4978-AE15-3B06C7A48171}"/>
              </a:ext>
            </a:extLst>
          </p:cNvPr>
          <p:cNvCxnSpPr/>
          <p:nvPr/>
        </p:nvCxnSpPr>
        <p:spPr>
          <a:xfrm>
            <a:off x="6545546" y="240224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0B82A141-EB34-4293-BE4E-681752A988A2}"/>
              </a:ext>
            </a:extLst>
          </p:cNvPr>
          <p:cNvCxnSpPr>
            <a:cxnSpLocks/>
          </p:cNvCxnSpPr>
          <p:nvPr/>
        </p:nvCxnSpPr>
        <p:spPr>
          <a:xfrm>
            <a:off x="9469722"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007D7777-0E85-4165-B5B6-689324995622}"/>
              </a:ext>
            </a:extLst>
          </p:cNvPr>
          <p:cNvCxnSpPr>
            <a:cxnSpLocks/>
          </p:cNvCxnSpPr>
          <p:nvPr/>
        </p:nvCxnSpPr>
        <p:spPr>
          <a:xfrm>
            <a:off x="7064659" y="26784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9CD86914-C93C-43CA-B5D7-AB2527A176D0}"/>
              </a:ext>
            </a:extLst>
          </p:cNvPr>
          <p:cNvCxnSpPr>
            <a:cxnSpLocks/>
          </p:cNvCxnSpPr>
          <p:nvPr/>
        </p:nvCxnSpPr>
        <p:spPr>
          <a:xfrm>
            <a:off x="6545545" y="225460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8ABAD656-770D-41B9-B4A2-F086A7D71703}"/>
              </a:ext>
            </a:extLst>
          </p:cNvPr>
          <p:cNvCxnSpPr>
            <a:cxnSpLocks/>
          </p:cNvCxnSpPr>
          <p:nvPr/>
        </p:nvCxnSpPr>
        <p:spPr>
          <a:xfrm>
            <a:off x="7064659" y="250225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1EB1A9F-D83E-4401-9BC0-8B5A7DD3519B}"/>
              </a:ext>
            </a:extLst>
          </p:cNvPr>
          <p:cNvCxnSpPr>
            <a:cxnSpLocks/>
          </p:cNvCxnSpPr>
          <p:nvPr/>
        </p:nvCxnSpPr>
        <p:spPr>
          <a:xfrm>
            <a:off x="7064659" y="266418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772DB819-79A5-4F1B-B743-28F585C1792A}"/>
              </a:ext>
            </a:extLst>
          </p:cNvPr>
          <p:cNvCxnSpPr/>
          <p:nvPr/>
        </p:nvCxnSpPr>
        <p:spPr>
          <a:xfrm>
            <a:off x="6545546" y="206410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CCA4F9-9F61-4D09-8378-2BE4416DF4E6}"/>
              </a:ext>
            </a:extLst>
          </p:cNvPr>
          <p:cNvCxnSpPr/>
          <p:nvPr/>
        </p:nvCxnSpPr>
        <p:spPr>
          <a:xfrm>
            <a:off x="6545545" y="222603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6D9D070-3C62-43D8-A268-BBD4D85F95A2}"/>
              </a:ext>
            </a:extLst>
          </p:cNvPr>
          <p:cNvCxnSpPr>
            <a:cxnSpLocks/>
          </p:cNvCxnSpPr>
          <p:nvPr/>
        </p:nvCxnSpPr>
        <p:spPr>
          <a:xfrm>
            <a:off x="9469721"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4AF28C97-A07A-43B7-957C-DE8081274F42}"/>
              </a:ext>
            </a:extLst>
          </p:cNvPr>
          <p:cNvCxnSpPr>
            <a:cxnSpLocks/>
          </p:cNvCxnSpPr>
          <p:nvPr/>
        </p:nvCxnSpPr>
        <p:spPr>
          <a:xfrm>
            <a:off x="7064658" y="250225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7DD79C9F-5454-4369-BCD2-C2561723AD7D}"/>
              </a:ext>
            </a:extLst>
          </p:cNvPr>
          <p:cNvCxnSpPr>
            <a:cxnSpLocks/>
          </p:cNvCxnSpPr>
          <p:nvPr/>
        </p:nvCxnSpPr>
        <p:spPr>
          <a:xfrm>
            <a:off x="6545544" y="207839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44EC61D6-13AE-4DF4-BE1B-FFAA98F75770}"/>
              </a:ext>
            </a:extLst>
          </p:cNvPr>
          <p:cNvCxnSpPr>
            <a:cxnSpLocks/>
          </p:cNvCxnSpPr>
          <p:nvPr/>
        </p:nvCxnSpPr>
        <p:spPr>
          <a:xfrm>
            <a:off x="7064658" y="3359508"/>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FFA369D-B120-437E-957F-FECF44BF510E}"/>
              </a:ext>
            </a:extLst>
          </p:cNvPr>
          <p:cNvCxnSpPr>
            <a:cxnSpLocks/>
          </p:cNvCxnSpPr>
          <p:nvPr/>
        </p:nvCxnSpPr>
        <p:spPr>
          <a:xfrm>
            <a:off x="7064658" y="352143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3D428AC7-952A-440F-BC78-202AEA783682}"/>
              </a:ext>
            </a:extLst>
          </p:cNvPr>
          <p:cNvCxnSpPr/>
          <p:nvPr/>
        </p:nvCxnSpPr>
        <p:spPr>
          <a:xfrm>
            <a:off x="6545545" y="292135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8273ABCD-C6DE-40B6-9DF9-47903E2F16C0}"/>
              </a:ext>
            </a:extLst>
          </p:cNvPr>
          <p:cNvCxnSpPr/>
          <p:nvPr/>
        </p:nvCxnSpPr>
        <p:spPr>
          <a:xfrm>
            <a:off x="6545544" y="308328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9E111C-7900-4989-AB09-23C0477956C1}"/>
              </a:ext>
            </a:extLst>
          </p:cNvPr>
          <p:cNvCxnSpPr>
            <a:cxnSpLocks/>
          </p:cNvCxnSpPr>
          <p:nvPr/>
        </p:nvCxnSpPr>
        <p:spPr>
          <a:xfrm>
            <a:off x="9469720"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32E62EDF-FA78-41CB-872E-54BF25A6B3B4}"/>
              </a:ext>
            </a:extLst>
          </p:cNvPr>
          <p:cNvCxnSpPr>
            <a:cxnSpLocks/>
          </p:cNvCxnSpPr>
          <p:nvPr/>
        </p:nvCxnSpPr>
        <p:spPr>
          <a:xfrm>
            <a:off x="7064657" y="3359508"/>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069A4EE-D7FC-4965-AAE0-1AF0529B8FFB}"/>
              </a:ext>
            </a:extLst>
          </p:cNvPr>
          <p:cNvCxnSpPr>
            <a:cxnSpLocks/>
          </p:cNvCxnSpPr>
          <p:nvPr/>
        </p:nvCxnSpPr>
        <p:spPr>
          <a:xfrm>
            <a:off x="6545543" y="293564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BD64E9B-D42E-4650-A3C2-EC95A721768D}"/>
              </a:ext>
            </a:extLst>
          </p:cNvPr>
          <p:cNvCxnSpPr>
            <a:cxnSpLocks/>
          </p:cNvCxnSpPr>
          <p:nvPr/>
        </p:nvCxnSpPr>
        <p:spPr>
          <a:xfrm>
            <a:off x="7064657" y="3183295"/>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4755D91D-4067-43D2-BBDA-A53EA4C6AAAA}"/>
              </a:ext>
            </a:extLst>
          </p:cNvPr>
          <p:cNvCxnSpPr>
            <a:cxnSpLocks/>
          </p:cNvCxnSpPr>
          <p:nvPr/>
        </p:nvCxnSpPr>
        <p:spPr>
          <a:xfrm>
            <a:off x="7064657" y="3345220"/>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F17F2280-346E-44FD-949D-127BE02A76AA}"/>
              </a:ext>
            </a:extLst>
          </p:cNvPr>
          <p:cNvCxnSpPr/>
          <p:nvPr/>
        </p:nvCxnSpPr>
        <p:spPr>
          <a:xfrm>
            <a:off x="6545544" y="27451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493E9E8C-4CC1-492C-9817-FAF26DD3D8F4}"/>
              </a:ext>
            </a:extLst>
          </p:cNvPr>
          <p:cNvCxnSpPr/>
          <p:nvPr/>
        </p:nvCxnSpPr>
        <p:spPr>
          <a:xfrm>
            <a:off x="6545543" y="290707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182A4810-7FA1-42BC-B85E-2A347BAF6401}"/>
              </a:ext>
            </a:extLst>
          </p:cNvPr>
          <p:cNvCxnSpPr>
            <a:cxnSpLocks/>
          </p:cNvCxnSpPr>
          <p:nvPr/>
        </p:nvCxnSpPr>
        <p:spPr>
          <a:xfrm>
            <a:off x="9469719"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D896CFF-C5E2-4E49-BC83-B9F10252B23B}"/>
              </a:ext>
            </a:extLst>
          </p:cNvPr>
          <p:cNvCxnSpPr>
            <a:cxnSpLocks/>
          </p:cNvCxnSpPr>
          <p:nvPr/>
        </p:nvCxnSpPr>
        <p:spPr>
          <a:xfrm>
            <a:off x="7064656" y="318329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33E8400-F73B-4FFD-A3D7-5C2CF022A9D7}"/>
              </a:ext>
            </a:extLst>
          </p:cNvPr>
          <p:cNvCxnSpPr>
            <a:cxnSpLocks/>
          </p:cNvCxnSpPr>
          <p:nvPr/>
        </p:nvCxnSpPr>
        <p:spPr>
          <a:xfrm>
            <a:off x="6545542" y="275943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233786C8-8AC7-4612-8D98-D05D6497ECCE}"/>
              </a:ext>
            </a:extLst>
          </p:cNvPr>
          <p:cNvCxnSpPr>
            <a:cxnSpLocks/>
          </p:cNvCxnSpPr>
          <p:nvPr/>
        </p:nvCxnSpPr>
        <p:spPr>
          <a:xfrm>
            <a:off x="7064656" y="3007082"/>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8F578602-2207-4D95-A0E1-35167FEFB990}"/>
              </a:ext>
            </a:extLst>
          </p:cNvPr>
          <p:cNvCxnSpPr>
            <a:cxnSpLocks/>
          </p:cNvCxnSpPr>
          <p:nvPr/>
        </p:nvCxnSpPr>
        <p:spPr>
          <a:xfrm>
            <a:off x="7064656" y="3169007"/>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1FC005CF-4AF9-49D2-B611-2DD19C7ED796}"/>
              </a:ext>
            </a:extLst>
          </p:cNvPr>
          <p:cNvCxnSpPr/>
          <p:nvPr/>
        </p:nvCxnSpPr>
        <p:spPr>
          <a:xfrm>
            <a:off x="6545543" y="256893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1E946BE-56DA-45E7-93F0-BD5695D869DB}"/>
              </a:ext>
            </a:extLst>
          </p:cNvPr>
          <p:cNvCxnSpPr/>
          <p:nvPr/>
        </p:nvCxnSpPr>
        <p:spPr>
          <a:xfrm>
            <a:off x="6545542" y="2730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F45501AC-A2C6-48E2-8EE8-D183926E956A}"/>
              </a:ext>
            </a:extLst>
          </p:cNvPr>
          <p:cNvCxnSpPr>
            <a:cxnSpLocks/>
          </p:cNvCxnSpPr>
          <p:nvPr/>
        </p:nvCxnSpPr>
        <p:spPr>
          <a:xfrm>
            <a:off x="9469718"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E28DFC6E-4CE7-47A3-9C6A-4DD934F9C355}"/>
              </a:ext>
            </a:extLst>
          </p:cNvPr>
          <p:cNvCxnSpPr>
            <a:cxnSpLocks/>
          </p:cNvCxnSpPr>
          <p:nvPr/>
        </p:nvCxnSpPr>
        <p:spPr>
          <a:xfrm>
            <a:off x="7064655" y="300708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07183735-9668-473F-870A-68B4D508BA2D}"/>
              </a:ext>
            </a:extLst>
          </p:cNvPr>
          <p:cNvCxnSpPr>
            <a:cxnSpLocks/>
          </p:cNvCxnSpPr>
          <p:nvPr/>
        </p:nvCxnSpPr>
        <p:spPr>
          <a:xfrm>
            <a:off x="6545541" y="258322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80C1FCF0-90C0-429F-B7C2-CDBAA10924FF}"/>
              </a:ext>
            </a:extLst>
          </p:cNvPr>
          <p:cNvSpPr txBox="1"/>
          <p:nvPr/>
        </p:nvSpPr>
        <p:spPr>
          <a:xfrm>
            <a:off x="3409240" y="5352486"/>
            <a:ext cx="2835218" cy="830997"/>
          </a:xfrm>
          <a:prstGeom prst="rect">
            <a:avLst/>
          </a:prstGeom>
          <a:noFill/>
        </p:spPr>
        <p:txBody>
          <a:bodyPr wrap="square" rtlCol="0">
            <a:spAutoFit/>
          </a:bodyPr>
          <a:lstStyle/>
          <a:p>
            <a:pPr algn="ctr"/>
            <a:r>
              <a:rPr lang="en-US" sz="2400" dirty="0"/>
              <a:t>L input channels</a:t>
            </a:r>
          </a:p>
          <a:p>
            <a:pPr algn="ctr"/>
            <a:r>
              <a:rPr lang="en-US" sz="2400" dirty="0"/>
              <a:t>i x j dimensions</a:t>
            </a:r>
          </a:p>
        </p:txBody>
      </p:sp>
      <p:sp>
        <p:nvSpPr>
          <p:cNvPr id="118" name="TextBox 117">
            <a:extLst>
              <a:ext uri="{FF2B5EF4-FFF2-40B4-BE49-F238E27FC236}">
                <a16:creationId xmlns:a16="http://schemas.microsoft.com/office/drawing/2014/main" id="{7C653601-1CCF-4D4A-8710-FBED29693F5C}"/>
              </a:ext>
            </a:extLst>
          </p:cNvPr>
          <p:cNvSpPr txBox="1"/>
          <p:nvPr/>
        </p:nvSpPr>
        <p:spPr>
          <a:xfrm>
            <a:off x="2381203" y="1726270"/>
            <a:ext cx="3808558" cy="461665"/>
          </a:xfrm>
          <a:prstGeom prst="rect">
            <a:avLst/>
          </a:prstGeom>
          <a:noFill/>
        </p:spPr>
        <p:txBody>
          <a:bodyPr wrap="square" rtlCol="0">
            <a:spAutoFit/>
          </a:bodyPr>
          <a:lstStyle/>
          <a:p>
            <a:pPr algn="ctr"/>
            <a:r>
              <a:rPr lang="en-US" sz="2400" dirty="0"/>
              <a:t>Tensor of K output channels</a:t>
            </a:r>
          </a:p>
        </p:txBody>
      </p:sp>
      <p:cxnSp>
        <p:nvCxnSpPr>
          <p:cNvPr id="119" name="Straight Connector 118">
            <a:extLst>
              <a:ext uri="{FF2B5EF4-FFF2-40B4-BE49-F238E27FC236}">
                <a16:creationId xmlns:a16="http://schemas.microsoft.com/office/drawing/2014/main" id="{5AD91AC0-7EEB-45E9-A0C1-8E098F8EACA9}"/>
              </a:ext>
            </a:extLst>
          </p:cNvPr>
          <p:cNvCxnSpPr>
            <a:cxnSpLocks/>
          </p:cNvCxnSpPr>
          <p:nvPr/>
        </p:nvCxnSpPr>
        <p:spPr>
          <a:xfrm>
            <a:off x="6970735" y="56641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6D464E6-0688-4A72-AC17-715A0A159DBC}"/>
              </a:ext>
            </a:extLst>
          </p:cNvPr>
          <p:cNvCxnSpPr>
            <a:cxnSpLocks/>
          </p:cNvCxnSpPr>
          <p:nvPr/>
        </p:nvCxnSpPr>
        <p:spPr>
          <a:xfrm>
            <a:off x="6873486" y="557602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081590F6-8169-4E0A-A7B3-998DAE941909}"/>
              </a:ext>
            </a:extLst>
          </p:cNvPr>
          <p:cNvCxnSpPr>
            <a:cxnSpLocks/>
          </p:cNvCxnSpPr>
          <p:nvPr/>
        </p:nvCxnSpPr>
        <p:spPr>
          <a:xfrm>
            <a:off x="6765201" y="5480774"/>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04225492-FDD9-410A-8906-34A32DD085DD}"/>
              </a:ext>
            </a:extLst>
          </p:cNvPr>
          <p:cNvCxnSpPr>
            <a:cxnSpLocks/>
          </p:cNvCxnSpPr>
          <p:nvPr/>
        </p:nvCxnSpPr>
        <p:spPr>
          <a:xfrm>
            <a:off x="6654405" y="5385523"/>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97F5905-2572-4050-A11C-0EA36C44A3FC}"/>
              </a:ext>
            </a:extLst>
          </p:cNvPr>
          <p:cNvCxnSpPr/>
          <p:nvPr/>
        </p:nvCxnSpPr>
        <p:spPr>
          <a:xfrm>
            <a:off x="7476115" y="532122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7DA05583-7952-4E0D-A416-C92934AF311A}"/>
              </a:ext>
            </a:extLst>
          </p:cNvPr>
          <p:cNvCxnSpPr/>
          <p:nvPr/>
        </p:nvCxnSpPr>
        <p:spPr>
          <a:xfrm>
            <a:off x="7019997" y="531884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636C302A-6626-4F1B-80DC-D9BC4C0213E4}"/>
              </a:ext>
            </a:extLst>
          </p:cNvPr>
          <p:cNvCxnSpPr/>
          <p:nvPr/>
        </p:nvCxnSpPr>
        <p:spPr>
          <a:xfrm>
            <a:off x="8003053" y="5321230"/>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EDBE8DAC-8F12-4CE6-9DAC-1ABDD6D4B2B2}"/>
              </a:ext>
            </a:extLst>
          </p:cNvPr>
          <p:cNvCxnSpPr/>
          <p:nvPr/>
        </p:nvCxnSpPr>
        <p:spPr>
          <a:xfrm>
            <a:off x="8506515" y="5311705"/>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D8889598-1B19-402A-93A2-14B5509EF664}"/>
              </a:ext>
            </a:extLst>
          </p:cNvPr>
          <p:cNvCxnSpPr>
            <a:cxnSpLocks/>
          </p:cNvCxnSpPr>
          <p:nvPr/>
        </p:nvCxnSpPr>
        <p:spPr>
          <a:xfrm>
            <a:off x="6539928" y="1061601"/>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2804BF-4822-4CCE-A4A7-8ED030DDD6F9}"/>
              </a:ext>
            </a:extLst>
          </p:cNvPr>
          <p:cNvCxnSpPr/>
          <p:nvPr/>
        </p:nvCxnSpPr>
        <p:spPr>
          <a:xfrm>
            <a:off x="8944992" y="106874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504C267E-D989-4BD7-88E8-0CEB53C8237E}"/>
              </a:ext>
            </a:extLst>
          </p:cNvPr>
          <p:cNvCxnSpPr>
            <a:cxnSpLocks/>
          </p:cNvCxnSpPr>
          <p:nvPr/>
        </p:nvCxnSpPr>
        <p:spPr>
          <a:xfrm>
            <a:off x="6539931" y="14140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C3F19B1E-FD21-4A57-BEC9-D7703B479153}"/>
              </a:ext>
            </a:extLst>
          </p:cNvPr>
          <p:cNvCxnSpPr>
            <a:cxnSpLocks/>
          </p:cNvCxnSpPr>
          <p:nvPr/>
        </p:nvCxnSpPr>
        <p:spPr>
          <a:xfrm>
            <a:off x="6539930" y="123781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54D2F269-58E7-4A59-B4B0-ECE8562F6F11}"/>
              </a:ext>
            </a:extLst>
          </p:cNvPr>
          <p:cNvCxnSpPr>
            <a:cxnSpLocks/>
          </p:cNvCxnSpPr>
          <p:nvPr/>
        </p:nvCxnSpPr>
        <p:spPr>
          <a:xfrm>
            <a:off x="7059044" y="1485463"/>
            <a:ext cx="2405062" cy="142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6B67DDEB-D781-48F0-890A-EEBCA22947D2}"/>
              </a:ext>
            </a:extLst>
          </p:cNvPr>
          <p:cNvCxnSpPr/>
          <p:nvPr/>
        </p:nvCxnSpPr>
        <p:spPr>
          <a:xfrm>
            <a:off x="6539931" y="1047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DFFB2512-90F5-44F7-8ADF-46E3785ED347}"/>
              </a:ext>
            </a:extLst>
          </p:cNvPr>
          <p:cNvCxnSpPr>
            <a:cxnSpLocks/>
          </p:cNvCxnSpPr>
          <p:nvPr/>
        </p:nvCxnSpPr>
        <p:spPr>
          <a:xfrm>
            <a:off x="6539929" y="1061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A896FD2A-D055-403D-9347-EE1DE2BE60E9}"/>
              </a:ext>
            </a:extLst>
          </p:cNvPr>
          <p:cNvCxnSpPr>
            <a:cxnSpLocks/>
          </p:cNvCxnSpPr>
          <p:nvPr/>
        </p:nvCxnSpPr>
        <p:spPr>
          <a:xfrm>
            <a:off x="6965801" y="1406878"/>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6FA1D07-C3FB-4DDE-ABAC-CF9C88608EDB}"/>
              </a:ext>
            </a:extLst>
          </p:cNvPr>
          <p:cNvCxnSpPr>
            <a:cxnSpLocks/>
          </p:cNvCxnSpPr>
          <p:nvPr/>
        </p:nvCxnSpPr>
        <p:spPr>
          <a:xfrm>
            <a:off x="6868552" y="1318777"/>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CEDF714D-8BD2-4C72-B721-BEF43BF14B39}"/>
              </a:ext>
            </a:extLst>
          </p:cNvPr>
          <p:cNvCxnSpPr>
            <a:cxnSpLocks/>
          </p:cNvCxnSpPr>
          <p:nvPr/>
        </p:nvCxnSpPr>
        <p:spPr>
          <a:xfrm>
            <a:off x="6760267" y="1223526"/>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0445D8D-A666-45AA-8462-44882944E22B}"/>
              </a:ext>
            </a:extLst>
          </p:cNvPr>
          <p:cNvCxnSpPr>
            <a:cxnSpLocks/>
          </p:cNvCxnSpPr>
          <p:nvPr/>
        </p:nvCxnSpPr>
        <p:spPr>
          <a:xfrm>
            <a:off x="6649471" y="1128275"/>
            <a:ext cx="2405062" cy="14288"/>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2B458808-4D7E-4369-9DD4-9F03E122DD89}"/>
              </a:ext>
            </a:extLst>
          </p:cNvPr>
          <p:cNvCxnSpPr/>
          <p:nvPr/>
        </p:nvCxnSpPr>
        <p:spPr>
          <a:xfrm>
            <a:off x="7471181" y="1063973"/>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7E18435E-8E23-48A1-81BF-7107BE285F8E}"/>
              </a:ext>
            </a:extLst>
          </p:cNvPr>
          <p:cNvCxnSpPr/>
          <p:nvPr/>
        </p:nvCxnSpPr>
        <p:spPr>
          <a:xfrm>
            <a:off x="7015063" y="106159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3D14C792-2040-4F64-A06E-F2864FC08BFA}"/>
              </a:ext>
            </a:extLst>
          </p:cNvPr>
          <p:cNvCxnSpPr/>
          <p:nvPr/>
        </p:nvCxnSpPr>
        <p:spPr>
          <a:xfrm>
            <a:off x="7998119" y="106398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95E62A8-02D3-41C6-998B-79BCE7343E8C}"/>
              </a:ext>
            </a:extLst>
          </p:cNvPr>
          <p:cNvCxnSpPr/>
          <p:nvPr/>
        </p:nvCxnSpPr>
        <p:spPr>
          <a:xfrm>
            <a:off x="8501581" y="1054457"/>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42" name="Arrow: Curved Right 141">
            <a:extLst>
              <a:ext uri="{FF2B5EF4-FFF2-40B4-BE49-F238E27FC236}">
                <a16:creationId xmlns:a16="http://schemas.microsoft.com/office/drawing/2014/main" id="{EFD6508B-D40B-4F7D-AAD6-05DB22178614}"/>
              </a:ext>
            </a:extLst>
          </p:cNvPr>
          <p:cNvSpPr/>
          <p:nvPr/>
        </p:nvSpPr>
        <p:spPr>
          <a:xfrm flipH="1" flipV="1">
            <a:off x="9469739" y="2104592"/>
            <a:ext cx="1462081" cy="4091254"/>
          </a:xfrm>
          <a:prstGeom prst="curvedRightArrow">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TextBox 142">
            <a:extLst>
              <a:ext uri="{FF2B5EF4-FFF2-40B4-BE49-F238E27FC236}">
                <a16:creationId xmlns:a16="http://schemas.microsoft.com/office/drawing/2014/main" id="{FD9E7BA5-453C-47A8-A51B-0B47A00A5C21}"/>
              </a:ext>
            </a:extLst>
          </p:cNvPr>
          <p:cNvSpPr txBox="1"/>
          <p:nvPr/>
        </p:nvSpPr>
        <p:spPr>
          <a:xfrm>
            <a:off x="6965820" y="3697646"/>
            <a:ext cx="4386262" cy="1200329"/>
          </a:xfrm>
          <a:prstGeom prst="rect">
            <a:avLst/>
          </a:prstGeom>
          <a:noFill/>
        </p:spPr>
        <p:txBody>
          <a:bodyPr wrap="square" rtlCol="0">
            <a:spAutoFit/>
          </a:bodyPr>
          <a:lstStyle/>
          <a:p>
            <a:pPr algn="ctr"/>
            <a:r>
              <a:rPr lang="en-US" sz="2400" dirty="0"/>
              <a:t>Convolution kernel tensor</a:t>
            </a:r>
          </a:p>
          <a:p>
            <a:pPr algn="ctr"/>
            <a:r>
              <a:rPr lang="en-US" sz="2400" dirty="0"/>
              <a:t>of K x L x Span x Span </a:t>
            </a:r>
          </a:p>
          <a:p>
            <a:pPr algn="ctr"/>
            <a:r>
              <a:rPr lang="en-US" sz="2400" dirty="0"/>
              <a:t>weights</a:t>
            </a:r>
          </a:p>
        </p:txBody>
      </p:sp>
      <p:sp>
        <p:nvSpPr>
          <p:cNvPr id="144" name="TextBox 143">
            <a:extLst>
              <a:ext uri="{FF2B5EF4-FFF2-40B4-BE49-F238E27FC236}">
                <a16:creationId xmlns:a16="http://schemas.microsoft.com/office/drawing/2014/main" id="{7100A671-7960-4177-96A3-A2579966023E}"/>
              </a:ext>
            </a:extLst>
          </p:cNvPr>
          <p:cNvSpPr txBox="1"/>
          <p:nvPr/>
        </p:nvSpPr>
        <p:spPr>
          <a:xfrm>
            <a:off x="3409240" y="2283549"/>
            <a:ext cx="2835217" cy="830997"/>
          </a:xfrm>
          <a:prstGeom prst="rect">
            <a:avLst/>
          </a:prstGeom>
          <a:noFill/>
        </p:spPr>
        <p:txBody>
          <a:bodyPr wrap="square" rtlCol="0">
            <a:spAutoFit/>
          </a:bodyPr>
          <a:lstStyle/>
          <a:p>
            <a:pPr algn="ctr"/>
            <a:r>
              <a:rPr lang="en-US" sz="2400" dirty="0"/>
              <a:t>Each channel is a part of  </a:t>
            </a:r>
            <a:r>
              <a:rPr lang="en-US" sz="2400" b="1" dirty="0"/>
              <a:t>feature map</a:t>
            </a:r>
          </a:p>
        </p:txBody>
      </p:sp>
    </p:spTree>
    <p:extLst>
      <p:ext uri="{BB962C8B-B14F-4D97-AF65-F5344CB8AC3E}">
        <p14:creationId xmlns:p14="http://schemas.microsoft.com/office/powerpoint/2010/main" val="2596386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2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4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4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3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9"/>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40"/>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48"/>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49"/>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50"/>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5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53"/>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5"/>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6"/>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9"/>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60"/>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61"/>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62"/>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4"/>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5"/>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6"/>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7"/>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68"/>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69"/>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0"/>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1"/>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72"/>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73"/>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74"/>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75"/>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76"/>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77"/>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79"/>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80"/>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81"/>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82"/>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83"/>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84"/>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85"/>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86"/>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87"/>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88"/>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89"/>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91"/>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9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93"/>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94"/>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95"/>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96"/>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97"/>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98"/>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99"/>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100"/>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101"/>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102"/>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103"/>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104"/>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05"/>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1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07"/>
                                        </p:tgtEl>
                                        <p:attrNameLst>
                                          <p:attrName>style.visibility</p:attrName>
                                        </p:attrNameLst>
                                      </p:cBhvr>
                                      <p:to>
                                        <p:strVal val="visible"/>
                                      </p:to>
                                    </p:set>
                                  </p:childTnLst>
                                </p:cTn>
                              </p:par>
                              <p:par>
                                <p:cTn id="231" presetID="1" presetClass="entr" presetSubtype="0" fill="hold" nodeType="withEffect">
                                  <p:stCondLst>
                                    <p:cond delay="0"/>
                                  </p:stCondLst>
                                  <p:childTnLst>
                                    <p:set>
                                      <p:cBhvr>
                                        <p:cTn id="232" dur="1" fill="hold">
                                          <p:stCondLst>
                                            <p:cond delay="0"/>
                                          </p:stCondLst>
                                        </p:cTn>
                                        <p:tgtEl>
                                          <p:spTgt spid="108"/>
                                        </p:tgtEl>
                                        <p:attrNameLst>
                                          <p:attrName>style.visibility</p:attrName>
                                        </p:attrNameLst>
                                      </p:cBhvr>
                                      <p:to>
                                        <p:strVal val="visible"/>
                                      </p:to>
                                    </p:set>
                                  </p:childTnLst>
                                </p:cTn>
                              </p:par>
                              <p:par>
                                <p:cTn id="233" presetID="1" presetClass="entr" presetSubtype="0" fill="hold" nodeType="withEffect">
                                  <p:stCondLst>
                                    <p:cond delay="0"/>
                                  </p:stCondLst>
                                  <p:childTnLst>
                                    <p:set>
                                      <p:cBhvr>
                                        <p:cTn id="234" dur="1" fill="hold">
                                          <p:stCondLst>
                                            <p:cond delay="0"/>
                                          </p:stCondLst>
                                        </p:cTn>
                                        <p:tgtEl>
                                          <p:spTgt spid="109"/>
                                        </p:tgtEl>
                                        <p:attrNameLst>
                                          <p:attrName>style.visibility</p:attrName>
                                        </p:attrNameLst>
                                      </p:cBhvr>
                                      <p:to>
                                        <p:strVal val="visible"/>
                                      </p:to>
                                    </p:set>
                                  </p:childTnLst>
                                </p:cTn>
                              </p:par>
                              <p:par>
                                <p:cTn id="235" presetID="1" presetClass="entr" presetSubtype="0" fill="hold" nodeType="withEffect">
                                  <p:stCondLst>
                                    <p:cond delay="0"/>
                                  </p:stCondLst>
                                  <p:childTnLst>
                                    <p:set>
                                      <p:cBhvr>
                                        <p:cTn id="236" dur="1" fill="hold">
                                          <p:stCondLst>
                                            <p:cond delay="0"/>
                                          </p:stCondLst>
                                        </p:cTn>
                                        <p:tgtEl>
                                          <p:spTgt spid="110"/>
                                        </p:tgtEl>
                                        <p:attrNameLst>
                                          <p:attrName>style.visibility</p:attrName>
                                        </p:attrNameLst>
                                      </p:cBhvr>
                                      <p:to>
                                        <p:strVal val="visible"/>
                                      </p:to>
                                    </p:set>
                                  </p:childTnLst>
                                </p:cTn>
                              </p:par>
                              <p:par>
                                <p:cTn id="237" presetID="1" presetClass="entr" presetSubtype="0" fill="hold" nodeType="withEffect">
                                  <p:stCondLst>
                                    <p:cond delay="0"/>
                                  </p:stCondLst>
                                  <p:childTnLst>
                                    <p:set>
                                      <p:cBhvr>
                                        <p:cTn id="238" dur="1" fill="hold">
                                          <p:stCondLst>
                                            <p:cond delay="0"/>
                                          </p:stCondLst>
                                        </p:cTn>
                                        <p:tgtEl>
                                          <p:spTgt spid="111"/>
                                        </p:tgtEl>
                                        <p:attrNameLst>
                                          <p:attrName>style.visibility</p:attrName>
                                        </p:attrNameLst>
                                      </p:cBhvr>
                                      <p:to>
                                        <p:strVal val="visible"/>
                                      </p:to>
                                    </p:set>
                                  </p:childTnLst>
                                </p:cTn>
                              </p:par>
                              <p:par>
                                <p:cTn id="239" presetID="1" presetClass="entr" presetSubtype="0" fill="hold" nodeType="withEffect">
                                  <p:stCondLst>
                                    <p:cond delay="0"/>
                                  </p:stCondLst>
                                  <p:childTnLst>
                                    <p:set>
                                      <p:cBhvr>
                                        <p:cTn id="240" dur="1" fill="hold">
                                          <p:stCondLst>
                                            <p:cond delay="0"/>
                                          </p:stCondLst>
                                        </p:cTn>
                                        <p:tgtEl>
                                          <p:spTgt spid="112"/>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13"/>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114"/>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115"/>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116"/>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27"/>
                                        </p:tgtEl>
                                        <p:attrNameLst>
                                          <p:attrName>style.visibility</p:attrName>
                                        </p:attrNameLst>
                                      </p:cBhvr>
                                      <p:to>
                                        <p:strVal val="visible"/>
                                      </p:to>
                                    </p:set>
                                  </p:childTnLst>
                                </p:cTn>
                              </p:par>
                              <p:par>
                                <p:cTn id="251" presetID="1" presetClass="entr" presetSubtype="0" fill="hold" nodeType="withEffect">
                                  <p:stCondLst>
                                    <p:cond delay="0"/>
                                  </p:stCondLst>
                                  <p:childTnLst>
                                    <p:set>
                                      <p:cBhvr>
                                        <p:cTn id="252" dur="1" fill="hold">
                                          <p:stCondLst>
                                            <p:cond delay="0"/>
                                          </p:stCondLst>
                                        </p:cTn>
                                        <p:tgtEl>
                                          <p:spTgt spid="128"/>
                                        </p:tgtEl>
                                        <p:attrNameLst>
                                          <p:attrName>style.visibility</p:attrName>
                                        </p:attrNameLst>
                                      </p:cBhvr>
                                      <p:to>
                                        <p:strVal val="visible"/>
                                      </p:to>
                                    </p:set>
                                  </p:childTnLst>
                                </p:cTn>
                              </p:par>
                              <p:par>
                                <p:cTn id="253" presetID="1" presetClass="entr" presetSubtype="0" fill="hold" nodeType="withEffect">
                                  <p:stCondLst>
                                    <p:cond delay="0"/>
                                  </p:stCondLst>
                                  <p:childTnLst>
                                    <p:set>
                                      <p:cBhvr>
                                        <p:cTn id="254" dur="1" fill="hold">
                                          <p:stCondLst>
                                            <p:cond delay="0"/>
                                          </p:stCondLst>
                                        </p:cTn>
                                        <p:tgtEl>
                                          <p:spTgt spid="129"/>
                                        </p:tgtEl>
                                        <p:attrNameLst>
                                          <p:attrName>style.visibility</p:attrName>
                                        </p:attrNameLst>
                                      </p:cBhvr>
                                      <p:to>
                                        <p:strVal val="visible"/>
                                      </p:to>
                                    </p:set>
                                  </p:childTnLst>
                                </p:cTn>
                              </p:par>
                              <p:par>
                                <p:cTn id="255" presetID="1" presetClass="entr" presetSubtype="0" fill="hold" nodeType="withEffect">
                                  <p:stCondLst>
                                    <p:cond delay="0"/>
                                  </p:stCondLst>
                                  <p:childTnLst>
                                    <p:set>
                                      <p:cBhvr>
                                        <p:cTn id="256" dur="1" fill="hold">
                                          <p:stCondLst>
                                            <p:cond delay="0"/>
                                          </p:stCondLst>
                                        </p:cTn>
                                        <p:tgtEl>
                                          <p:spTgt spid="130"/>
                                        </p:tgtEl>
                                        <p:attrNameLst>
                                          <p:attrName>style.visibility</p:attrName>
                                        </p:attrNameLst>
                                      </p:cBhvr>
                                      <p:to>
                                        <p:strVal val="visible"/>
                                      </p:to>
                                    </p:set>
                                  </p:childTnLst>
                                </p:cTn>
                              </p:par>
                              <p:par>
                                <p:cTn id="257" presetID="1" presetClass="entr" presetSubtype="0" fill="hold" nodeType="withEffect">
                                  <p:stCondLst>
                                    <p:cond delay="0"/>
                                  </p:stCondLst>
                                  <p:childTnLst>
                                    <p:set>
                                      <p:cBhvr>
                                        <p:cTn id="258" dur="1" fill="hold">
                                          <p:stCondLst>
                                            <p:cond delay="0"/>
                                          </p:stCondLst>
                                        </p:cTn>
                                        <p:tgtEl>
                                          <p:spTgt spid="131"/>
                                        </p:tgtEl>
                                        <p:attrNameLst>
                                          <p:attrName>style.visibility</p:attrName>
                                        </p:attrNameLst>
                                      </p:cBhvr>
                                      <p:to>
                                        <p:strVal val="visible"/>
                                      </p:to>
                                    </p:set>
                                  </p:childTnLst>
                                </p:cTn>
                              </p:par>
                              <p:par>
                                <p:cTn id="259" presetID="1" presetClass="entr" presetSubtype="0" fill="hold" nodeType="withEffect">
                                  <p:stCondLst>
                                    <p:cond delay="0"/>
                                  </p:stCondLst>
                                  <p:childTnLst>
                                    <p:set>
                                      <p:cBhvr>
                                        <p:cTn id="260" dur="1" fill="hold">
                                          <p:stCondLst>
                                            <p:cond delay="0"/>
                                          </p:stCondLst>
                                        </p:cTn>
                                        <p:tgtEl>
                                          <p:spTgt spid="132"/>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133"/>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134"/>
                                        </p:tgtEl>
                                        <p:attrNameLst>
                                          <p:attrName>style.visibility</p:attrName>
                                        </p:attrNameLst>
                                      </p:cBhvr>
                                      <p:to>
                                        <p:strVal val="visible"/>
                                      </p:to>
                                    </p:set>
                                  </p:childTnLst>
                                </p:cTn>
                              </p:par>
                              <p:par>
                                <p:cTn id="265" presetID="1" presetClass="entr" presetSubtype="0" fill="hold" nodeType="withEffect">
                                  <p:stCondLst>
                                    <p:cond delay="0"/>
                                  </p:stCondLst>
                                  <p:childTnLst>
                                    <p:set>
                                      <p:cBhvr>
                                        <p:cTn id="266" dur="1" fill="hold">
                                          <p:stCondLst>
                                            <p:cond delay="0"/>
                                          </p:stCondLst>
                                        </p:cTn>
                                        <p:tgtEl>
                                          <p:spTgt spid="135"/>
                                        </p:tgtEl>
                                        <p:attrNameLst>
                                          <p:attrName>style.visibility</p:attrName>
                                        </p:attrNameLst>
                                      </p:cBhvr>
                                      <p:to>
                                        <p:strVal val="visible"/>
                                      </p:to>
                                    </p:set>
                                  </p:childTnLst>
                                </p:cTn>
                              </p:par>
                              <p:par>
                                <p:cTn id="267" presetID="1" presetClass="entr" presetSubtype="0" fill="hold" nodeType="withEffect">
                                  <p:stCondLst>
                                    <p:cond delay="0"/>
                                  </p:stCondLst>
                                  <p:childTnLst>
                                    <p:set>
                                      <p:cBhvr>
                                        <p:cTn id="268" dur="1" fill="hold">
                                          <p:stCondLst>
                                            <p:cond delay="0"/>
                                          </p:stCondLst>
                                        </p:cTn>
                                        <p:tgtEl>
                                          <p:spTgt spid="136"/>
                                        </p:tgtEl>
                                        <p:attrNameLst>
                                          <p:attrName>style.visibility</p:attrName>
                                        </p:attrNameLst>
                                      </p:cBhvr>
                                      <p:to>
                                        <p:strVal val="visible"/>
                                      </p:to>
                                    </p:set>
                                  </p:childTnLst>
                                </p:cTn>
                              </p:par>
                              <p:par>
                                <p:cTn id="269" presetID="1" presetClass="entr" presetSubtype="0" fill="hold" nodeType="withEffect">
                                  <p:stCondLst>
                                    <p:cond delay="0"/>
                                  </p:stCondLst>
                                  <p:childTnLst>
                                    <p:set>
                                      <p:cBhvr>
                                        <p:cTn id="270" dur="1" fill="hold">
                                          <p:stCondLst>
                                            <p:cond delay="0"/>
                                          </p:stCondLst>
                                        </p:cTn>
                                        <p:tgtEl>
                                          <p:spTgt spid="137"/>
                                        </p:tgtEl>
                                        <p:attrNameLst>
                                          <p:attrName>style.visibility</p:attrName>
                                        </p:attrNameLst>
                                      </p:cBhvr>
                                      <p:to>
                                        <p:strVal val="visible"/>
                                      </p:to>
                                    </p:set>
                                  </p:childTnLst>
                                </p:cTn>
                              </p:par>
                              <p:par>
                                <p:cTn id="271" presetID="1" presetClass="entr" presetSubtype="0" fill="hold" nodeType="withEffect">
                                  <p:stCondLst>
                                    <p:cond delay="0"/>
                                  </p:stCondLst>
                                  <p:childTnLst>
                                    <p:set>
                                      <p:cBhvr>
                                        <p:cTn id="272" dur="1" fill="hold">
                                          <p:stCondLst>
                                            <p:cond delay="0"/>
                                          </p:stCondLst>
                                        </p:cTn>
                                        <p:tgtEl>
                                          <p:spTgt spid="138"/>
                                        </p:tgtEl>
                                        <p:attrNameLst>
                                          <p:attrName>style.visibility</p:attrName>
                                        </p:attrNameLst>
                                      </p:cBhvr>
                                      <p:to>
                                        <p:strVal val="visible"/>
                                      </p:to>
                                    </p:set>
                                  </p:childTnLst>
                                </p:cTn>
                              </p:par>
                              <p:par>
                                <p:cTn id="273" presetID="1" presetClass="entr" presetSubtype="0" fill="hold" nodeType="withEffect">
                                  <p:stCondLst>
                                    <p:cond delay="0"/>
                                  </p:stCondLst>
                                  <p:childTnLst>
                                    <p:set>
                                      <p:cBhvr>
                                        <p:cTn id="274" dur="1" fill="hold">
                                          <p:stCondLst>
                                            <p:cond delay="0"/>
                                          </p:stCondLst>
                                        </p:cTn>
                                        <p:tgtEl>
                                          <p:spTgt spid="139"/>
                                        </p:tgtEl>
                                        <p:attrNameLst>
                                          <p:attrName>style.visibility</p:attrName>
                                        </p:attrNameLst>
                                      </p:cBhvr>
                                      <p:to>
                                        <p:strVal val="visible"/>
                                      </p:to>
                                    </p:set>
                                  </p:childTnLst>
                                </p:cTn>
                              </p:par>
                              <p:par>
                                <p:cTn id="275" presetID="1" presetClass="entr" presetSubtype="0" fill="hold" nodeType="withEffect">
                                  <p:stCondLst>
                                    <p:cond delay="0"/>
                                  </p:stCondLst>
                                  <p:childTnLst>
                                    <p:set>
                                      <p:cBhvr>
                                        <p:cTn id="276" dur="1" fill="hold">
                                          <p:stCondLst>
                                            <p:cond delay="0"/>
                                          </p:stCondLst>
                                        </p:cTn>
                                        <p:tgtEl>
                                          <p:spTgt spid="140"/>
                                        </p:tgtEl>
                                        <p:attrNameLst>
                                          <p:attrName>style.visibility</p:attrName>
                                        </p:attrNameLst>
                                      </p:cBhvr>
                                      <p:to>
                                        <p:strVal val="visible"/>
                                      </p:to>
                                    </p:set>
                                  </p:childTnLst>
                                </p:cTn>
                              </p:par>
                              <p:par>
                                <p:cTn id="277" presetID="1" presetClass="entr" presetSubtype="0" fill="hold" nodeType="withEffect">
                                  <p:stCondLst>
                                    <p:cond delay="0"/>
                                  </p:stCondLst>
                                  <p:childTnLst>
                                    <p:set>
                                      <p:cBhvr>
                                        <p:cTn id="278" dur="1" fill="hold">
                                          <p:stCondLst>
                                            <p:cond delay="0"/>
                                          </p:stCondLst>
                                        </p:cTn>
                                        <p:tgtEl>
                                          <p:spTgt spid="141"/>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18"/>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p:bldP spid="118" grpId="0"/>
      <p:bldP spid="142" grpId="0" animBg="1"/>
      <p:bldP spid="143" grpId="0"/>
      <p:bldP spid="14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742951"/>
            <a:ext cx="11525250" cy="62864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A multi-dimensional convolution relationship can be written:  </a:t>
            </a:r>
          </a:p>
          <a:p>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 in Higher Dimensions</a:t>
            </a:r>
          </a:p>
        </p:txBody>
      </p:sp>
      <p:sp>
        <p:nvSpPr>
          <p:cNvPr id="4" name="Content Placeholder 6">
            <a:extLst>
              <a:ext uri="{FF2B5EF4-FFF2-40B4-BE49-F238E27FC236}">
                <a16:creationId xmlns:a16="http://schemas.microsoft.com/office/drawing/2014/main" id="{CC0C6126-E487-40AF-95C9-D61AE9F3E227}"/>
              </a:ext>
            </a:extLst>
          </p:cNvPr>
          <p:cNvSpPr txBox="1">
            <a:spLocks/>
          </p:cNvSpPr>
          <p:nvPr/>
        </p:nvSpPr>
        <p:spPr>
          <a:xfrm>
            <a:off x="333375" y="2307519"/>
            <a:ext cx="11525250" cy="628649"/>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Where:  </a:t>
            </a: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867BE022-3DC9-4EA8-B628-67A2B8341382}"/>
              </a:ext>
            </a:extLst>
          </p:cNvPr>
          <p:cNvPicPr>
            <a:picLocks noChangeAspect="1"/>
          </p:cNvPicPr>
          <p:nvPr/>
        </p:nvPicPr>
        <p:blipFill>
          <a:blip r:embed="rId3"/>
          <a:stretch>
            <a:fillRect/>
          </a:stretch>
        </p:blipFill>
        <p:spPr>
          <a:xfrm>
            <a:off x="1781175" y="1282064"/>
            <a:ext cx="7671435" cy="1025454"/>
          </a:xfrm>
          <a:prstGeom prst="rect">
            <a:avLst/>
          </a:prstGeom>
        </p:spPr>
      </p:pic>
      <p:pic>
        <p:nvPicPr>
          <p:cNvPr id="5" name="Picture 4">
            <a:extLst>
              <a:ext uri="{FF2B5EF4-FFF2-40B4-BE49-F238E27FC236}">
                <a16:creationId xmlns:a16="http://schemas.microsoft.com/office/drawing/2014/main" id="{11AF7C53-8CE1-498B-BE68-F5F79392FC5E}"/>
              </a:ext>
            </a:extLst>
          </p:cNvPr>
          <p:cNvPicPr>
            <a:picLocks noChangeAspect="1"/>
          </p:cNvPicPr>
          <p:nvPr/>
        </p:nvPicPr>
        <p:blipFill>
          <a:blip r:embed="rId4"/>
          <a:stretch>
            <a:fillRect/>
          </a:stretch>
        </p:blipFill>
        <p:spPr>
          <a:xfrm>
            <a:off x="1736409" y="2422162"/>
            <a:ext cx="4303712" cy="420228"/>
          </a:xfrm>
          <a:prstGeom prst="rect">
            <a:avLst/>
          </a:prstGeom>
        </p:spPr>
      </p:pic>
      <p:pic>
        <p:nvPicPr>
          <p:cNvPr id="6" name="Picture 5">
            <a:extLst>
              <a:ext uri="{FF2B5EF4-FFF2-40B4-BE49-F238E27FC236}">
                <a16:creationId xmlns:a16="http://schemas.microsoft.com/office/drawing/2014/main" id="{1F4819D3-418D-41A4-A606-A79F15BEC6A7}"/>
              </a:ext>
            </a:extLst>
          </p:cNvPr>
          <p:cNvPicPr>
            <a:picLocks noChangeAspect="1"/>
          </p:cNvPicPr>
          <p:nvPr/>
        </p:nvPicPr>
        <p:blipFill>
          <a:blip r:embed="rId5"/>
          <a:stretch>
            <a:fillRect/>
          </a:stretch>
        </p:blipFill>
        <p:spPr>
          <a:xfrm>
            <a:off x="1781175" y="3263347"/>
            <a:ext cx="4990465" cy="368861"/>
          </a:xfrm>
          <a:prstGeom prst="rect">
            <a:avLst/>
          </a:prstGeom>
        </p:spPr>
      </p:pic>
      <p:pic>
        <p:nvPicPr>
          <p:cNvPr id="8" name="Picture 7">
            <a:extLst>
              <a:ext uri="{FF2B5EF4-FFF2-40B4-BE49-F238E27FC236}">
                <a16:creationId xmlns:a16="http://schemas.microsoft.com/office/drawing/2014/main" id="{73EE03AC-5FC1-4EA4-9EB7-E121CE0E2970}"/>
              </a:ext>
            </a:extLst>
          </p:cNvPr>
          <p:cNvPicPr>
            <a:picLocks noChangeAspect="1"/>
          </p:cNvPicPr>
          <p:nvPr/>
        </p:nvPicPr>
        <p:blipFill>
          <a:blip r:embed="rId6"/>
          <a:stretch>
            <a:fillRect/>
          </a:stretch>
        </p:blipFill>
        <p:spPr>
          <a:xfrm>
            <a:off x="1736409" y="2809257"/>
            <a:ext cx="4699952" cy="379721"/>
          </a:xfrm>
          <a:prstGeom prst="rect">
            <a:avLst/>
          </a:prstGeom>
        </p:spPr>
      </p:pic>
      <p:pic>
        <p:nvPicPr>
          <p:cNvPr id="10" name="Picture 9">
            <a:extLst>
              <a:ext uri="{FF2B5EF4-FFF2-40B4-BE49-F238E27FC236}">
                <a16:creationId xmlns:a16="http://schemas.microsoft.com/office/drawing/2014/main" id="{242F394F-BC95-44F0-BF76-10E481607E95}"/>
              </a:ext>
            </a:extLst>
          </p:cNvPr>
          <p:cNvPicPr>
            <a:picLocks noChangeAspect="1"/>
          </p:cNvPicPr>
          <p:nvPr/>
        </p:nvPicPr>
        <p:blipFill>
          <a:blip r:embed="rId7"/>
          <a:stretch>
            <a:fillRect/>
          </a:stretch>
        </p:blipFill>
        <p:spPr>
          <a:xfrm>
            <a:off x="1781175" y="3662051"/>
            <a:ext cx="8698865" cy="785450"/>
          </a:xfrm>
          <a:prstGeom prst="rect">
            <a:avLst/>
          </a:prstGeom>
        </p:spPr>
      </p:pic>
      <p:pic>
        <p:nvPicPr>
          <p:cNvPr id="11" name="Picture 10">
            <a:extLst>
              <a:ext uri="{FF2B5EF4-FFF2-40B4-BE49-F238E27FC236}">
                <a16:creationId xmlns:a16="http://schemas.microsoft.com/office/drawing/2014/main" id="{A2ACA26C-4A0C-4744-B1D0-8D3FF04D6A32}"/>
              </a:ext>
            </a:extLst>
          </p:cNvPr>
          <p:cNvPicPr>
            <a:picLocks noChangeAspect="1"/>
          </p:cNvPicPr>
          <p:nvPr/>
        </p:nvPicPr>
        <p:blipFill>
          <a:blip r:embed="rId8"/>
          <a:stretch>
            <a:fillRect/>
          </a:stretch>
        </p:blipFill>
        <p:spPr>
          <a:xfrm>
            <a:off x="1736408" y="4455624"/>
            <a:ext cx="8403272" cy="467254"/>
          </a:xfrm>
          <a:prstGeom prst="rect">
            <a:avLst/>
          </a:prstGeom>
        </p:spPr>
      </p:pic>
      <p:pic>
        <p:nvPicPr>
          <p:cNvPr id="13" name="Picture 12">
            <a:extLst>
              <a:ext uri="{FF2B5EF4-FFF2-40B4-BE49-F238E27FC236}">
                <a16:creationId xmlns:a16="http://schemas.microsoft.com/office/drawing/2014/main" id="{0F7F6307-2FC3-4FA5-A89B-98E86A1CFCC1}"/>
              </a:ext>
            </a:extLst>
          </p:cNvPr>
          <p:cNvPicPr>
            <a:picLocks noChangeAspect="1"/>
          </p:cNvPicPr>
          <p:nvPr/>
        </p:nvPicPr>
        <p:blipFill>
          <a:blip r:embed="rId9"/>
          <a:stretch>
            <a:fillRect/>
          </a:stretch>
        </p:blipFill>
        <p:spPr>
          <a:xfrm>
            <a:off x="1736408" y="4931001"/>
            <a:ext cx="7112952" cy="536295"/>
          </a:xfrm>
          <a:prstGeom prst="rect">
            <a:avLst/>
          </a:prstGeom>
        </p:spPr>
      </p:pic>
    </p:spTree>
    <p:extLst>
      <p:ext uri="{BB962C8B-B14F-4D97-AF65-F5344CB8AC3E}">
        <p14:creationId xmlns:p14="http://schemas.microsoft.com/office/powerpoint/2010/main" val="111776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Parameter Sharing</a:t>
            </a:r>
          </a:p>
        </p:txBody>
      </p:sp>
    </p:spTree>
    <p:extLst>
      <p:ext uri="{BB962C8B-B14F-4D97-AF65-F5344CB8AC3E}">
        <p14:creationId xmlns:p14="http://schemas.microsoft.com/office/powerpoint/2010/main" val="1930329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mj-lt"/>
                <a:ea typeface="Segoe UI" panose="020B0502040204020203" pitchFamily="34" charset="0"/>
                <a:cs typeface="Segoe UI" panose="020B0502040204020203" pitchFamily="34" charset="0"/>
              </a:rPr>
              <a:t>The weights of the convolutional kernel are </a:t>
            </a:r>
            <a:r>
              <a:rPr lang="en-US" sz="2800" b="1" dirty="0">
                <a:latin typeface="+mj-lt"/>
                <a:ea typeface="Segoe UI" panose="020B0502040204020203" pitchFamily="34" charset="0"/>
                <a:cs typeface="Segoe UI" panose="020B0502040204020203" pitchFamily="34" charset="0"/>
              </a:rPr>
              <a:t>learned</a:t>
            </a:r>
          </a:p>
          <a:p>
            <a:r>
              <a:rPr lang="en-US" sz="2800" dirty="0">
                <a:latin typeface="+mj-lt"/>
                <a:ea typeface="Segoe UI" panose="020B0502040204020203" pitchFamily="34" charset="0"/>
                <a:cs typeface="Segoe UI" panose="020B0502040204020203" pitchFamily="34" charset="0"/>
              </a:rPr>
              <a:t>Each weight of a fully connected network must be learned independently</a:t>
            </a:r>
          </a:p>
          <a:p>
            <a:r>
              <a:rPr lang="en-US" sz="2800" dirty="0">
                <a:latin typeface="+mj-lt"/>
                <a:ea typeface="Segoe UI" panose="020B0502040204020203" pitchFamily="34" charset="0"/>
                <a:cs typeface="Segoe UI" panose="020B0502040204020203" pitchFamily="34" charset="0"/>
              </a:rPr>
              <a:t>CNNs are efficient to train, since fewer parameters</a:t>
            </a:r>
          </a:p>
          <a:p>
            <a:r>
              <a:rPr lang="en-US" sz="2800" dirty="0">
                <a:latin typeface="+mj-lt"/>
                <a:ea typeface="Segoe UI" panose="020B0502040204020203" pitchFamily="34" charset="0"/>
                <a:cs typeface="Segoe UI" panose="020B0502040204020203" pitchFamily="34" charset="0"/>
              </a:rPr>
              <a:t>CNNs use </a:t>
            </a:r>
            <a:r>
              <a:rPr lang="en-US" sz="2800" b="1" dirty="0">
                <a:latin typeface="+mj-lt"/>
                <a:ea typeface="Segoe UI" panose="020B0502040204020203" pitchFamily="34" charset="0"/>
                <a:cs typeface="Segoe UI" panose="020B0502040204020203" pitchFamily="34" charset="0"/>
              </a:rPr>
              <a:t>parameter sharing</a:t>
            </a:r>
          </a:p>
          <a:p>
            <a:pPr lvl="1">
              <a:buFont typeface="Wingdings" panose="05000000000000000000" pitchFamily="2" charset="2"/>
              <a:buChar char="§"/>
            </a:pPr>
            <a:r>
              <a:rPr lang="en-US" sz="2400" b="1" dirty="0">
                <a:latin typeface="+mj-lt"/>
                <a:ea typeface="Segoe UI" panose="020B0502040204020203" pitchFamily="34" charset="0"/>
                <a:cs typeface="Segoe UI" panose="020B0502040204020203" pitchFamily="34" charset="0"/>
              </a:rPr>
              <a:t>Statistical strength </a:t>
            </a:r>
            <a:r>
              <a:rPr lang="en-US" sz="2400" dirty="0">
                <a:latin typeface="+mj-lt"/>
                <a:ea typeface="Segoe UI" panose="020B0502040204020203" pitchFamily="34" charset="0"/>
                <a:cs typeface="Segoe UI" panose="020B0502040204020203" pitchFamily="34" charset="0"/>
              </a:rPr>
              <a:t>from more samples per weight</a:t>
            </a:r>
          </a:p>
          <a:p>
            <a:pPr lvl="1">
              <a:buFont typeface="Wingdings" panose="05000000000000000000" pitchFamily="2" charset="2"/>
              <a:buChar char="§"/>
            </a:pPr>
            <a:r>
              <a:rPr lang="en-US" sz="2400" dirty="0">
                <a:latin typeface="+mj-lt"/>
                <a:ea typeface="Segoe UI" panose="020B0502040204020203" pitchFamily="34" charset="0"/>
                <a:cs typeface="Segoe UI" panose="020B0502040204020203" pitchFamily="34" charset="0"/>
              </a:rPr>
              <a:t>Reduced variance of parameter estimates</a:t>
            </a:r>
          </a:p>
          <a:p>
            <a:r>
              <a:rPr lang="en-GB" sz="2800" dirty="0">
                <a:latin typeface="+mj-lt"/>
                <a:ea typeface="Segoe UI" panose="020B0502040204020203" pitchFamily="34" charset="0"/>
                <a:cs typeface="Segoe UI" panose="020B0502040204020203" pitchFamily="34" charset="0"/>
              </a:rPr>
              <a:t>Weights are learned using backpropagation and gradient descent methods</a:t>
            </a:r>
          </a:p>
          <a:p>
            <a:r>
              <a:rPr lang="en-GB" sz="2800" dirty="0">
                <a:latin typeface="+mj-lt"/>
                <a:ea typeface="Segoe UI" panose="020B0502040204020203" pitchFamily="34" charset="0"/>
                <a:cs typeface="Segoe UI" panose="020B0502040204020203" pitchFamily="34" charset="0"/>
              </a:rPr>
              <a:t>Also called </a:t>
            </a:r>
            <a:r>
              <a:rPr lang="en-GB" sz="2800" b="1" dirty="0">
                <a:latin typeface="+mj-lt"/>
                <a:ea typeface="Segoe UI" panose="020B0502040204020203" pitchFamily="34" charset="0"/>
                <a:cs typeface="Segoe UI" panose="020B0502040204020203" pitchFamily="34" charset="0"/>
              </a:rPr>
              <a:t>tied weights </a:t>
            </a:r>
            <a:r>
              <a:rPr lang="en-GB" sz="2800" dirty="0">
                <a:latin typeface="+mj-lt"/>
                <a:ea typeface="Segoe UI" panose="020B0502040204020203" pitchFamily="34" charset="0"/>
                <a:cs typeface="Segoe UI" panose="020B0502040204020203" pitchFamily="34" charset="0"/>
              </a:rPr>
              <a:t>or </a:t>
            </a:r>
            <a:r>
              <a:rPr lang="en-GB" sz="2800" b="1" dirty="0">
                <a:latin typeface="+mj-lt"/>
                <a:ea typeface="Segoe UI" panose="020B0502040204020203" pitchFamily="34" charset="0"/>
                <a:cs typeface="Segoe UI" panose="020B0502040204020203" pitchFamily="34" charset="0"/>
              </a:rPr>
              <a:t>sparse interaction</a:t>
            </a:r>
          </a:p>
        </p:txBody>
      </p:sp>
    </p:spTree>
    <p:extLst>
      <p:ext uri="{BB962C8B-B14F-4D97-AF65-F5344CB8AC3E}">
        <p14:creationId xmlns:p14="http://schemas.microsoft.com/office/powerpoint/2010/main" val="3478572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of fully connected network are independent</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EFC02CCF-F46B-408D-9A1A-436758FC23DD}"/>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B8A0EB8-7503-4CE5-AA79-94565667065B}"/>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EBAF7C67-1E3B-4406-B4B3-EE3DE38851D4}"/>
              </a:ext>
            </a:extLst>
          </p:cNvPr>
          <p:cNvCxnSpPr>
            <a:cxnSpLocks/>
            <a:stCxn id="9" idx="0"/>
            <a:endCxn id="4"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5C414A8A-50A8-45C9-A744-2D16AFD35447}"/>
              </a:ext>
            </a:extLst>
          </p:cNvPr>
          <p:cNvCxnSpPr>
            <a:cxnSpLocks/>
            <a:stCxn id="13"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7DEDC3-856A-4CBE-B15D-6A998E794B36}"/>
              </a:ext>
            </a:extLst>
          </p:cNvPr>
          <p:cNvCxnSpPr>
            <a:cxnSpLocks/>
            <a:stCxn id="9" idx="0"/>
            <a:endCxn id="6"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1C04B03-5075-471D-AEAD-1EB39882078D}"/>
              </a:ext>
            </a:extLst>
          </p:cNvPr>
          <p:cNvCxnSpPr>
            <a:cxnSpLocks/>
            <a:stCxn id="9" idx="0"/>
            <a:endCxn id="7"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4B0419B-E663-499D-8B3A-0B34EEE54CE7}"/>
              </a:ext>
            </a:extLst>
          </p:cNvPr>
          <p:cNvCxnSpPr>
            <a:cxnSpLocks/>
            <a:stCxn id="9" idx="7"/>
            <a:endCxn id="8"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80A4112-B05B-4CB3-9826-E90DC4C6E1DE}"/>
              </a:ext>
            </a:extLst>
          </p:cNvPr>
          <p:cNvCxnSpPr>
            <a:cxnSpLocks/>
            <a:stCxn id="10" idx="0"/>
            <a:endCxn id="4"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774C908-ADB6-438B-8040-1904D47A223E}"/>
              </a:ext>
            </a:extLst>
          </p:cNvPr>
          <p:cNvCxnSpPr>
            <a:cxnSpLocks/>
            <a:stCxn id="10" idx="0"/>
            <a:endCxn id="7"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10C9E07-2FD3-4AC7-94A9-F782CE0ED680}"/>
              </a:ext>
            </a:extLst>
          </p:cNvPr>
          <p:cNvCxnSpPr>
            <a:cxnSpLocks/>
            <a:stCxn id="10" idx="7"/>
            <a:endCxn id="8"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41E2DC6-EB90-4A22-BA1B-053FF4324676}"/>
              </a:ext>
            </a:extLst>
          </p:cNvPr>
          <p:cNvCxnSpPr>
            <a:cxnSpLocks/>
            <a:stCxn id="11" idx="0"/>
            <a:endCxn id="8"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54644E2-11B0-4BE1-930A-6CDC7EAF3336}"/>
              </a:ext>
            </a:extLst>
          </p:cNvPr>
          <p:cNvCxnSpPr>
            <a:cxnSpLocks/>
            <a:stCxn id="11" idx="0"/>
            <a:endCxn id="4"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EB90FC8F-3DC9-41B6-BECA-F76A19DA10BF}"/>
              </a:ext>
            </a:extLst>
          </p:cNvPr>
          <p:cNvCxnSpPr>
            <a:cxnSpLocks/>
            <a:stCxn id="12" idx="0"/>
            <a:endCxn id="8"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B39710F-CD2C-4A40-9F0A-C4955FB6199C}"/>
              </a:ext>
            </a:extLst>
          </p:cNvPr>
          <p:cNvCxnSpPr>
            <a:cxnSpLocks/>
            <a:stCxn id="12" idx="0"/>
            <a:endCxn id="4"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EDD0558-E4AC-4BCF-B7BE-0B628FC66648}"/>
              </a:ext>
            </a:extLst>
          </p:cNvPr>
          <p:cNvCxnSpPr>
            <a:cxnSpLocks/>
            <a:stCxn id="12" idx="1"/>
            <a:endCxn id="5"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84FC0AC5-F7C2-456D-9A36-8D29CDB6E62F}"/>
              </a:ext>
            </a:extLst>
          </p:cNvPr>
          <p:cNvCxnSpPr>
            <a:cxnSpLocks/>
            <a:stCxn id="13" idx="0"/>
            <a:endCxn id="6"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ECFDF33-1273-45AC-B285-E95823684FA7}"/>
              </a:ext>
            </a:extLst>
          </p:cNvPr>
          <p:cNvCxnSpPr>
            <a:cxnSpLocks/>
            <a:stCxn id="13" idx="1"/>
            <a:endCxn id="5"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DFCFAE46-F98D-4EB2-BDC7-791062735A83}"/>
              </a:ext>
            </a:extLst>
          </p:cNvPr>
          <p:cNvCxnSpPr>
            <a:cxnSpLocks/>
            <a:stCxn id="13" idx="1"/>
            <a:endCxn id="4"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6" name="Content Placeholder 6">
            <a:extLst>
              <a:ext uri="{FF2B5EF4-FFF2-40B4-BE49-F238E27FC236}">
                <a16:creationId xmlns:a16="http://schemas.microsoft.com/office/drawing/2014/main" id="{36A5D568-A12F-4A98-86D3-9BB0054E110B}"/>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e.g. requires 5</a:t>
            </a:r>
            <a:r>
              <a:rPr lang="en-US" sz="2800" baseline="30000" dirty="0">
                <a:latin typeface="Segoe UI" panose="020B0502040204020203" pitchFamily="34" charset="0"/>
                <a:ea typeface="Segoe UI" panose="020B0502040204020203" pitchFamily="34" charset="0"/>
                <a:cs typeface="Segoe UI" panose="020B0502040204020203" pitchFamily="34" charset="0"/>
              </a:rPr>
              <a:t>2</a:t>
            </a:r>
            <a:r>
              <a:rPr lang="en-US" sz="2800" dirty="0">
                <a:latin typeface="Segoe UI" panose="020B0502040204020203" pitchFamily="34" charset="0"/>
                <a:ea typeface="Segoe UI" panose="020B0502040204020203" pitchFamily="34" charset="0"/>
                <a:cs typeface="Segoe UI" panose="020B0502040204020203" pitchFamily="34" charset="0"/>
              </a:rPr>
              <a:t> = 25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14350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3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Parameter Sharing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9"/>
            <a:ext cx="11525250" cy="67437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Weights are shared in CNN</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5" name="Oval 4">
            <a:extLst>
              <a:ext uri="{FF2B5EF4-FFF2-40B4-BE49-F238E27FC236}">
                <a16:creationId xmlns:a16="http://schemas.microsoft.com/office/drawing/2014/main" id="{C323BA5D-FF85-4452-B935-9EBD0C55411E}"/>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48D46736-4862-4FF6-86E4-EC850E6F438B}"/>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A3D01327-C2F1-4273-87FD-F722DB25ACFC}"/>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58A136-6CE3-4499-B302-AF8131AF335C}"/>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5797D6D-8EB5-47CD-B43F-95EC638FCFFC}"/>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40C693A-ECB3-4A0F-AA98-7344E8BEFED1}"/>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7408D1E2-517D-4451-9CD8-6BD73174C2FE}"/>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5D01CCF-54D9-442E-AEAD-A26B7F866589}"/>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69A841B-C6F3-4540-B17E-AD872E24CD3E}"/>
              </a:ext>
            </a:extLst>
          </p:cNvPr>
          <p:cNvCxnSpPr>
            <a:cxnSpLocks/>
            <a:stCxn id="10"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11FA7DC-1752-41CA-A8C1-59B1CC3AB3CD}"/>
              </a:ext>
            </a:extLst>
          </p:cNvPr>
          <p:cNvCxnSpPr>
            <a:cxnSpLocks/>
            <a:stCxn id="11"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263FD6D-3625-4C01-9D85-3136C36B79FE}"/>
              </a:ext>
            </a:extLst>
          </p:cNvPr>
          <p:cNvCxnSpPr>
            <a:cxnSpLocks/>
            <a:stCxn id="12"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66C945BB-52E7-4DF1-AD3A-8E2B12B0C86C}"/>
              </a:ext>
            </a:extLst>
          </p:cNvPr>
          <p:cNvCxnSpPr>
            <a:cxnSpLocks/>
            <a:stCxn id="9" idx="0"/>
            <a:endCxn id="5"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6298058-4335-43E1-A1B8-81C1B8D4023F}"/>
              </a:ext>
            </a:extLst>
          </p:cNvPr>
          <p:cNvCxnSpPr>
            <a:cxnSpLocks/>
            <a:stCxn id="10" idx="0"/>
            <a:endCxn id="6"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E6F04F8F-1EE8-4B8D-B019-29D52657BC27}"/>
              </a:ext>
            </a:extLst>
          </p:cNvPr>
          <p:cNvCxnSpPr>
            <a:cxnSpLocks/>
            <a:stCxn id="11" idx="0"/>
            <a:endCxn id="7"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5EA6A1F-45A1-474B-9E9D-0F05B21D6323}"/>
              </a:ext>
            </a:extLst>
          </p:cNvPr>
          <p:cNvCxnSpPr>
            <a:cxnSpLocks/>
            <a:stCxn id="11" idx="1"/>
            <a:endCxn id="5"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BC90081-0F99-470A-AC34-B6A6B0A26225}"/>
              </a:ext>
            </a:extLst>
          </p:cNvPr>
          <p:cNvCxnSpPr>
            <a:cxnSpLocks/>
            <a:stCxn id="12" idx="0"/>
            <a:endCxn id="6"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A1A694D-3A64-49D2-9A5C-A70730E278AC}"/>
              </a:ext>
            </a:extLst>
          </p:cNvPr>
          <p:cNvCxnSpPr>
            <a:cxnSpLocks/>
            <a:stCxn id="13" idx="0"/>
            <a:endCxn id="7"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A56E1365-DE69-4547-8A3A-D4C6DC4EB93F}"/>
              </a:ext>
            </a:extLst>
          </p:cNvPr>
          <p:cNvSpPr txBox="1"/>
          <p:nvPr/>
        </p:nvSpPr>
        <p:spPr>
          <a:xfrm>
            <a:off x="3121750" y="2672498"/>
            <a:ext cx="476250" cy="369332"/>
          </a:xfrm>
          <a:prstGeom prst="rect">
            <a:avLst/>
          </a:prstGeom>
          <a:noFill/>
        </p:spPr>
        <p:txBody>
          <a:bodyPr wrap="square" rtlCol="0">
            <a:spAutoFit/>
          </a:bodyPr>
          <a:lstStyle/>
          <a:p>
            <a:pPr algn="ctr"/>
            <a:r>
              <a:rPr lang="en-US" dirty="0"/>
              <a:t>W</a:t>
            </a:r>
            <a:r>
              <a:rPr lang="en-US" baseline="-25000" dirty="0"/>
              <a:t>1</a:t>
            </a:r>
          </a:p>
        </p:txBody>
      </p:sp>
      <p:sp>
        <p:nvSpPr>
          <p:cNvPr id="43" name="TextBox 42">
            <a:extLst>
              <a:ext uri="{FF2B5EF4-FFF2-40B4-BE49-F238E27FC236}">
                <a16:creationId xmlns:a16="http://schemas.microsoft.com/office/drawing/2014/main" id="{1030DAE1-7AF1-4161-A55C-30524707A517}"/>
              </a:ext>
            </a:extLst>
          </p:cNvPr>
          <p:cNvSpPr txBox="1"/>
          <p:nvPr/>
        </p:nvSpPr>
        <p:spPr>
          <a:xfrm>
            <a:off x="3467207" y="2943397"/>
            <a:ext cx="476250" cy="369332"/>
          </a:xfrm>
          <a:prstGeom prst="rect">
            <a:avLst/>
          </a:prstGeom>
          <a:noFill/>
        </p:spPr>
        <p:txBody>
          <a:bodyPr wrap="square" rtlCol="0">
            <a:spAutoFit/>
          </a:bodyPr>
          <a:lstStyle/>
          <a:p>
            <a:pPr algn="ctr"/>
            <a:r>
              <a:rPr lang="en-US" dirty="0"/>
              <a:t>W</a:t>
            </a:r>
            <a:r>
              <a:rPr lang="en-US" baseline="-25000" dirty="0"/>
              <a:t>2</a:t>
            </a:r>
          </a:p>
        </p:txBody>
      </p:sp>
      <p:sp>
        <p:nvSpPr>
          <p:cNvPr id="44" name="TextBox 43">
            <a:extLst>
              <a:ext uri="{FF2B5EF4-FFF2-40B4-BE49-F238E27FC236}">
                <a16:creationId xmlns:a16="http://schemas.microsoft.com/office/drawing/2014/main" id="{7A1CB4DB-B094-4491-99A9-B7DB735D0E53}"/>
              </a:ext>
            </a:extLst>
          </p:cNvPr>
          <p:cNvSpPr txBox="1"/>
          <p:nvPr/>
        </p:nvSpPr>
        <p:spPr>
          <a:xfrm>
            <a:off x="4208561" y="2672498"/>
            <a:ext cx="476250" cy="369332"/>
          </a:xfrm>
          <a:prstGeom prst="rect">
            <a:avLst/>
          </a:prstGeom>
          <a:noFill/>
        </p:spPr>
        <p:txBody>
          <a:bodyPr wrap="square" rtlCol="0">
            <a:spAutoFit/>
          </a:bodyPr>
          <a:lstStyle/>
          <a:p>
            <a:pPr algn="ctr"/>
            <a:r>
              <a:rPr lang="en-US" dirty="0"/>
              <a:t>W</a:t>
            </a:r>
            <a:r>
              <a:rPr lang="en-US" baseline="-25000" dirty="0"/>
              <a:t>3</a:t>
            </a:r>
          </a:p>
        </p:txBody>
      </p:sp>
      <p:sp>
        <p:nvSpPr>
          <p:cNvPr id="45" name="TextBox 44">
            <a:extLst>
              <a:ext uri="{FF2B5EF4-FFF2-40B4-BE49-F238E27FC236}">
                <a16:creationId xmlns:a16="http://schemas.microsoft.com/office/drawing/2014/main" id="{BF1102F4-9B5A-4B64-AFEF-2B5672E02567}"/>
              </a:ext>
            </a:extLst>
          </p:cNvPr>
          <p:cNvSpPr txBox="1"/>
          <p:nvPr/>
        </p:nvSpPr>
        <p:spPr>
          <a:xfrm>
            <a:off x="5027560" y="2672162"/>
            <a:ext cx="476250" cy="369332"/>
          </a:xfrm>
          <a:prstGeom prst="rect">
            <a:avLst/>
          </a:prstGeom>
          <a:noFill/>
        </p:spPr>
        <p:txBody>
          <a:bodyPr wrap="square" rtlCol="0">
            <a:spAutoFit/>
          </a:bodyPr>
          <a:lstStyle/>
          <a:p>
            <a:pPr algn="ctr"/>
            <a:r>
              <a:rPr lang="en-US" dirty="0"/>
              <a:t>W</a:t>
            </a:r>
            <a:r>
              <a:rPr lang="en-US" baseline="-25000" dirty="0"/>
              <a:t>1</a:t>
            </a:r>
          </a:p>
        </p:txBody>
      </p:sp>
      <p:sp>
        <p:nvSpPr>
          <p:cNvPr id="46" name="TextBox 45">
            <a:extLst>
              <a:ext uri="{FF2B5EF4-FFF2-40B4-BE49-F238E27FC236}">
                <a16:creationId xmlns:a16="http://schemas.microsoft.com/office/drawing/2014/main" id="{622DE2B3-250D-420A-8F74-93194D02C972}"/>
              </a:ext>
            </a:extLst>
          </p:cNvPr>
          <p:cNvSpPr txBox="1"/>
          <p:nvPr/>
        </p:nvSpPr>
        <p:spPr>
          <a:xfrm>
            <a:off x="6114371" y="2672162"/>
            <a:ext cx="476250" cy="369332"/>
          </a:xfrm>
          <a:prstGeom prst="rect">
            <a:avLst/>
          </a:prstGeom>
          <a:noFill/>
        </p:spPr>
        <p:txBody>
          <a:bodyPr wrap="square" rtlCol="0">
            <a:spAutoFit/>
          </a:bodyPr>
          <a:lstStyle/>
          <a:p>
            <a:pPr algn="ctr"/>
            <a:r>
              <a:rPr lang="en-US" dirty="0"/>
              <a:t>W</a:t>
            </a:r>
            <a:r>
              <a:rPr lang="en-US" baseline="-25000" dirty="0"/>
              <a:t>3</a:t>
            </a:r>
          </a:p>
        </p:txBody>
      </p:sp>
      <p:sp>
        <p:nvSpPr>
          <p:cNvPr id="47" name="TextBox 46">
            <a:extLst>
              <a:ext uri="{FF2B5EF4-FFF2-40B4-BE49-F238E27FC236}">
                <a16:creationId xmlns:a16="http://schemas.microsoft.com/office/drawing/2014/main" id="{061DB5EB-D181-44ED-B64D-E70A03EAF0CA}"/>
              </a:ext>
            </a:extLst>
          </p:cNvPr>
          <p:cNvSpPr txBox="1"/>
          <p:nvPr/>
        </p:nvSpPr>
        <p:spPr>
          <a:xfrm>
            <a:off x="5407058" y="2932850"/>
            <a:ext cx="476250" cy="369332"/>
          </a:xfrm>
          <a:prstGeom prst="rect">
            <a:avLst/>
          </a:prstGeom>
          <a:noFill/>
        </p:spPr>
        <p:txBody>
          <a:bodyPr wrap="square" rtlCol="0">
            <a:spAutoFit/>
          </a:bodyPr>
          <a:lstStyle/>
          <a:p>
            <a:pPr algn="ctr"/>
            <a:r>
              <a:rPr lang="en-US" dirty="0"/>
              <a:t>W</a:t>
            </a:r>
            <a:r>
              <a:rPr lang="en-US" baseline="-25000" dirty="0"/>
              <a:t>2</a:t>
            </a:r>
          </a:p>
        </p:txBody>
      </p:sp>
      <p:sp>
        <p:nvSpPr>
          <p:cNvPr id="48" name="TextBox 47">
            <a:extLst>
              <a:ext uri="{FF2B5EF4-FFF2-40B4-BE49-F238E27FC236}">
                <a16:creationId xmlns:a16="http://schemas.microsoft.com/office/drawing/2014/main" id="{67087129-9440-497C-9E1F-7C7C87012D02}"/>
              </a:ext>
            </a:extLst>
          </p:cNvPr>
          <p:cNvSpPr txBox="1"/>
          <p:nvPr/>
        </p:nvSpPr>
        <p:spPr>
          <a:xfrm>
            <a:off x="7024240" y="2596146"/>
            <a:ext cx="476250" cy="369332"/>
          </a:xfrm>
          <a:prstGeom prst="rect">
            <a:avLst/>
          </a:prstGeom>
          <a:noFill/>
        </p:spPr>
        <p:txBody>
          <a:bodyPr wrap="square" rtlCol="0">
            <a:spAutoFit/>
          </a:bodyPr>
          <a:lstStyle/>
          <a:p>
            <a:pPr algn="ctr"/>
            <a:r>
              <a:rPr lang="en-US" dirty="0"/>
              <a:t>W</a:t>
            </a:r>
            <a:r>
              <a:rPr lang="en-US" baseline="-25000" dirty="0"/>
              <a:t>1</a:t>
            </a:r>
          </a:p>
        </p:txBody>
      </p:sp>
      <p:sp>
        <p:nvSpPr>
          <p:cNvPr id="49" name="TextBox 48">
            <a:extLst>
              <a:ext uri="{FF2B5EF4-FFF2-40B4-BE49-F238E27FC236}">
                <a16:creationId xmlns:a16="http://schemas.microsoft.com/office/drawing/2014/main" id="{4FDB8361-357F-4DB2-AC56-BC4817AE316E}"/>
              </a:ext>
            </a:extLst>
          </p:cNvPr>
          <p:cNvSpPr txBox="1"/>
          <p:nvPr/>
        </p:nvSpPr>
        <p:spPr>
          <a:xfrm>
            <a:off x="8111051" y="2596146"/>
            <a:ext cx="476250" cy="369332"/>
          </a:xfrm>
          <a:prstGeom prst="rect">
            <a:avLst/>
          </a:prstGeom>
          <a:noFill/>
        </p:spPr>
        <p:txBody>
          <a:bodyPr wrap="square" rtlCol="0">
            <a:spAutoFit/>
          </a:bodyPr>
          <a:lstStyle/>
          <a:p>
            <a:pPr algn="ctr"/>
            <a:r>
              <a:rPr lang="en-US" dirty="0"/>
              <a:t>W</a:t>
            </a:r>
            <a:r>
              <a:rPr lang="en-US" baseline="-25000" dirty="0"/>
              <a:t>3</a:t>
            </a:r>
          </a:p>
        </p:txBody>
      </p:sp>
      <p:sp>
        <p:nvSpPr>
          <p:cNvPr id="50" name="TextBox 49">
            <a:extLst>
              <a:ext uri="{FF2B5EF4-FFF2-40B4-BE49-F238E27FC236}">
                <a16:creationId xmlns:a16="http://schemas.microsoft.com/office/drawing/2014/main" id="{262D81D6-1F57-4470-BA62-36316616BBCB}"/>
              </a:ext>
            </a:extLst>
          </p:cNvPr>
          <p:cNvSpPr txBox="1"/>
          <p:nvPr/>
        </p:nvSpPr>
        <p:spPr>
          <a:xfrm>
            <a:off x="7403738" y="2856834"/>
            <a:ext cx="476250" cy="369332"/>
          </a:xfrm>
          <a:prstGeom prst="rect">
            <a:avLst/>
          </a:prstGeom>
          <a:noFill/>
        </p:spPr>
        <p:txBody>
          <a:bodyPr wrap="square" rtlCol="0">
            <a:spAutoFit/>
          </a:bodyPr>
          <a:lstStyle/>
          <a:p>
            <a:pPr algn="ctr"/>
            <a:r>
              <a:rPr lang="en-US" dirty="0"/>
              <a:t>W</a:t>
            </a:r>
            <a:r>
              <a:rPr lang="en-US" baseline="-25000" dirty="0"/>
              <a:t>2</a:t>
            </a:r>
          </a:p>
        </p:txBody>
      </p:sp>
      <p:sp>
        <p:nvSpPr>
          <p:cNvPr id="51" name="Content Placeholder 6">
            <a:extLst>
              <a:ext uri="{FF2B5EF4-FFF2-40B4-BE49-F238E27FC236}">
                <a16:creationId xmlns:a16="http://schemas.microsoft.com/office/drawing/2014/main" id="{C2287246-F3E2-4194-9D1D-3C4D9116B563}"/>
              </a:ext>
            </a:extLst>
          </p:cNvPr>
          <p:cNvSpPr txBox="1">
            <a:spLocks/>
          </p:cNvSpPr>
          <p:nvPr/>
        </p:nvSpPr>
        <p:spPr>
          <a:xfrm>
            <a:off x="455948" y="5421074"/>
            <a:ext cx="11525250" cy="6743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ea typeface="Segoe UI" panose="020B0502040204020203" pitchFamily="34" charset="0"/>
                <a:cs typeface="Segoe UI" panose="020B0502040204020203" pitchFamily="34" charset="0"/>
              </a:rPr>
              <a:t>Requires 3 weights </a:t>
            </a:r>
            <a:endParaRPr lang="en-US" sz="2800" b="1"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258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93"/>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0"/>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9" grpId="0" animBg="1"/>
      <p:bldP spid="10" grpId="0" animBg="1"/>
      <p:bldP spid="11" grpId="0" animBg="1"/>
      <p:bldP spid="12" grpId="0" animBg="1"/>
      <p:bldP spid="13" grpId="0" animBg="1"/>
      <p:bldP spid="42" grpId="0"/>
      <p:bldP spid="43" grpId="0"/>
      <p:bldP spid="44" grpId="0"/>
      <p:bldP spid="45" grpId="0"/>
      <p:bldP spid="46" grpId="0"/>
      <p:bldP spid="47" grpId="0"/>
      <p:bldP spid="48" grpId="0"/>
      <p:bldP spid="49" grpId="0"/>
      <p:bldP spid="5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Pooling and Invariance </a:t>
            </a:r>
          </a:p>
        </p:txBody>
      </p:sp>
    </p:spTree>
    <p:extLst>
      <p:ext uri="{BB962C8B-B14F-4D97-AF65-F5344CB8AC3E}">
        <p14:creationId xmlns:p14="http://schemas.microsoft.com/office/powerpoint/2010/main" val="40193367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Convolution provides reduced dimensionality of input tensor</a:t>
            </a:r>
          </a:p>
          <a:p>
            <a:r>
              <a:rPr lang="en-US" sz="2800" dirty="0">
                <a:latin typeface="Segoe UI" panose="020B0502040204020203" pitchFamily="34" charset="0"/>
                <a:ea typeface="Segoe UI" panose="020B0502040204020203" pitchFamily="34" charset="0"/>
                <a:cs typeface="Segoe UI" panose="020B0502040204020203" pitchFamily="34" charset="0"/>
              </a:rPr>
              <a:t>How can we obtain greater reduction in dimensionality?</a:t>
            </a:r>
          </a:p>
          <a:p>
            <a:r>
              <a:rPr lang="en-US" sz="2800" b="1" dirty="0">
                <a:latin typeface="Segoe UI" panose="020B0502040204020203" pitchFamily="34" charset="0"/>
                <a:ea typeface="Segoe UI" panose="020B0502040204020203" pitchFamily="34" charset="0"/>
                <a:cs typeface="Segoe UI" panose="020B0502040204020203" pitchFamily="34" charset="0"/>
              </a:rPr>
              <a:t>Pooling</a:t>
            </a:r>
            <a:r>
              <a:rPr lang="en-US" sz="2800" dirty="0">
                <a:latin typeface="Segoe UI" panose="020B0502040204020203" pitchFamily="34" charset="0"/>
                <a:ea typeface="Segoe UI" panose="020B0502040204020203" pitchFamily="34" charset="0"/>
                <a:cs typeface="Segoe UI" panose="020B0502040204020203" pitchFamily="34" charset="0"/>
              </a:rPr>
              <a:t> of convolution kernel output values reduces dimensionality</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e.g. 2x2 operator pools 4 values into 1</a:t>
            </a:r>
          </a:p>
          <a:p>
            <a:r>
              <a:rPr lang="en-US" sz="2800" dirty="0">
                <a:latin typeface="Segoe UI" panose="020B0502040204020203" pitchFamily="34" charset="0"/>
                <a:ea typeface="Segoe UI" panose="020B0502040204020203" pitchFamily="34" charset="0"/>
                <a:cs typeface="Segoe UI" panose="020B0502040204020203" pitchFamily="34" charset="0"/>
              </a:rPr>
              <a:t>How to pool?</a:t>
            </a:r>
          </a:p>
          <a:p>
            <a:pPr lvl="1">
              <a:buFont typeface="Wingdings" panose="05000000000000000000" pitchFamily="2" charset="2"/>
              <a:buChar char="§"/>
            </a:pPr>
            <a:r>
              <a:rPr lang="en-US" sz="2400" dirty="0">
                <a:latin typeface="Segoe UI" panose="020B0502040204020203" pitchFamily="34" charset="0"/>
                <a:ea typeface="Segoe UI" panose="020B0502040204020203" pitchFamily="34" charset="0"/>
                <a:cs typeface="Segoe UI" panose="020B0502040204020203" pitchFamily="34" charset="0"/>
              </a:rPr>
              <a:t>Average pooling?</a:t>
            </a:r>
          </a:p>
          <a:p>
            <a:pPr lvl="1">
              <a:buFont typeface="Wingdings" panose="05000000000000000000" pitchFamily="2" charset="2"/>
              <a:buChar char="§"/>
            </a:pPr>
            <a:r>
              <a:rPr lang="en-US" sz="2400" b="1" dirty="0">
                <a:latin typeface="Segoe UI" panose="020B0502040204020203" pitchFamily="34" charset="0"/>
                <a:ea typeface="Segoe UI" panose="020B0502040204020203" pitchFamily="34" charset="0"/>
                <a:cs typeface="Segoe UI" panose="020B0502040204020203" pitchFamily="34" charset="0"/>
              </a:rPr>
              <a:t>Max pooling</a:t>
            </a:r>
            <a:r>
              <a:rPr lang="en-US" sz="2400" dirty="0">
                <a:latin typeface="Segoe UI" panose="020B0502040204020203" pitchFamily="34" charset="0"/>
                <a:ea typeface="Segoe UI" panose="020B0502040204020203" pitchFamily="34" charset="0"/>
                <a:cs typeface="Segoe UI" panose="020B0502040204020203" pitchFamily="34" charset="0"/>
              </a:rPr>
              <a:t>; simple and highly effective</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65374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sz="2800" b="1" dirty="0">
                <a:latin typeface="+mj-lt"/>
                <a:ea typeface="Segoe UI" panose="020B0502040204020203" pitchFamily="34" charset="0"/>
                <a:cs typeface="Segoe UI" panose="020B0502040204020203" pitchFamily="34" charset="0"/>
              </a:rPr>
              <a:t>Convolutional neural networks (CNNs)</a:t>
            </a:r>
            <a:r>
              <a:rPr lang="en-GB" sz="2800" dirty="0">
                <a:latin typeface="+mj-lt"/>
                <a:ea typeface="Segoe UI" panose="020B0502040204020203" pitchFamily="34" charset="0"/>
                <a:cs typeface="Segoe UI" panose="020B0502040204020203" pitchFamily="34" charset="0"/>
              </a:rPr>
              <a:t> </a:t>
            </a:r>
            <a:r>
              <a:rPr lang="en-GB" sz="2800" b="1" dirty="0">
                <a:latin typeface="+mj-lt"/>
                <a:ea typeface="Segoe UI" panose="020B0502040204020203" pitchFamily="34" charset="0"/>
                <a:cs typeface="Segoe UI" panose="020B0502040204020203" pitchFamily="34" charset="0"/>
              </a:rPr>
              <a:t>learn complex feature maps </a:t>
            </a:r>
          </a:p>
          <a:p>
            <a:pPr lvl="1"/>
            <a:r>
              <a:rPr lang="en-GB" sz="2400" dirty="0">
                <a:latin typeface="+mn-lt"/>
                <a:ea typeface="Segoe UI" panose="020B0502040204020203" pitchFamily="34" charset="0"/>
                <a:cs typeface="Segoe UI" panose="020B0502040204020203" pitchFamily="34" charset="0"/>
              </a:rPr>
              <a:t>Parameters of the feature maps are learned from the data</a:t>
            </a:r>
          </a:p>
          <a:p>
            <a:pPr lvl="1"/>
            <a:r>
              <a:rPr lang="en-GB" sz="2400" dirty="0">
                <a:latin typeface="+mn-lt"/>
                <a:ea typeface="Segoe UI" panose="020B0502040204020203" pitchFamily="34" charset="0"/>
                <a:cs typeface="Segoe UI" panose="020B0502040204020203" pitchFamily="34" charset="0"/>
              </a:rPr>
              <a:t>Features are learned by reducing the loss function</a:t>
            </a:r>
          </a:p>
          <a:p>
            <a:r>
              <a:rPr lang="en-GB" sz="2800" dirty="0">
                <a:latin typeface="+mj-lt"/>
                <a:ea typeface="Segoe UI" panose="020B0502040204020203" pitchFamily="34" charset="0"/>
                <a:cs typeface="Segoe UI" panose="020B0502040204020203" pitchFamily="34" charset="0"/>
              </a:rPr>
              <a:t>CNNs are a powerful alternative to constructing hand engineered features </a:t>
            </a:r>
          </a:p>
          <a:p>
            <a:r>
              <a:rPr lang="en-GB" sz="2800" dirty="0">
                <a:latin typeface="+mj-lt"/>
                <a:ea typeface="Segoe UI" panose="020B0502040204020203" pitchFamily="34" charset="0"/>
                <a:cs typeface="Segoe UI" panose="020B0502040204020203" pitchFamily="34" charset="0"/>
              </a:rPr>
              <a:t>Feature maps created by CNNs are rich and complex</a:t>
            </a:r>
          </a:p>
          <a:p>
            <a:pPr lvl="1"/>
            <a:r>
              <a:rPr lang="en-GB" sz="2400" dirty="0">
                <a:latin typeface="+mj-lt"/>
                <a:ea typeface="Segoe UI" panose="020B0502040204020203" pitchFamily="34" charset="0"/>
                <a:cs typeface="Segoe UI" panose="020B0502040204020203" pitchFamily="34" charset="0"/>
              </a:rPr>
              <a:t> Feature maps have many layers or channels</a:t>
            </a:r>
          </a:p>
          <a:p>
            <a:pPr lvl="1"/>
            <a:r>
              <a:rPr lang="en-GB" sz="2400" dirty="0">
                <a:latin typeface="+mj-lt"/>
                <a:ea typeface="Segoe UI" panose="020B0502040204020203" pitchFamily="34" charset="0"/>
                <a:cs typeface="Segoe UI" panose="020B0502040204020203" pitchFamily="34" charset="0"/>
              </a:rPr>
              <a:t>More complex feature maps have greater capacity</a:t>
            </a:r>
          </a:p>
          <a:p>
            <a:pPr lvl="1"/>
            <a:r>
              <a:rPr lang="en-GB" sz="2400" dirty="0">
                <a:latin typeface="+mj-lt"/>
                <a:ea typeface="Segoe UI" panose="020B0502040204020203" pitchFamily="34" charset="0"/>
                <a:cs typeface="Segoe UI" panose="020B0502040204020203" pitchFamily="34" charset="0"/>
              </a:rPr>
              <a:t>Almost always outperform hand-engineered features </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2590555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09903" y="1104067"/>
            <a:ext cx="11525250" cy="594360"/>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728708" y="25058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234672" y="247798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670089" y="2517521"/>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384271"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088497" y="382335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18212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2554097"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258323" y="383389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stCxn id="9" idx="0"/>
            <a:endCxn id="4" idx="3"/>
          </p:cNvCxnSpPr>
          <p:nvPr/>
        </p:nvCxnSpPr>
        <p:spPr>
          <a:xfrm flipV="1">
            <a:off x="645584" y="2950823"/>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a:stCxn id="11" idx="0"/>
            <a:endCxn id="6" idx="3"/>
          </p:cNvCxnSpPr>
          <p:nvPr/>
        </p:nvCxnSpPr>
        <p:spPr>
          <a:xfrm flipV="1">
            <a:off x="2082610" y="2923007"/>
            <a:ext cx="22859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a:stCxn id="13" idx="0"/>
          </p:cNvCxnSpPr>
          <p:nvPr/>
        </p:nvCxnSpPr>
        <p:spPr>
          <a:xfrm flipV="1">
            <a:off x="3519636" y="2964134"/>
            <a:ext cx="207115" cy="86976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174797" y="2950823"/>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680761" y="2923007"/>
            <a:ext cx="134649" cy="91089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390959" y="3915980"/>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113871" y="3909589"/>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1864538" y="3915980"/>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310126" y="3909589"/>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2561749" y="3899711"/>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770440" y="2569892"/>
            <a:ext cx="514350" cy="369332"/>
          </a:xfrm>
          <a:prstGeom prst="rect">
            <a:avLst/>
          </a:prstGeom>
          <a:noFill/>
        </p:spPr>
        <p:txBody>
          <a:bodyPr wrap="square" rtlCol="0">
            <a:spAutoFit/>
          </a:bodyPr>
          <a:lstStyle/>
          <a:p>
            <a:r>
              <a:rPr lang="en-US" dirty="0"/>
              <a:t>0.3</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58338" y="2537751"/>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638907" y="2567250"/>
            <a:ext cx="514350" cy="369332"/>
          </a:xfrm>
          <a:prstGeom prst="rect">
            <a:avLst/>
          </a:prstGeom>
          <a:noFill/>
        </p:spPr>
        <p:txBody>
          <a:bodyPr wrap="square" rtlCol="0">
            <a:spAutoFit/>
          </a:bodyPr>
          <a:lstStyle/>
          <a:p>
            <a:pPr algn="ctr"/>
            <a:r>
              <a:rPr lang="en-US" dirty="0"/>
              <a:t>0.3</a:t>
            </a:r>
          </a:p>
        </p:txBody>
      </p: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95" name="Oval 94">
            <a:extLst>
              <a:ext uri="{FF2B5EF4-FFF2-40B4-BE49-F238E27FC236}">
                <a16:creationId xmlns:a16="http://schemas.microsoft.com/office/drawing/2014/main" id="{1B4E3C54-9A2E-4C80-869D-9BBD813A8BF4}"/>
              </a:ext>
            </a:extLst>
          </p:cNvPr>
          <p:cNvSpPr/>
          <p:nvPr/>
        </p:nvSpPr>
        <p:spPr>
          <a:xfrm>
            <a:off x="4012404" y="3847197"/>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C222F5ED-AEFC-4158-B251-21279456CFC4}"/>
              </a:ext>
            </a:extLst>
          </p:cNvPr>
          <p:cNvCxnSpPr>
            <a:cxnSpLocks/>
            <a:stCxn id="95" idx="0"/>
            <a:endCxn id="8" idx="5"/>
          </p:cNvCxnSpPr>
          <p:nvPr/>
        </p:nvCxnSpPr>
        <p:spPr>
          <a:xfrm flipH="1" flipV="1">
            <a:off x="4116178" y="2962544"/>
            <a:ext cx="157539" cy="8846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C43600B2-3E14-4E9E-98BC-1FFB56A43788}"/>
              </a:ext>
            </a:extLst>
          </p:cNvPr>
          <p:cNvSpPr txBox="1"/>
          <p:nvPr/>
        </p:nvSpPr>
        <p:spPr>
          <a:xfrm>
            <a:off x="4019092" y="3929279"/>
            <a:ext cx="514350" cy="369332"/>
          </a:xfrm>
          <a:prstGeom prst="rect">
            <a:avLst/>
          </a:prstGeom>
          <a:noFill/>
        </p:spPr>
        <p:txBody>
          <a:bodyPr wrap="square" rtlCol="0">
            <a:spAutoFit/>
          </a:bodyPr>
          <a:lstStyle/>
          <a:p>
            <a:r>
              <a:rPr lang="en-US" dirty="0"/>
              <a:t>0.3</a:t>
            </a:r>
          </a:p>
        </p:txBody>
      </p:sp>
      <p:sp>
        <p:nvSpPr>
          <p:cNvPr id="104" name="Oval 103">
            <a:extLst>
              <a:ext uri="{FF2B5EF4-FFF2-40B4-BE49-F238E27FC236}">
                <a16:creationId xmlns:a16="http://schemas.microsoft.com/office/drawing/2014/main" id="{82A8EF51-1D12-4A5C-B59F-22FD947DD40E}"/>
              </a:ext>
            </a:extLst>
          </p:cNvPr>
          <p:cNvSpPr/>
          <p:nvPr/>
        </p:nvSpPr>
        <p:spPr>
          <a:xfrm>
            <a:off x="6521412" y="2416147"/>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3AFCAC67-A8EC-4F1D-BFEA-2AEB0E9E0BE6}"/>
              </a:ext>
            </a:extLst>
          </p:cNvPr>
          <p:cNvSpPr/>
          <p:nvPr/>
        </p:nvSpPr>
        <p:spPr>
          <a:xfrm>
            <a:off x="7981175" y="2396305"/>
            <a:ext cx="522626" cy="521377"/>
          </a:xfrm>
          <a:prstGeom prst="ellipse">
            <a:avLst/>
          </a:prstGeom>
          <a:solidFill>
            <a:schemeClr val="accent6">
              <a:lumMod val="60000"/>
              <a:lumOff val="4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Oval 105">
            <a:extLst>
              <a:ext uri="{FF2B5EF4-FFF2-40B4-BE49-F238E27FC236}">
                <a16:creationId xmlns:a16="http://schemas.microsoft.com/office/drawing/2014/main" id="{26CFC20B-1B32-4744-AC3C-7077380E1848}"/>
              </a:ext>
            </a:extLst>
          </p:cNvPr>
          <p:cNvSpPr/>
          <p:nvPr/>
        </p:nvSpPr>
        <p:spPr>
          <a:xfrm>
            <a:off x="9399502" y="241510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90F88268-50C5-4E80-82E9-462AE15B756E}"/>
              </a:ext>
            </a:extLst>
          </p:cNvPr>
          <p:cNvSpPr/>
          <p:nvPr/>
        </p:nvSpPr>
        <p:spPr>
          <a:xfrm>
            <a:off x="6176975"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DACA5728-C647-4F92-9C43-A4B302067FDE}"/>
              </a:ext>
            </a:extLst>
          </p:cNvPr>
          <p:cNvSpPr/>
          <p:nvPr/>
        </p:nvSpPr>
        <p:spPr>
          <a:xfrm>
            <a:off x="6881201" y="37337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34D4D283-F6A6-49F9-9725-0EDAD85F4368}"/>
              </a:ext>
            </a:extLst>
          </p:cNvPr>
          <p:cNvSpPr/>
          <p:nvPr/>
        </p:nvSpPr>
        <p:spPr>
          <a:xfrm>
            <a:off x="76140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666ACB1F-1D29-4E84-8BBD-1AC39F6B3187}"/>
              </a:ext>
            </a:extLst>
          </p:cNvPr>
          <p:cNvSpPr/>
          <p:nvPr/>
        </p:nvSpPr>
        <p:spPr>
          <a:xfrm>
            <a:off x="8346801"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E45B0F4E-B7CF-452C-947F-C5E654E4D70B}"/>
              </a:ext>
            </a:extLst>
          </p:cNvPr>
          <p:cNvSpPr/>
          <p:nvPr/>
        </p:nvSpPr>
        <p:spPr>
          <a:xfrm>
            <a:off x="9051027" y="374424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2" name="Straight Arrow Connector 111">
            <a:extLst>
              <a:ext uri="{FF2B5EF4-FFF2-40B4-BE49-F238E27FC236}">
                <a16:creationId xmlns:a16="http://schemas.microsoft.com/office/drawing/2014/main" id="{17BD9ED6-837A-4F43-8E1D-329C96FCFDF1}"/>
              </a:ext>
            </a:extLst>
          </p:cNvPr>
          <p:cNvCxnSpPr>
            <a:cxnSpLocks/>
            <a:stCxn id="107" idx="0"/>
            <a:endCxn id="104" idx="3"/>
          </p:cNvCxnSpPr>
          <p:nvPr/>
        </p:nvCxnSpPr>
        <p:spPr>
          <a:xfrm flipV="1">
            <a:off x="6438288" y="2861170"/>
            <a:ext cx="159661" cy="8830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926BC931-45FF-4B24-9C97-AFC079C1C12B}"/>
              </a:ext>
            </a:extLst>
          </p:cNvPr>
          <p:cNvCxnSpPr>
            <a:cxnSpLocks/>
            <a:stCxn id="109" idx="0"/>
            <a:endCxn id="105" idx="3"/>
          </p:cNvCxnSpPr>
          <p:nvPr/>
        </p:nvCxnSpPr>
        <p:spPr>
          <a:xfrm flipV="1">
            <a:off x="7875314" y="2841328"/>
            <a:ext cx="182398"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EAEAC823-A740-4A90-98B6-67C13F7B5C9E}"/>
              </a:ext>
            </a:extLst>
          </p:cNvPr>
          <p:cNvCxnSpPr>
            <a:cxnSpLocks/>
            <a:stCxn id="111" idx="0"/>
            <a:endCxn id="106" idx="3"/>
          </p:cNvCxnSpPr>
          <p:nvPr/>
        </p:nvCxnSpPr>
        <p:spPr>
          <a:xfrm flipV="1">
            <a:off x="9312340" y="2860132"/>
            <a:ext cx="163699" cy="88411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4234AE60-1610-4191-A74D-CFA218920974}"/>
              </a:ext>
            </a:extLst>
          </p:cNvPr>
          <p:cNvCxnSpPr>
            <a:cxnSpLocks/>
            <a:stCxn id="108" idx="0"/>
            <a:endCxn id="104" idx="5"/>
          </p:cNvCxnSpPr>
          <p:nvPr/>
        </p:nvCxnSpPr>
        <p:spPr>
          <a:xfrm flipH="1" flipV="1">
            <a:off x="6967501" y="2861170"/>
            <a:ext cx="175013" cy="87253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B3E2FAAA-CAAF-46B8-A669-797017723F86}"/>
              </a:ext>
            </a:extLst>
          </p:cNvPr>
          <p:cNvCxnSpPr>
            <a:cxnSpLocks/>
            <a:stCxn id="110" idx="0"/>
            <a:endCxn id="105" idx="5"/>
          </p:cNvCxnSpPr>
          <p:nvPr/>
        </p:nvCxnSpPr>
        <p:spPr>
          <a:xfrm flipH="1" flipV="1">
            <a:off x="8427264" y="2841328"/>
            <a:ext cx="180850" cy="9029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FBEB2471-F529-434E-A7BD-CD4B18D668BD}"/>
              </a:ext>
            </a:extLst>
          </p:cNvPr>
          <p:cNvSpPr txBox="1"/>
          <p:nvPr/>
        </p:nvSpPr>
        <p:spPr>
          <a:xfrm>
            <a:off x="6183663" y="3826327"/>
            <a:ext cx="514350" cy="369332"/>
          </a:xfrm>
          <a:prstGeom prst="rect">
            <a:avLst/>
          </a:prstGeom>
          <a:noFill/>
        </p:spPr>
        <p:txBody>
          <a:bodyPr wrap="square" rtlCol="0">
            <a:spAutoFit/>
          </a:bodyPr>
          <a:lstStyle/>
          <a:p>
            <a:r>
              <a:rPr lang="en-US" dirty="0"/>
              <a:t>0.2</a:t>
            </a:r>
          </a:p>
        </p:txBody>
      </p:sp>
      <p:sp>
        <p:nvSpPr>
          <p:cNvPr id="118" name="TextBox 117">
            <a:extLst>
              <a:ext uri="{FF2B5EF4-FFF2-40B4-BE49-F238E27FC236}">
                <a16:creationId xmlns:a16="http://schemas.microsoft.com/office/drawing/2014/main" id="{E67AD9DD-D9BA-42B3-BAC3-2F565CC67B9B}"/>
              </a:ext>
            </a:extLst>
          </p:cNvPr>
          <p:cNvSpPr txBox="1"/>
          <p:nvPr/>
        </p:nvSpPr>
        <p:spPr>
          <a:xfrm>
            <a:off x="6906575" y="3819936"/>
            <a:ext cx="514350" cy="369332"/>
          </a:xfrm>
          <a:prstGeom prst="rect">
            <a:avLst/>
          </a:prstGeom>
          <a:noFill/>
        </p:spPr>
        <p:txBody>
          <a:bodyPr wrap="square" rtlCol="0">
            <a:spAutoFit/>
          </a:bodyPr>
          <a:lstStyle/>
          <a:p>
            <a:pPr algn="ctr"/>
            <a:r>
              <a:rPr lang="en-US" dirty="0"/>
              <a:t>0.3</a:t>
            </a:r>
          </a:p>
        </p:txBody>
      </p:sp>
      <p:sp>
        <p:nvSpPr>
          <p:cNvPr id="119" name="TextBox 118">
            <a:extLst>
              <a:ext uri="{FF2B5EF4-FFF2-40B4-BE49-F238E27FC236}">
                <a16:creationId xmlns:a16="http://schemas.microsoft.com/office/drawing/2014/main" id="{CDBD8B95-5125-471D-A0F0-0A770856E3A3}"/>
              </a:ext>
            </a:extLst>
          </p:cNvPr>
          <p:cNvSpPr txBox="1"/>
          <p:nvPr/>
        </p:nvSpPr>
        <p:spPr>
          <a:xfrm>
            <a:off x="7657242" y="3826327"/>
            <a:ext cx="514350" cy="369332"/>
          </a:xfrm>
          <a:prstGeom prst="rect">
            <a:avLst/>
          </a:prstGeom>
          <a:noFill/>
        </p:spPr>
        <p:txBody>
          <a:bodyPr wrap="square" rtlCol="0">
            <a:spAutoFit/>
          </a:bodyPr>
          <a:lstStyle/>
          <a:p>
            <a:pPr algn="ctr"/>
            <a:r>
              <a:rPr lang="en-US" dirty="0"/>
              <a:t>0.1</a:t>
            </a:r>
          </a:p>
        </p:txBody>
      </p:sp>
      <p:sp>
        <p:nvSpPr>
          <p:cNvPr id="120" name="TextBox 119">
            <a:extLst>
              <a:ext uri="{FF2B5EF4-FFF2-40B4-BE49-F238E27FC236}">
                <a16:creationId xmlns:a16="http://schemas.microsoft.com/office/drawing/2014/main" id="{F73D0DFE-7600-4F45-9CF4-B26F11D40C1B}"/>
              </a:ext>
            </a:extLst>
          </p:cNvPr>
          <p:cNvSpPr txBox="1"/>
          <p:nvPr/>
        </p:nvSpPr>
        <p:spPr>
          <a:xfrm>
            <a:off x="9102830" y="3819936"/>
            <a:ext cx="514350" cy="369332"/>
          </a:xfrm>
          <a:prstGeom prst="rect">
            <a:avLst/>
          </a:prstGeom>
          <a:noFill/>
        </p:spPr>
        <p:txBody>
          <a:bodyPr wrap="square" rtlCol="0">
            <a:spAutoFit/>
          </a:bodyPr>
          <a:lstStyle/>
          <a:p>
            <a:pPr algn="ctr"/>
            <a:r>
              <a:rPr lang="en-US" dirty="0"/>
              <a:t>0.2</a:t>
            </a:r>
          </a:p>
        </p:txBody>
      </p:sp>
      <p:sp>
        <p:nvSpPr>
          <p:cNvPr id="121" name="TextBox 120">
            <a:extLst>
              <a:ext uri="{FF2B5EF4-FFF2-40B4-BE49-F238E27FC236}">
                <a16:creationId xmlns:a16="http://schemas.microsoft.com/office/drawing/2014/main" id="{963D1A6B-0018-438A-9280-F4894461F930}"/>
              </a:ext>
            </a:extLst>
          </p:cNvPr>
          <p:cNvSpPr txBox="1"/>
          <p:nvPr/>
        </p:nvSpPr>
        <p:spPr>
          <a:xfrm>
            <a:off x="8354453" y="3810058"/>
            <a:ext cx="548024" cy="369332"/>
          </a:xfrm>
          <a:prstGeom prst="rect">
            <a:avLst/>
          </a:prstGeom>
          <a:noFill/>
        </p:spPr>
        <p:txBody>
          <a:bodyPr wrap="square" rtlCol="0">
            <a:spAutoFit/>
          </a:bodyPr>
          <a:lstStyle/>
          <a:p>
            <a:pPr algn="ctr"/>
            <a:r>
              <a:rPr lang="en-US" dirty="0"/>
              <a:t>1.0</a:t>
            </a:r>
          </a:p>
        </p:txBody>
      </p:sp>
      <p:sp>
        <p:nvSpPr>
          <p:cNvPr id="122" name="TextBox 121">
            <a:extLst>
              <a:ext uri="{FF2B5EF4-FFF2-40B4-BE49-F238E27FC236}">
                <a16:creationId xmlns:a16="http://schemas.microsoft.com/office/drawing/2014/main" id="{8EBF02CE-A32D-4D0B-8E45-E55BCDB095A7}"/>
              </a:ext>
            </a:extLst>
          </p:cNvPr>
          <p:cNvSpPr txBox="1"/>
          <p:nvPr/>
        </p:nvSpPr>
        <p:spPr>
          <a:xfrm>
            <a:off x="6559598" y="2464566"/>
            <a:ext cx="514350" cy="369332"/>
          </a:xfrm>
          <a:prstGeom prst="rect">
            <a:avLst/>
          </a:prstGeom>
          <a:noFill/>
        </p:spPr>
        <p:txBody>
          <a:bodyPr wrap="square" rtlCol="0">
            <a:spAutoFit/>
          </a:bodyPr>
          <a:lstStyle/>
          <a:p>
            <a:r>
              <a:rPr lang="en-US" dirty="0"/>
              <a:t>0.3</a:t>
            </a:r>
          </a:p>
        </p:txBody>
      </p:sp>
      <p:sp>
        <p:nvSpPr>
          <p:cNvPr id="123" name="TextBox 122">
            <a:extLst>
              <a:ext uri="{FF2B5EF4-FFF2-40B4-BE49-F238E27FC236}">
                <a16:creationId xmlns:a16="http://schemas.microsoft.com/office/drawing/2014/main" id="{D1EC3B74-6F8C-4AA4-B96F-897F5B4C6195}"/>
              </a:ext>
            </a:extLst>
          </p:cNvPr>
          <p:cNvSpPr txBox="1"/>
          <p:nvPr/>
        </p:nvSpPr>
        <p:spPr>
          <a:xfrm>
            <a:off x="8015212" y="2445848"/>
            <a:ext cx="514350" cy="369332"/>
          </a:xfrm>
          <a:prstGeom prst="rect">
            <a:avLst/>
          </a:prstGeom>
          <a:noFill/>
        </p:spPr>
        <p:txBody>
          <a:bodyPr wrap="square" rtlCol="0">
            <a:spAutoFit/>
          </a:bodyPr>
          <a:lstStyle/>
          <a:p>
            <a:r>
              <a:rPr lang="en-US" dirty="0"/>
              <a:t>1.0</a:t>
            </a:r>
          </a:p>
        </p:txBody>
      </p:sp>
      <p:sp>
        <p:nvSpPr>
          <p:cNvPr id="124" name="TextBox 123">
            <a:extLst>
              <a:ext uri="{FF2B5EF4-FFF2-40B4-BE49-F238E27FC236}">
                <a16:creationId xmlns:a16="http://schemas.microsoft.com/office/drawing/2014/main" id="{CA2101C6-346F-4E0C-AB89-BE38ECAC5CDE}"/>
              </a:ext>
            </a:extLst>
          </p:cNvPr>
          <p:cNvSpPr txBox="1"/>
          <p:nvPr/>
        </p:nvSpPr>
        <p:spPr>
          <a:xfrm>
            <a:off x="9431611" y="2477597"/>
            <a:ext cx="514350" cy="369332"/>
          </a:xfrm>
          <a:prstGeom prst="rect">
            <a:avLst/>
          </a:prstGeom>
          <a:noFill/>
        </p:spPr>
        <p:txBody>
          <a:bodyPr wrap="square" rtlCol="0">
            <a:spAutoFit/>
          </a:bodyPr>
          <a:lstStyle/>
          <a:p>
            <a:pPr algn="ctr"/>
            <a:r>
              <a:rPr lang="en-US" dirty="0"/>
              <a:t>0.2</a:t>
            </a:r>
          </a:p>
        </p:txBody>
      </p:sp>
      <p:sp>
        <p:nvSpPr>
          <p:cNvPr id="125" name="Oval 124">
            <a:extLst>
              <a:ext uri="{FF2B5EF4-FFF2-40B4-BE49-F238E27FC236}">
                <a16:creationId xmlns:a16="http://schemas.microsoft.com/office/drawing/2014/main" id="{B917985D-2FD0-4D2B-A082-197B655EFFD7}"/>
              </a:ext>
            </a:extLst>
          </p:cNvPr>
          <p:cNvSpPr/>
          <p:nvPr/>
        </p:nvSpPr>
        <p:spPr>
          <a:xfrm>
            <a:off x="9805108" y="3757544"/>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6" name="Straight Arrow Connector 125">
            <a:extLst>
              <a:ext uri="{FF2B5EF4-FFF2-40B4-BE49-F238E27FC236}">
                <a16:creationId xmlns:a16="http://schemas.microsoft.com/office/drawing/2014/main" id="{31B2F416-AE57-4E58-8E04-262A5A4165DC}"/>
              </a:ext>
            </a:extLst>
          </p:cNvPr>
          <p:cNvCxnSpPr>
            <a:cxnSpLocks/>
            <a:stCxn id="125" idx="0"/>
          </p:cNvCxnSpPr>
          <p:nvPr/>
        </p:nvCxnSpPr>
        <p:spPr>
          <a:xfrm flipH="1" flipV="1">
            <a:off x="9791658" y="2874481"/>
            <a:ext cx="274763" cy="88306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a:extLst>
              <a:ext uri="{FF2B5EF4-FFF2-40B4-BE49-F238E27FC236}">
                <a16:creationId xmlns:a16="http://schemas.microsoft.com/office/drawing/2014/main" id="{E748DE64-49E4-420E-BEBF-6671C5008F4D}"/>
              </a:ext>
            </a:extLst>
          </p:cNvPr>
          <p:cNvSpPr txBox="1"/>
          <p:nvPr/>
        </p:nvSpPr>
        <p:spPr>
          <a:xfrm>
            <a:off x="9811796" y="3839626"/>
            <a:ext cx="514350" cy="369332"/>
          </a:xfrm>
          <a:prstGeom prst="rect">
            <a:avLst/>
          </a:prstGeom>
          <a:noFill/>
        </p:spPr>
        <p:txBody>
          <a:bodyPr wrap="square" rtlCol="0">
            <a:spAutoFit/>
          </a:bodyPr>
          <a:lstStyle/>
          <a:p>
            <a:r>
              <a:rPr lang="en-US" dirty="0"/>
              <a:t>0.1</a:t>
            </a:r>
          </a:p>
        </p:txBody>
      </p:sp>
    </p:spTree>
    <p:extLst>
      <p:ext uri="{BB962C8B-B14F-4D97-AF65-F5344CB8AC3E}">
        <p14:creationId xmlns:p14="http://schemas.microsoft.com/office/powerpoint/2010/main" val="3883287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0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0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1"/>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2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27"/>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0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0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2"/>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3"/>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1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1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1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22"/>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23"/>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2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4" grpId="0"/>
      <p:bldP spid="36" grpId="0"/>
      <p:bldP spid="41" grpId="0"/>
      <p:bldP spid="79" grpId="0"/>
      <p:bldP spid="95" grpId="0" animBg="1"/>
      <p:bldP spid="97" grpId="0"/>
      <p:bldP spid="104" grpId="0" animBg="1"/>
      <p:bldP spid="105" grpId="0" animBg="1"/>
      <p:bldP spid="106" grpId="0" animBg="1"/>
      <p:bldP spid="107" grpId="0" animBg="1"/>
      <p:bldP spid="108" grpId="0" animBg="1"/>
      <p:bldP spid="109" grpId="0" animBg="1"/>
      <p:bldP spid="110" grpId="0" animBg="1"/>
      <p:bldP spid="111" grpId="0" animBg="1"/>
      <p:bldP spid="117" grpId="0"/>
      <p:bldP spid="118" grpId="0"/>
      <p:bldP spid="119" grpId="0"/>
      <p:bldP spid="120" grpId="0"/>
      <p:bldP spid="121" grpId="0"/>
      <p:bldP spid="122" grpId="0"/>
      <p:bldP spid="123" grpId="0"/>
      <p:bldP spid="124" grpId="0"/>
      <p:bldP spid="125" grpId="0" animBg="1"/>
      <p:bldP spid="127" grpId="0"/>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Pooling and Invariance</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213639"/>
            <a:ext cx="11525250" cy="521378"/>
          </a:xfrm>
        </p:spPr>
        <p:txBody>
          <a:bodyPr>
            <a:normAutofit/>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Max pooling provides </a:t>
            </a:r>
            <a:r>
              <a:rPr lang="en-US" sz="2800" b="1" dirty="0">
                <a:latin typeface="Segoe UI" panose="020B0502040204020203" pitchFamily="34" charset="0"/>
                <a:ea typeface="Segoe UI" panose="020B0502040204020203" pitchFamily="34" charset="0"/>
                <a:cs typeface="Segoe UI" panose="020B0502040204020203" pitchFamily="34" charset="0"/>
              </a:rPr>
              <a:t>invariance</a:t>
            </a:r>
            <a:r>
              <a:rPr lang="en-US" sz="2800" dirty="0">
                <a:latin typeface="Segoe UI" panose="020B0502040204020203" pitchFamily="34" charset="0"/>
                <a:ea typeface="Segoe UI" panose="020B0502040204020203" pitchFamily="34" charset="0"/>
                <a:cs typeface="Segoe UI" panose="020B0502040204020203" pitchFamily="34" charset="0"/>
              </a:rPr>
              <a:t> to small shifts of the input tensor: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4" name="Oval 3">
            <a:extLst>
              <a:ext uri="{FF2B5EF4-FFF2-40B4-BE49-F238E27FC236}">
                <a16:creationId xmlns:a16="http://schemas.microsoft.com/office/drawing/2014/main" id="{4EF0075E-6FBE-4124-B91B-6F3564EF09C6}"/>
              </a:ext>
            </a:extLst>
          </p:cNvPr>
          <p:cNvSpPr/>
          <p:nvPr/>
        </p:nvSpPr>
        <p:spPr>
          <a:xfrm>
            <a:off x="864215"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BE837F91-F252-4559-B701-6D32D095EB3C}"/>
              </a:ext>
            </a:extLst>
          </p:cNvPr>
          <p:cNvSpPr/>
          <p:nvPr/>
        </p:nvSpPr>
        <p:spPr>
          <a:xfrm>
            <a:off x="15684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8B760B4-74C6-4229-9ECE-45C7DE96268F}"/>
              </a:ext>
            </a:extLst>
          </p:cNvPr>
          <p:cNvSpPr/>
          <p:nvPr/>
        </p:nvSpPr>
        <p:spPr>
          <a:xfrm>
            <a:off x="2301241" y="243961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840769B-E05B-432E-BA45-ADC66368A363}"/>
              </a:ext>
            </a:extLst>
          </p:cNvPr>
          <p:cNvSpPr/>
          <p:nvPr/>
        </p:nvSpPr>
        <p:spPr>
          <a:xfrm>
            <a:off x="3034041"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C407E26-B595-45BC-A9F5-BBCF7E993B37}"/>
              </a:ext>
            </a:extLst>
          </p:cNvPr>
          <p:cNvSpPr/>
          <p:nvPr/>
        </p:nvSpPr>
        <p:spPr>
          <a:xfrm>
            <a:off x="3738267" y="245015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9A70DA03-9D91-4EFB-BF45-83A84C2F7663}"/>
              </a:ext>
            </a:extLst>
          </p:cNvPr>
          <p:cNvSpPr/>
          <p:nvPr/>
        </p:nvSpPr>
        <p:spPr>
          <a:xfrm>
            <a:off x="864215"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965CDFD6-23BF-4DE8-9E2B-ACA7169174AF}"/>
              </a:ext>
            </a:extLst>
          </p:cNvPr>
          <p:cNvSpPr/>
          <p:nvPr/>
        </p:nvSpPr>
        <p:spPr>
          <a:xfrm>
            <a:off x="1568441" y="379216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2174BB-FF1F-4655-ACC4-068D58058A8C}"/>
              </a:ext>
            </a:extLst>
          </p:cNvPr>
          <p:cNvSpPr/>
          <p:nvPr/>
        </p:nvSpPr>
        <p:spPr>
          <a:xfrm>
            <a:off x="23012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30B8F03-601E-4853-A5E0-F6EE2849ECC0}"/>
              </a:ext>
            </a:extLst>
          </p:cNvPr>
          <p:cNvSpPr/>
          <p:nvPr/>
        </p:nvSpPr>
        <p:spPr>
          <a:xfrm>
            <a:off x="3034041"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FF24F0EA-AF75-4B49-B8AC-895A2073826D}"/>
              </a:ext>
            </a:extLst>
          </p:cNvPr>
          <p:cNvSpPr/>
          <p:nvPr/>
        </p:nvSpPr>
        <p:spPr>
          <a:xfrm>
            <a:off x="3738267" y="3802702"/>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1C0E7CB0-7B5C-4A77-B558-A97377B36A36}"/>
              </a:ext>
            </a:extLst>
          </p:cNvPr>
          <p:cNvCxnSpPr>
            <a:cxnSpLocks/>
            <a:endCxn id="4" idx="4"/>
          </p:cNvCxnSpPr>
          <p:nvPr/>
        </p:nvCxnSpPr>
        <p:spPr>
          <a:xfrm flipH="1" flipV="1">
            <a:off x="1125528"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4106820-1424-4461-9D3D-4653E1CB72D6}"/>
              </a:ext>
            </a:extLst>
          </p:cNvPr>
          <p:cNvCxnSpPr>
            <a:cxnSpLocks/>
          </p:cNvCxnSpPr>
          <p:nvPr/>
        </p:nvCxnSpPr>
        <p:spPr>
          <a:xfrm flipH="1" flipV="1">
            <a:off x="1823450" y="2971529"/>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F91603C-43BE-4ED1-9628-281C719905E8}"/>
              </a:ext>
            </a:extLst>
          </p:cNvPr>
          <p:cNvCxnSpPr>
            <a:cxnSpLocks/>
          </p:cNvCxnSpPr>
          <p:nvPr/>
        </p:nvCxnSpPr>
        <p:spPr>
          <a:xfrm flipH="1" flipV="1">
            <a:off x="2560978" y="2971528"/>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243754C-F173-46AE-BAA3-3B55724B5751}"/>
              </a:ext>
            </a:extLst>
          </p:cNvPr>
          <p:cNvCxnSpPr>
            <a:cxnSpLocks/>
          </p:cNvCxnSpPr>
          <p:nvPr/>
        </p:nvCxnSpPr>
        <p:spPr>
          <a:xfrm flipH="1" flipV="1">
            <a:off x="3298506"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C3EAFCA-874C-466F-A98F-995230AA4F7F}"/>
              </a:ext>
            </a:extLst>
          </p:cNvPr>
          <p:cNvCxnSpPr>
            <a:cxnSpLocks/>
          </p:cNvCxnSpPr>
          <p:nvPr/>
        </p:nvCxnSpPr>
        <p:spPr>
          <a:xfrm flipH="1" flipV="1">
            <a:off x="3999580" y="297152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DDF121F-AFCA-4368-9247-9C7385AD5F25}"/>
              </a:ext>
            </a:extLst>
          </p:cNvPr>
          <p:cNvCxnSpPr>
            <a:cxnSpLocks/>
            <a:stCxn id="9" idx="0"/>
            <a:endCxn id="5" idx="3"/>
          </p:cNvCxnSpPr>
          <p:nvPr/>
        </p:nvCxnSpPr>
        <p:spPr>
          <a:xfrm flipV="1">
            <a:off x="1125528" y="2884635"/>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7C38C9F5-3FAD-4974-B55E-49501210B511}"/>
              </a:ext>
            </a:extLst>
          </p:cNvPr>
          <p:cNvCxnSpPr>
            <a:cxnSpLocks/>
            <a:stCxn id="10" idx="0"/>
            <a:endCxn id="4" idx="5"/>
          </p:cNvCxnSpPr>
          <p:nvPr/>
        </p:nvCxnSpPr>
        <p:spPr>
          <a:xfrm flipH="1" flipV="1">
            <a:off x="1310304" y="2895175"/>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265F4D9-C72D-40A4-9335-DD86DC90890B}"/>
              </a:ext>
            </a:extLst>
          </p:cNvPr>
          <p:cNvCxnSpPr>
            <a:cxnSpLocks/>
            <a:stCxn id="10" idx="0"/>
          </p:cNvCxnSpPr>
          <p:nvPr/>
        </p:nvCxnSpPr>
        <p:spPr>
          <a:xfrm flipV="1">
            <a:off x="1829754" y="2887220"/>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78247464-F460-41D9-B6CC-A0EEF790D640}"/>
              </a:ext>
            </a:extLst>
          </p:cNvPr>
          <p:cNvCxnSpPr>
            <a:cxnSpLocks/>
            <a:stCxn id="11" idx="0"/>
            <a:endCxn id="7" idx="3"/>
          </p:cNvCxnSpPr>
          <p:nvPr/>
        </p:nvCxnSpPr>
        <p:spPr>
          <a:xfrm flipV="1">
            <a:off x="2562554" y="2895175"/>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FEE1711-3738-4CAD-9DBB-7AD208D92885}"/>
              </a:ext>
            </a:extLst>
          </p:cNvPr>
          <p:cNvCxnSpPr>
            <a:cxnSpLocks/>
            <a:endCxn id="5" idx="5"/>
          </p:cNvCxnSpPr>
          <p:nvPr/>
        </p:nvCxnSpPr>
        <p:spPr>
          <a:xfrm flipH="1" flipV="1">
            <a:off x="2014530" y="2884635"/>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ECAC806-E035-4D72-A1C3-09756592E408}"/>
              </a:ext>
            </a:extLst>
          </p:cNvPr>
          <p:cNvCxnSpPr>
            <a:cxnSpLocks/>
            <a:stCxn id="12" idx="0"/>
            <a:endCxn id="8" idx="3"/>
          </p:cNvCxnSpPr>
          <p:nvPr/>
        </p:nvCxnSpPr>
        <p:spPr>
          <a:xfrm flipV="1">
            <a:off x="3295354" y="2895175"/>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67BD27C-942B-4EFC-89FB-E1D5D9D2CEBA}"/>
              </a:ext>
            </a:extLst>
          </p:cNvPr>
          <p:cNvCxnSpPr>
            <a:cxnSpLocks/>
            <a:stCxn id="12" idx="0"/>
            <a:endCxn id="6" idx="5"/>
          </p:cNvCxnSpPr>
          <p:nvPr/>
        </p:nvCxnSpPr>
        <p:spPr>
          <a:xfrm flipH="1" flipV="1">
            <a:off x="2747330" y="2884635"/>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56184582-BEC5-4410-BB7C-DDC5122C7625}"/>
              </a:ext>
            </a:extLst>
          </p:cNvPr>
          <p:cNvCxnSpPr>
            <a:cxnSpLocks/>
            <a:endCxn id="6" idx="5"/>
          </p:cNvCxnSpPr>
          <p:nvPr/>
        </p:nvCxnSpPr>
        <p:spPr>
          <a:xfrm flipH="1" flipV="1">
            <a:off x="2747330" y="2884635"/>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0613448D-93A6-41E1-8D68-2AFDA438BD02}"/>
              </a:ext>
            </a:extLst>
          </p:cNvPr>
          <p:cNvSpPr txBox="1"/>
          <p:nvPr/>
        </p:nvSpPr>
        <p:spPr>
          <a:xfrm>
            <a:off x="870903" y="3884784"/>
            <a:ext cx="514350" cy="369332"/>
          </a:xfrm>
          <a:prstGeom prst="rect">
            <a:avLst/>
          </a:prstGeom>
          <a:noFill/>
        </p:spPr>
        <p:txBody>
          <a:bodyPr wrap="square" rtlCol="0">
            <a:spAutoFit/>
          </a:bodyPr>
          <a:lstStyle/>
          <a:p>
            <a:r>
              <a:rPr lang="en-US" dirty="0"/>
              <a:t>0.3</a:t>
            </a:r>
          </a:p>
        </p:txBody>
      </p:sp>
      <p:sp>
        <p:nvSpPr>
          <p:cNvPr id="28" name="TextBox 27">
            <a:extLst>
              <a:ext uri="{FF2B5EF4-FFF2-40B4-BE49-F238E27FC236}">
                <a16:creationId xmlns:a16="http://schemas.microsoft.com/office/drawing/2014/main" id="{219715DF-BF06-4C2E-83BD-4DCAA704B294}"/>
              </a:ext>
            </a:extLst>
          </p:cNvPr>
          <p:cNvSpPr txBox="1"/>
          <p:nvPr/>
        </p:nvSpPr>
        <p:spPr>
          <a:xfrm>
            <a:off x="1593815" y="3878393"/>
            <a:ext cx="514350" cy="369332"/>
          </a:xfrm>
          <a:prstGeom prst="rect">
            <a:avLst/>
          </a:prstGeom>
          <a:noFill/>
        </p:spPr>
        <p:txBody>
          <a:bodyPr wrap="square" rtlCol="0">
            <a:spAutoFit/>
          </a:bodyPr>
          <a:lstStyle/>
          <a:p>
            <a:pPr algn="ctr"/>
            <a:r>
              <a:rPr lang="en-US" dirty="0"/>
              <a:t>0.1</a:t>
            </a:r>
          </a:p>
        </p:txBody>
      </p:sp>
      <p:sp>
        <p:nvSpPr>
          <p:cNvPr id="29" name="TextBox 28">
            <a:extLst>
              <a:ext uri="{FF2B5EF4-FFF2-40B4-BE49-F238E27FC236}">
                <a16:creationId xmlns:a16="http://schemas.microsoft.com/office/drawing/2014/main" id="{8341F6CD-4D65-473B-B79E-5231616019F9}"/>
              </a:ext>
            </a:extLst>
          </p:cNvPr>
          <p:cNvSpPr txBox="1"/>
          <p:nvPr/>
        </p:nvSpPr>
        <p:spPr>
          <a:xfrm>
            <a:off x="2344482" y="3884784"/>
            <a:ext cx="514350" cy="369332"/>
          </a:xfrm>
          <a:prstGeom prst="rect">
            <a:avLst/>
          </a:prstGeom>
          <a:noFill/>
        </p:spPr>
        <p:txBody>
          <a:bodyPr wrap="square" rtlCol="0">
            <a:spAutoFit/>
          </a:bodyPr>
          <a:lstStyle/>
          <a:p>
            <a:pPr algn="ctr"/>
            <a:r>
              <a:rPr lang="en-US" dirty="0"/>
              <a:t>1.0</a:t>
            </a:r>
          </a:p>
        </p:txBody>
      </p:sp>
      <p:sp>
        <p:nvSpPr>
          <p:cNvPr id="30" name="TextBox 29">
            <a:extLst>
              <a:ext uri="{FF2B5EF4-FFF2-40B4-BE49-F238E27FC236}">
                <a16:creationId xmlns:a16="http://schemas.microsoft.com/office/drawing/2014/main" id="{4433027E-8085-4976-BDDC-0217EEB6B7DA}"/>
              </a:ext>
            </a:extLst>
          </p:cNvPr>
          <p:cNvSpPr txBox="1"/>
          <p:nvPr/>
        </p:nvSpPr>
        <p:spPr>
          <a:xfrm>
            <a:off x="3790070" y="3878393"/>
            <a:ext cx="514350" cy="369332"/>
          </a:xfrm>
          <a:prstGeom prst="rect">
            <a:avLst/>
          </a:prstGeom>
          <a:noFill/>
        </p:spPr>
        <p:txBody>
          <a:bodyPr wrap="square" rtlCol="0">
            <a:spAutoFit/>
          </a:bodyPr>
          <a:lstStyle/>
          <a:p>
            <a:pPr algn="ctr"/>
            <a:r>
              <a:rPr lang="en-US" dirty="0"/>
              <a:t>0.1</a:t>
            </a:r>
          </a:p>
        </p:txBody>
      </p:sp>
      <p:sp>
        <p:nvSpPr>
          <p:cNvPr id="31" name="TextBox 30">
            <a:extLst>
              <a:ext uri="{FF2B5EF4-FFF2-40B4-BE49-F238E27FC236}">
                <a16:creationId xmlns:a16="http://schemas.microsoft.com/office/drawing/2014/main" id="{51ADC0AF-83BE-4ABF-9660-195EF43154BC}"/>
              </a:ext>
            </a:extLst>
          </p:cNvPr>
          <p:cNvSpPr txBox="1"/>
          <p:nvPr/>
        </p:nvSpPr>
        <p:spPr>
          <a:xfrm>
            <a:off x="3041693" y="3868515"/>
            <a:ext cx="548024" cy="369332"/>
          </a:xfrm>
          <a:prstGeom prst="rect">
            <a:avLst/>
          </a:prstGeom>
          <a:noFill/>
        </p:spPr>
        <p:txBody>
          <a:bodyPr wrap="square" rtlCol="0">
            <a:spAutoFit/>
          </a:bodyPr>
          <a:lstStyle/>
          <a:p>
            <a:pPr algn="ctr"/>
            <a:r>
              <a:rPr lang="en-US" dirty="0"/>
              <a:t>0.2</a:t>
            </a:r>
          </a:p>
        </p:txBody>
      </p:sp>
      <p:sp>
        <p:nvSpPr>
          <p:cNvPr id="32" name="TextBox 31">
            <a:extLst>
              <a:ext uri="{FF2B5EF4-FFF2-40B4-BE49-F238E27FC236}">
                <a16:creationId xmlns:a16="http://schemas.microsoft.com/office/drawing/2014/main" id="{0FB036E1-2D02-4DBD-8AEC-C23B0EEBDD9C}"/>
              </a:ext>
            </a:extLst>
          </p:cNvPr>
          <p:cNvSpPr txBox="1"/>
          <p:nvPr/>
        </p:nvSpPr>
        <p:spPr>
          <a:xfrm>
            <a:off x="905947" y="2514244"/>
            <a:ext cx="514350" cy="369332"/>
          </a:xfrm>
          <a:prstGeom prst="rect">
            <a:avLst/>
          </a:prstGeom>
          <a:noFill/>
        </p:spPr>
        <p:txBody>
          <a:bodyPr wrap="square" rtlCol="0">
            <a:spAutoFit/>
          </a:bodyPr>
          <a:lstStyle/>
          <a:p>
            <a:r>
              <a:rPr lang="en-US" dirty="0"/>
              <a:t>0.3</a:t>
            </a:r>
          </a:p>
        </p:txBody>
      </p:sp>
      <p:sp>
        <p:nvSpPr>
          <p:cNvPr id="33" name="TextBox 32">
            <a:extLst>
              <a:ext uri="{FF2B5EF4-FFF2-40B4-BE49-F238E27FC236}">
                <a16:creationId xmlns:a16="http://schemas.microsoft.com/office/drawing/2014/main" id="{96791956-425C-430B-814C-908A3A1CF68A}"/>
              </a:ext>
            </a:extLst>
          </p:cNvPr>
          <p:cNvSpPr txBox="1"/>
          <p:nvPr/>
        </p:nvSpPr>
        <p:spPr>
          <a:xfrm>
            <a:off x="1601661" y="2504762"/>
            <a:ext cx="514350" cy="369332"/>
          </a:xfrm>
          <a:prstGeom prst="rect">
            <a:avLst/>
          </a:prstGeom>
          <a:noFill/>
        </p:spPr>
        <p:txBody>
          <a:bodyPr wrap="square" rtlCol="0">
            <a:spAutoFit/>
          </a:bodyPr>
          <a:lstStyle/>
          <a:p>
            <a:r>
              <a:rPr lang="en-US" dirty="0"/>
              <a:t>1.0</a:t>
            </a:r>
          </a:p>
        </p:txBody>
      </p:sp>
      <p:sp>
        <p:nvSpPr>
          <p:cNvPr id="34" name="TextBox 33">
            <a:extLst>
              <a:ext uri="{FF2B5EF4-FFF2-40B4-BE49-F238E27FC236}">
                <a16:creationId xmlns:a16="http://schemas.microsoft.com/office/drawing/2014/main" id="{A23A8C44-C20B-4670-91AC-F57AEEFD34EE}"/>
              </a:ext>
            </a:extLst>
          </p:cNvPr>
          <p:cNvSpPr txBox="1"/>
          <p:nvPr/>
        </p:nvSpPr>
        <p:spPr>
          <a:xfrm>
            <a:off x="2297375" y="2495280"/>
            <a:ext cx="514350" cy="369332"/>
          </a:xfrm>
          <a:prstGeom prst="rect">
            <a:avLst/>
          </a:prstGeom>
          <a:noFill/>
        </p:spPr>
        <p:txBody>
          <a:bodyPr wrap="square" rtlCol="0">
            <a:spAutoFit/>
          </a:bodyPr>
          <a:lstStyle/>
          <a:p>
            <a:r>
              <a:rPr lang="en-US" dirty="0"/>
              <a:t>1.0</a:t>
            </a:r>
          </a:p>
        </p:txBody>
      </p:sp>
      <p:sp>
        <p:nvSpPr>
          <p:cNvPr id="35" name="TextBox 34">
            <a:extLst>
              <a:ext uri="{FF2B5EF4-FFF2-40B4-BE49-F238E27FC236}">
                <a16:creationId xmlns:a16="http://schemas.microsoft.com/office/drawing/2014/main" id="{7B38F33F-E0E7-4EF1-8B4E-3059B963C79D}"/>
              </a:ext>
            </a:extLst>
          </p:cNvPr>
          <p:cNvSpPr txBox="1"/>
          <p:nvPr/>
        </p:nvSpPr>
        <p:spPr>
          <a:xfrm>
            <a:off x="3028210" y="2509592"/>
            <a:ext cx="514350" cy="369332"/>
          </a:xfrm>
          <a:prstGeom prst="rect">
            <a:avLst/>
          </a:prstGeom>
          <a:noFill/>
        </p:spPr>
        <p:txBody>
          <a:bodyPr wrap="square" rtlCol="0">
            <a:spAutoFit/>
          </a:bodyPr>
          <a:lstStyle/>
          <a:p>
            <a:r>
              <a:rPr lang="en-US" dirty="0"/>
              <a:t>1.0</a:t>
            </a:r>
          </a:p>
        </p:txBody>
      </p:sp>
      <p:sp>
        <p:nvSpPr>
          <p:cNvPr id="36" name="TextBox 35">
            <a:extLst>
              <a:ext uri="{FF2B5EF4-FFF2-40B4-BE49-F238E27FC236}">
                <a16:creationId xmlns:a16="http://schemas.microsoft.com/office/drawing/2014/main" id="{D58AF638-1076-4427-A9B3-20B47538A905}"/>
              </a:ext>
            </a:extLst>
          </p:cNvPr>
          <p:cNvSpPr txBox="1"/>
          <p:nvPr/>
        </p:nvSpPr>
        <p:spPr>
          <a:xfrm>
            <a:off x="3758997" y="2487789"/>
            <a:ext cx="514350" cy="369332"/>
          </a:xfrm>
          <a:prstGeom prst="rect">
            <a:avLst/>
          </a:prstGeom>
          <a:noFill/>
        </p:spPr>
        <p:txBody>
          <a:bodyPr wrap="square" rtlCol="0">
            <a:spAutoFit/>
          </a:bodyPr>
          <a:lstStyle/>
          <a:p>
            <a:pPr algn="ctr"/>
            <a:r>
              <a:rPr lang="en-US" dirty="0"/>
              <a:t>0.2</a:t>
            </a:r>
          </a:p>
        </p:txBody>
      </p:sp>
      <p:cxnSp>
        <p:nvCxnSpPr>
          <p:cNvPr id="37" name="Straight Arrow Connector 36">
            <a:extLst>
              <a:ext uri="{FF2B5EF4-FFF2-40B4-BE49-F238E27FC236}">
                <a16:creationId xmlns:a16="http://schemas.microsoft.com/office/drawing/2014/main" id="{1DE0023F-8857-410F-AFC5-575EFC4437B8}"/>
              </a:ext>
            </a:extLst>
          </p:cNvPr>
          <p:cNvCxnSpPr>
            <a:cxnSpLocks/>
            <a:stCxn id="9" idx="0"/>
          </p:cNvCxnSpPr>
          <p:nvPr/>
        </p:nvCxnSpPr>
        <p:spPr>
          <a:xfrm flipH="1" flipV="1">
            <a:off x="517179" y="293818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508C9559-2A24-4A82-9957-B1F342498D41}"/>
              </a:ext>
            </a:extLst>
          </p:cNvPr>
          <p:cNvCxnSpPr>
            <a:cxnSpLocks/>
            <a:endCxn id="4" idx="4"/>
          </p:cNvCxnSpPr>
          <p:nvPr/>
        </p:nvCxnSpPr>
        <p:spPr>
          <a:xfrm flipV="1">
            <a:off x="517180" y="2971529"/>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995650-2CD2-4F33-9D19-35365B3C3AF0}"/>
              </a:ext>
            </a:extLst>
          </p:cNvPr>
          <p:cNvCxnSpPr>
            <a:cxnSpLocks/>
          </p:cNvCxnSpPr>
          <p:nvPr/>
        </p:nvCxnSpPr>
        <p:spPr>
          <a:xfrm flipV="1">
            <a:off x="4047245" y="2912283"/>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6BEF00C4-812A-478E-977B-72235E7666FE}"/>
              </a:ext>
            </a:extLst>
          </p:cNvPr>
          <p:cNvCxnSpPr>
            <a:cxnSpLocks/>
          </p:cNvCxnSpPr>
          <p:nvPr/>
        </p:nvCxnSpPr>
        <p:spPr>
          <a:xfrm flipH="1" flipV="1">
            <a:off x="4181180" y="2906588"/>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975FFF0-3FCF-47C6-9E89-EC0223EDA69C}"/>
              </a:ext>
            </a:extLst>
          </p:cNvPr>
          <p:cNvSpPr txBox="1"/>
          <p:nvPr/>
        </p:nvSpPr>
        <p:spPr>
          <a:xfrm>
            <a:off x="1280597" y="4406473"/>
            <a:ext cx="2642119" cy="461665"/>
          </a:xfrm>
          <a:prstGeom prst="rect">
            <a:avLst/>
          </a:prstGeom>
          <a:noFill/>
        </p:spPr>
        <p:txBody>
          <a:bodyPr wrap="square" rtlCol="0">
            <a:spAutoFit/>
          </a:bodyPr>
          <a:lstStyle/>
          <a:p>
            <a:pPr algn="ctr"/>
            <a:r>
              <a:rPr lang="en-US" sz="2400" dirty="0"/>
              <a:t>Original</a:t>
            </a:r>
          </a:p>
        </p:txBody>
      </p:sp>
      <p:sp>
        <p:nvSpPr>
          <p:cNvPr id="42" name="Oval 41">
            <a:extLst>
              <a:ext uri="{FF2B5EF4-FFF2-40B4-BE49-F238E27FC236}">
                <a16:creationId xmlns:a16="http://schemas.microsoft.com/office/drawing/2014/main" id="{31CCA55B-93EE-4AFA-AA45-4FB707601475}"/>
              </a:ext>
            </a:extLst>
          </p:cNvPr>
          <p:cNvSpPr/>
          <p:nvPr/>
        </p:nvSpPr>
        <p:spPr>
          <a:xfrm>
            <a:off x="6698245"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9491F1C-13D8-4406-99FF-6B1986C445E1}"/>
              </a:ext>
            </a:extLst>
          </p:cNvPr>
          <p:cNvSpPr/>
          <p:nvPr/>
        </p:nvSpPr>
        <p:spPr>
          <a:xfrm>
            <a:off x="74024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7104AC00-DE8F-452B-8052-43D43AD37717}"/>
              </a:ext>
            </a:extLst>
          </p:cNvPr>
          <p:cNvSpPr/>
          <p:nvPr/>
        </p:nvSpPr>
        <p:spPr>
          <a:xfrm>
            <a:off x="8135271" y="246556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5C97D0C-1E0E-496A-AD6A-73327FACD73D}"/>
              </a:ext>
            </a:extLst>
          </p:cNvPr>
          <p:cNvSpPr/>
          <p:nvPr/>
        </p:nvSpPr>
        <p:spPr>
          <a:xfrm>
            <a:off x="8868071"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D536F04D-E986-42C6-9CC4-AED66F3EE4A1}"/>
              </a:ext>
            </a:extLst>
          </p:cNvPr>
          <p:cNvSpPr/>
          <p:nvPr/>
        </p:nvSpPr>
        <p:spPr>
          <a:xfrm>
            <a:off x="9572297" y="247610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ABE6BF8-AA5C-4719-9273-E52081709695}"/>
              </a:ext>
            </a:extLst>
          </p:cNvPr>
          <p:cNvSpPr/>
          <p:nvPr/>
        </p:nvSpPr>
        <p:spPr>
          <a:xfrm>
            <a:off x="6698245"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B13B4B69-4786-4184-AB7D-B7F897EA5FB8}"/>
              </a:ext>
            </a:extLst>
          </p:cNvPr>
          <p:cNvSpPr/>
          <p:nvPr/>
        </p:nvSpPr>
        <p:spPr>
          <a:xfrm>
            <a:off x="7402471" y="381811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C660E90-CF1D-4718-9D8F-8F58763BD035}"/>
              </a:ext>
            </a:extLst>
          </p:cNvPr>
          <p:cNvSpPr/>
          <p:nvPr/>
        </p:nvSpPr>
        <p:spPr>
          <a:xfrm>
            <a:off x="81352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BE6B97E-D119-496C-BC58-18B032738459}"/>
              </a:ext>
            </a:extLst>
          </p:cNvPr>
          <p:cNvSpPr/>
          <p:nvPr/>
        </p:nvSpPr>
        <p:spPr>
          <a:xfrm>
            <a:off x="8868071"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0FFD6EF-EC47-4EA2-86F6-FBD5C90D5E88}"/>
              </a:ext>
            </a:extLst>
          </p:cNvPr>
          <p:cNvSpPr/>
          <p:nvPr/>
        </p:nvSpPr>
        <p:spPr>
          <a:xfrm>
            <a:off x="9572297" y="3828650"/>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2" name="Straight Arrow Connector 51">
            <a:extLst>
              <a:ext uri="{FF2B5EF4-FFF2-40B4-BE49-F238E27FC236}">
                <a16:creationId xmlns:a16="http://schemas.microsoft.com/office/drawing/2014/main" id="{C203E090-1BD6-4C5B-AA5F-E763E4A1969D}"/>
              </a:ext>
            </a:extLst>
          </p:cNvPr>
          <p:cNvCxnSpPr>
            <a:cxnSpLocks/>
            <a:endCxn id="42" idx="4"/>
          </p:cNvCxnSpPr>
          <p:nvPr/>
        </p:nvCxnSpPr>
        <p:spPr>
          <a:xfrm flipH="1" flipV="1">
            <a:off x="6959558"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190BDFCD-EE9E-4845-8F03-FB1D526C98C9}"/>
              </a:ext>
            </a:extLst>
          </p:cNvPr>
          <p:cNvCxnSpPr>
            <a:cxnSpLocks/>
          </p:cNvCxnSpPr>
          <p:nvPr/>
        </p:nvCxnSpPr>
        <p:spPr>
          <a:xfrm flipH="1" flipV="1">
            <a:off x="7657480" y="2997477"/>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5E90C61-333D-4BD8-965B-80561188957D}"/>
              </a:ext>
            </a:extLst>
          </p:cNvPr>
          <p:cNvCxnSpPr>
            <a:cxnSpLocks/>
          </p:cNvCxnSpPr>
          <p:nvPr/>
        </p:nvCxnSpPr>
        <p:spPr>
          <a:xfrm flipH="1" flipV="1">
            <a:off x="8395008" y="2997476"/>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93A8387-047D-47CA-AD59-786184482136}"/>
              </a:ext>
            </a:extLst>
          </p:cNvPr>
          <p:cNvCxnSpPr>
            <a:cxnSpLocks/>
          </p:cNvCxnSpPr>
          <p:nvPr/>
        </p:nvCxnSpPr>
        <p:spPr>
          <a:xfrm flipH="1" flipV="1">
            <a:off x="9132536"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F351BD24-68E1-4250-80D7-01B1E3C34814}"/>
              </a:ext>
            </a:extLst>
          </p:cNvPr>
          <p:cNvCxnSpPr>
            <a:cxnSpLocks/>
          </p:cNvCxnSpPr>
          <p:nvPr/>
        </p:nvCxnSpPr>
        <p:spPr>
          <a:xfrm flipH="1" flipV="1">
            <a:off x="9833610" y="2997475"/>
            <a:ext cx="3152" cy="8311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7BDB193-4981-4712-88A1-49B1C1E69A65}"/>
              </a:ext>
            </a:extLst>
          </p:cNvPr>
          <p:cNvCxnSpPr>
            <a:cxnSpLocks/>
            <a:stCxn id="47" idx="0"/>
            <a:endCxn id="43" idx="3"/>
          </p:cNvCxnSpPr>
          <p:nvPr/>
        </p:nvCxnSpPr>
        <p:spPr>
          <a:xfrm flipV="1">
            <a:off x="6959558" y="2910583"/>
            <a:ext cx="519450"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9066A4EB-2FBA-48BA-93E6-B958FE375D36}"/>
              </a:ext>
            </a:extLst>
          </p:cNvPr>
          <p:cNvCxnSpPr>
            <a:cxnSpLocks/>
            <a:stCxn id="48" idx="0"/>
            <a:endCxn id="42" idx="5"/>
          </p:cNvCxnSpPr>
          <p:nvPr/>
        </p:nvCxnSpPr>
        <p:spPr>
          <a:xfrm flipH="1" flipV="1">
            <a:off x="7144334" y="2921123"/>
            <a:ext cx="519450" cy="89698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2C7168B8-B01B-4C6B-AFF4-B0C768BDC6D0}"/>
              </a:ext>
            </a:extLst>
          </p:cNvPr>
          <p:cNvCxnSpPr>
            <a:cxnSpLocks/>
            <a:stCxn id="48" idx="0"/>
          </p:cNvCxnSpPr>
          <p:nvPr/>
        </p:nvCxnSpPr>
        <p:spPr>
          <a:xfrm flipV="1">
            <a:off x="7663784" y="2913168"/>
            <a:ext cx="513219" cy="90494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5D2CAFF1-F131-4693-8F3A-22E01785B16C}"/>
              </a:ext>
            </a:extLst>
          </p:cNvPr>
          <p:cNvCxnSpPr>
            <a:cxnSpLocks/>
            <a:stCxn id="49" idx="0"/>
            <a:endCxn id="45" idx="3"/>
          </p:cNvCxnSpPr>
          <p:nvPr/>
        </p:nvCxnSpPr>
        <p:spPr>
          <a:xfrm flipV="1">
            <a:off x="8396584" y="2921123"/>
            <a:ext cx="548024"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833DFD0-FCA0-4203-9908-1BA0D5CBE1EF}"/>
              </a:ext>
            </a:extLst>
          </p:cNvPr>
          <p:cNvCxnSpPr>
            <a:cxnSpLocks/>
            <a:endCxn id="43" idx="5"/>
          </p:cNvCxnSpPr>
          <p:nvPr/>
        </p:nvCxnSpPr>
        <p:spPr>
          <a:xfrm flipH="1" flipV="1">
            <a:off x="7848560" y="2910583"/>
            <a:ext cx="548024" cy="9180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C1652FF8-B131-42CF-9BDB-0196E3D85E3B}"/>
              </a:ext>
            </a:extLst>
          </p:cNvPr>
          <p:cNvCxnSpPr>
            <a:cxnSpLocks/>
            <a:stCxn id="50" idx="0"/>
            <a:endCxn id="46" idx="3"/>
          </p:cNvCxnSpPr>
          <p:nvPr/>
        </p:nvCxnSpPr>
        <p:spPr>
          <a:xfrm flipV="1">
            <a:off x="9129384" y="2921123"/>
            <a:ext cx="519450" cy="90752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17470AB-8F4A-4CDC-9484-09D7B24D20A1}"/>
              </a:ext>
            </a:extLst>
          </p:cNvPr>
          <p:cNvCxnSpPr>
            <a:cxnSpLocks/>
            <a:stCxn id="50" idx="0"/>
            <a:endCxn id="44" idx="5"/>
          </p:cNvCxnSpPr>
          <p:nvPr/>
        </p:nvCxnSpPr>
        <p:spPr>
          <a:xfrm flipH="1" flipV="1">
            <a:off x="8581360" y="2910583"/>
            <a:ext cx="548024" cy="91806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26DB4793-C0CD-4ABB-8E30-B6B9A2B6C100}"/>
              </a:ext>
            </a:extLst>
          </p:cNvPr>
          <p:cNvCxnSpPr>
            <a:cxnSpLocks/>
            <a:endCxn id="44" idx="5"/>
          </p:cNvCxnSpPr>
          <p:nvPr/>
        </p:nvCxnSpPr>
        <p:spPr>
          <a:xfrm flipH="1" flipV="1">
            <a:off x="8581360" y="2910583"/>
            <a:ext cx="1252250" cy="89698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559585C-0D09-46BA-8830-133C4AB53F5D}"/>
              </a:ext>
            </a:extLst>
          </p:cNvPr>
          <p:cNvSpPr txBox="1"/>
          <p:nvPr/>
        </p:nvSpPr>
        <p:spPr>
          <a:xfrm>
            <a:off x="6704933" y="3910732"/>
            <a:ext cx="514350" cy="369332"/>
          </a:xfrm>
          <a:prstGeom prst="rect">
            <a:avLst/>
          </a:prstGeom>
          <a:noFill/>
        </p:spPr>
        <p:txBody>
          <a:bodyPr wrap="square" rtlCol="0">
            <a:spAutoFit/>
          </a:bodyPr>
          <a:lstStyle/>
          <a:p>
            <a:r>
              <a:rPr lang="en-US" dirty="0"/>
              <a:t>0.1</a:t>
            </a:r>
          </a:p>
        </p:txBody>
      </p:sp>
      <p:sp>
        <p:nvSpPr>
          <p:cNvPr id="66" name="TextBox 65">
            <a:extLst>
              <a:ext uri="{FF2B5EF4-FFF2-40B4-BE49-F238E27FC236}">
                <a16:creationId xmlns:a16="http://schemas.microsoft.com/office/drawing/2014/main" id="{369B5D01-E06F-4B6C-8C81-8D933549711C}"/>
              </a:ext>
            </a:extLst>
          </p:cNvPr>
          <p:cNvSpPr txBox="1"/>
          <p:nvPr/>
        </p:nvSpPr>
        <p:spPr>
          <a:xfrm>
            <a:off x="7427845" y="3904341"/>
            <a:ext cx="514350" cy="369332"/>
          </a:xfrm>
          <a:prstGeom prst="rect">
            <a:avLst/>
          </a:prstGeom>
          <a:noFill/>
        </p:spPr>
        <p:txBody>
          <a:bodyPr wrap="square" rtlCol="0">
            <a:spAutoFit/>
          </a:bodyPr>
          <a:lstStyle/>
          <a:p>
            <a:pPr algn="ctr"/>
            <a:r>
              <a:rPr lang="en-US" dirty="0"/>
              <a:t>0.3</a:t>
            </a:r>
          </a:p>
        </p:txBody>
      </p:sp>
      <p:sp>
        <p:nvSpPr>
          <p:cNvPr id="67" name="TextBox 66">
            <a:extLst>
              <a:ext uri="{FF2B5EF4-FFF2-40B4-BE49-F238E27FC236}">
                <a16:creationId xmlns:a16="http://schemas.microsoft.com/office/drawing/2014/main" id="{926002BC-9348-4BCF-ADBB-258D503A6EC8}"/>
              </a:ext>
            </a:extLst>
          </p:cNvPr>
          <p:cNvSpPr txBox="1"/>
          <p:nvPr/>
        </p:nvSpPr>
        <p:spPr>
          <a:xfrm>
            <a:off x="8178512" y="3910732"/>
            <a:ext cx="514350" cy="369332"/>
          </a:xfrm>
          <a:prstGeom prst="rect">
            <a:avLst/>
          </a:prstGeom>
          <a:noFill/>
        </p:spPr>
        <p:txBody>
          <a:bodyPr wrap="square" rtlCol="0">
            <a:spAutoFit/>
          </a:bodyPr>
          <a:lstStyle/>
          <a:p>
            <a:pPr algn="ctr"/>
            <a:r>
              <a:rPr lang="en-US" dirty="0"/>
              <a:t>0.1</a:t>
            </a:r>
          </a:p>
        </p:txBody>
      </p:sp>
      <p:sp>
        <p:nvSpPr>
          <p:cNvPr id="68" name="TextBox 67">
            <a:extLst>
              <a:ext uri="{FF2B5EF4-FFF2-40B4-BE49-F238E27FC236}">
                <a16:creationId xmlns:a16="http://schemas.microsoft.com/office/drawing/2014/main" id="{E298FBAB-B892-4EFE-98FE-D2FB0F5C1C46}"/>
              </a:ext>
            </a:extLst>
          </p:cNvPr>
          <p:cNvSpPr txBox="1"/>
          <p:nvPr/>
        </p:nvSpPr>
        <p:spPr>
          <a:xfrm>
            <a:off x="9624100" y="3904341"/>
            <a:ext cx="514350" cy="369332"/>
          </a:xfrm>
          <a:prstGeom prst="rect">
            <a:avLst/>
          </a:prstGeom>
          <a:noFill/>
        </p:spPr>
        <p:txBody>
          <a:bodyPr wrap="square" rtlCol="0">
            <a:spAutoFit/>
          </a:bodyPr>
          <a:lstStyle/>
          <a:p>
            <a:pPr algn="ctr"/>
            <a:r>
              <a:rPr lang="en-US" dirty="0"/>
              <a:t>0.2</a:t>
            </a:r>
          </a:p>
        </p:txBody>
      </p:sp>
      <p:sp>
        <p:nvSpPr>
          <p:cNvPr id="69" name="TextBox 68">
            <a:extLst>
              <a:ext uri="{FF2B5EF4-FFF2-40B4-BE49-F238E27FC236}">
                <a16:creationId xmlns:a16="http://schemas.microsoft.com/office/drawing/2014/main" id="{FCF93B33-FC31-4BF3-9350-C14B2E602B39}"/>
              </a:ext>
            </a:extLst>
          </p:cNvPr>
          <p:cNvSpPr txBox="1"/>
          <p:nvPr/>
        </p:nvSpPr>
        <p:spPr>
          <a:xfrm>
            <a:off x="8875723" y="3894463"/>
            <a:ext cx="548024" cy="369332"/>
          </a:xfrm>
          <a:prstGeom prst="rect">
            <a:avLst/>
          </a:prstGeom>
          <a:noFill/>
        </p:spPr>
        <p:txBody>
          <a:bodyPr wrap="square" rtlCol="0">
            <a:spAutoFit/>
          </a:bodyPr>
          <a:lstStyle/>
          <a:p>
            <a:pPr algn="ctr"/>
            <a:r>
              <a:rPr lang="en-US" dirty="0"/>
              <a:t>1.0</a:t>
            </a:r>
          </a:p>
        </p:txBody>
      </p:sp>
      <p:sp>
        <p:nvSpPr>
          <p:cNvPr id="70" name="TextBox 69">
            <a:extLst>
              <a:ext uri="{FF2B5EF4-FFF2-40B4-BE49-F238E27FC236}">
                <a16:creationId xmlns:a16="http://schemas.microsoft.com/office/drawing/2014/main" id="{9FEDCC59-415D-468A-8E0B-C33ADA8F9C35}"/>
              </a:ext>
            </a:extLst>
          </p:cNvPr>
          <p:cNvSpPr txBox="1"/>
          <p:nvPr/>
        </p:nvSpPr>
        <p:spPr>
          <a:xfrm>
            <a:off x="6739977" y="2540192"/>
            <a:ext cx="514350" cy="369332"/>
          </a:xfrm>
          <a:prstGeom prst="rect">
            <a:avLst/>
          </a:prstGeom>
          <a:noFill/>
        </p:spPr>
        <p:txBody>
          <a:bodyPr wrap="square" rtlCol="0">
            <a:spAutoFit/>
          </a:bodyPr>
          <a:lstStyle/>
          <a:p>
            <a:r>
              <a:rPr lang="en-US" dirty="0"/>
              <a:t>0.3</a:t>
            </a:r>
          </a:p>
        </p:txBody>
      </p:sp>
      <p:sp>
        <p:nvSpPr>
          <p:cNvPr id="71" name="TextBox 70">
            <a:extLst>
              <a:ext uri="{FF2B5EF4-FFF2-40B4-BE49-F238E27FC236}">
                <a16:creationId xmlns:a16="http://schemas.microsoft.com/office/drawing/2014/main" id="{870E81DD-F1ED-4CA9-BC78-901EB73ADA95}"/>
              </a:ext>
            </a:extLst>
          </p:cNvPr>
          <p:cNvSpPr txBox="1"/>
          <p:nvPr/>
        </p:nvSpPr>
        <p:spPr>
          <a:xfrm>
            <a:off x="7435691" y="2530710"/>
            <a:ext cx="514350" cy="369332"/>
          </a:xfrm>
          <a:prstGeom prst="rect">
            <a:avLst/>
          </a:prstGeom>
          <a:noFill/>
        </p:spPr>
        <p:txBody>
          <a:bodyPr wrap="square" rtlCol="0">
            <a:spAutoFit/>
          </a:bodyPr>
          <a:lstStyle/>
          <a:p>
            <a:r>
              <a:rPr lang="en-US" dirty="0"/>
              <a:t>0.3</a:t>
            </a:r>
          </a:p>
        </p:txBody>
      </p:sp>
      <p:sp>
        <p:nvSpPr>
          <p:cNvPr id="72" name="TextBox 71">
            <a:extLst>
              <a:ext uri="{FF2B5EF4-FFF2-40B4-BE49-F238E27FC236}">
                <a16:creationId xmlns:a16="http://schemas.microsoft.com/office/drawing/2014/main" id="{A618A525-B8D3-437E-9A36-D35CA4930EDE}"/>
              </a:ext>
            </a:extLst>
          </p:cNvPr>
          <p:cNvSpPr txBox="1"/>
          <p:nvPr/>
        </p:nvSpPr>
        <p:spPr>
          <a:xfrm>
            <a:off x="8131405" y="2521228"/>
            <a:ext cx="514350" cy="369332"/>
          </a:xfrm>
          <a:prstGeom prst="rect">
            <a:avLst/>
          </a:prstGeom>
          <a:noFill/>
        </p:spPr>
        <p:txBody>
          <a:bodyPr wrap="square" rtlCol="0">
            <a:spAutoFit/>
          </a:bodyPr>
          <a:lstStyle/>
          <a:p>
            <a:r>
              <a:rPr lang="en-US" dirty="0"/>
              <a:t>1.0</a:t>
            </a:r>
          </a:p>
        </p:txBody>
      </p:sp>
      <p:sp>
        <p:nvSpPr>
          <p:cNvPr id="73" name="TextBox 72">
            <a:extLst>
              <a:ext uri="{FF2B5EF4-FFF2-40B4-BE49-F238E27FC236}">
                <a16:creationId xmlns:a16="http://schemas.microsoft.com/office/drawing/2014/main" id="{E71E0301-7BF0-4C20-A1FC-92F624213C3F}"/>
              </a:ext>
            </a:extLst>
          </p:cNvPr>
          <p:cNvSpPr txBox="1"/>
          <p:nvPr/>
        </p:nvSpPr>
        <p:spPr>
          <a:xfrm>
            <a:off x="8862240" y="2535540"/>
            <a:ext cx="514350" cy="369332"/>
          </a:xfrm>
          <a:prstGeom prst="rect">
            <a:avLst/>
          </a:prstGeom>
          <a:noFill/>
        </p:spPr>
        <p:txBody>
          <a:bodyPr wrap="square" rtlCol="0">
            <a:spAutoFit/>
          </a:bodyPr>
          <a:lstStyle/>
          <a:p>
            <a:r>
              <a:rPr lang="en-US" dirty="0"/>
              <a:t>1.0</a:t>
            </a:r>
          </a:p>
        </p:txBody>
      </p:sp>
      <p:sp>
        <p:nvSpPr>
          <p:cNvPr id="74" name="TextBox 73">
            <a:extLst>
              <a:ext uri="{FF2B5EF4-FFF2-40B4-BE49-F238E27FC236}">
                <a16:creationId xmlns:a16="http://schemas.microsoft.com/office/drawing/2014/main" id="{CF8A474E-06B1-4422-849F-F90286BA2DBD}"/>
              </a:ext>
            </a:extLst>
          </p:cNvPr>
          <p:cNvSpPr txBox="1"/>
          <p:nvPr/>
        </p:nvSpPr>
        <p:spPr>
          <a:xfrm>
            <a:off x="9593027" y="2513737"/>
            <a:ext cx="514350" cy="646331"/>
          </a:xfrm>
          <a:prstGeom prst="rect">
            <a:avLst/>
          </a:prstGeom>
          <a:noFill/>
        </p:spPr>
        <p:txBody>
          <a:bodyPr wrap="square" rtlCol="0">
            <a:spAutoFit/>
          </a:bodyPr>
          <a:lstStyle/>
          <a:p>
            <a:pPr algn="ctr"/>
            <a:r>
              <a:rPr lang="en-US" dirty="0"/>
              <a:t>1.0</a:t>
            </a:r>
            <a:br>
              <a:rPr lang="en-US" dirty="0"/>
            </a:br>
            <a:endParaRPr lang="en-US" dirty="0"/>
          </a:p>
        </p:txBody>
      </p:sp>
      <p:cxnSp>
        <p:nvCxnSpPr>
          <p:cNvPr id="75" name="Straight Arrow Connector 74">
            <a:extLst>
              <a:ext uri="{FF2B5EF4-FFF2-40B4-BE49-F238E27FC236}">
                <a16:creationId xmlns:a16="http://schemas.microsoft.com/office/drawing/2014/main" id="{E69EC2EA-C86D-4D6F-8AC3-424B43771E2F}"/>
              </a:ext>
            </a:extLst>
          </p:cNvPr>
          <p:cNvCxnSpPr>
            <a:cxnSpLocks/>
            <a:stCxn id="47" idx="0"/>
          </p:cNvCxnSpPr>
          <p:nvPr/>
        </p:nvCxnSpPr>
        <p:spPr>
          <a:xfrm flipH="1" flipV="1">
            <a:off x="6351209" y="2964134"/>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557DBBEA-8AF6-40B6-89D0-1173ABC9F0C4}"/>
              </a:ext>
            </a:extLst>
          </p:cNvPr>
          <p:cNvCxnSpPr>
            <a:cxnSpLocks/>
            <a:endCxn id="42" idx="4"/>
          </p:cNvCxnSpPr>
          <p:nvPr/>
        </p:nvCxnSpPr>
        <p:spPr>
          <a:xfrm flipV="1">
            <a:off x="6351210" y="2997477"/>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C426D29E-96CD-4C06-82A0-8D5550815AFE}"/>
              </a:ext>
            </a:extLst>
          </p:cNvPr>
          <p:cNvCxnSpPr>
            <a:cxnSpLocks/>
          </p:cNvCxnSpPr>
          <p:nvPr/>
        </p:nvCxnSpPr>
        <p:spPr>
          <a:xfrm flipV="1">
            <a:off x="9881275" y="2938231"/>
            <a:ext cx="608348" cy="884724"/>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17E7349C-9D41-4FC0-A7AB-25F1EF7CE910}"/>
              </a:ext>
            </a:extLst>
          </p:cNvPr>
          <p:cNvCxnSpPr>
            <a:cxnSpLocks/>
          </p:cNvCxnSpPr>
          <p:nvPr/>
        </p:nvCxnSpPr>
        <p:spPr>
          <a:xfrm flipH="1" flipV="1">
            <a:off x="10015210" y="2932536"/>
            <a:ext cx="608349" cy="864516"/>
          </a:xfrm>
          <a:prstGeom prst="straightConnector1">
            <a:avLst/>
          </a:prstGeom>
          <a:ln w="19050">
            <a:prstDash val="dash"/>
            <a:tailEnd type="triangle"/>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07DF21C8-DCD2-4AD3-8876-177E5FC3018D}"/>
              </a:ext>
            </a:extLst>
          </p:cNvPr>
          <p:cNvSpPr txBox="1"/>
          <p:nvPr/>
        </p:nvSpPr>
        <p:spPr>
          <a:xfrm>
            <a:off x="7073948" y="4406473"/>
            <a:ext cx="2642119" cy="461665"/>
          </a:xfrm>
          <a:prstGeom prst="rect">
            <a:avLst/>
          </a:prstGeom>
          <a:noFill/>
        </p:spPr>
        <p:txBody>
          <a:bodyPr wrap="square" rtlCol="0">
            <a:spAutoFit/>
          </a:bodyPr>
          <a:lstStyle/>
          <a:p>
            <a:pPr algn="ctr"/>
            <a:r>
              <a:rPr lang="en-US" sz="2400" dirty="0"/>
              <a:t>Shift Right by One</a:t>
            </a:r>
          </a:p>
        </p:txBody>
      </p:sp>
      <p:sp>
        <p:nvSpPr>
          <p:cNvPr id="80" name="Oval 79">
            <a:extLst>
              <a:ext uri="{FF2B5EF4-FFF2-40B4-BE49-F238E27FC236}">
                <a16:creationId xmlns:a16="http://schemas.microsoft.com/office/drawing/2014/main" id="{70EE80D5-25D9-4728-8654-52448CB53506}"/>
              </a:ext>
            </a:extLst>
          </p:cNvPr>
          <p:cNvSpPr/>
          <p:nvPr/>
        </p:nvSpPr>
        <p:spPr>
          <a:xfrm>
            <a:off x="8124829" y="2460817"/>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8FE72266-3D21-4F71-801D-8207F51FCB91}"/>
              </a:ext>
            </a:extLst>
          </p:cNvPr>
          <p:cNvSpPr txBox="1"/>
          <p:nvPr/>
        </p:nvSpPr>
        <p:spPr>
          <a:xfrm>
            <a:off x="8158049" y="2525967"/>
            <a:ext cx="514350" cy="369332"/>
          </a:xfrm>
          <a:prstGeom prst="rect">
            <a:avLst/>
          </a:prstGeom>
          <a:noFill/>
        </p:spPr>
        <p:txBody>
          <a:bodyPr wrap="square" rtlCol="0">
            <a:spAutoFit/>
          </a:bodyPr>
          <a:lstStyle/>
          <a:p>
            <a:r>
              <a:rPr lang="en-US" dirty="0"/>
              <a:t>1.0</a:t>
            </a:r>
          </a:p>
        </p:txBody>
      </p:sp>
      <p:sp>
        <p:nvSpPr>
          <p:cNvPr id="82" name="Oval 81">
            <a:extLst>
              <a:ext uri="{FF2B5EF4-FFF2-40B4-BE49-F238E27FC236}">
                <a16:creationId xmlns:a16="http://schemas.microsoft.com/office/drawing/2014/main" id="{27DE4A82-DEBC-4333-BBDA-9DD290B3D49F}"/>
              </a:ext>
            </a:extLst>
          </p:cNvPr>
          <p:cNvSpPr/>
          <p:nvPr/>
        </p:nvSpPr>
        <p:spPr>
          <a:xfrm>
            <a:off x="8868525" y="2472106"/>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TextBox 82">
            <a:extLst>
              <a:ext uri="{FF2B5EF4-FFF2-40B4-BE49-F238E27FC236}">
                <a16:creationId xmlns:a16="http://schemas.microsoft.com/office/drawing/2014/main" id="{D6FCFEB3-2BD8-4561-A9F2-B26088B78391}"/>
              </a:ext>
            </a:extLst>
          </p:cNvPr>
          <p:cNvSpPr txBox="1"/>
          <p:nvPr/>
        </p:nvSpPr>
        <p:spPr>
          <a:xfrm>
            <a:off x="8901745" y="2537256"/>
            <a:ext cx="514350" cy="369332"/>
          </a:xfrm>
          <a:prstGeom prst="rect">
            <a:avLst/>
          </a:prstGeom>
          <a:noFill/>
        </p:spPr>
        <p:txBody>
          <a:bodyPr wrap="square" rtlCol="0">
            <a:spAutoFit/>
          </a:bodyPr>
          <a:lstStyle/>
          <a:p>
            <a:r>
              <a:rPr lang="en-US" dirty="0"/>
              <a:t>1.0</a:t>
            </a:r>
          </a:p>
        </p:txBody>
      </p:sp>
      <p:sp>
        <p:nvSpPr>
          <p:cNvPr id="84" name="Oval 83">
            <a:extLst>
              <a:ext uri="{FF2B5EF4-FFF2-40B4-BE49-F238E27FC236}">
                <a16:creationId xmlns:a16="http://schemas.microsoft.com/office/drawing/2014/main" id="{6C260E44-EA11-4499-AB28-D4AFB0208E72}"/>
              </a:ext>
            </a:extLst>
          </p:cNvPr>
          <p:cNvSpPr/>
          <p:nvPr/>
        </p:nvSpPr>
        <p:spPr>
          <a:xfrm>
            <a:off x="9577856" y="2484083"/>
            <a:ext cx="522626" cy="521377"/>
          </a:xfrm>
          <a:prstGeom prst="ellipse">
            <a:avLst/>
          </a:prstGeom>
          <a:solidFill>
            <a:schemeClr val="accent2">
              <a:lumMod val="40000"/>
              <a:lumOff val="60000"/>
            </a:scheme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TextBox 84">
            <a:extLst>
              <a:ext uri="{FF2B5EF4-FFF2-40B4-BE49-F238E27FC236}">
                <a16:creationId xmlns:a16="http://schemas.microsoft.com/office/drawing/2014/main" id="{3D7BF240-95C1-4E9B-8B6F-070673641D49}"/>
              </a:ext>
            </a:extLst>
          </p:cNvPr>
          <p:cNvSpPr txBox="1"/>
          <p:nvPr/>
        </p:nvSpPr>
        <p:spPr>
          <a:xfrm>
            <a:off x="9601303" y="2504762"/>
            <a:ext cx="514350" cy="369332"/>
          </a:xfrm>
          <a:prstGeom prst="rect">
            <a:avLst/>
          </a:prstGeom>
          <a:noFill/>
        </p:spPr>
        <p:txBody>
          <a:bodyPr wrap="square" rtlCol="0">
            <a:spAutoFit/>
          </a:bodyPr>
          <a:lstStyle/>
          <a:p>
            <a:r>
              <a:rPr lang="en-US" dirty="0"/>
              <a:t>1.0</a:t>
            </a:r>
          </a:p>
        </p:txBody>
      </p:sp>
    </p:spTree>
    <p:extLst>
      <p:ext uri="{BB962C8B-B14F-4D97-AF65-F5344CB8AC3E}">
        <p14:creationId xmlns:p14="http://schemas.microsoft.com/office/powerpoint/2010/main" val="4290028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3"/>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3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7"/>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4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5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43"/>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44"/>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45"/>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4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52"/>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53"/>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5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55"/>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56"/>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57"/>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58"/>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59"/>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6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61"/>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63"/>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64"/>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75"/>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7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77"/>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78"/>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7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71"/>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72"/>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73"/>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7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80"/>
                                        </p:tgtEl>
                                        <p:attrNameLst>
                                          <p:attrName>style.visibility</p:attrName>
                                        </p:attrNameLst>
                                      </p:cBhvr>
                                      <p:to>
                                        <p:strVal val="visible"/>
                                      </p:to>
                                    </p:set>
                                  </p:childTnLst>
                                </p:cTn>
                              </p:par>
                              <p:par>
                                <p:cTn id="175" presetID="1" presetClass="entr" presetSubtype="0" fill="hold" grpId="0" nodeType="withEffect">
                                  <p:stCondLst>
                                    <p:cond delay="0"/>
                                  </p:stCondLst>
                                  <p:childTnLst>
                                    <p:set>
                                      <p:cBhvr>
                                        <p:cTn id="176" dur="1" fill="hold">
                                          <p:stCondLst>
                                            <p:cond delay="0"/>
                                          </p:stCondLst>
                                        </p:cTn>
                                        <p:tgtEl>
                                          <p:spTgt spid="81"/>
                                        </p:tgtEl>
                                        <p:attrNameLst>
                                          <p:attrName>style.visibility</p:attrName>
                                        </p:attrNameLst>
                                      </p:cBhvr>
                                      <p:to>
                                        <p:strVal val="visible"/>
                                      </p:to>
                                    </p:set>
                                  </p:childTnLst>
                                </p:cTn>
                              </p:par>
                              <p:par>
                                <p:cTn id="177" presetID="1" presetClass="entr" presetSubtype="0" fill="hold" grpId="0" nodeType="withEffect">
                                  <p:stCondLst>
                                    <p:cond delay="0"/>
                                  </p:stCondLst>
                                  <p:childTnLst>
                                    <p:set>
                                      <p:cBhvr>
                                        <p:cTn id="178" dur="1" fill="hold">
                                          <p:stCondLst>
                                            <p:cond delay="0"/>
                                          </p:stCondLst>
                                        </p:cTn>
                                        <p:tgtEl>
                                          <p:spTgt spid="82"/>
                                        </p:tgtEl>
                                        <p:attrNameLst>
                                          <p:attrName>style.visibility</p:attrName>
                                        </p:attrNameLst>
                                      </p:cBhvr>
                                      <p:to>
                                        <p:strVal val="visible"/>
                                      </p:to>
                                    </p:set>
                                  </p:childTnLst>
                                </p:cTn>
                              </p:par>
                              <p:par>
                                <p:cTn id="179" presetID="1" presetClass="entr" presetSubtype="0" fill="hold" grpId="0" nodeType="withEffect">
                                  <p:stCondLst>
                                    <p:cond delay="0"/>
                                  </p:stCondLst>
                                  <p:childTnLst>
                                    <p:set>
                                      <p:cBhvr>
                                        <p:cTn id="180" dur="1" fill="hold">
                                          <p:stCondLst>
                                            <p:cond delay="0"/>
                                          </p:stCondLst>
                                        </p:cTn>
                                        <p:tgtEl>
                                          <p:spTgt spid="83"/>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84"/>
                                        </p:tgtEl>
                                        <p:attrNameLst>
                                          <p:attrName>style.visibility</p:attrName>
                                        </p:attrNameLst>
                                      </p:cBhvr>
                                      <p:to>
                                        <p:strVal val="visible"/>
                                      </p:to>
                                    </p:set>
                                  </p:childTnLst>
                                </p:cTn>
                              </p:par>
                              <p:par>
                                <p:cTn id="183" presetID="1" presetClass="entr" presetSubtype="0" fill="hold" grpId="0" nodeType="withEffect">
                                  <p:stCondLst>
                                    <p:cond delay="0"/>
                                  </p:stCondLst>
                                  <p:childTnLst>
                                    <p:set>
                                      <p:cBhvr>
                                        <p:cTn id="184"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7" grpId="0"/>
      <p:bldP spid="28" grpId="0"/>
      <p:bldP spid="29" grpId="0"/>
      <p:bldP spid="30" grpId="0"/>
      <p:bldP spid="31" grpId="0"/>
      <p:bldP spid="32" grpId="0"/>
      <p:bldP spid="33" grpId="0"/>
      <p:bldP spid="34" grpId="0"/>
      <p:bldP spid="35" grpId="0"/>
      <p:bldP spid="36" grpId="0"/>
      <p:bldP spid="41" grpId="0"/>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65" grpId="0"/>
      <p:bldP spid="66" grpId="0"/>
      <p:bldP spid="67" grpId="0"/>
      <p:bldP spid="68" grpId="0"/>
      <p:bldP spid="69" grpId="0"/>
      <p:bldP spid="70" grpId="0"/>
      <p:bldP spid="71" grpId="0"/>
      <p:bldP spid="72" grpId="0"/>
      <p:bldP spid="73" grpId="0"/>
      <p:bldP spid="74" grpId="0"/>
      <p:bldP spid="79" grpId="0"/>
      <p:bldP spid="80" grpId="0" animBg="1"/>
      <p:bldP spid="81" grpId="0"/>
      <p:bldP spid="82" grpId="0" animBg="1"/>
      <p:bldP spid="83" grpId="0"/>
      <p:bldP spid="84" grpId="0" animBg="1"/>
      <p:bldP spid="8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Early CNN Example: LeNet5</a:t>
            </a:r>
          </a:p>
        </p:txBody>
      </p:sp>
    </p:spTree>
    <p:extLst>
      <p:ext uri="{BB962C8B-B14F-4D97-AF65-F5344CB8AC3E}">
        <p14:creationId xmlns:p14="http://schemas.microsoft.com/office/powerpoint/2010/main" val="259418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LeNet-5 Architecture</a:t>
            </a:r>
          </a:p>
        </p:txBody>
      </p:sp>
      <mc:AlternateContent xmlns:mc="http://schemas.openxmlformats.org/markup-compatibility/2006" xmlns:a14="http://schemas.microsoft.com/office/drawing/2010/main">
        <mc:Choice Requires="a14">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20871"/>
                <a:ext cx="11525250" cy="562463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LeNet-5 is an early deep NN architecture  </a:t>
                </a:r>
              </a:p>
              <a:p>
                <a:r>
                  <a:rPr lang="en-GB" sz="2800" dirty="0">
                    <a:latin typeface="Segoe UI" panose="020B0502040204020203" pitchFamily="34" charset="0"/>
                    <a:ea typeface="Segoe UI" panose="020B0502040204020203" pitchFamily="34" charset="0"/>
                    <a:cs typeface="Segoe UI" panose="020B0502040204020203" pitchFamily="34" charset="0"/>
                  </a:rPr>
                  <a:t>LeNet-5 was developed by </a:t>
                </a:r>
                <a:r>
                  <a:rPr lang="en-GB" sz="2800" dirty="0" err="1">
                    <a:latin typeface="Segoe UI" panose="020B0502040204020203" pitchFamily="34" charset="0"/>
                    <a:ea typeface="Segoe UI" panose="020B0502040204020203" pitchFamily="34" charset="0"/>
                    <a:cs typeface="Segoe UI" panose="020B0502040204020203" pitchFamily="34" charset="0"/>
                    <a:hlinkClick r:id="rId3"/>
                  </a:rPr>
                  <a:t>LeCun</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 et.al. (1989)</a:t>
                </a:r>
                <a:r>
                  <a:rPr lang="en-GB" sz="2800" dirty="0">
                    <a:latin typeface="Segoe UI" panose="020B0502040204020203" pitchFamily="34" charset="0"/>
                    <a:ea typeface="Segoe UI" panose="020B0502040204020203" pitchFamily="34" charset="0"/>
                    <a:cs typeface="Segoe UI" panose="020B0502040204020203" pitchFamily="34" charset="0"/>
                  </a:rPr>
                  <a:t> for hand written digit recognition    </a:t>
                </a:r>
              </a:p>
              <a:p>
                <a:r>
                  <a:rPr lang="en-GB" sz="2800" dirty="0">
                    <a:latin typeface="Segoe UI" panose="020B0502040204020203" pitchFamily="34" charset="0"/>
                    <a:ea typeface="Segoe UI" panose="020B0502040204020203" pitchFamily="34" charset="0"/>
                    <a:cs typeface="Segoe UI" panose="020B0502040204020203" pitchFamily="34" charset="0"/>
                  </a:rPr>
                  <a:t>LeNet-5 pioneered the use of CNNs</a:t>
                </a:r>
              </a:p>
              <a:p>
                <a:r>
                  <a:rPr lang="en-GB" sz="2800" dirty="0">
                    <a:latin typeface="Segoe UI" panose="020B0502040204020203" pitchFamily="34" charset="0"/>
                    <a:ea typeface="Segoe UI" panose="020B0502040204020203" pitchFamily="34" charset="0"/>
                    <a:cs typeface="Segoe UI" panose="020B0502040204020203" pitchFamily="34" charset="0"/>
                  </a:rPr>
                  <a:t>LetNet-5 used 5 layers</a:t>
                </a:r>
              </a:p>
              <a:p>
                <a:pPr lvl="1"/>
                <a:r>
                  <a:rPr lang="en-GB" sz="2400" dirty="0">
                    <a:latin typeface="Segoe UI" panose="020B0502040204020203" pitchFamily="34" charset="0"/>
                    <a:ea typeface="Segoe UI" panose="020B0502040204020203" pitchFamily="34" charset="0"/>
                    <a:cs typeface="Segoe UI" panose="020B0502040204020203" pitchFamily="34" charset="0"/>
                  </a:rPr>
                  <a:t>3 convolution create feature map</a:t>
                </a:r>
              </a:p>
              <a:p>
                <a:pPr lvl="1"/>
                <a:r>
                  <a:rPr lang="en-GB" sz="2400" dirty="0">
                    <a:latin typeface="Segoe UI" panose="020B0502040204020203" pitchFamily="34" charset="0"/>
                    <a:ea typeface="Segoe UI" panose="020B0502040204020203" pitchFamily="34" charset="0"/>
                    <a:cs typeface="Segoe UI" panose="020B0502040204020203" pitchFamily="34" charset="0"/>
                  </a:rPr>
                  <a:t>2 fully connected for classifier </a:t>
                </a:r>
              </a:p>
              <a:p>
                <a:pPr lvl="1"/>
                <a:r>
                  <a:rPr lang="en-GB" sz="2400" dirty="0" err="1">
                    <a:latin typeface="Segoe UI" panose="020B0502040204020203" pitchFamily="34" charset="0"/>
                    <a:ea typeface="Segoe UI" panose="020B0502040204020203" pitchFamily="34" charset="0"/>
                    <a:cs typeface="Segoe UI" panose="020B0502040204020203" pitchFamily="34" charset="0"/>
                  </a:rPr>
                  <a:t>Softmax</a:t>
                </a:r>
                <a:r>
                  <a:rPr lang="en-GB" sz="2400" dirty="0">
                    <a:latin typeface="Segoe UI" panose="020B0502040204020203" pitchFamily="34" charset="0"/>
                    <a:ea typeface="Segoe UI" panose="020B0502040204020203" pitchFamily="34" charset="0"/>
                    <a:cs typeface="Segoe UI" panose="020B0502040204020203" pitchFamily="34" charset="0"/>
                  </a:rPr>
                  <a:t> output for digits </a:t>
                </a:r>
                <a14:m>
                  <m:oMath xmlns:m="http://schemas.openxmlformats.org/officeDocument/2006/math">
                    <m:d>
                      <m:dPr>
                        <m:begChr m:val="{"/>
                        <m:endChr m:val="}"/>
                        <m:ctrlPr>
                          <a:rPr lang="en-GB" sz="2400" i="1">
                            <a:latin typeface="Cambria Math" panose="02040503050406030204" pitchFamily="18" charset="0"/>
                            <a:cs typeface="Segoe UI" panose="020B0502040204020203" pitchFamily="34" charset="0"/>
                          </a:rPr>
                        </m:ctrlPr>
                      </m:dPr>
                      <m:e>
                        <m:r>
                          <a:rPr lang="en-US" sz="2400" i="1">
                            <a:latin typeface="Cambria Math" panose="02040503050406030204" pitchFamily="18" charset="0"/>
                            <a:cs typeface="Segoe UI" panose="020B0502040204020203" pitchFamily="34" charset="0"/>
                          </a:rPr>
                          <m:t>0,9</m:t>
                        </m:r>
                      </m:e>
                    </m:d>
                  </m:oMath>
                </a14:m>
                <a:endParaRPr lang="en-GB" sz="24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Deployed successfully for automatic check handling</a:t>
                </a:r>
              </a:p>
              <a:p>
                <a:endParaRPr lang="en-GB"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145" name="Content Placeholder 6">
                <a:extLst>
                  <a:ext uri="{FF2B5EF4-FFF2-40B4-BE49-F238E27FC236}">
                    <a16:creationId xmlns:a16="http://schemas.microsoft.com/office/drawing/2014/main" id="{ABB524EF-63A0-4CDC-BEC9-C95141F0FBC6}"/>
                  </a:ext>
                </a:extLst>
              </p:cNvPr>
              <p:cNvSpPr>
                <a:spLocks noGrp="1" noRot="1" noChangeAspect="1" noMove="1" noResize="1" noEditPoints="1" noAdjustHandles="1" noChangeArrowheads="1" noChangeShapeType="1" noTextEdit="1"/>
              </p:cNvSpPr>
              <p:nvPr>
                <p:ph sz="quarter" idx="10"/>
              </p:nvPr>
            </p:nvSpPr>
            <p:spPr>
              <a:xfrm>
                <a:off x="333375" y="1020871"/>
                <a:ext cx="11525250" cy="5624636"/>
              </a:xfrm>
              <a:blipFill>
                <a:blip r:embed="rId4"/>
                <a:stretch>
                  <a:fillRect l="-1111" t="-1083"/>
                </a:stretch>
              </a:blipFill>
            </p:spPr>
            <p:txBody>
              <a:bodyPr/>
              <a:lstStyle/>
              <a:p>
                <a:r>
                  <a:rPr lang="en-US">
                    <a:noFill/>
                  </a:rPr>
                  <a:t> </a:t>
                </a:r>
              </a:p>
            </p:txBody>
          </p:sp>
        </mc:Fallback>
      </mc:AlternateContent>
    </p:spTree>
    <p:extLst>
      <p:ext uri="{BB962C8B-B14F-4D97-AF65-F5344CB8AC3E}">
        <p14:creationId xmlns:p14="http://schemas.microsoft.com/office/powerpoint/2010/main" val="106200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Imports</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47272EE4-AB70-A84C-9BC2-40167669D2A1}"/>
              </a:ext>
            </a:extLst>
          </p:cNvPr>
          <p:cNvPicPr>
            <a:picLocks noChangeAspect="1"/>
          </p:cNvPicPr>
          <p:nvPr/>
        </p:nvPicPr>
        <p:blipFill>
          <a:blip r:embed="rId3"/>
          <a:stretch>
            <a:fillRect/>
          </a:stretch>
        </p:blipFill>
        <p:spPr>
          <a:xfrm>
            <a:off x="145665" y="972580"/>
            <a:ext cx="11908875" cy="4277131"/>
          </a:xfrm>
          <a:prstGeom prst="rect">
            <a:avLst/>
          </a:prstGeom>
        </p:spPr>
      </p:pic>
      <p:sp>
        <p:nvSpPr>
          <p:cNvPr id="5" name="TextBox 4">
            <a:extLst>
              <a:ext uri="{FF2B5EF4-FFF2-40B4-BE49-F238E27FC236}">
                <a16:creationId xmlns:a16="http://schemas.microsoft.com/office/drawing/2014/main" id="{C31934B8-DEB9-434F-8C2C-F2152AA16CF9}"/>
              </a:ext>
            </a:extLst>
          </p:cNvPr>
          <p:cNvSpPr txBox="1"/>
          <p:nvPr/>
        </p:nvSpPr>
        <p:spPr>
          <a:xfrm>
            <a:off x="4091383" y="5227000"/>
            <a:ext cx="9694637" cy="1865126"/>
          </a:xfrm>
          <a:prstGeom prst="rect">
            <a:avLst/>
          </a:prstGeom>
          <a:noFill/>
        </p:spPr>
        <p:txBody>
          <a:bodyPr wrap="square" rtlCol="0">
            <a:spAutoFit/>
          </a:bodyPr>
          <a:lstStyle/>
          <a:p>
            <a:pPr fontAlgn="base"/>
            <a:r>
              <a:rPr lang="en-US" sz="2400" dirty="0"/>
              <a:t># import the necessary packages</a:t>
            </a:r>
          </a:p>
          <a:p>
            <a:pPr fontAlgn="base"/>
            <a:r>
              <a:rPr lang="en-US" sz="2400" dirty="0"/>
              <a:t>from </a:t>
            </a:r>
            <a:r>
              <a:rPr lang="en-US" sz="2400" dirty="0" err="1"/>
              <a:t>keras.models</a:t>
            </a:r>
            <a:r>
              <a:rPr lang="en-US" sz="2400" dirty="0"/>
              <a:t> import Sequential</a:t>
            </a:r>
          </a:p>
          <a:p>
            <a:pPr fontAlgn="base"/>
            <a:r>
              <a:rPr lang="en-US" sz="2400" dirty="0"/>
              <a:t>model = Sequential()</a:t>
            </a:r>
          </a:p>
          <a:p>
            <a:pPr fontAlgn="base"/>
            <a:endParaRPr lang="en-US" sz="2160" dirty="0"/>
          </a:p>
          <a:p>
            <a:pPr fontAlgn="base"/>
            <a:endParaRPr lang="en-US" sz="2160" dirty="0"/>
          </a:p>
        </p:txBody>
      </p:sp>
    </p:spTree>
    <p:extLst>
      <p:ext uri="{BB962C8B-B14F-4D97-AF65-F5344CB8AC3E}">
        <p14:creationId xmlns:p14="http://schemas.microsoft.com/office/powerpoint/2010/main" val="216966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Input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920378"/>
            <a:ext cx="12038035" cy="4323520"/>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1532727"/>
          </a:xfrm>
          <a:prstGeom prst="rect">
            <a:avLst/>
          </a:prstGeom>
          <a:noFill/>
        </p:spPr>
        <p:txBody>
          <a:bodyPr wrap="square" rtlCol="0">
            <a:spAutoFit/>
          </a:bodyPr>
          <a:lstStyle/>
          <a:p>
            <a:pPr fontAlgn="base"/>
            <a:r>
              <a:rPr lang="en-US" sz="2400" dirty="0"/>
              <a:t># import the necessary packages</a:t>
            </a:r>
          </a:p>
          <a:p>
            <a:pPr fontAlgn="base"/>
            <a:r>
              <a:rPr lang="en-US" sz="2400" b="1" dirty="0"/>
              <a:t>from</a:t>
            </a:r>
            <a:r>
              <a:rPr lang="en-US" sz="2400" dirty="0"/>
              <a:t> </a:t>
            </a:r>
            <a:r>
              <a:rPr lang="en-US" sz="2400" dirty="0" err="1"/>
              <a:t>keras.datasets</a:t>
            </a:r>
            <a:r>
              <a:rPr lang="en-US" sz="2400" dirty="0"/>
              <a:t> </a:t>
            </a:r>
            <a:r>
              <a:rPr lang="en-US" sz="2400" b="1" dirty="0"/>
              <a:t>import</a:t>
            </a:r>
            <a:r>
              <a:rPr lang="en-US" sz="2400" dirty="0"/>
              <a:t> </a:t>
            </a:r>
            <a:r>
              <a:rPr lang="en-US" sz="2400" dirty="0" err="1"/>
              <a:t>mnist</a:t>
            </a:r>
            <a:r>
              <a:rPr lang="en-US" sz="2400" dirty="0"/>
              <a:t> </a:t>
            </a:r>
          </a:p>
          <a:p>
            <a:pPr fontAlgn="base"/>
            <a:r>
              <a:rPr lang="en-US" sz="2400" dirty="0"/>
              <a:t>(</a:t>
            </a:r>
            <a:r>
              <a:rPr lang="en-US" sz="2400" dirty="0" err="1"/>
              <a:t>x_train</a:t>
            </a:r>
            <a:r>
              <a:rPr lang="en-US" sz="2400" dirty="0"/>
              <a:t>, </a:t>
            </a:r>
            <a:r>
              <a:rPr lang="en-US" sz="2400" dirty="0" err="1"/>
              <a:t>y_train</a:t>
            </a:r>
            <a:r>
              <a:rPr lang="en-US" sz="2400" dirty="0"/>
              <a:t>), (</a:t>
            </a:r>
            <a:r>
              <a:rPr lang="en-US" sz="2400" dirty="0" err="1"/>
              <a:t>x_test</a:t>
            </a:r>
            <a:r>
              <a:rPr lang="en-US" sz="2400" dirty="0"/>
              <a:t>, </a:t>
            </a:r>
            <a:r>
              <a:rPr lang="en-US" sz="2400" dirty="0" err="1"/>
              <a:t>y_test</a:t>
            </a:r>
            <a:r>
              <a:rPr lang="en-US" sz="2400" dirty="0"/>
              <a:t>) = </a:t>
            </a:r>
            <a:r>
              <a:rPr lang="en-US" sz="2400" dirty="0" err="1"/>
              <a:t>mnist.load_data</a:t>
            </a:r>
            <a:r>
              <a:rPr lang="en-US" sz="2400" dirty="0"/>
              <a:t>()</a:t>
            </a:r>
          </a:p>
          <a:p>
            <a:pPr fontAlgn="base"/>
            <a:endParaRPr lang="en-US" sz="2160" dirty="0"/>
          </a:p>
        </p:txBody>
      </p:sp>
      <p:sp>
        <p:nvSpPr>
          <p:cNvPr id="6" name="Shape 363">
            <a:extLst>
              <a:ext uri="{FF2B5EF4-FFF2-40B4-BE49-F238E27FC236}">
                <a16:creationId xmlns:a16="http://schemas.microsoft.com/office/drawing/2014/main" id="{76B34D8D-6421-5845-A614-92649DF7E589}"/>
              </a:ext>
            </a:extLst>
          </p:cNvPr>
          <p:cNvSpPr/>
          <p:nvPr/>
        </p:nvSpPr>
        <p:spPr>
          <a:xfrm rot="10800000">
            <a:off x="800500" y="4067531"/>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04312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0" y="824753"/>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301938"/>
            <a:ext cx="9694637" cy="1200329"/>
          </a:xfrm>
          <a:prstGeom prst="rect">
            <a:avLst/>
          </a:prstGeom>
          <a:noFill/>
        </p:spPr>
        <p:txBody>
          <a:bodyPr wrap="square" rtlCol="0">
            <a:spAutoFit/>
          </a:bodyPr>
          <a:lstStyle/>
          <a:p>
            <a:r>
              <a:rPr lang="en-US" sz="2400" dirty="0" err="1"/>
              <a:t>model.add</a:t>
            </a:r>
            <a:r>
              <a:rPr lang="en-US" sz="2400" dirty="0"/>
              <a:t>(Convolution2D(6, 5, 5, </a:t>
            </a:r>
          </a:p>
          <a:p>
            <a:r>
              <a:rPr lang="en-US" sz="2400" dirty="0"/>
              <a:t>                                                 </a:t>
            </a:r>
            <a:r>
              <a:rPr lang="en-US" sz="2400" dirty="0" err="1"/>
              <a:t>border_mode</a:t>
            </a:r>
            <a:r>
              <a:rPr lang="en-US" sz="2400" dirty="0"/>
              <a:t>="valid",  </a:t>
            </a:r>
          </a:p>
          <a:p>
            <a:r>
              <a:rPr lang="en-US" sz="2400" dirty="0"/>
              <a:t>                                                  </a:t>
            </a:r>
            <a:r>
              <a:rPr lang="en-US" sz="2400" dirty="0" err="1"/>
              <a:t>input_shape</a:t>
            </a:r>
            <a:r>
              <a:rPr lang="en-US" sz="2400" dirty="0"/>
              <a:t>=(depth, height, width)))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1838999" y="3651932"/>
            <a:ext cx="695040" cy="2250170"/>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280567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non-linear activation</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3303" y="1207247"/>
            <a:ext cx="12137878" cy="4359379"/>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692973" y="5606737"/>
            <a:ext cx="9371622" cy="830997"/>
          </a:xfrm>
          <a:prstGeom prst="rect">
            <a:avLst/>
          </a:prstGeom>
          <a:noFill/>
        </p:spPr>
        <p:txBody>
          <a:bodyPr wrap="square" rtlCol="0">
            <a:spAutoFit/>
          </a:bodyPr>
          <a:lstStyle/>
          <a:p>
            <a:r>
              <a:rPr lang="en-US" sz="2400" dirty="0"/>
              <a:t>from </a:t>
            </a:r>
            <a:r>
              <a:rPr lang="en-US" sz="2400" dirty="0" err="1"/>
              <a:t>keras.layers.core</a:t>
            </a:r>
            <a:r>
              <a:rPr lang="en-US" sz="2400" dirty="0"/>
              <a:t> import Activation</a:t>
            </a:r>
          </a:p>
          <a:p>
            <a:r>
              <a:rPr lang="en-US" sz="2400" dirty="0" err="1"/>
              <a:t>model.add</a:t>
            </a:r>
            <a:r>
              <a:rPr lang="en-US" sz="2400" dirty="0"/>
              <a:t>(Activation(" 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3046943" y="4277410"/>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129783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53227" y="1189319"/>
            <a:ext cx="12187798" cy="4377308"/>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keras.layers.convolutional</a:t>
            </a:r>
            <a:r>
              <a:rPr lang="en-US" sz="2400" dirty="0"/>
              <a:t> import MaxPooling2D </a:t>
            </a:r>
          </a:p>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4758519" y="4213837"/>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1436086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convolution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2"/>
          <a:stretch>
            <a:fillRect/>
          </a:stretch>
        </p:blipFill>
        <p:spPr>
          <a:xfrm>
            <a:off x="-75352" y="1291373"/>
            <a:ext cx="11903649" cy="42752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err="1"/>
              <a:t>model.add</a:t>
            </a:r>
            <a:r>
              <a:rPr lang="en-US" sz="2400" dirty="0"/>
              <a:t>(Convolution2D(16, 5, 5, </a:t>
            </a:r>
          </a:p>
          <a:p>
            <a:r>
              <a:rPr lang="en-US" sz="2400" dirty="0"/>
              <a:t>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5447792" y="4111782"/>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6632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r>
              <a:rPr lang="en-GB" b="1" dirty="0">
                <a:latin typeface="+mj-lt"/>
                <a:ea typeface="Segoe UI" panose="020B0502040204020203" pitchFamily="34" charset="0"/>
                <a:cs typeface="Segoe UI" panose="020B0502040204020203" pitchFamily="34" charset="0"/>
              </a:rPr>
              <a:t>CNN</a:t>
            </a:r>
            <a:r>
              <a:rPr lang="en-GB" dirty="0">
                <a:latin typeface="+mj-lt"/>
                <a:ea typeface="Segoe UI" panose="020B0502040204020203" pitchFamily="34" charset="0"/>
                <a:cs typeface="Segoe UI" panose="020B0502040204020203" pitchFamily="34" charset="0"/>
              </a:rPr>
              <a:t>s </a:t>
            </a:r>
            <a:r>
              <a:rPr lang="en-GB" b="1" dirty="0">
                <a:latin typeface="+mj-lt"/>
                <a:ea typeface="Segoe UI" panose="020B0502040204020203" pitchFamily="34" charset="0"/>
                <a:cs typeface="Segoe UI" panose="020B0502040204020203" pitchFamily="34" charset="0"/>
              </a:rPr>
              <a:t>learn complex feature maps </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Invariant</a:t>
            </a:r>
            <a:r>
              <a:rPr lang="en-GB" dirty="0">
                <a:latin typeface="+mj-lt"/>
                <a:ea typeface="Segoe UI" panose="020B0502040204020203" pitchFamily="34" charset="0"/>
                <a:cs typeface="Segoe UI" panose="020B0502040204020203" pitchFamily="34" charset="0"/>
              </a:rPr>
              <a:t> to translation and distortion of features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Reduce the dimensionality </a:t>
            </a:r>
            <a:r>
              <a:rPr lang="en-GB" dirty="0">
                <a:latin typeface="+mj-lt"/>
                <a:ea typeface="Segoe UI" panose="020B0502040204020203" pitchFamily="34" charset="0"/>
                <a:cs typeface="Segoe UI" panose="020B0502040204020203" pitchFamily="34" charset="0"/>
              </a:rPr>
              <a:t>of input tensors</a:t>
            </a:r>
          </a:p>
          <a:p>
            <a:pPr lvl="1">
              <a:buFont typeface="Wingdings" panose="05000000000000000000" pitchFamily="2" charset="2"/>
              <a:buChar char="§"/>
            </a:pPr>
            <a:r>
              <a:rPr lang="en-GB" b="1" dirty="0">
                <a:latin typeface="+mj-lt"/>
                <a:ea typeface="Segoe UI" panose="020B0502040204020203" pitchFamily="34" charset="0"/>
                <a:cs typeface="Segoe UI" panose="020B0502040204020203" pitchFamily="34" charset="0"/>
              </a:rPr>
              <a:t>Share weights </a:t>
            </a:r>
            <a:r>
              <a:rPr lang="en-GB" dirty="0">
                <a:latin typeface="+mj-lt"/>
                <a:ea typeface="Segoe UI" panose="020B0502040204020203" pitchFamily="34" charset="0"/>
                <a:cs typeface="Segoe UI" panose="020B0502040204020203" pitchFamily="34" charset="0"/>
              </a:rPr>
              <a:t>and are relatively easy to train</a:t>
            </a:r>
          </a:p>
          <a:p>
            <a:r>
              <a:rPr lang="en-GB" dirty="0">
                <a:latin typeface="+mj-lt"/>
                <a:ea typeface="Segoe UI" panose="020B0502040204020203" pitchFamily="34" charset="0"/>
                <a:cs typeface="Segoe UI" panose="020B0502040204020203" pitchFamily="34" charset="0"/>
              </a:rPr>
              <a:t>CNNs have a long history in CV</a:t>
            </a:r>
          </a:p>
          <a:p>
            <a:pPr lvl="1">
              <a:buFont typeface="Wingdings" panose="05000000000000000000" pitchFamily="2" charset="2"/>
              <a:buChar char="§"/>
            </a:pPr>
            <a:r>
              <a:rPr lang="en-GB" dirty="0" err="1">
                <a:latin typeface="+mj-lt"/>
                <a:ea typeface="Segoe UI" panose="020B0502040204020203" pitchFamily="34" charset="0"/>
                <a:cs typeface="Segoe UI" panose="020B0502040204020203" pitchFamily="34" charset="0"/>
              </a:rPr>
              <a:t>LeCun</a:t>
            </a:r>
            <a:r>
              <a:rPr lang="en-GB" dirty="0">
                <a:latin typeface="+mj-lt"/>
                <a:ea typeface="Segoe UI" panose="020B0502040204020203" pitchFamily="34" charset="0"/>
                <a:cs typeface="Segoe UI" panose="020B0502040204020203" pitchFamily="34" charset="0"/>
              </a:rPr>
              <a:t> et. al. (1989) first employed CNNs for automatic check handling</a:t>
            </a: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Era of general use started when </a:t>
            </a:r>
            <a:r>
              <a:rPr lang="en-US" dirty="0" err="1">
                <a:latin typeface="+mj-lt"/>
                <a:cs typeface="Segoe UI" panose="020B0502040204020203" pitchFamily="34" charset="0"/>
              </a:rPr>
              <a:t>Krizhevsky</a:t>
            </a:r>
            <a:r>
              <a:rPr lang="en-US" dirty="0">
                <a:latin typeface="+mj-lt"/>
                <a:cs typeface="Segoe UI" panose="020B0502040204020203" pitchFamily="34" charset="0"/>
              </a:rPr>
              <a:t> et. al. (2012) won an ImageNet object recognition competition </a:t>
            </a:r>
            <a:endParaRPr lang="en-GB" dirty="0">
              <a:latin typeface="+mj-lt"/>
              <a:ea typeface="Segoe UI" panose="020B0502040204020203" pitchFamily="34" charset="0"/>
              <a:cs typeface="Segoe UI" panose="020B0502040204020203" pitchFamily="34" charset="0"/>
            </a:endParaRPr>
          </a:p>
          <a:p>
            <a:pPr lvl="1">
              <a:buFont typeface="Wingdings" panose="05000000000000000000" pitchFamily="2" charset="2"/>
              <a:buChar char="§"/>
            </a:pPr>
            <a:r>
              <a:rPr lang="en-GB" dirty="0">
                <a:latin typeface="+mj-lt"/>
                <a:ea typeface="Segoe UI" panose="020B0502040204020203" pitchFamily="34" charset="0"/>
                <a:cs typeface="Segoe UI" panose="020B0502040204020203" pitchFamily="34" charset="0"/>
              </a:rPr>
              <a:t>Now commonly used for image, speech and text problems</a:t>
            </a: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Convolutional Neural Networks</a:t>
            </a:r>
          </a:p>
        </p:txBody>
      </p:sp>
    </p:spTree>
    <p:extLst>
      <p:ext uri="{BB962C8B-B14F-4D97-AF65-F5344CB8AC3E}">
        <p14:creationId xmlns:p14="http://schemas.microsoft.com/office/powerpoint/2010/main" val="375067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Second nonlinear activation</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03146"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(Activation(”sigmoid"))</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093822" y="4072934"/>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41040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pooling layer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36584" y="1249082"/>
            <a:ext cx="12021399" cy="431754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46052" y="5781780"/>
            <a:ext cx="9694637" cy="461665"/>
          </a:xfrm>
          <a:prstGeom prst="rect">
            <a:avLst/>
          </a:prstGeom>
          <a:noFill/>
        </p:spPr>
        <p:txBody>
          <a:bodyPr wrap="square" rtlCol="0">
            <a:spAutoFit/>
          </a:bodyPr>
          <a:lstStyle/>
          <a:p>
            <a:r>
              <a:rPr lang="en-US" sz="2400" dirty="0" err="1"/>
              <a:t>model.add</a:t>
            </a:r>
            <a:r>
              <a:rPr lang="en-US" sz="2400" dirty="0"/>
              <a:t>(MaxPooling2D(</a:t>
            </a:r>
            <a:r>
              <a:rPr lang="en-US" sz="2400" dirty="0" err="1"/>
              <a:t>pool_size</a:t>
            </a:r>
            <a:r>
              <a:rPr lang="en-US" sz="2400" dirty="0"/>
              <a:t>=(2, 2), strides=(2, 2)))</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6875331" y="4326935"/>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430148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dirty="0">
                <a:solidFill>
                  <a:schemeClr val="tx1"/>
                </a:solidFill>
                <a:latin typeface="Segoe UI" panose="020B0502040204020203" pitchFamily="34" charset="0"/>
                <a:ea typeface="Georgia"/>
                <a:cs typeface="Segoe UI" panose="020B0502040204020203" pitchFamily="34" charset="0"/>
                <a:sym typeface="Georgia"/>
              </a:rPr>
              <a:t>LeNet5: Third convolution layer</a:t>
            </a:r>
            <a:endParaRPr lang="en-US"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69865" y="1251263"/>
            <a:ext cx="12015326" cy="4315364"/>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(Convolution2D(120, 1, 1, </a:t>
            </a:r>
            <a:r>
              <a:rPr lang="en-US" sz="2400" dirty="0" err="1"/>
              <a:t>border_mode</a:t>
            </a:r>
            <a:r>
              <a:rPr lang="en-US" sz="2400" dirty="0"/>
              <a:t>='valid'))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7457693" y="419372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43552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Flattening layer – map multidimensional tensor to 1-d vector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36427" y="1363511"/>
            <a:ext cx="11702790" cy="420311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830997"/>
          </a:xfrm>
          <a:prstGeom prst="rect">
            <a:avLst/>
          </a:prstGeom>
          <a:noFill/>
        </p:spPr>
        <p:txBody>
          <a:bodyPr wrap="square" rtlCol="0">
            <a:spAutoFit/>
          </a:bodyPr>
          <a:lstStyle/>
          <a:p>
            <a:r>
              <a:rPr lang="en-US" sz="2400" dirty="0"/>
              <a:t>from </a:t>
            </a:r>
            <a:r>
              <a:rPr lang="en-US" sz="2400" dirty="0" err="1"/>
              <a:t>keras.layers.core</a:t>
            </a:r>
            <a:r>
              <a:rPr lang="en-US" sz="2400" dirty="0"/>
              <a:t> import Flatten</a:t>
            </a:r>
          </a:p>
          <a:p>
            <a:r>
              <a:rPr lang="en-US" sz="2400" dirty="0" err="1"/>
              <a:t>model.add</a:t>
            </a:r>
            <a:r>
              <a:rPr lang="en-US" sz="2400" dirty="0"/>
              <a:t>(Flatten())</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157225" y="4131838"/>
            <a:ext cx="646030" cy="1454844"/>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230287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a:xfrm>
            <a:off x="415240" y="148375"/>
            <a:ext cx="11361519" cy="1142999"/>
          </a:xfrm>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First fully connected layer and activatio – the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9" y="1231153"/>
            <a:ext cx="12071316" cy="4335473"/>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566626"/>
            <a:ext cx="9694637" cy="1200329"/>
          </a:xfrm>
          <a:prstGeom prst="rect">
            <a:avLst/>
          </a:prstGeom>
          <a:noFill/>
        </p:spPr>
        <p:txBody>
          <a:bodyPr wrap="square" rtlCol="0">
            <a:spAutoFit/>
          </a:bodyPr>
          <a:lstStyle/>
          <a:p>
            <a:r>
              <a:rPr lang="en-US" sz="2400" dirty="0"/>
              <a:t>from </a:t>
            </a:r>
            <a:r>
              <a:rPr lang="en-US" sz="2400" dirty="0" err="1"/>
              <a:t>keras.layers.core</a:t>
            </a:r>
            <a:r>
              <a:rPr lang="en-US" sz="2400" dirty="0"/>
              <a:t> import Dense</a:t>
            </a:r>
          </a:p>
          <a:p>
            <a:r>
              <a:rPr lang="en-US" sz="2400" dirty="0" err="1"/>
              <a:t>model.add</a:t>
            </a:r>
            <a:r>
              <a:rPr lang="en-US" sz="2400" dirty="0"/>
              <a:t>(Dense(84)) </a:t>
            </a:r>
          </a:p>
          <a:p>
            <a:r>
              <a:rPr lang="en-US" sz="2400" dirty="0" err="1"/>
              <a:t>model.add</a:t>
            </a:r>
            <a:r>
              <a:rPr lang="en-US" sz="2400" dirty="0"/>
              <a:t>(Activation("sigmoid"))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8934453" y="4134624"/>
            <a:ext cx="494951" cy="174622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71802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Second fully connected layer – 10 classes </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119788" y="1201271"/>
            <a:ext cx="12154517" cy="4365355"/>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(Dense(10))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410094" y="3993636"/>
            <a:ext cx="494951" cy="1964905"/>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385540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3AA2690-48AC-D945-87BA-20943532B711}"/>
              </a:ext>
            </a:extLst>
          </p:cNvPr>
          <p:cNvSpPr>
            <a:spLocks noGrp="1"/>
          </p:cNvSpPr>
          <p:nvPr>
            <p:ph type="body" sz="quarter" idx="10"/>
          </p:nvPr>
        </p:nvSpPr>
        <p:spPr/>
        <p:txBody>
          <a:bodyPr/>
          <a:lstStyle/>
          <a:p>
            <a:r>
              <a:rPr lang="en" sz="4000" dirty="0">
                <a:solidFill>
                  <a:schemeClr val="tx1"/>
                </a:solidFill>
                <a:latin typeface="Segoe UI" panose="020B0502040204020203" pitchFamily="34" charset="0"/>
                <a:ea typeface="Georgia"/>
                <a:cs typeface="Segoe UI" panose="020B0502040204020203" pitchFamily="34" charset="0"/>
                <a:sym typeface="Georgia"/>
              </a:rPr>
              <a:t>LeNet5: Softmax activation for 10-class classifier</a:t>
            </a:r>
            <a:endParaRPr lang="en-US" sz="4000" dirty="0">
              <a:solidFill>
                <a:schemeClr val="tx1"/>
              </a:solidFill>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1E567A0B-D3B1-FB48-8D88-DB7B2112C6CC}"/>
              </a:ext>
            </a:extLst>
          </p:cNvPr>
          <p:cNvPicPr>
            <a:picLocks noChangeAspect="1"/>
          </p:cNvPicPr>
          <p:nvPr/>
        </p:nvPicPr>
        <p:blipFill>
          <a:blip r:embed="rId3"/>
          <a:stretch>
            <a:fillRect/>
          </a:stretch>
        </p:blipFill>
        <p:spPr>
          <a:xfrm>
            <a:off x="24589" y="1225176"/>
            <a:ext cx="12087961" cy="4341451"/>
          </a:xfrm>
          <a:prstGeom prst="rect">
            <a:avLst/>
          </a:prstGeom>
        </p:spPr>
      </p:pic>
      <p:sp>
        <p:nvSpPr>
          <p:cNvPr id="5" name="TextBox 4">
            <a:extLst>
              <a:ext uri="{FF2B5EF4-FFF2-40B4-BE49-F238E27FC236}">
                <a16:creationId xmlns:a16="http://schemas.microsoft.com/office/drawing/2014/main" id="{03D1DE78-2176-E247-A929-75237447D6C5}"/>
              </a:ext>
            </a:extLst>
          </p:cNvPr>
          <p:cNvSpPr txBox="1"/>
          <p:nvPr/>
        </p:nvSpPr>
        <p:spPr>
          <a:xfrm>
            <a:off x="3369958" y="5606737"/>
            <a:ext cx="9694637" cy="461665"/>
          </a:xfrm>
          <a:prstGeom prst="rect">
            <a:avLst/>
          </a:prstGeom>
          <a:noFill/>
        </p:spPr>
        <p:txBody>
          <a:bodyPr wrap="square" rtlCol="0">
            <a:spAutoFit/>
          </a:bodyPr>
          <a:lstStyle/>
          <a:p>
            <a:r>
              <a:rPr lang="en-US" sz="2400" dirty="0" err="1"/>
              <a:t>model.add</a:t>
            </a:r>
            <a:r>
              <a:rPr lang="en-US" sz="2400" dirty="0"/>
              <a:t>(Activation('</a:t>
            </a:r>
            <a:r>
              <a:rPr lang="en-US" sz="2400" dirty="0" err="1"/>
              <a:t>softmax</a:t>
            </a:r>
            <a:r>
              <a:rPr lang="en-US" sz="2400" dirty="0"/>
              <a:t>')) </a:t>
            </a:r>
          </a:p>
        </p:txBody>
      </p:sp>
      <p:sp>
        <p:nvSpPr>
          <p:cNvPr id="6" name="Shape 363">
            <a:extLst>
              <a:ext uri="{FF2B5EF4-FFF2-40B4-BE49-F238E27FC236}">
                <a16:creationId xmlns:a16="http://schemas.microsoft.com/office/drawing/2014/main" id="{76B34D8D-6421-5845-A614-92649DF7E589}"/>
              </a:ext>
            </a:extLst>
          </p:cNvPr>
          <p:cNvSpPr/>
          <p:nvPr/>
        </p:nvSpPr>
        <p:spPr>
          <a:xfrm rot="10800000">
            <a:off x="9815597" y="3917788"/>
            <a:ext cx="494951" cy="1855482"/>
          </a:xfrm>
          <a:prstGeom prst="downArrow">
            <a:avLst>
              <a:gd name="adj1" fmla="val 50000"/>
              <a:gd name="adj2" fmla="val 50000"/>
            </a:avLst>
          </a:prstGeom>
          <a:solidFill>
            <a:srgbClr val="FFFFFF"/>
          </a:solidFill>
          <a:ln w="9525" cap="flat" cmpd="sng">
            <a:solidFill>
              <a:schemeClr val="dk2"/>
            </a:solidFill>
            <a:prstDash val="solid"/>
            <a:round/>
            <a:headEnd type="none" w="sm" len="sm"/>
            <a:tailEnd type="none" w="sm" len="sm"/>
          </a:ln>
        </p:spPr>
        <p:txBody>
          <a:bodyPr spcFirstLastPara="1" wrap="square" lIns="146280" tIns="146280" rIns="146280" bIns="146280" anchor="ctr" anchorCtr="0">
            <a:noAutofit/>
          </a:bodyPr>
          <a:lstStyle/>
          <a:p>
            <a:endParaRPr sz="2880"/>
          </a:p>
        </p:txBody>
      </p:sp>
    </p:spTree>
    <p:extLst>
      <p:ext uri="{BB962C8B-B14F-4D97-AF65-F5344CB8AC3E}">
        <p14:creationId xmlns:p14="http://schemas.microsoft.com/office/powerpoint/2010/main" val="6823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Deeper Architectures</a:t>
            </a:r>
          </a:p>
        </p:txBody>
      </p:sp>
    </p:spTree>
    <p:extLst>
      <p:ext uri="{BB962C8B-B14F-4D97-AF65-F5344CB8AC3E}">
        <p14:creationId xmlns:p14="http://schemas.microsoft.com/office/powerpoint/2010/main" val="21325148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Deeper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1083501"/>
            <a:ext cx="11525250" cy="5562006"/>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Deeper architectures create richer feature maps</a:t>
            </a:r>
          </a:p>
          <a:p>
            <a:r>
              <a:rPr lang="en-GB" sz="2800" dirty="0">
                <a:latin typeface="Segoe UI" panose="020B0502040204020203" pitchFamily="34" charset="0"/>
                <a:ea typeface="Segoe UI" panose="020B0502040204020203" pitchFamily="34" charset="0"/>
                <a:cs typeface="Segoe UI" panose="020B0502040204020203" pitchFamily="34" charset="0"/>
              </a:rPr>
              <a:t>Rich feature maps have a high number of channels</a:t>
            </a:r>
          </a:p>
          <a:p>
            <a:r>
              <a:rPr lang="en-GB" sz="2800" dirty="0">
                <a:latin typeface="Segoe UI" panose="020B0502040204020203" pitchFamily="34" charset="0"/>
                <a:ea typeface="Segoe UI" panose="020B0502040204020203" pitchFamily="34" charset="0"/>
                <a:cs typeface="Segoe UI" panose="020B0502040204020203" pitchFamily="34" charset="0"/>
              </a:rPr>
              <a:t>Deep neural net architectures learn more powerful and abstracted features </a:t>
            </a:r>
          </a:p>
          <a:p>
            <a:r>
              <a:rPr lang="en-GB" sz="2800" dirty="0">
                <a:latin typeface="Segoe UI" panose="020B0502040204020203" pitchFamily="34" charset="0"/>
                <a:ea typeface="Segoe UI" panose="020B0502040204020203" pitchFamily="34" charset="0"/>
                <a:cs typeface="Segoe UI" panose="020B0502040204020203" pitchFamily="34" charset="0"/>
              </a:rPr>
              <a:t>Models trained on very large benchmark datasets</a:t>
            </a:r>
          </a:p>
          <a:p>
            <a:r>
              <a:rPr lang="en-GB" sz="2800" dirty="0">
                <a:latin typeface="Segoe UI" panose="020B0502040204020203" pitchFamily="34" charset="0"/>
                <a:ea typeface="Segoe UI" panose="020B0502040204020203" pitchFamily="34" charset="0"/>
                <a:cs typeface="Segoe UI" panose="020B0502040204020203" pitchFamily="34" charset="0"/>
              </a:rPr>
              <a:t>Classification accuracy found to improve with depth</a:t>
            </a:r>
          </a:p>
          <a:p>
            <a:r>
              <a:rPr lang="en-GB" sz="2800" dirty="0">
                <a:latin typeface="Segoe UI" panose="020B0502040204020203" pitchFamily="34" charset="0"/>
                <a:ea typeface="Segoe UI" panose="020B0502040204020203" pitchFamily="34" charset="0"/>
                <a:cs typeface="Segoe UI" panose="020B0502040204020203" pitchFamily="34" charset="0"/>
              </a:rPr>
              <a:t>But, training deep networks is problematic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088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746759"/>
          </a:xfrm>
        </p:spPr>
        <p:txBody>
          <a:bodyPr/>
          <a:lstStyle/>
          <a:p>
            <a:r>
              <a:rPr lang="en-US" sz="4000" dirty="0">
                <a:solidFill>
                  <a:schemeClr val="tx1"/>
                </a:solidFill>
                <a:latin typeface="Segoe"/>
              </a:rPr>
              <a:t>Deep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3251" y="2799080"/>
            <a:ext cx="7015086" cy="4005110"/>
          </a:xfrm>
          <a:prstGeom prst="rect">
            <a:avLst/>
          </a:prstGeom>
        </p:spPr>
      </p:pic>
      <p:sp>
        <p:nvSpPr>
          <p:cNvPr id="4" name="Content Placeholder 6">
            <a:extLst>
              <a:ext uri="{FF2B5EF4-FFF2-40B4-BE49-F238E27FC236}">
                <a16:creationId xmlns:a16="http://schemas.microsoft.com/office/drawing/2014/main" id="{E4FB3897-B899-41B8-A40A-EFFB21E4EBEA}"/>
              </a:ext>
            </a:extLst>
          </p:cNvPr>
          <p:cNvSpPr txBox="1">
            <a:spLocks/>
          </p:cNvSpPr>
          <p:nvPr/>
        </p:nvSpPr>
        <p:spPr>
          <a:xfrm>
            <a:off x="333375" y="1053266"/>
            <a:ext cx="11525250" cy="1847414"/>
          </a:xfrm>
          <a:prstGeom prst="rect">
            <a:avLst/>
          </a:prstGeom>
        </p:spPr>
        <p:txBody>
          <a:bodyPr>
            <a:normAutofit lnSpcReduction="10000"/>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Introduction of deep architectures for the ImageNet Large Scale Visual Recognition challenge in 2012 marked a major advance in error rate</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Subsequent improvements have resulted from deeper NNs</a:t>
            </a:r>
          </a:p>
          <a:p>
            <a:pPr marL="457200" indent="-457200">
              <a:buFont typeface="Arial" panose="020B0604020202020204" pitchFamily="34" charset="0"/>
              <a:buChar char="•"/>
            </a:pPr>
            <a:r>
              <a:rPr lang="en-US" sz="2800" dirty="0">
                <a:solidFill>
                  <a:schemeClr val="tx1"/>
                </a:solidFill>
                <a:latin typeface="Segoe UI" panose="020B0502040204020203" pitchFamily="34" charset="0"/>
                <a:ea typeface="Segoe UI" panose="020B0502040204020203" pitchFamily="34" charset="0"/>
                <a:cs typeface="Segoe UI" panose="020B0502040204020203" pitchFamily="34" charset="0"/>
              </a:rPr>
              <a:t>Similar improvements in object localization – we discuss this later</a:t>
            </a: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76138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6" name="TextBox 5">
            <a:extLst>
              <a:ext uri="{FF2B5EF4-FFF2-40B4-BE49-F238E27FC236}">
                <a16:creationId xmlns:a16="http://schemas.microsoft.com/office/drawing/2014/main" id="{1D6E4AA2-491A-4858-A66F-74462B855A2F}"/>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8" name="Rectangle: Rounded Corners 7">
            <a:extLst>
              <a:ext uri="{FF2B5EF4-FFF2-40B4-BE49-F238E27FC236}">
                <a16:creationId xmlns:a16="http://schemas.microsoft.com/office/drawing/2014/main" id="{C34C4DBF-1AC1-4E8C-BF25-211A5D85F558}"/>
              </a:ext>
            </a:extLst>
          </p:cNvPr>
          <p:cNvSpPr/>
          <p:nvPr/>
        </p:nvSpPr>
        <p:spPr>
          <a:xfrm>
            <a:off x="2475272" y="1651802"/>
            <a:ext cx="3127464" cy="1900107"/>
          </a:xfrm>
          <a:prstGeom prst="roundRect">
            <a:avLst>
              <a:gd name="adj" fmla="val 16667"/>
            </a:avLst>
          </a:prstGeom>
          <a:solidFill>
            <a:schemeClr val="accent6">
              <a:alpha val="4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9" name="Rectangle: Rounded Corners 8">
            <a:extLst>
              <a:ext uri="{FF2B5EF4-FFF2-40B4-BE49-F238E27FC236}">
                <a16:creationId xmlns:a16="http://schemas.microsoft.com/office/drawing/2014/main" id="{A04FC689-E8D2-40C9-95EE-6B4E0CE7BDC1}"/>
              </a:ext>
            </a:extLst>
          </p:cNvPr>
          <p:cNvSpPr/>
          <p:nvPr/>
        </p:nvSpPr>
        <p:spPr>
          <a:xfrm>
            <a:off x="2512870" y="4587622"/>
            <a:ext cx="3078258" cy="1900107"/>
          </a:xfrm>
          <a:prstGeom prst="roundRect">
            <a:avLst/>
          </a:prstGeom>
          <a:solidFill>
            <a:schemeClr val="accent6">
              <a:lumMod val="40000"/>
              <a:lumOff val="60000"/>
            </a:schemeClr>
          </a:solid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10" name="Straight Arrow Connector 9">
            <a:extLst>
              <a:ext uri="{FF2B5EF4-FFF2-40B4-BE49-F238E27FC236}">
                <a16:creationId xmlns:a16="http://schemas.microsoft.com/office/drawing/2014/main" id="{E8249DF1-4BB7-442D-B21F-096288582DE7}"/>
              </a:ext>
            </a:extLst>
          </p:cNvPr>
          <p:cNvCxnSpPr>
            <a:cxnSpLocks/>
            <a:endCxn id="16"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EF7BDDD-AD78-4677-BB0A-8DD6CA4B7B3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13FD71D-B9AF-4A22-8AE9-273CA5F30F4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0F8F7E6-5813-4699-A5A7-B59C385A6891}"/>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7CA2614-66BF-466F-83C1-F08A292D7BF7}"/>
              </a:ext>
            </a:extLst>
          </p:cNvPr>
          <p:cNvCxnSpPr>
            <a:cxnSpLocks/>
            <a:endCxn id="9"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3A73430-D6F2-4E27-A3DE-CDFF8766B213}"/>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21BCC676-316F-46C7-BA99-ACC5D692A6EE}"/>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7" name="Straight Arrow Connector 16">
            <a:extLst>
              <a:ext uri="{FF2B5EF4-FFF2-40B4-BE49-F238E27FC236}">
                <a16:creationId xmlns:a16="http://schemas.microsoft.com/office/drawing/2014/main" id="{535EA8E0-B27E-4990-95D4-3BE21EEA9995}"/>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79AA202-14F9-4A7F-BEC9-37E55487D22B}"/>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6" grpId="0" animBg="1"/>
      <p:bldP spid="1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Deep and Multi-Scale Architectures</a:t>
            </a:r>
          </a:p>
        </p:txBody>
      </p:sp>
      <p:sp>
        <p:nvSpPr>
          <p:cNvPr id="6" name="Rectangle 5">
            <a:extLst>
              <a:ext uri="{FF2B5EF4-FFF2-40B4-BE49-F238E27FC236}">
                <a16:creationId xmlns:a16="http://schemas.microsoft.com/office/drawing/2014/main" id="{A5C46074-A816-4117-A621-C2D7AA08867E}"/>
              </a:ext>
            </a:extLst>
          </p:cNvPr>
          <p:cNvSpPr/>
          <p:nvPr/>
        </p:nvSpPr>
        <p:spPr>
          <a:xfrm rot="16200000">
            <a:off x="693032" y="3849498"/>
            <a:ext cx="3443115" cy="291466"/>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64 channel</a:t>
            </a:r>
          </a:p>
        </p:txBody>
      </p:sp>
      <p:sp>
        <p:nvSpPr>
          <p:cNvPr id="7" name="Rectangle 6">
            <a:extLst>
              <a:ext uri="{FF2B5EF4-FFF2-40B4-BE49-F238E27FC236}">
                <a16:creationId xmlns:a16="http://schemas.microsoft.com/office/drawing/2014/main" id="{74325B5E-582B-47D6-BBE5-4D65B4168942}"/>
              </a:ext>
            </a:extLst>
          </p:cNvPr>
          <p:cNvSpPr/>
          <p:nvPr/>
        </p:nvSpPr>
        <p:spPr>
          <a:xfrm rot="16200000">
            <a:off x="1119619" y="3861666"/>
            <a:ext cx="3443115" cy="267129"/>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8" name="Rectangle 7">
            <a:extLst>
              <a:ext uri="{FF2B5EF4-FFF2-40B4-BE49-F238E27FC236}">
                <a16:creationId xmlns:a16="http://schemas.microsoft.com/office/drawing/2014/main" id="{76ACABB7-6D0A-44A6-B249-FFB31D715244}"/>
              </a:ext>
            </a:extLst>
          </p:cNvPr>
          <p:cNvSpPr/>
          <p:nvPr/>
        </p:nvSpPr>
        <p:spPr>
          <a:xfrm rot="16200000">
            <a:off x="1535043" y="3839974"/>
            <a:ext cx="3443115" cy="310514"/>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128 channel </a:t>
            </a:r>
          </a:p>
        </p:txBody>
      </p:sp>
      <p:sp>
        <p:nvSpPr>
          <p:cNvPr id="9" name="Rectangle 8">
            <a:extLst>
              <a:ext uri="{FF2B5EF4-FFF2-40B4-BE49-F238E27FC236}">
                <a16:creationId xmlns:a16="http://schemas.microsoft.com/office/drawing/2014/main" id="{41BEC2F8-D292-45D8-9F31-3AB42916A6C1}"/>
              </a:ext>
            </a:extLst>
          </p:cNvPr>
          <p:cNvSpPr/>
          <p:nvPr/>
        </p:nvSpPr>
        <p:spPr>
          <a:xfrm rot="16200000">
            <a:off x="1966443" y="3839973"/>
            <a:ext cx="3443115" cy="310515"/>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0" name="Rectangle 9">
            <a:extLst>
              <a:ext uri="{FF2B5EF4-FFF2-40B4-BE49-F238E27FC236}">
                <a16:creationId xmlns:a16="http://schemas.microsoft.com/office/drawing/2014/main" id="{9E74F2E2-0B66-486D-9C1B-FAB2E4ED547F}"/>
              </a:ext>
            </a:extLst>
          </p:cNvPr>
          <p:cNvSpPr/>
          <p:nvPr/>
        </p:nvSpPr>
        <p:spPr>
          <a:xfrm rot="16200000">
            <a:off x="2414204" y="3839973"/>
            <a:ext cx="3443115" cy="310515"/>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1" name="Rectangle 10">
            <a:extLst>
              <a:ext uri="{FF2B5EF4-FFF2-40B4-BE49-F238E27FC236}">
                <a16:creationId xmlns:a16="http://schemas.microsoft.com/office/drawing/2014/main" id="{C4CED893-A488-469C-B259-B731722D63D2}"/>
              </a:ext>
            </a:extLst>
          </p:cNvPr>
          <p:cNvSpPr/>
          <p:nvPr/>
        </p:nvSpPr>
        <p:spPr>
          <a:xfrm rot="16200000">
            <a:off x="3251098" y="3851232"/>
            <a:ext cx="3443115" cy="287997"/>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2" name="Rectangle 11">
            <a:extLst>
              <a:ext uri="{FF2B5EF4-FFF2-40B4-BE49-F238E27FC236}">
                <a16:creationId xmlns:a16="http://schemas.microsoft.com/office/drawing/2014/main" id="{3D16F9F0-6849-4E4C-AD54-96E9979789B9}"/>
              </a:ext>
            </a:extLst>
          </p:cNvPr>
          <p:cNvSpPr/>
          <p:nvPr/>
        </p:nvSpPr>
        <p:spPr>
          <a:xfrm rot="16200000">
            <a:off x="2860750"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256 channel</a:t>
            </a:r>
          </a:p>
        </p:txBody>
      </p:sp>
      <p:sp>
        <p:nvSpPr>
          <p:cNvPr id="14" name="Rectangle 13">
            <a:extLst>
              <a:ext uri="{FF2B5EF4-FFF2-40B4-BE49-F238E27FC236}">
                <a16:creationId xmlns:a16="http://schemas.microsoft.com/office/drawing/2014/main" id="{0672104F-5C1A-4E78-AC60-05D40D009D30}"/>
              </a:ext>
            </a:extLst>
          </p:cNvPr>
          <p:cNvSpPr/>
          <p:nvPr/>
        </p:nvSpPr>
        <p:spPr>
          <a:xfrm rot="16200000">
            <a:off x="3641446"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5" name="Rectangle 14">
            <a:extLst>
              <a:ext uri="{FF2B5EF4-FFF2-40B4-BE49-F238E27FC236}">
                <a16:creationId xmlns:a16="http://schemas.microsoft.com/office/drawing/2014/main" id="{FF896F61-6435-4039-9283-FA7FBCBE5180}"/>
              </a:ext>
            </a:extLst>
          </p:cNvPr>
          <p:cNvSpPr/>
          <p:nvPr/>
        </p:nvSpPr>
        <p:spPr>
          <a:xfrm rot="16200000">
            <a:off x="4450552" y="3829404"/>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6" name="Rectangle 15">
            <a:extLst>
              <a:ext uri="{FF2B5EF4-FFF2-40B4-BE49-F238E27FC236}">
                <a16:creationId xmlns:a16="http://schemas.microsoft.com/office/drawing/2014/main" id="{DEA5352E-A0D2-4944-8CD9-6A718C9C0CE8}"/>
              </a:ext>
            </a:extLst>
          </p:cNvPr>
          <p:cNvSpPr/>
          <p:nvPr/>
        </p:nvSpPr>
        <p:spPr>
          <a:xfrm rot="16200000">
            <a:off x="4035085"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17" name="Rectangle 16">
            <a:extLst>
              <a:ext uri="{FF2B5EF4-FFF2-40B4-BE49-F238E27FC236}">
                <a16:creationId xmlns:a16="http://schemas.microsoft.com/office/drawing/2014/main" id="{DA29CD78-3B2B-4371-92B7-EB416D8A238D}"/>
              </a:ext>
            </a:extLst>
          </p:cNvPr>
          <p:cNvSpPr/>
          <p:nvPr/>
        </p:nvSpPr>
        <p:spPr>
          <a:xfrm rot="16200000">
            <a:off x="4866019"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 channel</a:t>
            </a:r>
          </a:p>
        </p:txBody>
      </p:sp>
      <p:sp>
        <p:nvSpPr>
          <p:cNvPr id="18" name="Rectangle 17">
            <a:extLst>
              <a:ext uri="{FF2B5EF4-FFF2-40B4-BE49-F238E27FC236}">
                <a16:creationId xmlns:a16="http://schemas.microsoft.com/office/drawing/2014/main" id="{F56A1418-8E14-4EFF-8309-AD5F0E383DEB}"/>
              </a:ext>
            </a:extLst>
          </p:cNvPr>
          <p:cNvSpPr/>
          <p:nvPr/>
        </p:nvSpPr>
        <p:spPr>
          <a:xfrm rot="16200000">
            <a:off x="5660545" y="3829405"/>
            <a:ext cx="3443115" cy="331653"/>
          </a:xfrm>
          <a:prstGeom prst="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Max pool</a:t>
            </a:r>
          </a:p>
        </p:txBody>
      </p:sp>
      <p:sp>
        <p:nvSpPr>
          <p:cNvPr id="19" name="Rectangle 18">
            <a:extLst>
              <a:ext uri="{FF2B5EF4-FFF2-40B4-BE49-F238E27FC236}">
                <a16:creationId xmlns:a16="http://schemas.microsoft.com/office/drawing/2014/main" id="{4BB28C78-2903-48F9-8BD6-BFC021953363}"/>
              </a:ext>
            </a:extLst>
          </p:cNvPr>
          <p:cNvSpPr/>
          <p:nvPr/>
        </p:nvSpPr>
        <p:spPr>
          <a:xfrm rot="16200000">
            <a:off x="5252368" y="3851232"/>
            <a:ext cx="3443115" cy="287997"/>
          </a:xfrm>
          <a:prstGeom prst="rect">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3x3 conv, 512channel</a:t>
            </a:r>
          </a:p>
        </p:txBody>
      </p:sp>
      <p:sp>
        <p:nvSpPr>
          <p:cNvPr id="20" name="Rectangle 19">
            <a:extLst>
              <a:ext uri="{FF2B5EF4-FFF2-40B4-BE49-F238E27FC236}">
                <a16:creationId xmlns:a16="http://schemas.microsoft.com/office/drawing/2014/main" id="{7DB744E9-7F71-4F82-B38C-33D97E6E1FA0}"/>
              </a:ext>
            </a:extLst>
          </p:cNvPr>
          <p:cNvSpPr/>
          <p:nvPr/>
        </p:nvSpPr>
        <p:spPr>
          <a:xfrm rot="16200000">
            <a:off x="6078901" y="3851234"/>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1" name="Rectangle 20">
            <a:extLst>
              <a:ext uri="{FF2B5EF4-FFF2-40B4-BE49-F238E27FC236}">
                <a16:creationId xmlns:a16="http://schemas.microsoft.com/office/drawing/2014/main" id="{D7ADC8DE-F8B8-4683-A930-0FEB3D161BAB}"/>
              </a:ext>
            </a:extLst>
          </p:cNvPr>
          <p:cNvSpPr/>
          <p:nvPr/>
        </p:nvSpPr>
        <p:spPr>
          <a:xfrm rot="16200000">
            <a:off x="6891302" y="3829407"/>
            <a:ext cx="3443115" cy="331653"/>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1000 Fully connected</a:t>
            </a:r>
          </a:p>
        </p:txBody>
      </p:sp>
      <p:sp>
        <p:nvSpPr>
          <p:cNvPr id="22" name="Rectangle 21">
            <a:extLst>
              <a:ext uri="{FF2B5EF4-FFF2-40B4-BE49-F238E27FC236}">
                <a16:creationId xmlns:a16="http://schemas.microsoft.com/office/drawing/2014/main" id="{A46515B5-8B60-4A1B-BFEE-82193276AD21}"/>
              </a:ext>
            </a:extLst>
          </p:cNvPr>
          <p:cNvSpPr/>
          <p:nvPr/>
        </p:nvSpPr>
        <p:spPr>
          <a:xfrm rot="16200000">
            <a:off x="6481342" y="3851235"/>
            <a:ext cx="3443115" cy="287997"/>
          </a:xfrm>
          <a:prstGeom prst="rect">
            <a:avLst/>
          </a:prstGeom>
          <a:solidFill>
            <a:schemeClr val="accent3">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4096 Fully connected</a:t>
            </a:r>
          </a:p>
        </p:txBody>
      </p:sp>
      <p:sp>
        <p:nvSpPr>
          <p:cNvPr id="23" name="Rectangle 22">
            <a:extLst>
              <a:ext uri="{FF2B5EF4-FFF2-40B4-BE49-F238E27FC236}">
                <a16:creationId xmlns:a16="http://schemas.microsoft.com/office/drawing/2014/main" id="{51B97B4D-A8CC-4B98-8E56-0C907A47B7DC}"/>
              </a:ext>
            </a:extLst>
          </p:cNvPr>
          <p:cNvSpPr/>
          <p:nvPr/>
        </p:nvSpPr>
        <p:spPr>
          <a:xfrm rot="16200000">
            <a:off x="7296184" y="3851235"/>
            <a:ext cx="3443115" cy="287997"/>
          </a:xfrm>
          <a:prstGeom prst="rect">
            <a:avLst/>
          </a:prstGeom>
          <a:solidFill>
            <a:schemeClr val="accent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tx1"/>
                </a:solidFill>
              </a:rPr>
              <a:t>Softmax</a:t>
            </a:r>
            <a:endParaRPr lang="en-US" dirty="0">
              <a:solidFill>
                <a:schemeClr val="tx1"/>
              </a:solidFill>
            </a:endParaRPr>
          </a:p>
        </p:txBody>
      </p:sp>
      <p:sp>
        <p:nvSpPr>
          <p:cNvPr id="27" name="Content Placeholder 6">
            <a:extLst>
              <a:ext uri="{FF2B5EF4-FFF2-40B4-BE49-F238E27FC236}">
                <a16:creationId xmlns:a16="http://schemas.microsoft.com/office/drawing/2014/main" id="{1F321C96-1699-4085-AD5C-301FD7AFF354}"/>
              </a:ext>
            </a:extLst>
          </p:cNvPr>
          <p:cNvSpPr>
            <a:spLocks noGrp="1"/>
          </p:cNvSpPr>
          <p:nvPr>
            <p:ph sz="quarter" idx="10"/>
          </p:nvPr>
        </p:nvSpPr>
        <p:spPr>
          <a:xfrm>
            <a:off x="2268855" y="944049"/>
            <a:ext cx="7138035" cy="556036"/>
          </a:xfrm>
        </p:spPr>
        <p:txBody>
          <a:bodyPr>
            <a:normAutofit/>
          </a:bodyPr>
          <a:lstStyle/>
          <a:p>
            <a:pPr marL="0" indent="0" algn="ctr">
              <a:buNone/>
            </a:pPr>
            <a:r>
              <a:rPr lang="en-GB" sz="2800" dirty="0">
                <a:latin typeface="Segoe UI" panose="020B0502040204020203" pitchFamily="34" charset="0"/>
                <a:ea typeface="Segoe UI" panose="020B0502040204020203" pitchFamily="34" charset="0"/>
                <a:cs typeface="Segoe UI" panose="020B0502040204020203" pitchFamily="34" charset="0"/>
              </a:rPr>
              <a:t>VGG11 - </a:t>
            </a:r>
            <a:r>
              <a:rPr lang="en-GB" sz="2800" dirty="0" err="1">
                <a:latin typeface="Segoe UI" panose="020B0502040204020203" pitchFamily="34" charset="0"/>
                <a:ea typeface="Segoe UI" panose="020B0502040204020203" pitchFamily="34" charset="0"/>
                <a:cs typeface="Segoe UI" panose="020B0502040204020203" pitchFamily="34" charset="0"/>
              </a:rPr>
              <a:t>Simanyan</a:t>
            </a:r>
            <a:r>
              <a:rPr lang="en-GB" sz="2800" dirty="0">
                <a:latin typeface="Segoe UI" panose="020B0502040204020203" pitchFamily="34" charset="0"/>
                <a:ea typeface="Segoe UI" panose="020B0502040204020203" pitchFamily="34" charset="0"/>
                <a:cs typeface="Segoe UI" panose="020B0502040204020203" pitchFamily="34" charset="0"/>
              </a:rPr>
              <a:t> and </a:t>
            </a:r>
            <a:r>
              <a:rPr lang="en-GB" sz="2800" dirty="0" err="1">
                <a:latin typeface="Segoe UI" panose="020B0502040204020203" pitchFamily="34" charset="0"/>
                <a:ea typeface="Segoe UI" panose="020B0502040204020203" pitchFamily="34" charset="0"/>
                <a:cs typeface="Segoe UI" panose="020B0502040204020203" pitchFamily="34" charset="0"/>
              </a:rPr>
              <a:t>Zdisserman</a:t>
            </a:r>
            <a:r>
              <a:rPr lang="en-GB" sz="2800" dirty="0">
                <a:latin typeface="Segoe UI" panose="020B0502040204020203" pitchFamily="34" charset="0"/>
                <a:ea typeface="Segoe UI" panose="020B0502040204020203" pitchFamily="34" charset="0"/>
                <a:cs typeface="Segoe UI" panose="020B0502040204020203" pitchFamily="34" charset="0"/>
              </a:rPr>
              <a:t>, 2015</a:t>
            </a:r>
          </a:p>
        </p:txBody>
      </p:sp>
      <p:cxnSp>
        <p:nvCxnSpPr>
          <p:cNvPr id="28" name="Straight Arrow Connector 27">
            <a:extLst>
              <a:ext uri="{FF2B5EF4-FFF2-40B4-BE49-F238E27FC236}">
                <a16:creationId xmlns:a16="http://schemas.microsoft.com/office/drawing/2014/main" id="{277DBFCF-BA65-47C9-B104-01E50A8EBA2A}"/>
              </a:ext>
            </a:extLst>
          </p:cNvPr>
          <p:cNvCxnSpPr>
            <a:cxnSpLocks/>
            <a:endCxn id="6" idx="0"/>
          </p:cNvCxnSpPr>
          <p:nvPr/>
        </p:nvCxnSpPr>
        <p:spPr>
          <a:xfrm>
            <a:off x="1930627" y="3995231"/>
            <a:ext cx="33823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2AE4116-8DCB-43D2-B661-0461EADAA231}"/>
              </a:ext>
            </a:extLst>
          </p:cNvPr>
          <p:cNvCxnSpPr>
            <a:cxnSpLocks/>
            <a:stCxn id="6" idx="2"/>
            <a:endCxn id="7" idx="0"/>
          </p:cNvCxnSpPr>
          <p:nvPr/>
        </p:nvCxnSpPr>
        <p:spPr>
          <a:xfrm flipV="1">
            <a:off x="2560323" y="3995230"/>
            <a:ext cx="147289"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3086643-9C9F-46FB-A747-5042AB811DED}"/>
              </a:ext>
            </a:extLst>
          </p:cNvPr>
          <p:cNvCxnSpPr>
            <a:cxnSpLocks/>
            <a:stCxn id="7" idx="2"/>
            <a:endCxn id="8" idx="0"/>
          </p:cNvCxnSpPr>
          <p:nvPr/>
        </p:nvCxnSpPr>
        <p:spPr>
          <a:xfrm>
            <a:off x="297474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2838DA5-A15B-4946-AA87-DFA4C40379B1}"/>
              </a:ext>
            </a:extLst>
          </p:cNvPr>
          <p:cNvCxnSpPr>
            <a:cxnSpLocks/>
            <a:stCxn id="8" idx="2"/>
            <a:endCxn id="9" idx="0"/>
          </p:cNvCxnSpPr>
          <p:nvPr/>
        </p:nvCxnSpPr>
        <p:spPr>
          <a:xfrm flipV="1">
            <a:off x="3411858" y="3995230"/>
            <a:ext cx="120885"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131C46D-632E-4B1E-8EE0-655D1E103123}"/>
              </a:ext>
            </a:extLst>
          </p:cNvPr>
          <p:cNvCxnSpPr>
            <a:cxnSpLocks/>
            <a:stCxn id="9" idx="2"/>
            <a:endCxn id="10" idx="0"/>
          </p:cNvCxnSpPr>
          <p:nvPr/>
        </p:nvCxnSpPr>
        <p:spPr>
          <a:xfrm>
            <a:off x="3843258" y="3995230"/>
            <a:ext cx="137246"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BDF3CA-3898-474A-9542-7F22A7ECF835}"/>
              </a:ext>
            </a:extLst>
          </p:cNvPr>
          <p:cNvCxnSpPr>
            <a:cxnSpLocks/>
            <a:stCxn id="10" idx="2"/>
            <a:endCxn id="12" idx="0"/>
          </p:cNvCxnSpPr>
          <p:nvPr/>
        </p:nvCxnSpPr>
        <p:spPr>
          <a:xfrm>
            <a:off x="4291019" y="3995230"/>
            <a:ext cx="147290"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14BC23-F599-432C-905B-243C5598DB01}"/>
              </a:ext>
            </a:extLst>
          </p:cNvPr>
          <p:cNvCxnSpPr>
            <a:cxnSpLocks/>
            <a:stCxn id="12" idx="2"/>
            <a:endCxn id="11" idx="0"/>
          </p:cNvCxnSpPr>
          <p:nvPr/>
        </p:nvCxnSpPr>
        <p:spPr>
          <a:xfrm>
            <a:off x="4726306"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E0AF4F7-3C21-4E9C-90F1-5EB5D9AF4F68}"/>
              </a:ext>
            </a:extLst>
          </p:cNvPr>
          <p:cNvCxnSpPr>
            <a:cxnSpLocks/>
            <a:stCxn id="11" idx="2"/>
            <a:endCxn id="14" idx="0"/>
          </p:cNvCxnSpPr>
          <p:nvPr/>
        </p:nvCxnSpPr>
        <p:spPr>
          <a:xfrm>
            <a:off x="5116654" y="3995230"/>
            <a:ext cx="102351"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8AD656A-B67E-485A-8360-628BEBC8D9C2}"/>
              </a:ext>
            </a:extLst>
          </p:cNvPr>
          <p:cNvCxnSpPr>
            <a:cxnSpLocks/>
          </p:cNvCxnSpPr>
          <p:nvPr/>
        </p:nvCxnSpPr>
        <p:spPr>
          <a:xfrm>
            <a:off x="546124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91EFFCD-F1D8-4151-B67B-ECA56506F3DE}"/>
              </a:ext>
            </a:extLst>
          </p:cNvPr>
          <p:cNvCxnSpPr>
            <a:cxnSpLocks/>
          </p:cNvCxnSpPr>
          <p:nvPr/>
        </p:nvCxnSpPr>
        <p:spPr>
          <a:xfrm>
            <a:off x="587566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11A3AEB6-4CB5-45DE-948A-D4C38984679D}"/>
              </a:ext>
            </a:extLst>
          </p:cNvPr>
          <p:cNvCxnSpPr>
            <a:cxnSpLocks/>
            <a:stCxn id="15" idx="2"/>
            <a:endCxn id="17" idx="0"/>
          </p:cNvCxnSpPr>
          <p:nvPr/>
        </p:nvCxnSpPr>
        <p:spPr>
          <a:xfrm>
            <a:off x="6337936" y="3995230"/>
            <a:ext cx="105642" cy="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DA6B0754-48EA-4671-9402-4CDF958A9AAB}"/>
              </a:ext>
            </a:extLst>
          </p:cNvPr>
          <p:cNvCxnSpPr>
            <a:cxnSpLocks/>
          </p:cNvCxnSpPr>
          <p:nvPr/>
        </p:nvCxnSpPr>
        <p:spPr>
          <a:xfrm>
            <a:off x="670450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FFFE85E-6F5D-4B8A-B9C9-47291788D291}"/>
              </a:ext>
            </a:extLst>
          </p:cNvPr>
          <p:cNvCxnSpPr>
            <a:cxnSpLocks/>
          </p:cNvCxnSpPr>
          <p:nvPr/>
        </p:nvCxnSpPr>
        <p:spPr>
          <a:xfrm>
            <a:off x="711892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3B21B647-96DA-480B-B2E3-81FA6D70E699}"/>
              </a:ext>
            </a:extLst>
          </p:cNvPr>
          <p:cNvCxnSpPr>
            <a:cxnSpLocks/>
          </p:cNvCxnSpPr>
          <p:nvPr/>
        </p:nvCxnSpPr>
        <p:spPr>
          <a:xfrm>
            <a:off x="7533339"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6162490-1300-4E53-BBCD-5F10EE27E32E}"/>
              </a:ext>
            </a:extLst>
          </p:cNvPr>
          <p:cNvCxnSpPr>
            <a:cxnSpLocks/>
          </p:cNvCxnSpPr>
          <p:nvPr/>
        </p:nvCxnSpPr>
        <p:spPr>
          <a:xfrm>
            <a:off x="7947757"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D772675-F29F-4A33-8D7A-31C7883E31B4}"/>
              </a:ext>
            </a:extLst>
          </p:cNvPr>
          <p:cNvCxnSpPr>
            <a:cxnSpLocks/>
          </p:cNvCxnSpPr>
          <p:nvPr/>
        </p:nvCxnSpPr>
        <p:spPr>
          <a:xfrm>
            <a:off x="8362175"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3BCAF56-1CCE-47DB-A015-B22D706D4842}"/>
              </a:ext>
            </a:extLst>
          </p:cNvPr>
          <p:cNvCxnSpPr>
            <a:cxnSpLocks/>
          </p:cNvCxnSpPr>
          <p:nvPr/>
        </p:nvCxnSpPr>
        <p:spPr>
          <a:xfrm>
            <a:off x="8776593"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1F84CE14-B68D-4A37-A125-88C36977A072}"/>
              </a:ext>
            </a:extLst>
          </p:cNvPr>
          <p:cNvCxnSpPr>
            <a:cxnSpLocks/>
          </p:cNvCxnSpPr>
          <p:nvPr/>
        </p:nvCxnSpPr>
        <p:spPr>
          <a:xfrm>
            <a:off x="9191011" y="3995230"/>
            <a:ext cx="126603" cy="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2" name="Right Brace 51">
            <a:extLst>
              <a:ext uri="{FF2B5EF4-FFF2-40B4-BE49-F238E27FC236}">
                <a16:creationId xmlns:a16="http://schemas.microsoft.com/office/drawing/2014/main" id="{5F646B73-57A7-4E66-8046-7D59966F56F0}"/>
              </a:ext>
            </a:extLst>
          </p:cNvPr>
          <p:cNvSpPr/>
          <p:nvPr/>
        </p:nvSpPr>
        <p:spPr>
          <a:xfrm rot="5400000">
            <a:off x="4688207" y="3419377"/>
            <a:ext cx="426408" cy="5263855"/>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TextBox 52">
            <a:extLst>
              <a:ext uri="{FF2B5EF4-FFF2-40B4-BE49-F238E27FC236}">
                <a16:creationId xmlns:a16="http://schemas.microsoft.com/office/drawing/2014/main" id="{CCF17937-7BA8-4773-B2C4-855E8FB7D9BD}"/>
              </a:ext>
            </a:extLst>
          </p:cNvPr>
          <p:cNvSpPr txBox="1"/>
          <p:nvPr/>
        </p:nvSpPr>
        <p:spPr>
          <a:xfrm>
            <a:off x="1723619" y="6175506"/>
            <a:ext cx="5521905" cy="420628"/>
          </a:xfrm>
          <a:prstGeom prst="rect">
            <a:avLst/>
          </a:prstGeom>
          <a:noFill/>
        </p:spPr>
        <p:txBody>
          <a:bodyPr wrap="square" rtlCol="0">
            <a:spAutoFit/>
          </a:bodyPr>
          <a:lstStyle/>
          <a:p>
            <a:pPr algn="ctr"/>
            <a:r>
              <a:rPr lang="en-US" sz="3200" b="1" baseline="-25000" dirty="0"/>
              <a:t>Convolution and max-pool  create feature map</a:t>
            </a:r>
          </a:p>
        </p:txBody>
      </p:sp>
      <p:sp>
        <p:nvSpPr>
          <p:cNvPr id="54" name="Right Brace 53">
            <a:extLst>
              <a:ext uri="{FF2B5EF4-FFF2-40B4-BE49-F238E27FC236}">
                <a16:creationId xmlns:a16="http://schemas.microsoft.com/office/drawing/2014/main" id="{B7223B82-A315-4ED7-B982-FEBA5D212E5E}"/>
              </a:ext>
            </a:extLst>
          </p:cNvPr>
          <p:cNvSpPr/>
          <p:nvPr/>
        </p:nvSpPr>
        <p:spPr>
          <a:xfrm rot="5400000">
            <a:off x="8219694" y="5293191"/>
            <a:ext cx="426408" cy="151622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5" name="TextBox 54">
            <a:extLst>
              <a:ext uri="{FF2B5EF4-FFF2-40B4-BE49-F238E27FC236}">
                <a16:creationId xmlns:a16="http://schemas.microsoft.com/office/drawing/2014/main" id="{A316DED0-0533-49B3-8500-FF14092B7683}"/>
              </a:ext>
            </a:extLst>
          </p:cNvPr>
          <p:cNvSpPr txBox="1"/>
          <p:nvPr/>
        </p:nvSpPr>
        <p:spPr>
          <a:xfrm>
            <a:off x="7596640" y="6151273"/>
            <a:ext cx="3967534" cy="420628"/>
          </a:xfrm>
          <a:prstGeom prst="rect">
            <a:avLst/>
          </a:prstGeom>
          <a:noFill/>
        </p:spPr>
        <p:txBody>
          <a:bodyPr wrap="square" rtlCol="0">
            <a:spAutoFit/>
          </a:bodyPr>
          <a:lstStyle/>
          <a:p>
            <a:pPr algn="ctr"/>
            <a:r>
              <a:rPr lang="en-US" sz="3200" b="1" baseline="-25000" dirty="0"/>
              <a:t>Classifier layers use feature map</a:t>
            </a:r>
          </a:p>
        </p:txBody>
      </p:sp>
      <p:sp>
        <p:nvSpPr>
          <p:cNvPr id="33" name="TextBox 32">
            <a:extLst>
              <a:ext uri="{FF2B5EF4-FFF2-40B4-BE49-F238E27FC236}">
                <a16:creationId xmlns:a16="http://schemas.microsoft.com/office/drawing/2014/main" id="{E281EBA8-4A00-43BF-ADDE-FB4E876DAF87}"/>
              </a:ext>
            </a:extLst>
          </p:cNvPr>
          <p:cNvSpPr txBox="1"/>
          <p:nvPr/>
        </p:nvSpPr>
        <p:spPr>
          <a:xfrm>
            <a:off x="1795818" y="1535415"/>
            <a:ext cx="9084235" cy="400110"/>
          </a:xfrm>
          <a:prstGeom prst="rect">
            <a:avLst/>
          </a:prstGeom>
          <a:noFill/>
        </p:spPr>
        <p:txBody>
          <a:bodyPr wrap="square" rtlCol="0">
            <a:spAutoFit/>
          </a:bodyPr>
          <a:lstStyle/>
          <a:p>
            <a:r>
              <a:rPr lang="en-US" sz="2000" b="1" dirty="0"/>
              <a:t>Feature map channels Increasing with depth, decreasing dimensionality per channel</a:t>
            </a:r>
          </a:p>
        </p:txBody>
      </p:sp>
      <p:cxnSp>
        <p:nvCxnSpPr>
          <p:cNvPr id="36" name="Straight Arrow Connector 35">
            <a:extLst>
              <a:ext uri="{FF2B5EF4-FFF2-40B4-BE49-F238E27FC236}">
                <a16:creationId xmlns:a16="http://schemas.microsoft.com/office/drawing/2014/main" id="{228E0AFB-E340-4436-9F57-2254DC2E6ACD}"/>
              </a:ext>
            </a:extLst>
          </p:cNvPr>
          <p:cNvCxnSpPr/>
          <p:nvPr/>
        </p:nvCxnSpPr>
        <p:spPr>
          <a:xfrm>
            <a:off x="2268855" y="2067859"/>
            <a:ext cx="5264484" cy="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581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2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4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5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7" grpId="0" build="p"/>
      <p:bldP spid="52" grpId="0" animBg="1"/>
      <p:bldP spid="53" grpId="0"/>
      <p:bldP spid="54" grpId="0" animBg="1"/>
      <p:bldP spid="55" grpId="0"/>
      <p:bldP spid="3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Training Very Deep Networks and </a:t>
            </a:r>
            <a:r>
              <a:rPr lang="en-US" sz="4400" b="1" dirty="0" err="1"/>
              <a:t>ResNet</a:t>
            </a:r>
            <a:endParaRPr lang="en-US" sz="4400" b="1" dirty="0"/>
          </a:p>
        </p:txBody>
      </p:sp>
    </p:spTree>
    <p:extLst>
      <p:ext uri="{BB962C8B-B14F-4D97-AF65-F5344CB8AC3E}">
        <p14:creationId xmlns:p14="http://schemas.microsoft.com/office/powerpoint/2010/main" val="26206297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DA91A88-BAE8-9740-90DE-978E4A9DB615}"/>
              </a:ext>
            </a:extLst>
          </p:cNvPr>
          <p:cNvSpPr>
            <a:spLocks noGrp="1"/>
          </p:cNvSpPr>
          <p:nvPr>
            <p:ph type="body" sz="quarter" idx="10"/>
          </p:nvPr>
        </p:nvSpPr>
        <p:spPr>
          <a:xfrm>
            <a:off x="447042" y="228601"/>
            <a:ext cx="11361519" cy="679823"/>
          </a:xfrm>
        </p:spPr>
        <p:txBody>
          <a:bodyPr/>
          <a:lstStyle/>
          <a:p>
            <a:r>
              <a:rPr lang="en-US" sz="4000" dirty="0">
                <a:solidFill>
                  <a:schemeClr val="tx1"/>
                </a:solidFill>
                <a:latin typeface="Segoe"/>
              </a:rPr>
              <a:t>Deep and Multi-Scale Architectures</a:t>
            </a:r>
            <a:endParaRPr lang="en-US" sz="4000" dirty="0">
              <a:solidFill>
                <a:schemeClr val="tx1"/>
              </a:solidFill>
            </a:endParaRPr>
          </a:p>
        </p:txBody>
      </p:sp>
      <p:pic>
        <p:nvPicPr>
          <p:cNvPr id="8" name="Picture 7">
            <a:extLst>
              <a:ext uri="{FF2B5EF4-FFF2-40B4-BE49-F238E27FC236}">
                <a16:creationId xmlns:a16="http://schemas.microsoft.com/office/drawing/2014/main" id="{FBA38E31-C881-4B4A-809A-81AC31DA2D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0946" y="2320084"/>
            <a:ext cx="7948314" cy="4537916"/>
          </a:xfrm>
          <a:prstGeom prst="rect">
            <a:avLst/>
          </a:prstGeom>
        </p:spPr>
      </p:pic>
      <p:sp>
        <p:nvSpPr>
          <p:cNvPr id="4" name="Content Placeholder 6">
            <a:extLst>
              <a:ext uri="{FF2B5EF4-FFF2-40B4-BE49-F238E27FC236}">
                <a16:creationId xmlns:a16="http://schemas.microsoft.com/office/drawing/2014/main" id="{6D07AB16-564F-4C2C-AFE9-6BFB34806A8B}"/>
              </a:ext>
            </a:extLst>
          </p:cNvPr>
          <p:cNvSpPr txBox="1">
            <a:spLocks/>
          </p:cNvSpPr>
          <p:nvPr/>
        </p:nvSpPr>
        <p:spPr>
          <a:xfrm>
            <a:off x="365176" y="1207014"/>
            <a:ext cx="11525250" cy="1440564"/>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Very deep CNNs can provide significant improvements in accuracy</a:t>
            </a:r>
          </a:p>
          <a:p>
            <a:pPr marL="460375" lvl="1" indent="-458788">
              <a:buFont typeface="Arial" panose="020B0604020202020204" pitchFamily="34" charset="0"/>
              <a:buChar char="•"/>
            </a:pPr>
            <a:r>
              <a:rPr lang="en-GB" dirty="0">
                <a:solidFill>
                  <a:schemeClr val="tx1"/>
                </a:solidFill>
                <a:latin typeface="+mn-lt"/>
                <a:ea typeface="Segoe UI" panose="020B0502040204020203" pitchFamily="34" charset="0"/>
                <a:cs typeface="Segoe UI" panose="020B0502040204020203" pitchFamily="34" charset="0"/>
              </a:rPr>
              <a:t>But, </a:t>
            </a:r>
            <a:r>
              <a:rPr lang="en-GB" b="1" dirty="0">
                <a:solidFill>
                  <a:schemeClr val="tx1"/>
                </a:solidFill>
                <a:latin typeface="+mn-lt"/>
                <a:ea typeface="Segoe UI" panose="020B0502040204020203" pitchFamily="34" charset="0"/>
                <a:cs typeface="Segoe UI" panose="020B0502040204020203" pitchFamily="34" charset="0"/>
              </a:rPr>
              <a:t>learning is hard </a:t>
            </a:r>
            <a:r>
              <a:rPr lang="en-GB" dirty="0">
                <a:solidFill>
                  <a:schemeClr val="tx1"/>
                </a:solidFill>
                <a:latin typeface="+mn-lt"/>
                <a:ea typeface="Segoe UI" panose="020B0502040204020203" pitchFamily="34" charset="0"/>
                <a:cs typeface="Segoe UI" panose="020B0502040204020203" pitchFamily="34" charset="0"/>
              </a:rPr>
              <a:t>in very deep networks</a:t>
            </a:r>
          </a:p>
        </p:txBody>
      </p:sp>
    </p:spTree>
    <p:extLst>
      <p:ext uri="{BB962C8B-B14F-4D97-AF65-F5344CB8AC3E}">
        <p14:creationId xmlns:p14="http://schemas.microsoft.com/office/powerpoint/2010/main" val="159580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A5D40EE-9221-5945-B309-E01145E09E0E}"/>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083468" y="1120631"/>
            <a:ext cx="5108532" cy="5504055"/>
          </a:xfrm>
        </p:spPr>
        <p:txBody>
          <a:bodyPr/>
          <a:lstStyle/>
          <a:p>
            <a:pPr>
              <a:spcAft>
                <a:spcPts val="200"/>
              </a:spcAft>
              <a:buFont typeface="Arial" panose="020B0604020202020204" pitchFamily="34" charset="0"/>
              <a:buChar char="•"/>
            </a:pPr>
            <a:r>
              <a:rPr lang="en-US" sz="2800" dirty="0">
                <a:solidFill>
                  <a:schemeClr val="tx1"/>
                </a:solidFill>
                <a:latin typeface="+mn-lt"/>
              </a:rPr>
              <a:t>Possible explanations for these results:</a:t>
            </a:r>
          </a:p>
          <a:p>
            <a:pPr lvl="1">
              <a:spcAft>
                <a:spcPts val="200"/>
              </a:spcAft>
              <a:buFont typeface="Arial" panose="020B0604020202020204" pitchFamily="34" charset="0"/>
              <a:buChar char="•"/>
            </a:pPr>
            <a:r>
              <a:rPr lang="en-US" sz="2800" dirty="0">
                <a:solidFill>
                  <a:schemeClr val="tx1"/>
                </a:solidFill>
                <a:latin typeface="+mn-lt"/>
              </a:rPr>
              <a:t>Vanishing gradients?</a:t>
            </a:r>
          </a:p>
          <a:p>
            <a:pPr lvl="1">
              <a:spcAft>
                <a:spcPts val="200"/>
              </a:spcAft>
              <a:buFont typeface="Arial" panose="020B0604020202020204" pitchFamily="34" charset="0"/>
              <a:buChar char="•"/>
            </a:pPr>
            <a:r>
              <a:rPr lang="en-US" sz="2800" dirty="0">
                <a:solidFill>
                  <a:schemeClr val="tx1"/>
                </a:solidFill>
                <a:latin typeface="+mn-lt"/>
              </a:rPr>
              <a:t>Exploding gradients?</a:t>
            </a:r>
          </a:p>
          <a:p>
            <a:pPr lvl="1">
              <a:spcAft>
                <a:spcPts val="200"/>
              </a:spcAft>
              <a:buFont typeface="Arial" panose="020B0604020202020204" pitchFamily="34" charset="0"/>
              <a:buChar char="•"/>
            </a:pPr>
            <a:r>
              <a:rPr lang="en-US" sz="2800" dirty="0">
                <a:solidFill>
                  <a:schemeClr val="tx1"/>
                </a:solidFill>
                <a:latin typeface="+mn-lt"/>
              </a:rPr>
              <a:t>Overfitting?</a:t>
            </a:r>
          </a:p>
          <a:p>
            <a:pPr>
              <a:spcAft>
                <a:spcPts val="200"/>
              </a:spcAft>
              <a:buFont typeface="Arial" panose="020B0604020202020204" pitchFamily="34" charset="0"/>
              <a:buChar char="•"/>
            </a:pPr>
            <a:r>
              <a:rPr lang="en-US" sz="2800" dirty="0">
                <a:solidFill>
                  <a:schemeClr val="tx1"/>
                </a:solidFill>
                <a:latin typeface="+mn-lt"/>
              </a:rPr>
              <a:t>None of the above!</a:t>
            </a:r>
            <a:endParaRPr lang="en-US" sz="2800" dirty="0">
              <a:solidFill>
                <a:schemeClr val="tx1"/>
              </a:solidFill>
            </a:endParaRPr>
          </a:p>
          <a:p>
            <a:pPr lvl="1">
              <a:spcAft>
                <a:spcPts val="200"/>
              </a:spcAft>
              <a:buFont typeface="Arial" panose="020B0604020202020204" pitchFamily="34" charset="0"/>
              <a:buChar char="•"/>
            </a:pPr>
            <a:r>
              <a:rPr lang="en-US" sz="2800" dirty="0">
                <a:solidFill>
                  <a:schemeClr val="tx1"/>
                </a:solidFill>
                <a:latin typeface="+mj-lt"/>
              </a:rPr>
              <a:t>Vanishing gradients – batch normalization</a:t>
            </a:r>
          </a:p>
          <a:p>
            <a:pPr lvl="1">
              <a:spcAft>
                <a:spcPts val="200"/>
              </a:spcAft>
              <a:buFont typeface="Arial" panose="020B0604020202020204" pitchFamily="34" charset="0"/>
              <a:buChar char="•"/>
            </a:pPr>
            <a:r>
              <a:rPr lang="en-US" sz="2800" dirty="0">
                <a:solidFill>
                  <a:schemeClr val="tx1"/>
                </a:solidFill>
                <a:latin typeface="+mj-lt"/>
              </a:rPr>
              <a:t>Exploding gradients – gradient clipping </a:t>
            </a:r>
          </a:p>
          <a:p>
            <a:pPr lvl="1">
              <a:spcAft>
                <a:spcPts val="200"/>
              </a:spcAft>
              <a:buFont typeface="Arial" panose="020B0604020202020204" pitchFamily="34" charset="0"/>
              <a:buChar char="•"/>
            </a:pPr>
            <a:r>
              <a:rPr lang="en-US" sz="2800" dirty="0">
                <a:solidFill>
                  <a:schemeClr val="tx1"/>
                </a:solidFill>
                <a:latin typeface="+mj-lt"/>
              </a:rPr>
              <a:t>Overfitting – dropout regularization </a:t>
            </a:r>
          </a:p>
          <a:p>
            <a:pPr>
              <a:spcAft>
                <a:spcPts val="200"/>
              </a:spcAft>
              <a:buFont typeface="Arial" panose="020B0604020202020204" pitchFamily="34" charset="0"/>
              <a:buChar char="•"/>
            </a:pPr>
            <a:endParaRPr lang="en-US" sz="2800" dirty="0">
              <a:solidFill>
                <a:schemeClr val="tx1"/>
              </a:solidFill>
              <a:latin typeface="+mn-lt"/>
            </a:endParaRP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92366"/>
            <a:ext cx="7333989" cy="3992682"/>
          </a:xfrm>
          <a:prstGeom prst="rect">
            <a:avLst/>
          </a:prstGeom>
        </p:spPr>
      </p:pic>
      <p:sp>
        <p:nvSpPr>
          <p:cNvPr id="6" name="TextBox 5">
            <a:extLst>
              <a:ext uri="{FF2B5EF4-FFF2-40B4-BE49-F238E27FC236}">
                <a16:creationId xmlns:a16="http://schemas.microsoft.com/office/drawing/2014/main" id="{A664020F-5F23-E948-8C83-8F71E1C9D06D}"/>
              </a:ext>
            </a:extLst>
          </p:cNvPr>
          <p:cNvSpPr txBox="1"/>
          <p:nvPr/>
        </p:nvSpPr>
        <p:spPr>
          <a:xfrm>
            <a:off x="1605851" y="5838272"/>
            <a:ext cx="4390369" cy="424732"/>
          </a:xfrm>
          <a:prstGeom prst="rect">
            <a:avLst/>
          </a:prstGeom>
          <a:noFill/>
        </p:spPr>
        <p:txBody>
          <a:bodyPr wrap="none" rtlCol="0">
            <a:spAutoFit/>
          </a:bodyPr>
          <a:lstStyle/>
          <a:p>
            <a:r>
              <a:rPr lang="en-US" sz="2160" dirty="0"/>
              <a:t>https://</a:t>
            </a:r>
            <a:r>
              <a:rPr lang="en-US" sz="2160" dirty="0" err="1"/>
              <a:t>arxiv.org</a:t>
            </a:r>
            <a:r>
              <a:rPr lang="en-US" sz="2160" dirty="0"/>
              <a:t>/pdf/1512.03385.pdf</a:t>
            </a:r>
          </a:p>
        </p:txBody>
      </p:sp>
      <p:sp>
        <p:nvSpPr>
          <p:cNvPr id="7" name="Text Placeholder 2">
            <a:extLst>
              <a:ext uri="{FF2B5EF4-FFF2-40B4-BE49-F238E27FC236}">
                <a16:creationId xmlns:a16="http://schemas.microsoft.com/office/drawing/2014/main" id="{6DA2E644-3EA4-40E9-8FDB-E9BBD52289BA}"/>
              </a:ext>
            </a:extLst>
          </p:cNvPr>
          <p:cNvSpPr txBox="1">
            <a:spLocks/>
          </p:cNvSpPr>
          <p:nvPr/>
        </p:nvSpPr>
        <p:spPr>
          <a:xfrm>
            <a:off x="454537" y="687781"/>
            <a:ext cx="11083365" cy="579145"/>
          </a:xfrm>
          <a:prstGeom prst="rect">
            <a:avLst/>
          </a:prstGeom>
        </p:spPr>
        <p:txBody>
          <a:bodyPr/>
          <a:lstStyle>
            <a:lvl1pPr marL="257154" indent="-257154" algn="l" defTabSz="914088" rtl="0" eaLnBrk="1" latinLnBrk="0" hangingPunct="1">
              <a:spcBef>
                <a:spcPts val="1200"/>
              </a:spcBef>
              <a:buFont typeface="Lucida Grande"/>
              <a:buChar char="&gt;"/>
              <a:defRPr sz="4320" b="0" i="0" kern="0" baseline="0">
                <a:solidFill>
                  <a:schemeClr val="accent4">
                    <a:lumMod val="10000"/>
                  </a:schemeClr>
                </a:solidFill>
                <a:latin typeface="Open Sans Light"/>
                <a:ea typeface="Segoe UI Light" panose="020B0502040204020203" pitchFamily="34" charset="0"/>
                <a:cs typeface="Open Sans Light"/>
              </a:defRPr>
            </a:lvl1pPr>
            <a:lvl2pPr marL="742698" indent="-285652" algn="l" defTabSz="914088" rtl="0" eaLnBrk="1" latinLnBrk="0" hangingPunct="1">
              <a:spcBef>
                <a:spcPts val="300"/>
              </a:spcBef>
              <a:spcAft>
                <a:spcPts val="300"/>
              </a:spcAft>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2pPr>
            <a:lvl3pPr marL="857182" indent="-171436" algn="l" defTabSz="914088" rtl="0" eaLnBrk="1" latinLnBrk="0" hangingPunct="1">
              <a:spcBef>
                <a:spcPts val="200"/>
              </a:spcBef>
              <a:spcAft>
                <a:spcPts val="200"/>
              </a:spcAft>
              <a:buSzPct val="100000"/>
              <a:buFont typeface="Lucida Grande"/>
              <a:buChar char="&gt;"/>
              <a:defRPr sz="3840" b="0" i="0" kern="0" baseline="0">
                <a:solidFill>
                  <a:srgbClr val="33006F"/>
                </a:solidFill>
                <a:latin typeface="Open Sans Light"/>
                <a:ea typeface="Segoe UI Light" panose="020B0502040204020203" pitchFamily="34" charset="0"/>
                <a:cs typeface="Open Sans Light"/>
              </a:defRPr>
            </a:lvl3pPr>
            <a:lvl4pPr marL="1599657" indent="-228522" algn="l" defTabSz="914088" rtl="0" eaLnBrk="1" latinLnBrk="0" hangingPunct="1">
              <a:spcBef>
                <a:spcPct val="20000"/>
              </a:spcBef>
              <a:buFont typeface="Arial" pitchFamily="34" charset="0"/>
              <a:buChar char="–"/>
              <a:defRPr sz="3840" b="0" i="0" kern="0" baseline="0">
                <a:solidFill>
                  <a:srgbClr val="33006F"/>
                </a:solidFill>
                <a:latin typeface="Open Sans Light"/>
                <a:ea typeface="Segoe UI Light" panose="020B0502040204020203" pitchFamily="34" charset="0"/>
                <a:cs typeface="Open Sans Light"/>
              </a:defRPr>
            </a:lvl4pPr>
            <a:lvl5pPr marL="1542926" indent="-171436" algn="l" defTabSz="914088" rtl="0" eaLnBrk="1" latinLnBrk="0" hangingPunct="1">
              <a:spcBef>
                <a:spcPct val="20000"/>
              </a:spcBef>
              <a:buFont typeface="Lucida Grande"/>
              <a:buChar char="&gt;"/>
              <a:defRPr sz="3840" b="0" i="0" kern="0" baseline="0">
                <a:solidFill>
                  <a:srgbClr val="33006F"/>
                </a:solidFill>
                <a:latin typeface="Open Sans Light"/>
                <a:ea typeface="Segoe UI Light" panose="020B0502040204020203" pitchFamily="34" charset="0"/>
                <a:cs typeface="Open Sans Light"/>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Aft>
                <a:spcPts val="200"/>
              </a:spcAft>
              <a:buNone/>
            </a:pPr>
            <a:r>
              <a:rPr lang="en-US" sz="2800" dirty="0">
                <a:solidFill>
                  <a:schemeClr val="tx1"/>
                </a:solidFill>
                <a:latin typeface="+mn-lt"/>
              </a:rPr>
              <a:t>Try backpropagation to train deep NNs with larger number of layers:</a:t>
            </a:r>
          </a:p>
        </p:txBody>
      </p:sp>
    </p:spTree>
    <p:extLst>
      <p:ext uri="{BB962C8B-B14F-4D97-AF65-F5344CB8AC3E}">
        <p14:creationId xmlns:p14="http://schemas.microsoft.com/office/powerpoint/2010/main" val="818556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ECA3931-3FAE-114A-9A97-00C5F8C9764E}"/>
              </a:ext>
            </a:extLst>
          </p:cNvPr>
          <p:cNvSpPr>
            <a:spLocks noGrp="1"/>
          </p:cNvSpPr>
          <p:nvPr>
            <p:ph type="body" sz="quarter" idx="11"/>
          </p:nvPr>
        </p:nvSpPr>
        <p:spPr>
          <a:xfrm>
            <a:off x="7620000" y="2164079"/>
            <a:ext cx="4488329" cy="4553199"/>
          </a:xfrm>
        </p:spPr>
        <p:txBody>
          <a:bodyPr/>
          <a:lstStyle/>
          <a:p>
            <a:pPr>
              <a:spcAft>
                <a:spcPts val="200"/>
              </a:spcAft>
              <a:buFont typeface="Arial" panose="020B0604020202020204" pitchFamily="34" charset="0"/>
              <a:buChar char="•"/>
            </a:pPr>
            <a:r>
              <a:rPr lang="en-US" sz="2800" dirty="0">
                <a:solidFill>
                  <a:schemeClr val="tx1"/>
                </a:solidFill>
                <a:latin typeface="+mj-lt"/>
              </a:rPr>
              <a:t>Possible explanations for these results:</a:t>
            </a:r>
          </a:p>
          <a:p>
            <a:pPr>
              <a:spcAft>
                <a:spcPts val="200"/>
              </a:spcAft>
              <a:buFont typeface="Arial" panose="020B0604020202020204" pitchFamily="34" charset="0"/>
              <a:buChar char="•"/>
            </a:pPr>
            <a:r>
              <a:rPr lang="en-US" sz="2800" dirty="0">
                <a:solidFill>
                  <a:schemeClr val="tx1"/>
                </a:solidFill>
                <a:latin typeface="+mn-lt"/>
              </a:rPr>
              <a:t>The learning with backpropagation on stacked layers no longer learns useful features past a certain depth! </a:t>
            </a:r>
          </a:p>
        </p:txBody>
      </p:sp>
      <p:pic>
        <p:nvPicPr>
          <p:cNvPr id="5" name="Picture 4">
            <a:extLst>
              <a:ext uri="{FF2B5EF4-FFF2-40B4-BE49-F238E27FC236}">
                <a16:creationId xmlns:a16="http://schemas.microsoft.com/office/drawing/2014/main" id="{8EADD255-6437-EB40-A35D-D53ACC7E9D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804896"/>
            <a:ext cx="7715624" cy="4147670"/>
          </a:xfrm>
          <a:prstGeom prst="rect">
            <a:avLst/>
          </a:prstGeom>
        </p:spPr>
      </p:pic>
      <p:sp>
        <p:nvSpPr>
          <p:cNvPr id="7" name="Text Placeholder 1">
            <a:extLst>
              <a:ext uri="{FF2B5EF4-FFF2-40B4-BE49-F238E27FC236}">
                <a16:creationId xmlns:a16="http://schemas.microsoft.com/office/drawing/2014/main" id="{82603C4A-D5C3-46B5-9C22-E1B482BE8D97}"/>
              </a:ext>
            </a:extLst>
          </p:cNvPr>
          <p:cNvSpPr>
            <a:spLocks noGrp="1"/>
          </p:cNvSpPr>
          <p:nvPr>
            <p:ph type="body" sz="quarter" idx="10"/>
          </p:nvPr>
        </p:nvSpPr>
        <p:spPr>
          <a:xfrm>
            <a:off x="505011" y="116816"/>
            <a:ext cx="11361519" cy="579144"/>
          </a:xfrm>
        </p:spPr>
        <p:txBody>
          <a:bodyPr/>
          <a:lstStyle/>
          <a:p>
            <a:r>
              <a:rPr lang="en-US" sz="4000" dirty="0">
                <a:solidFill>
                  <a:schemeClr val="tx1"/>
                </a:solidFill>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2099554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5634038" y="1368612"/>
            <a:ext cx="6492873" cy="5420332"/>
          </a:xfrm>
        </p:spPr>
        <p:txBody>
          <a:bodyPr>
            <a:normAutofit/>
          </a:bodyPr>
          <a:lstStyle/>
          <a:p>
            <a:r>
              <a:rPr lang="en-GB" sz="2800" dirty="0">
                <a:latin typeface="Segoe UI" panose="020B0502040204020203" pitchFamily="34" charset="0"/>
                <a:ea typeface="Segoe UI" panose="020B0502040204020203" pitchFamily="34" charset="0"/>
                <a:cs typeface="Segoe UI" panose="020B0502040204020203" pitchFamily="34" charset="0"/>
              </a:rPr>
              <a:t>Ideally a subset of stacked layers learns a nonlinear function, </a:t>
            </a:r>
          </a:p>
          <a:p>
            <a:r>
              <a:rPr lang="en-GB" sz="2800" dirty="0">
                <a:latin typeface="Segoe UI" panose="020B0502040204020203" pitchFamily="34" charset="0"/>
                <a:ea typeface="Segoe UI" panose="020B0502040204020203" pitchFamily="34" charset="0"/>
                <a:cs typeface="Segoe UI" panose="020B0502040204020203" pitchFamily="34" charset="0"/>
              </a:rPr>
              <a:t>Alternatively, learn a </a:t>
            </a:r>
            <a:r>
              <a:rPr lang="en-GB" sz="2800" b="1" dirty="0">
                <a:latin typeface="Segoe UI" panose="020B0502040204020203" pitchFamily="34" charset="0"/>
                <a:ea typeface="Segoe UI" panose="020B0502040204020203" pitchFamily="34" charset="0"/>
                <a:cs typeface="Segoe UI" panose="020B0502040204020203" pitchFamily="34" charset="0"/>
              </a:rPr>
              <a:t>residual function</a:t>
            </a: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Rearrange terms to find the </a:t>
            </a:r>
            <a:r>
              <a:rPr lang="en-GB" sz="2800" b="1" dirty="0">
                <a:latin typeface="Segoe UI" panose="020B0502040204020203" pitchFamily="34" charset="0"/>
                <a:ea typeface="Segoe UI" panose="020B0502040204020203" pitchFamily="34" charset="0"/>
                <a:cs typeface="Segoe UI" panose="020B0502040204020203" pitchFamily="34" charset="0"/>
              </a:rPr>
              <a:t>residual mapping </a:t>
            </a:r>
            <a:r>
              <a:rPr lang="en-GB" sz="2800" dirty="0">
                <a:latin typeface="Segoe UI" panose="020B0502040204020203" pitchFamily="34" charset="0"/>
                <a:ea typeface="Segoe UI" panose="020B0502040204020203" pitchFamily="34" charset="0"/>
                <a:cs typeface="Segoe UI" panose="020B0502040204020203" pitchFamily="34" charset="0"/>
              </a:rPr>
              <a:t>function</a:t>
            </a:r>
          </a:p>
          <a:p>
            <a:r>
              <a:rPr lang="en-GB" sz="2800" dirty="0">
                <a:latin typeface="Segoe UI" panose="020B0502040204020203" pitchFamily="34" charset="0"/>
                <a:ea typeface="Segoe UI" panose="020B0502040204020203" pitchFamily="34" charset="0"/>
                <a:cs typeface="Segoe UI" panose="020B0502040204020203" pitchFamily="34" charset="0"/>
              </a:rPr>
              <a:t>Layers now have an </a:t>
            </a:r>
            <a:r>
              <a:rPr lang="en-GB" sz="2800" b="1" dirty="0">
                <a:latin typeface="Segoe UI" panose="020B0502040204020203" pitchFamily="34" charset="0"/>
                <a:ea typeface="Segoe UI" panose="020B0502040204020203" pitchFamily="34" charset="0"/>
                <a:cs typeface="Segoe UI" panose="020B0502040204020203" pitchFamily="34" charset="0"/>
              </a:rPr>
              <a:t>identity</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shortcut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63F64C90-F2C5-4784-933F-A0695E33AD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83" y="1117236"/>
            <a:ext cx="3497858" cy="2422142"/>
          </a:xfrm>
          <a:prstGeom prst="rect">
            <a:avLst/>
          </a:prstGeom>
        </p:spPr>
      </p:pic>
      <p:pic>
        <p:nvPicPr>
          <p:cNvPr id="6" name="Picture 5">
            <a:extLst>
              <a:ext uri="{FF2B5EF4-FFF2-40B4-BE49-F238E27FC236}">
                <a16:creationId xmlns:a16="http://schemas.microsoft.com/office/drawing/2014/main" id="{847645B0-24D3-4828-B189-0666CB86388C}"/>
              </a:ext>
            </a:extLst>
          </p:cNvPr>
          <p:cNvPicPr>
            <a:picLocks noChangeAspect="1"/>
          </p:cNvPicPr>
          <p:nvPr/>
        </p:nvPicPr>
        <p:blipFill>
          <a:blip r:embed="rId4"/>
          <a:stretch>
            <a:fillRect/>
          </a:stretch>
        </p:blipFill>
        <p:spPr>
          <a:xfrm>
            <a:off x="10335176" y="1833283"/>
            <a:ext cx="857076" cy="420885"/>
          </a:xfrm>
          <a:prstGeom prst="rect">
            <a:avLst/>
          </a:prstGeom>
        </p:spPr>
      </p:pic>
      <p:pic>
        <p:nvPicPr>
          <p:cNvPr id="7" name="Picture 6">
            <a:extLst>
              <a:ext uri="{FF2B5EF4-FFF2-40B4-BE49-F238E27FC236}">
                <a16:creationId xmlns:a16="http://schemas.microsoft.com/office/drawing/2014/main" id="{B5BDFBBC-41FA-4D95-A71A-E9F8F6C645E1}"/>
              </a:ext>
            </a:extLst>
          </p:cNvPr>
          <p:cNvPicPr>
            <a:picLocks noChangeAspect="1"/>
          </p:cNvPicPr>
          <p:nvPr/>
        </p:nvPicPr>
        <p:blipFill>
          <a:blip r:embed="rId5"/>
          <a:stretch>
            <a:fillRect/>
          </a:stretch>
        </p:blipFill>
        <p:spPr>
          <a:xfrm>
            <a:off x="6457662" y="3386532"/>
            <a:ext cx="3252901" cy="485381"/>
          </a:xfrm>
          <a:prstGeom prst="rect">
            <a:avLst/>
          </a:prstGeom>
        </p:spPr>
      </p:pic>
      <p:pic>
        <p:nvPicPr>
          <p:cNvPr id="9" name="Picture 8">
            <a:extLst>
              <a:ext uri="{FF2B5EF4-FFF2-40B4-BE49-F238E27FC236}">
                <a16:creationId xmlns:a16="http://schemas.microsoft.com/office/drawing/2014/main" id="{047B0AE5-2837-4305-A343-971708F1EB8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89" y="3695115"/>
            <a:ext cx="5507512" cy="3046069"/>
          </a:xfrm>
          <a:prstGeom prst="rect">
            <a:avLst/>
          </a:prstGeom>
        </p:spPr>
      </p:pic>
      <p:sp>
        <p:nvSpPr>
          <p:cNvPr id="13" name="Text Placeholder 1">
            <a:extLst>
              <a:ext uri="{FF2B5EF4-FFF2-40B4-BE49-F238E27FC236}">
                <a16:creationId xmlns:a16="http://schemas.microsoft.com/office/drawing/2014/main" id="{7657BE67-D806-498D-A07B-CE670D18BDDE}"/>
              </a:ext>
            </a:extLst>
          </p:cNvPr>
          <p:cNvSpPr txBox="1">
            <a:spLocks/>
          </p:cNvSpPr>
          <p:nvPr/>
        </p:nvSpPr>
        <p:spPr>
          <a:xfrm>
            <a:off x="505011" y="116816"/>
            <a:ext cx="11361519" cy="5791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4000" dirty="0">
                <a:latin typeface="Segoe UI" panose="020B0502040204020203" pitchFamily="34" charset="0"/>
                <a:cs typeface="Segoe UI" panose="020B0502040204020203" pitchFamily="34" charset="0"/>
              </a:rPr>
              <a:t>How Deep a Stack of Layers Can We Train?</a:t>
            </a:r>
          </a:p>
        </p:txBody>
      </p:sp>
    </p:spTree>
    <p:extLst>
      <p:ext uri="{BB962C8B-B14F-4D97-AF65-F5344CB8AC3E}">
        <p14:creationId xmlns:p14="http://schemas.microsoft.com/office/powerpoint/2010/main" val="1632979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1642265"/>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latin typeface="+mn-lt"/>
                <a:ea typeface="Segoe UI" panose="020B0502040204020203" pitchFamily="34" charset="0"/>
                <a:cs typeface="Segoe UI" panose="020B0502040204020203" pitchFamily="34" charset="0"/>
              </a:rPr>
              <a:t>Start with VGG19 architecture</a:t>
            </a:r>
          </a:p>
          <a:p>
            <a:r>
              <a:rPr lang="en-GB" sz="2800" dirty="0">
                <a:latin typeface="+mn-lt"/>
                <a:ea typeface="Segoe UI" panose="020B0502040204020203" pitchFamily="34" charset="0"/>
                <a:cs typeface="Segoe UI" panose="020B0502040204020203" pitchFamily="34" charset="0"/>
              </a:rPr>
              <a:t>34 stacked layer network – poor training characteristics</a:t>
            </a:r>
          </a:p>
          <a:p>
            <a:r>
              <a:rPr lang="en-GB" sz="2800" dirty="0">
                <a:latin typeface="+mn-lt"/>
                <a:ea typeface="Segoe UI" panose="020B0502040204020203" pitchFamily="34" charset="0"/>
                <a:cs typeface="Segoe UI" panose="020B0502040204020203" pitchFamily="34" charset="0"/>
              </a:rPr>
              <a:t>34 layer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with </a:t>
            </a:r>
            <a:r>
              <a:rPr lang="en-GB" sz="2800" b="1" dirty="0">
                <a:latin typeface="+mn-lt"/>
                <a:ea typeface="Segoe UI" panose="020B0502040204020203" pitchFamily="34" charset="0"/>
                <a:cs typeface="Segoe UI" panose="020B0502040204020203" pitchFamily="34" charset="0"/>
              </a:rPr>
              <a:t>identity shortcuts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68437" y="-2531090"/>
            <a:ext cx="1564570" cy="11250011"/>
          </a:xfrm>
          <a:prstGeom prst="rect">
            <a:avLst/>
          </a:prstGeom>
        </p:spPr>
      </p:pic>
      <p:pic>
        <p:nvPicPr>
          <p:cNvPr id="8" name="Picture 7">
            <a:extLst>
              <a:ext uri="{FF2B5EF4-FFF2-40B4-BE49-F238E27FC236}">
                <a16:creationId xmlns:a16="http://schemas.microsoft.com/office/drawing/2014/main" id="{2C98E170-498C-489E-A81E-E7BD580F7CA9}"/>
              </a:ext>
            </a:extLst>
          </p:cNvPr>
          <p:cNvPicPr>
            <a:picLocks noChangeAspect="1"/>
          </p:cNvPicPr>
          <p:nvPr/>
        </p:nvPicPr>
        <p:blipFill>
          <a:blip r:embed="rId4"/>
          <a:stretch>
            <a:fillRect/>
          </a:stretch>
        </p:blipFill>
        <p:spPr>
          <a:xfrm rot="16200000">
            <a:off x="5280933" y="-1039412"/>
            <a:ext cx="1091060" cy="11291199"/>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5"/>
          <a:stretch>
            <a:fillRect/>
          </a:stretch>
        </p:blipFill>
        <p:spPr>
          <a:xfrm rot="16200000">
            <a:off x="5074314" y="421049"/>
            <a:ext cx="1607316" cy="11188181"/>
          </a:xfrm>
          <a:prstGeom prst="rect">
            <a:avLst/>
          </a:prstGeom>
        </p:spPr>
      </p:pic>
    </p:spTree>
    <p:extLst>
      <p:ext uri="{BB962C8B-B14F-4D97-AF65-F5344CB8AC3E}">
        <p14:creationId xmlns:p14="http://schemas.microsoft.com/office/powerpoint/2010/main" val="3340190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669365"/>
            <a:ext cx="11647823" cy="2928470"/>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mj-lt"/>
                <a:ea typeface="Segoe UI" panose="020B0502040204020203" pitchFamily="34" charset="0"/>
                <a:cs typeface="Segoe UI" panose="020B0502040204020203" pitchFamily="34" charset="0"/>
              </a:rPr>
              <a:t>How does computational complexity compare? </a:t>
            </a:r>
            <a:endParaRPr lang="en-GB" sz="2800" dirty="0">
              <a:latin typeface="+mn-lt"/>
              <a:ea typeface="Segoe UI" panose="020B0502040204020203" pitchFamily="34" charset="0"/>
              <a:cs typeface="Segoe UI" panose="020B0502040204020203" pitchFamily="34" charset="0"/>
            </a:endParaRPr>
          </a:p>
          <a:p>
            <a:pPr>
              <a:spcBef>
                <a:spcPts val="600"/>
              </a:spcBef>
            </a:pPr>
            <a:r>
              <a:rPr lang="en-GB" sz="2800" dirty="0">
                <a:latin typeface="+mn-lt"/>
                <a:ea typeface="Segoe UI" panose="020B0502040204020203" pitchFamily="34" charset="0"/>
                <a:cs typeface="Segoe UI" panose="020B0502040204020203" pitchFamily="34" charset="0"/>
              </a:rPr>
              <a:t>Notice </a:t>
            </a:r>
            <a:r>
              <a:rPr lang="en-GB" sz="2800" dirty="0" err="1">
                <a:latin typeface="+mn-lt"/>
                <a:ea typeface="Segoe UI" panose="020B0502040204020203" pitchFamily="34" charset="0"/>
                <a:cs typeface="Segoe UI" panose="020B0502040204020203" pitchFamily="34" charset="0"/>
              </a:rPr>
              <a:t>ResNet</a:t>
            </a:r>
            <a:r>
              <a:rPr lang="en-GB" sz="2800" dirty="0">
                <a:latin typeface="+mn-lt"/>
                <a:ea typeface="Segoe UI" panose="020B0502040204020203" pitchFamily="34" charset="0"/>
                <a:cs typeface="Segoe UI" panose="020B0502040204020203" pitchFamily="34" charset="0"/>
              </a:rPr>
              <a:t> has </a:t>
            </a:r>
            <a:r>
              <a:rPr lang="en-GB" sz="2800" b="1" dirty="0">
                <a:latin typeface="+mn-lt"/>
                <a:ea typeface="Segoe UI" panose="020B0502040204020203" pitchFamily="34" charset="0"/>
                <a:cs typeface="Segoe UI" panose="020B0502040204020203" pitchFamily="34" charset="0"/>
              </a:rPr>
              <a:t>only 2 max pooling filters</a:t>
            </a:r>
            <a:r>
              <a:rPr lang="en-GB" sz="2800" dirty="0">
                <a:latin typeface="+mn-lt"/>
                <a:ea typeface="Segoe UI" panose="020B0502040204020203" pitchFamily="34" charset="0"/>
                <a:cs typeface="Segoe UI" panose="020B0502040204020203" pitchFamily="34" charset="0"/>
              </a:rPr>
              <a:t>!</a:t>
            </a:r>
          </a:p>
          <a:p>
            <a:pPr>
              <a:spcBef>
                <a:spcPts val="600"/>
              </a:spcBef>
            </a:pPr>
            <a:r>
              <a:rPr lang="en-GB" sz="2800" dirty="0">
                <a:latin typeface="+mn-lt"/>
                <a:ea typeface="Segoe UI" panose="020B0502040204020203" pitchFamily="34" charset="0"/>
                <a:cs typeface="Segoe UI" panose="020B0502040204020203" pitchFamily="34" charset="0"/>
              </a:rPr>
              <a:t>Forward propagation with VGG19 requires 19.6 B Floating Point Operations (GFLOPs)</a:t>
            </a:r>
          </a:p>
          <a:p>
            <a:pPr>
              <a:spcBef>
                <a:spcPts val="600"/>
              </a:spcBef>
            </a:pPr>
            <a:r>
              <a:rPr lang="en-GB" sz="2800" dirty="0">
                <a:latin typeface="+mn-lt"/>
                <a:ea typeface="Segoe UI" panose="020B0502040204020203" pitchFamily="34" charset="0"/>
                <a:cs typeface="Segoe UI" panose="020B0502040204020203" pitchFamily="34" charset="0"/>
              </a:rPr>
              <a:t>Forward propagation with ResNet-34 requires 3.6 GFLOPs!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C68A63B3-ED0F-410A-B665-E1B7B32FB037}"/>
              </a:ext>
            </a:extLst>
          </p:cNvPr>
          <p:cNvPicPr>
            <a:picLocks noChangeAspect="1"/>
          </p:cNvPicPr>
          <p:nvPr/>
        </p:nvPicPr>
        <p:blipFill>
          <a:blip r:embed="rId3"/>
          <a:stretch>
            <a:fillRect/>
          </a:stretch>
        </p:blipFill>
        <p:spPr>
          <a:xfrm rot="16200000">
            <a:off x="5126602" y="-1555960"/>
            <a:ext cx="1564570" cy="11250011"/>
          </a:xfrm>
          <a:prstGeom prst="rect">
            <a:avLst/>
          </a:prstGeom>
        </p:spPr>
      </p:pic>
      <p:pic>
        <p:nvPicPr>
          <p:cNvPr id="9" name="Picture 8">
            <a:extLst>
              <a:ext uri="{FF2B5EF4-FFF2-40B4-BE49-F238E27FC236}">
                <a16:creationId xmlns:a16="http://schemas.microsoft.com/office/drawing/2014/main" id="{097DCEFA-8E9E-4ADA-AAF6-BABCF4BB9731}"/>
              </a:ext>
            </a:extLst>
          </p:cNvPr>
          <p:cNvPicPr>
            <a:picLocks noChangeAspect="1"/>
          </p:cNvPicPr>
          <p:nvPr/>
        </p:nvPicPr>
        <p:blipFill>
          <a:blip r:embed="rId4"/>
          <a:stretch>
            <a:fillRect/>
          </a:stretch>
        </p:blipFill>
        <p:spPr>
          <a:xfrm rot="16200000">
            <a:off x="5074315" y="182289"/>
            <a:ext cx="1607316" cy="11188181"/>
          </a:xfrm>
          <a:prstGeom prst="rect">
            <a:avLst/>
          </a:prstGeom>
        </p:spPr>
      </p:pic>
    </p:spTree>
    <p:extLst>
      <p:ext uri="{BB962C8B-B14F-4D97-AF65-F5344CB8AC3E}">
        <p14:creationId xmlns:p14="http://schemas.microsoft.com/office/powerpoint/2010/main" val="54608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2800" dirty="0">
                <a:latin typeface="Segoe UI" panose="020B0502040204020203" pitchFamily="34" charset="0"/>
                <a:ea typeface="Segoe UI" panose="020B0502040204020203" pitchFamily="34" charset="0"/>
                <a:cs typeface="Segoe UI" panose="020B0502040204020203" pitchFamily="34" charset="0"/>
              </a:rPr>
              <a:t>How well does </a:t>
            </a:r>
            <a:r>
              <a:rPr lang="en-GB" sz="2800" dirty="0" err="1">
                <a:latin typeface="Segoe UI" panose="020B0502040204020203" pitchFamily="34" charset="0"/>
                <a:ea typeface="Segoe UI" panose="020B0502040204020203" pitchFamily="34" charset="0"/>
                <a:cs typeface="Segoe UI" panose="020B0502040204020203" pitchFamily="34" charset="0"/>
              </a:rPr>
              <a:t>ResNet</a:t>
            </a:r>
            <a:r>
              <a:rPr lang="en-GB" sz="2800" dirty="0">
                <a:latin typeface="Segoe UI" panose="020B0502040204020203" pitchFamily="34" charset="0"/>
                <a:ea typeface="Segoe UI" panose="020B0502040204020203" pitchFamily="34" charset="0"/>
                <a:cs typeface="Segoe UI" panose="020B0502040204020203" pitchFamily="34" charset="0"/>
              </a:rPr>
              <a:t> work? </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layers stacked network performance</a:t>
            </a:r>
          </a:p>
          <a:p>
            <a:pPr>
              <a:spcBef>
                <a:spcPts val="600"/>
              </a:spcBef>
            </a:pPr>
            <a:r>
              <a:rPr lang="en-GB" sz="2800" dirty="0">
                <a:latin typeface="Segoe UI" panose="020B0502040204020203" pitchFamily="34" charset="0"/>
                <a:ea typeface="Segoe UI" panose="020B0502040204020203" pitchFamily="34" charset="0"/>
                <a:cs typeface="Segoe UI" panose="020B0502040204020203" pitchFamily="34" charset="0"/>
              </a:rPr>
              <a:t>18 and 34 layer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3AC2AB4F-ADB8-44C5-A801-83E6DA9CEFEE}"/>
              </a:ext>
            </a:extLst>
          </p:cNvPr>
          <p:cNvPicPr>
            <a:picLocks noChangeAspect="1"/>
          </p:cNvPicPr>
          <p:nvPr/>
        </p:nvPicPr>
        <p:blipFill>
          <a:blip r:embed="rId3"/>
          <a:stretch>
            <a:fillRect/>
          </a:stretch>
        </p:blipFill>
        <p:spPr>
          <a:xfrm>
            <a:off x="415239" y="5903971"/>
            <a:ext cx="11361519" cy="786146"/>
          </a:xfrm>
          <a:prstGeom prst="rect">
            <a:avLst/>
          </a:prstGeom>
        </p:spPr>
      </p:pic>
      <p:pic>
        <p:nvPicPr>
          <p:cNvPr id="5" name="Picture 4">
            <a:extLst>
              <a:ext uri="{FF2B5EF4-FFF2-40B4-BE49-F238E27FC236}">
                <a16:creationId xmlns:a16="http://schemas.microsoft.com/office/drawing/2014/main" id="{CBDCB6A0-7F16-4BF4-99CD-2B10FDDDB1E8}"/>
              </a:ext>
            </a:extLst>
          </p:cNvPr>
          <p:cNvPicPr>
            <a:picLocks noChangeAspect="1"/>
          </p:cNvPicPr>
          <p:nvPr/>
        </p:nvPicPr>
        <p:blipFill>
          <a:blip r:embed="rId4"/>
          <a:stretch>
            <a:fillRect/>
          </a:stretch>
        </p:blipFill>
        <p:spPr>
          <a:xfrm>
            <a:off x="283881" y="2368377"/>
            <a:ext cx="5053723" cy="3482771"/>
          </a:xfrm>
          <a:prstGeom prst="rect">
            <a:avLst/>
          </a:prstGeom>
        </p:spPr>
      </p:pic>
      <p:pic>
        <p:nvPicPr>
          <p:cNvPr id="6" name="Picture 5">
            <a:extLst>
              <a:ext uri="{FF2B5EF4-FFF2-40B4-BE49-F238E27FC236}">
                <a16:creationId xmlns:a16="http://schemas.microsoft.com/office/drawing/2014/main" id="{F7381356-2884-4029-8D68-C30EFEA490C7}"/>
              </a:ext>
            </a:extLst>
          </p:cNvPr>
          <p:cNvPicPr>
            <a:picLocks noChangeAspect="1"/>
          </p:cNvPicPr>
          <p:nvPr/>
        </p:nvPicPr>
        <p:blipFill>
          <a:blip r:embed="rId5"/>
          <a:stretch>
            <a:fillRect/>
          </a:stretch>
        </p:blipFill>
        <p:spPr>
          <a:xfrm>
            <a:off x="6400801" y="2414494"/>
            <a:ext cx="4986804" cy="3436654"/>
          </a:xfrm>
          <a:prstGeom prst="rect">
            <a:avLst/>
          </a:prstGeom>
        </p:spPr>
      </p:pic>
    </p:spTree>
    <p:extLst>
      <p:ext uri="{BB962C8B-B14F-4D97-AF65-F5344CB8AC3E}">
        <p14:creationId xmlns:p14="http://schemas.microsoft.com/office/powerpoint/2010/main" val="3860272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B11FC2D-7627-EE4C-96C6-B15709BA93BB}"/>
              </a:ext>
            </a:extLst>
          </p:cNvPr>
          <p:cNvSpPr>
            <a:spLocks noGrp="1"/>
          </p:cNvSpPr>
          <p:nvPr>
            <p:ph type="body" sz="quarter" idx="10"/>
          </p:nvPr>
        </p:nvSpPr>
        <p:spPr>
          <a:xfrm>
            <a:off x="415239" y="69470"/>
            <a:ext cx="11361519" cy="767236"/>
          </a:xfrm>
        </p:spPr>
        <p:txBody>
          <a:bodyPr/>
          <a:lstStyle/>
          <a:p>
            <a:r>
              <a:rPr lang="en-US" sz="4000" dirty="0" err="1">
                <a:solidFill>
                  <a:schemeClr val="tx1"/>
                </a:solidFill>
                <a:latin typeface="Segoe UI" panose="020B0502040204020203" pitchFamily="34" charset="0"/>
                <a:cs typeface="Segoe UI" panose="020B0502040204020203" pitchFamily="34" charset="0"/>
              </a:rPr>
              <a:t>ResNet</a:t>
            </a:r>
            <a:r>
              <a:rPr lang="en-US" sz="4000" dirty="0">
                <a:solidFill>
                  <a:schemeClr val="tx1"/>
                </a:solidFill>
                <a:latin typeface="Segoe UI" panose="020B0502040204020203" pitchFamily="34" charset="0"/>
                <a:cs typeface="Segoe UI" panose="020B0502040204020203" pitchFamily="34" charset="0"/>
              </a:rPr>
              <a:t> Representation with Residuals</a:t>
            </a:r>
          </a:p>
        </p:txBody>
      </p:sp>
      <p:sp>
        <p:nvSpPr>
          <p:cNvPr id="7" name="Content Placeholder 6">
            <a:extLst>
              <a:ext uri="{FF2B5EF4-FFF2-40B4-BE49-F238E27FC236}">
                <a16:creationId xmlns:a16="http://schemas.microsoft.com/office/drawing/2014/main" id="{8363B902-9F12-44AC-99B9-102D6F8A489E}"/>
              </a:ext>
            </a:extLst>
          </p:cNvPr>
          <p:cNvSpPr txBox="1">
            <a:spLocks/>
          </p:cNvSpPr>
          <p:nvPr/>
        </p:nvSpPr>
        <p:spPr>
          <a:xfrm>
            <a:off x="283881" y="747059"/>
            <a:ext cx="11647823" cy="1667435"/>
          </a:xfrm>
          <a:prstGeom prst="rect">
            <a:avLst/>
          </a:prstGeom>
        </p:spPr>
        <p:txBody>
          <a:bodyPr>
            <a:normAutofit fontScale="925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None/>
            </a:pPr>
            <a:r>
              <a:rPr lang="en-GB" sz="3000" dirty="0">
                <a:latin typeface="Segoe UI" panose="020B0502040204020203" pitchFamily="34" charset="0"/>
                <a:ea typeface="Segoe UI" panose="020B0502040204020203" pitchFamily="34" charset="0"/>
                <a:cs typeface="Segoe UI" panose="020B0502040204020203" pitchFamily="34" charset="0"/>
              </a:rPr>
              <a:t>What are the limits of </a:t>
            </a:r>
            <a:r>
              <a:rPr lang="en-GB" sz="3000" dirty="0" err="1">
                <a:latin typeface="Segoe UI" panose="020B0502040204020203" pitchFamily="34" charset="0"/>
                <a:ea typeface="Segoe UI" panose="020B0502040204020203" pitchFamily="34" charset="0"/>
                <a:cs typeface="Segoe UI" panose="020B0502040204020203" pitchFamily="34" charset="0"/>
              </a:rPr>
              <a:t>ResNet</a:t>
            </a:r>
            <a:r>
              <a:rPr lang="en-GB" sz="3000" dirty="0">
                <a:latin typeface="Segoe UI" panose="020B0502040204020203" pitchFamily="34" charset="0"/>
                <a:ea typeface="Segoe UI" panose="020B0502040204020203" pitchFamily="34" charset="0"/>
                <a:cs typeface="Segoe UI" panose="020B0502040204020203" pitchFamily="34" charset="0"/>
              </a:rPr>
              <a:t> Learning? </a:t>
            </a:r>
          </a:p>
          <a:p>
            <a:pPr>
              <a:spcBef>
                <a:spcPts val="600"/>
              </a:spcBef>
            </a:pPr>
            <a:r>
              <a:rPr lang="en-GB" sz="3000" dirty="0">
                <a:latin typeface="Segoe UI" panose="020B0502040204020203" pitchFamily="34" charset="0"/>
                <a:ea typeface="Segoe UI" panose="020B0502040204020203" pitchFamily="34" charset="0"/>
                <a:cs typeface="Segoe UI" panose="020B0502040204020203" pitchFamily="34" charset="0"/>
              </a:rPr>
              <a:t>Compare stacked network performance drops past about 20 layers</a:t>
            </a:r>
          </a:p>
          <a:p>
            <a:pPr>
              <a:spcBef>
                <a:spcPts val="600"/>
              </a:spcBef>
            </a:pPr>
            <a:r>
              <a:rPr lang="en-GB" sz="3000" dirty="0" err="1">
                <a:latin typeface="Segoe UI" panose="020B0502040204020203" pitchFamily="34" charset="0"/>
                <a:ea typeface="Segoe UI" panose="020B0502040204020203" pitchFamily="34" charset="0"/>
                <a:cs typeface="Segoe UI" panose="020B0502040204020203" pitchFamily="34" charset="0"/>
              </a:rPr>
              <a:t>ResNets</a:t>
            </a:r>
            <a:r>
              <a:rPr lang="en-GB" sz="3000" dirty="0">
                <a:latin typeface="Segoe UI" panose="020B0502040204020203" pitchFamily="34" charset="0"/>
                <a:ea typeface="Segoe UI" panose="020B0502040204020203" pitchFamily="34" charset="0"/>
                <a:cs typeface="Segoe UI" panose="020B0502040204020203" pitchFamily="34" charset="0"/>
              </a:rPr>
              <a:t> allow greater depth and accuracy, but with limits!</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B62E8FF3-2F3F-4B3C-975A-3EC1A4F5AFBE}"/>
              </a:ext>
            </a:extLst>
          </p:cNvPr>
          <p:cNvPicPr>
            <a:picLocks noChangeAspect="1"/>
          </p:cNvPicPr>
          <p:nvPr/>
        </p:nvPicPr>
        <p:blipFill>
          <a:blip r:embed="rId3"/>
          <a:stretch>
            <a:fillRect/>
          </a:stretch>
        </p:blipFill>
        <p:spPr>
          <a:xfrm>
            <a:off x="283880" y="6182026"/>
            <a:ext cx="11492877" cy="497887"/>
          </a:xfrm>
          <a:prstGeom prst="rect">
            <a:avLst/>
          </a:prstGeom>
        </p:spPr>
      </p:pic>
      <p:pic>
        <p:nvPicPr>
          <p:cNvPr id="8" name="Picture 7">
            <a:extLst>
              <a:ext uri="{FF2B5EF4-FFF2-40B4-BE49-F238E27FC236}">
                <a16:creationId xmlns:a16="http://schemas.microsoft.com/office/drawing/2014/main" id="{1E496F10-4055-4A48-A45F-46239F782378}"/>
              </a:ext>
            </a:extLst>
          </p:cNvPr>
          <p:cNvPicPr>
            <a:picLocks noChangeAspect="1"/>
          </p:cNvPicPr>
          <p:nvPr/>
        </p:nvPicPr>
        <p:blipFill>
          <a:blip r:embed="rId4"/>
          <a:stretch>
            <a:fillRect/>
          </a:stretch>
        </p:blipFill>
        <p:spPr>
          <a:xfrm>
            <a:off x="0" y="2656536"/>
            <a:ext cx="4764124" cy="3135760"/>
          </a:xfrm>
          <a:prstGeom prst="rect">
            <a:avLst/>
          </a:prstGeom>
        </p:spPr>
      </p:pic>
      <p:pic>
        <p:nvPicPr>
          <p:cNvPr id="9" name="Picture 8">
            <a:extLst>
              <a:ext uri="{FF2B5EF4-FFF2-40B4-BE49-F238E27FC236}">
                <a16:creationId xmlns:a16="http://schemas.microsoft.com/office/drawing/2014/main" id="{82D39CF1-DFAE-4149-9A63-C6BB76DEE664}"/>
              </a:ext>
            </a:extLst>
          </p:cNvPr>
          <p:cNvPicPr>
            <a:picLocks noChangeAspect="1"/>
          </p:cNvPicPr>
          <p:nvPr/>
        </p:nvPicPr>
        <p:blipFill>
          <a:blip r:embed="rId5"/>
          <a:stretch>
            <a:fillRect/>
          </a:stretch>
        </p:blipFill>
        <p:spPr>
          <a:xfrm>
            <a:off x="4764124" y="2642804"/>
            <a:ext cx="7012633" cy="3094607"/>
          </a:xfrm>
          <a:prstGeom prst="rect">
            <a:avLst/>
          </a:prstGeom>
        </p:spPr>
      </p:pic>
    </p:spTree>
    <p:extLst>
      <p:ext uri="{BB962C8B-B14F-4D97-AF65-F5344CB8AC3E}">
        <p14:creationId xmlns:p14="http://schemas.microsoft.com/office/powerpoint/2010/main" val="4012233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mj-lt"/>
              </a:rPr>
              <a:t>Convolutional Neural Networks</a:t>
            </a:r>
          </a:p>
        </p:txBody>
      </p:sp>
    </p:spTree>
    <p:extLst>
      <p:ext uri="{BB962C8B-B14F-4D97-AF65-F5344CB8AC3E}">
        <p14:creationId xmlns:p14="http://schemas.microsoft.com/office/powerpoint/2010/main" val="1200830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869FDC6-EB67-504C-8EA5-80D735FF1C14}"/>
              </a:ext>
            </a:extLst>
          </p:cNvPr>
          <p:cNvSpPr>
            <a:spLocks noGrp="1"/>
          </p:cNvSpPr>
          <p:nvPr>
            <p:ph type="body" sz="quarter" idx="10"/>
          </p:nvPr>
        </p:nvSpPr>
        <p:spPr>
          <a:xfrm>
            <a:off x="447042" y="228601"/>
            <a:ext cx="11361519" cy="960717"/>
          </a:xfrm>
        </p:spPr>
        <p:txBody>
          <a:bodyPr/>
          <a:lstStyle/>
          <a:p>
            <a:r>
              <a:rPr lang="en-US" sz="4000" dirty="0">
                <a:solidFill>
                  <a:schemeClr val="tx1"/>
                </a:solidFill>
                <a:latin typeface="Segoe UI" panose="020B0502040204020203" pitchFamily="34" charset="0"/>
                <a:cs typeface="Segoe UI" panose="020B0502040204020203" pitchFamily="34" charset="0"/>
              </a:rPr>
              <a:t>Why do </a:t>
            </a:r>
            <a:r>
              <a:rPr lang="en-US" sz="4000" dirty="0" err="1">
                <a:solidFill>
                  <a:schemeClr val="tx1"/>
                </a:solidFill>
                <a:latin typeface="Segoe UI" panose="020B0502040204020203" pitchFamily="34" charset="0"/>
                <a:cs typeface="Segoe UI" panose="020B0502040204020203" pitchFamily="34" charset="0"/>
              </a:rPr>
              <a:t>ResNets</a:t>
            </a:r>
            <a:r>
              <a:rPr lang="en-US" sz="4000" dirty="0">
                <a:solidFill>
                  <a:schemeClr val="tx1"/>
                </a:solidFill>
                <a:latin typeface="Segoe UI" panose="020B0502040204020203" pitchFamily="34" charset="0"/>
                <a:cs typeface="Segoe UI" panose="020B0502040204020203" pitchFamily="34" charset="0"/>
              </a:rPr>
              <a:t> work?</a:t>
            </a:r>
          </a:p>
        </p:txBody>
      </p:sp>
      <p:pic>
        <p:nvPicPr>
          <p:cNvPr id="19" name="Picture 18">
            <a:extLst>
              <a:ext uri="{FF2B5EF4-FFF2-40B4-BE49-F238E27FC236}">
                <a16:creationId xmlns:a16="http://schemas.microsoft.com/office/drawing/2014/main" id="{37ABB8CD-762E-9447-B7CB-F0233477C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828" y="6030739"/>
            <a:ext cx="7234506" cy="689803"/>
          </a:xfrm>
          <a:prstGeom prst="rect">
            <a:avLst/>
          </a:prstGeom>
        </p:spPr>
      </p:pic>
      <p:pic>
        <p:nvPicPr>
          <p:cNvPr id="6" name="Picture 5">
            <a:extLst>
              <a:ext uri="{FF2B5EF4-FFF2-40B4-BE49-F238E27FC236}">
                <a16:creationId xmlns:a16="http://schemas.microsoft.com/office/drawing/2014/main" id="{75D9FF22-E501-4FEA-87CB-AB2BA99101EA}"/>
              </a:ext>
            </a:extLst>
          </p:cNvPr>
          <p:cNvPicPr>
            <a:picLocks noChangeAspect="1"/>
          </p:cNvPicPr>
          <p:nvPr/>
        </p:nvPicPr>
        <p:blipFill>
          <a:blip r:embed="rId4"/>
          <a:stretch>
            <a:fillRect/>
          </a:stretch>
        </p:blipFill>
        <p:spPr>
          <a:xfrm>
            <a:off x="3580559" y="2243764"/>
            <a:ext cx="2760636" cy="3494477"/>
          </a:xfrm>
          <a:prstGeom prst="rect">
            <a:avLst/>
          </a:prstGeom>
        </p:spPr>
      </p:pic>
      <p:pic>
        <p:nvPicPr>
          <p:cNvPr id="7" name="Picture 6">
            <a:extLst>
              <a:ext uri="{FF2B5EF4-FFF2-40B4-BE49-F238E27FC236}">
                <a16:creationId xmlns:a16="http://schemas.microsoft.com/office/drawing/2014/main" id="{0B96F891-ABC0-4C54-BB6A-BB90EB3477C5}"/>
              </a:ext>
            </a:extLst>
          </p:cNvPr>
          <p:cNvPicPr>
            <a:picLocks noChangeAspect="1"/>
          </p:cNvPicPr>
          <p:nvPr/>
        </p:nvPicPr>
        <p:blipFill>
          <a:blip r:embed="rId5"/>
          <a:stretch>
            <a:fillRect/>
          </a:stretch>
        </p:blipFill>
        <p:spPr>
          <a:xfrm>
            <a:off x="255525" y="1594889"/>
            <a:ext cx="3325034" cy="4301378"/>
          </a:xfrm>
          <a:prstGeom prst="rect">
            <a:avLst/>
          </a:prstGeom>
        </p:spPr>
      </p:pic>
      <p:sp>
        <p:nvSpPr>
          <p:cNvPr id="11" name="Content Placeholder 6">
            <a:extLst>
              <a:ext uri="{FF2B5EF4-FFF2-40B4-BE49-F238E27FC236}">
                <a16:creationId xmlns:a16="http://schemas.microsoft.com/office/drawing/2014/main" id="{A85C9E05-715E-4412-B72B-9C2E483A696C}"/>
              </a:ext>
            </a:extLst>
          </p:cNvPr>
          <p:cNvSpPr txBox="1">
            <a:spLocks/>
          </p:cNvSpPr>
          <p:nvPr/>
        </p:nvSpPr>
        <p:spPr>
          <a:xfrm>
            <a:off x="383439" y="1041399"/>
            <a:ext cx="11647823" cy="527851"/>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What makes learning easier for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r>
              <a:rPr lang="en-GB" sz="2800" dirty="0">
                <a:latin typeface="Segoe UI" panose="020B0502040204020203" pitchFamily="34" charset="0"/>
                <a:ea typeface="Segoe UI" panose="020B0502040204020203" pitchFamily="34" charset="0"/>
                <a:cs typeface="Segoe UI" panose="020B0502040204020203" pitchFamily="34" charset="0"/>
              </a:rPr>
              <a:t>? </a:t>
            </a:r>
          </a:p>
        </p:txBody>
      </p:sp>
      <p:sp>
        <p:nvSpPr>
          <p:cNvPr id="12" name="Content Placeholder 6">
            <a:extLst>
              <a:ext uri="{FF2B5EF4-FFF2-40B4-BE49-F238E27FC236}">
                <a16:creationId xmlns:a16="http://schemas.microsoft.com/office/drawing/2014/main" id="{F08861CC-9675-48ED-8C28-674B3E48C273}"/>
              </a:ext>
            </a:extLst>
          </p:cNvPr>
          <p:cNvSpPr txBox="1">
            <a:spLocks/>
          </p:cNvSpPr>
          <p:nvPr/>
        </p:nvSpPr>
        <p:spPr>
          <a:xfrm>
            <a:off x="6430682" y="2344130"/>
            <a:ext cx="5701552" cy="4301378"/>
          </a:xfrm>
          <a:prstGeom prst="rect">
            <a:avLst/>
          </a:prstGeom>
        </p:spPr>
        <p:txBody>
          <a:bodyPr>
            <a:normAutofit/>
          </a:bodyPr>
          <a:lstStyle>
            <a:lvl1pPr marL="0" indent="0" algn="l" defTabSz="914088" rtl="0" eaLnBrk="1" latinLnBrk="0" hangingPunct="1">
              <a:lnSpc>
                <a:spcPct val="90000"/>
              </a:lnSpc>
              <a:spcBef>
                <a:spcPts val="1200"/>
              </a:spcBef>
              <a:buFont typeface="Arial" pitchFamily="34" charset="0"/>
              <a:buNone/>
              <a:defRPr sz="4320" b="0" i="0" kern="0" baseline="0">
                <a:solidFill>
                  <a:srgbClr val="33006F"/>
                </a:solidFill>
                <a:latin typeface="Encode Sans Normal Black"/>
                <a:ea typeface="Segoe UI Light" panose="020B0502040204020203" pitchFamily="34" charset="0"/>
                <a:cs typeface="Encode Sans Normal Black"/>
              </a:defRPr>
            </a:lvl1pPr>
            <a:lvl2pPr marL="342874" indent="0" algn="l" defTabSz="914088" rtl="0" eaLnBrk="1" latinLnBrk="0" hangingPunct="1">
              <a:spcBef>
                <a:spcPts val="300"/>
              </a:spcBef>
              <a:spcAft>
                <a:spcPts val="300"/>
              </a:spcAft>
              <a:buFont typeface="Arial" pitchFamily="34" charset="0"/>
              <a:buNone/>
              <a:defRPr sz="2800" b="0" i="0" kern="0" baseline="0">
                <a:solidFill>
                  <a:srgbClr val="E8D3A2"/>
                </a:solidFill>
                <a:latin typeface="Encode Sans Normal Black"/>
                <a:ea typeface="Segoe UI Light" panose="020B0502040204020203" pitchFamily="34" charset="0"/>
                <a:cs typeface="Encode Sans Normal Black"/>
              </a:defRPr>
            </a:lvl2pPr>
            <a:lvl3pPr marL="685746" indent="0" algn="l" defTabSz="914088" rtl="0" eaLnBrk="1" latinLnBrk="0" hangingPunct="1">
              <a:spcBef>
                <a:spcPts val="200"/>
              </a:spcBef>
              <a:spcAft>
                <a:spcPts val="200"/>
              </a:spcAft>
              <a:buFont typeface="Arial" pitchFamily="34" charset="0"/>
              <a:buNone/>
              <a:defRPr sz="2400" b="0" i="0" kern="0" baseline="0">
                <a:solidFill>
                  <a:srgbClr val="E8D3A2"/>
                </a:solidFill>
                <a:latin typeface="Encode Sans Normal Black"/>
                <a:ea typeface="Segoe UI Light" panose="020B0502040204020203" pitchFamily="34" charset="0"/>
                <a:cs typeface="Encode Sans Normal Black"/>
              </a:defRPr>
            </a:lvl3pPr>
            <a:lvl4pPr marL="1028618"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4pPr>
            <a:lvl5pPr marL="1371491" indent="0" algn="l" defTabSz="914088" rtl="0" eaLnBrk="1" latinLnBrk="0" hangingPunct="1">
              <a:spcBef>
                <a:spcPct val="20000"/>
              </a:spcBef>
              <a:buFont typeface="Arial" pitchFamily="34" charset="0"/>
              <a:buNone/>
              <a:defRPr sz="2000" b="0" i="0" kern="0" baseline="0">
                <a:solidFill>
                  <a:srgbClr val="E8D3A2"/>
                </a:solidFill>
                <a:latin typeface="Encode Sans Normal Black"/>
                <a:ea typeface="Segoe UI Light" panose="020B0502040204020203" pitchFamily="34" charset="0"/>
                <a:cs typeface="Encode Sans Normal Black"/>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Start with </a:t>
            </a:r>
            <a:r>
              <a:rPr lang="en-GB" sz="2800" dirty="0" err="1">
                <a:solidFill>
                  <a:schemeClr val="tx1"/>
                </a:solidFill>
                <a:latin typeface="+mn-lt"/>
                <a:ea typeface="Segoe UI" panose="020B0502040204020203" pitchFamily="34" charset="0"/>
                <a:cs typeface="Segoe UI" panose="020B0502040204020203" pitchFamily="34" charset="0"/>
              </a:rPr>
              <a:t>ResNet</a:t>
            </a:r>
            <a:r>
              <a:rPr lang="en-GB" sz="2800" dirty="0">
                <a:solidFill>
                  <a:schemeClr val="tx1"/>
                </a:solidFill>
                <a:latin typeface="+mn-lt"/>
                <a:ea typeface="Segoe UI" panose="020B0502040204020203" pitchFamily="34" charset="0"/>
                <a:cs typeface="Segoe UI" panose="020B0502040204020203" pitchFamily="34" charset="0"/>
              </a:rPr>
              <a:t> feed-forward layers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Now, </a:t>
            </a:r>
            <a:r>
              <a:rPr lang="en-GB" sz="2800" b="1" dirty="0">
                <a:solidFill>
                  <a:schemeClr val="tx1"/>
                </a:solidFill>
                <a:latin typeface="+mn-lt"/>
                <a:ea typeface="Segoe UI" panose="020B0502040204020203" pitchFamily="34" charset="0"/>
                <a:cs typeface="Segoe UI" panose="020B0502040204020203" pitchFamily="34" charset="0"/>
              </a:rPr>
              <a:t>unroll the recurrence </a:t>
            </a:r>
            <a:r>
              <a:rPr lang="en-GB" sz="2800" dirty="0">
                <a:solidFill>
                  <a:schemeClr val="tx1"/>
                </a:solidFill>
                <a:latin typeface="+mn-lt"/>
                <a:ea typeface="Segoe UI" panose="020B0502040204020203" pitchFamily="34" charset="0"/>
                <a:cs typeface="Segoe UI" panose="020B0502040204020203" pitchFamily="34" charset="0"/>
              </a:rPr>
              <a:t>for several learning steps</a:t>
            </a:r>
          </a:p>
          <a:p>
            <a:pPr marL="457200" indent="-457200">
              <a:buFont typeface="Arial" panose="020B0604020202020204" pitchFamily="34" charset="0"/>
              <a:buChar char="•"/>
            </a:pPr>
            <a:r>
              <a:rPr lang="en-GB" sz="2800" dirty="0">
                <a:solidFill>
                  <a:schemeClr val="tx1"/>
                </a:solidFill>
                <a:latin typeface="+mn-lt"/>
                <a:ea typeface="Segoe UI" panose="020B0502040204020203" pitchFamily="34" charset="0"/>
                <a:cs typeface="Segoe UI" panose="020B0502040204020203" pitchFamily="34" charset="0"/>
              </a:rPr>
              <a:t>Learning in the unrolled model resembles </a:t>
            </a:r>
            <a:r>
              <a:rPr lang="en-GB" sz="2800" b="1" dirty="0">
                <a:solidFill>
                  <a:schemeClr val="tx1"/>
                </a:solidFill>
                <a:latin typeface="+mn-lt"/>
                <a:ea typeface="Segoe UI" panose="020B0502040204020203" pitchFamily="34" charset="0"/>
                <a:cs typeface="Segoe UI" panose="020B0502040204020203" pitchFamily="34" charset="0"/>
              </a:rPr>
              <a:t>ensemble learning</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7938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UI" panose="020B0502040204020203" pitchFamily="34" charset="0"/>
                <a:cs typeface="Segoe UI" panose="020B0502040204020203" pitchFamily="34" charset="0"/>
              </a:rPr>
              <a:t>Scaling and </a:t>
            </a:r>
            <a:r>
              <a:rPr lang="en-US" sz="4000" dirty="0" err="1">
                <a:latin typeface="Segoe UI" panose="020B0502040204020203" pitchFamily="34" charset="0"/>
                <a:cs typeface="Segoe UI" panose="020B0502040204020203" pitchFamily="34" charset="0"/>
              </a:rPr>
              <a:t>ResNets</a:t>
            </a:r>
            <a:endParaRPr lang="en-US" sz="4000" dirty="0">
              <a:latin typeface="Segoe UI" panose="020B0502040204020203" pitchFamily="34" charset="0"/>
              <a:cs typeface="Segoe UI" panose="020B0502040204020203" pitchFamily="34" charset="0"/>
            </a:endParaRPr>
          </a:p>
        </p:txBody>
      </p:sp>
      <mc:AlternateContent xmlns:mc="http://schemas.openxmlformats.org/markup-compatibility/2006" xmlns:a14="http://schemas.microsoft.com/office/drawing/2010/main">
        <mc:Choice Requires="a14">
          <p:sp>
            <p:nvSpPr>
              <p:cNvPr id="4" name="Content Placeholder 6">
                <a:extLst>
                  <a:ext uri="{FF2B5EF4-FFF2-40B4-BE49-F238E27FC236}">
                    <a16:creationId xmlns:a16="http://schemas.microsoft.com/office/drawing/2014/main" id="{EA2C1258-16F0-4985-A1F0-AFE0AADF8039}"/>
                  </a:ext>
                </a:extLst>
              </p:cNvPr>
              <p:cNvSpPr txBox="1">
                <a:spLocks/>
              </p:cNvSpPr>
              <p:nvPr/>
            </p:nvSpPr>
            <p:spPr>
              <a:xfrm>
                <a:off x="283881" y="1045882"/>
                <a:ext cx="11647823" cy="5546164"/>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GB" dirty="0">
                    <a:latin typeface="Segoe UI" panose="020B0502040204020203" pitchFamily="34" charset="0"/>
                    <a:ea typeface="Segoe UI" panose="020B0502040204020203" pitchFamily="34" charset="0"/>
                    <a:cs typeface="Segoe UI" panose="020B0502040204020203" pitchFamily="34" charset="0"/>
                  </a:rPr>
                  <a:t>How can shortcut connections work with different scales of layers? </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Zero pad</a:t>
                </a:r>
              </a:p>
              <a:p>
                <a:pPr marL="914265" lvl="1" indent="-514350">
                  <a:buFont typeface="+mj-lt"/>
                  <a:buAutoNum type="arabicPeriod"/>
                </a:pPr>
                <a:r>
                  <a:rPr lang="en-GB" sz="2400" dirty="0">
                    <a:latin typeface="Segoe UI" panose="020B0502040204020203" pitchFamily="34" charset="0"/>
                    <a:ea typeface="Segoe UI" panose="020B0502040204020203" pitchFamily="34" charset="0"/>
                    <a:cs typeface="Segoe UI" panose="020B0502040204020203" pitchFamily="34" charset="0"/>
                  </a:rPr>
                  <a:t>Use </a:t>
                </a:r>
                <a:r>
                  <a:rPr lang="en-GB" sz="2400" b="1" dirty="0">
                    <a:latin typeface="Segoe UI" panose="020B0502040204020203" pitchFamily="34" charset="0"/>
                    <a:ea typeface="Segoe UI" panose="020B0502040204020203" pitchFamily="34" charset="0"/>
                    <a:cs typeface="Segoe UI" panose="020B0502040204020203" pitchFamily="34" charset="0"/>
                  </a:rPr>
                  <a:t>linear projection connection </a:t>
                </a:r>
                <a:r>
                  <a:rPr lang="en-GB" sz="2400" dirty="0">
                    <a:latin typeface="Segoe UI" panose="020B0502040204020203" pitchFamily="34" charset="0"/>
                    <a:ea typeface="Segoe UI" panose="020B0502040204020203" pitchFamily="34" charset="0"/>
                    <a:cs typeface="Segoe UI" panose="020B0502040204020203" pitchFamily="34" charset="0"/>
                  </a:rPr>
                  <a:t>to up or down sample </a:t>
                </a:r>
              </a:p>
              <a:p>
                <a:pPr marL="0" indent="0">
                  <a:buNone/>
                </a:pP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Segoe UI" panose="020B0502040204020203" pitchFamily="34" charset="0"/>
                          <a:cs typeface="Segoe UI" panose="020B0502040204020203" pitchFamily="34" charset="0"/>
                        </a:rPr>
                        <m:t>𝑦</m:t>
                      </m:r>
                      <m:r>
                        <a:rPr lang="en-US" sz="2800" i="1">
                          <a:latin typeface="Cambria Math" panose="02040503050406030204" pitchFamily="18" charset="0"/>
                          <a:ea typeface="Segoe UI" panose="020B0502040204020203" pitchFamily="34" charset="0"/>
                          <a:cs typeface="Segoe UI" panose="020B0502040204020203" pitchFamily="34" charset="0"/>
                        </a:rPr>
                        <m:t>= </m:t>
                      </m:r>
                      <m:r>
                        <a:rPr lang="el-GR" sz="2800" i="1">
                          <a:latin typeface="Cambria Math" panose="02040503050406030204" pitchFamily="18" charset="0"/>
                          <a:ea typeface="Cambria Math" panose="02040503050406030204" pitchFamily="18" charset="0"/>
                          <a:cs typeface="Segoe UI" panose="020B0502040204020203" pitchFamily="34" charset="0"/>
                        </a:rPr>
                        <m:t>ℱ</m:t>
                      </m:r>
                      <m:d>
                        <m:dPr>
                          <m:ctrlPr>
                            <a:rPr lang="el-GR" sz="2800" i="1">
                              <a:latin typeface="Cambria Math" panose="02040503050406030204" pitchFamily="18" charset="0"/>
                              <a:ea typeface="Cambria Math" panose="02040503050406030204" pitchFamily="18" charset="0"/>
                              <a:cs typeface="Segoe UI" panose="020B0502040204020203" pitchFamily="34" charset="0"/>
                            </a:rPr>
                          </m:ctrlPr>
                        </m:dPr>
                        <m:e>
                          <m:r>
                            <a:rPr lang="en-US" sz="2800" i="1">
                              <a:latin typeface="Cambria Math" panose="02040503050406030204" pitchFamily="18" charset="0"/>
                              <a:ea typeface="Cambria Math" panose="02040503050406030204" pitchFamily="18" charset="0"/>
                              <a:cs typeface="Segoe UI" panose="020B0502040204020203" pitchFamily="34" charset="0"/>
                            </a:rPr>
                            <m:t>𝑥</m:t>
                          </m:r>
                          <m:r>
                            <a:rPr lang="en-US" sz="2800" i="1">
                              <a:latin typeface="Cambria Math" panose="02040503050406030204" pitchFamily="18" charset="0"/>
                              <a:ea typeface="Cambria Math" panose="02040503050406030204" pitchFamily="18" charset="0"/>
                              <a:cs typeface="Segoe UI" panose="020B0502040204020203" pitchFamily="34" charset="0"/>
                            </a:rPr>
                            <m:t>,</m:t>
                          </m:r>
                          <m:d>
                            <m:dPr>
                              <m:begChr m:val="{"/>
                              <m:endChr m:val="}"/>
                              <m:ctrlPr>
                                <a:rPr lang="en-US" sz="2800" i="1">
                                  <a:latin typeface="Cambria Math" panose="02040503050406030204" pitchFamily="18" charset="0"/>
                                  <a:ea typeface="Cambria Math" panose="02040503050406030204" pitchFamily="18" charset="0"/>
                                  <a:cs typeface="Segoe UI" panose="020B0502040204020203" pitchFamily="34" charset="0"/>
                                </a:rPr>
                              </m:ctrlPr>
                            </m:dPr>
                            <m:e>
                              <m:sSub>
                                <m:sSubPr>
                                  <m:ctrlPr>
                                    <a:rPr lang="en-US" sz="2800" i="1">
                                      <a:latin typeface="Cambria Math" panose="02040503050406030204" pitchFamily="18" charset="0"/>
                                      <a:ea typeface="Cambria Math" panose="02040503050406030204" pitchFamily="18" charset="0"/>
                                      <a:cs typeface="Segoe UI" panose="020B0502040204020203" pitchFamily="34" charset="0"/>
                                    </a:rPr>
                                  </m:ctrlPr>
                                </m:sSubPr>
                                <m:e>
                                  <m:r>
                                    <a:rPr lang="en-US" sz="2800" i="1">
                                      <a:latin typeface="Cambria Math" panose="02040503050406030204" pitchFamily="18" charset="0"/>
                                      <a:ea typeface="Cambria Math" panose="02040503050406030204" pitchFamily="18" charset="0"/>
                                      <a:cs typeface="Segoe UI" panose="020B0502040204020203" pitchFamily="34" charset="0"/>
                                    </a:rPr>
                                    <m:t>𝑊</m:t>
                                  </m:r>
                                </m:e>
                                <m:sub>
                                  <m:r>
                                    <a:rPr lang="en-US" sz="2800" i="1">
                                      <a:latin typeface="Cambria Math" panose="02040503050406030204" pitchFamily="18" charset="0"/>
                                      <a:ea typeface="Cambria Math" panose="02040503050406030204" pitchFamily="18" charset="0"/>
                                      <a:cs typeface="Segoe UI" panose="020B0502040204020203" pitchFamily="34" charset="0"/>
                                    </a:rPr>
                                    <m:t>𝑖</m:t>
                                  </m:r>
                                </m:sub>
                              </m:sSub>
                            </m:e>
                          </m:d>
                        </m:e>
                      </m:d>
                      <m:r>
                        <a:rPr lang="en-US" sz="2800" i="1">
                          <a:latin typeface="Cambria Math" panose="02040503050406030204" pitchFamily="18" charset="0"/>
                          <a:ea typeface="Cambria Math" panose="02040503050406030204" pitchFamily="18" charset="0"/>
                          <a:cs typeface="Segoe UI" panose="020B0502040204020203" pitchFamily="34" charset="0"/>
                        </a:rPr>
                        <m:t>+</m:t>
                      </m:r>
                      <m:sSub>
                        <m:sSubPr>
                          <m:ctrlPr>
                            <a:rPr lang="en-US" sz="2800" i="1" smtClean="0">
                              <a:latin typeface="Cambria Math" panose="02040503050406030204" pitchFamily="18" charset="0"/>
                              <a:ea typeface="Cambria Math" panose="02040503050406030204" pitchFamily="18" charset="0"/>
                              <a:cs typeface="Segoe UI" panose="020B0502040204020203" pitchFamily="34" charset="0"/>
                            </a:rPr>
                          </m:ctrlPr>
                        </m:sSubPr>
                        <m:e>
                          <m:r>
                            <a:rPr lang="en-US" sz="2800" b="0" i="1" smtClean="0">
                              <a:latin typeface="Cambria Math" panose="02040503050406030204" pitchFamily="18" charset="0"/>
                              <a:ea typeface="Cambria Math" panose="02040503050406030204" pitchFamily="18" charset="0"/>
                              <a:cs typeface="Segoe UI" panose="020B0502040204020203" pitchFamily="34" charset="0"/>
                            </a:rPr>
                            <m:t>𝑊</m:t>
                          </m:r>
                        </m:e>
                        <m:sub>
                          <m:r>
                            <a:rPr lang="en-US" sz="2800" b="0" i="1" smtClean="0">
                              <a:latin typeface="Cambria Math" panose="02040503050406030204" pitchFamily="18" charset="0"/>
                              <a:ea typeface="Cambria Math" panose="02040503050406030204" pitchFamily="18" charset="0"/>
                              <a:cs typeface="Segoe UI" panose="020B0502040204020203" pitchFamily="34" charset="0"/>
                            </a:rPr>
                            <m:t>𝑠</m:t>
                          </m:r>
                        </m:sub>
                      </m:sSub>
                      <m:r>
                        <a:rPr lang="en-US" sz="2800" i="1">
                          <a:latin typeface="Cambria Math" panose="02040503050406030204" pitchFamily="18" charset="0"/>
                          <a:ea typeface="Cambria Math" panose="02040503050406030204" pitchFamily="18" charset="0"/>
                          <a:cs typeface="Segoe UI" panose="020B0502040204020203" pitchFamily="34" charset="0"/>
                        </a:rPr>
                        <m:t>𝑥</m:t>
                      </m:r>
                    </m:oMath>
                  </m:oMathPara>
                </a14:m>
                <a:endParaRPr lang="en-GB"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Zero pad is nearly as good projection connection</a:t>
                </a:r>
                <a:endParaRPr lang="en-GB" sz="2400" dirty="0">
                  <a:latin typeface="Segoe UI" panose="020B0502040204020203" pitchFamily="34" charset="0"/>
                  <a:ea typeface="Segoe UI" panose="020B0502040204020203" pitchFamily="34" charset="0"/>
                  <a:cs typeface="Segoe UI" panose="020B0502040204020203" pitchFamily="34" charset="0"/>
                </a:endParaRPr>
              </a:p>
              <a:p>
                <a:pPr lvl="1"/>
                <a:r>
                  <a:rPr lang="en-GB" sz="2400" dirty="0">
                    <a:latin typeface="Segoe UI" panose="020B0502040204020203" pitchFamily="34" charset="0"/>
                    <a:ea typeface="Segoe UI" panose="020B0502040204020203" pitchFamily="34" charset="0"/>
                    <a:cs typeface="Segoe UI" panose="020B0502040204020203" pitchFamily="34" charset="0"/>
                  </a:rPr>
                  <a:t>Many fewer weights to learn</a:t>
                </a:r>
              </a:p>
              <a:p>
                <a:pPr lvl="1"/>
                <a:r>
                  <a:rPr lang="en-GB" sz="2400" dirty="0">
                    <a:latin typeface="Segoe UI" panose="020B0502040204020203" pitchFamily="34" charset="0"/>
                    <a:ea typeface="Segoe UI" panose="020B0502040204020203" pitchFamily="34" charset="0"/>
                    <a:cs typeface="Segoe UI" panose="020B0502040204020203" pitchFamily="34" charset="0"/>
                  </a:rPr>
                  <a:t>Zero padding used in </a:t>
                </a:r>
                <a:r>
                  <a:rPr lang="en-GB" sz="2400" dirty="0" err="1">
                    <a:latin typeface="Segoe UI" panose="020B0502040204020203" pitchFamily="34" charset="0"/>
                    <a:ea typeface="Segoe UI" panose="020B0502040204020203" pitchFamily="34" charset="0"/>
                    <a:cs typeface="Segoe UI" panose="020B0502040204020203" pitchFamily="34" charset="0"/>
                  </a:rPr>
                  <a:t>ResNet</a:t>
                </a:r>
                <a:endParaRPr lang="en-GB" sz="2400" dirty="0">
                  <a:latin typeface="Segoe UI" panose="020B0502040204020203" pitchFamily="34" charset="0"/>
                  <a:ea typeface="Segoe UI" panose="020B0502040204020203" pitchFamily="34" charset="0"/>
                  <a:cs typeface="Segoe UI" panose="020B0502040204020203" pitchFamily="34" charset="0"/>
                </a:endParaRPr>
              </a:p>
            </p:txBody>
          </p:sp>
        </mc:Choice>
        <mc:Fallback xmlns="">
          <p:sp>
            <p:nvSpPr>
              <p:cNvPr id="4" name="Content Placeholder 6">
                <a:extLst>
                  <a:ext uri="{FF2B5EF4-FFF2-40B4-BE49-F238E27FC236}">
                    <a16:creationId xmlns:a16="http://schemas.microsoft.com/office/drawing/2014/main" id="{EA2C1258-16F0-4985-A1F0-AFE0AADF8039}"/>
                  </a:ext>
                </a:extLst>
              </p:cNvPr>
              <p:cNvSpPr txBox="1">
                <a:spLocks noRot="1" noChangeAspect="1" noMove="1" noResize="1" noEditPoints="1" noAdjustHandles="1" noChangeArrowheads="1" noChangeShapeType="1" noTextEdit="1"/>
              </p:cNvSpPr>
              <p:nvPr/>
            </p:nvSpPr>
            <p:spPr>
              <a:xfrm>
                <a:off x="283881" y="1045882"/>
                <a:ext cx="11647823" cy="5546164"/>
              </a:xfrm>
              <a:prstGeom prst="rect">
                <a:avLst/>
              </a:prstGeom>
              <a:blipFill>
                <a:blip r:embed="rId3"/>
                <a:stretch>
                  <a:fillRect l="-1361" t="-1430"/>
                </a:stretch>
              </a:blipFill>
            </p:spPr>
            <p:txBody>
              <a:bodyPr/>
              <a:lstStyle/>
              <a:p>
                <a:r>
                  <a:rPr lang="en-US">
                    <a:noFill/>
                  </a:rPr>
                  <a:t> </a:t>
                </a:r>
              </a:p>
            </p:txBody>
          </p:sp>
        </mc:Fallback>
      </mc:AlternateContent>
    </p:spTree>
    <p:extLst>
      <p:ext uri="{BB962C8B-B14F-4D97-AF65-F5344CB8AC3E}">
        <p14:creationId xmlns:p14="http://schemas.microsoft.com/office/powerpoint/2010/main" val="282307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Multi-Scale Architectures</a:t>
            </a:r>
          </a:p>
        </p:txBody>
      </p:sp>
    </p:spTree>
    <p:extLst>
      <p:ext uri="{BB962C8B-B14F-4D97-AF65-F5344CB8AC3E}">
        <p14:creationId xmlns:p14="http://schemas.microsoft.com/office/powerpoint/2010/main" val="18474724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Multi-Scale Architectures</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How can convolutional layers be expanded to multiple scales</a:t>
            </a:r>
          </a:p>
          <a:p>
            <a:r>
              <a:rPr lang="en-GB" sz="2800" dirty="0">
                <a:latin typeface="Segoe UI" panose="020B0502040204020203" pitchFamily="34" charset="0"/>
                <a:ea typeface="Segoe UI" panose="020B0502040204020203" pitchFamily="34" charset="0"/>
                <a:cs typeface="Segoe UI" panose="020B0502040204020203" pitchFamily="34" charset="0"/>
              </a:rPr>
              <a:t>Single convolutional layers work at single scale</a:t>
            </a:r>
          </a:p>
          <a:p>
            <a:r>
              <a:rPr lang="en-GB" sz="2800" dirty="0">
                <a:latin typeface="Segoe UI" panose="020B0502040204020203" pitchFamily="34" charset="0"/>
                <a:ea typeface="Segoe UI" panose="020B0502040204020203" pitchFamily="34" charset="0"/>
                <a:cs typeface="Segoe UI" panose="020B0502040204020203" pitchFamily="34" charset="0"/>
              </a:rPr>
              <a:t>But, real-world images contain objects with different scales</a:t>
            </a:r>
          </a:p>
          <a:p>
            <a:r>
              <a:rPr lang="en-GB" sz="2800" dirty="0">
                <a:latin typeface="Segoe UI" panose="020B0502040204020203" pitchFamily="34" charset="0"/>
                <a:ea typeface="Segoe UI" panose="020B0502040204020203" pitchFamily="34" charset="0"/>
                <a:cs typeface="Segoe UI" panose="020B0502040204020203" pitchFamily="34" charset="0"/>
              </a:rPr>
              <a:t>Need architecture that supports multiple scales</a:t>
            </a:r>
          </a:p>
          <a:p>
            <a:pPr lvl="1"/>
            <a:r>
              <a:rPr lang="en-GB" sz="2400" dirty="0">
                <a:latin typeface="Segoe UI" panose="020B0502040204020203" pitchFamily="34" charset="0"/>
                <a:ea typeface="Segoe UI" panose="020B0502040204020203" pitchFamily="34" charset="0"/>
                <a:cs typeface="Segoe UI" panose="020B0502040204020203" pitchFamily="34" charset="0"/>
              </a:rPr>
              <a:t>CNN layers with different scales in parallel</a:t>
            </a:r>
          </a:p>
          <a:p>
            <a:pPr lvl="1"/>
            <a:r>
              <a:rPr lang="en-GB" sz="2400" dirty="0">
                <a:latin typeface="Segoe UI" panose="020B0502040204020203" pitchFamily="34" charset="0"/>
                <a:ea typeface="Segoe UI" panose="020B0502040204020203" pitchFamily="34" charset="0"/>
                <a:cs typeface="Segoe UI" panose="020B0502040204020203" pitchFamily="34" charset="0"/>
              </a:rPr>
              <a:t>Concatenate the results</a:t>
            </a:r>
          </a:p>
          <a:p>
            <a:r>
              <a:rPr lang="en-GB" sz="2800" dirty="0">
                <a:latin typeface="Segoe UI" panose="020B0502040204020203" pitchFamily="34" charset="0"/>
                <a:ea typeface="Segoe UI" panose="020B0502040204020203" pitchFamily="34" charset="0"/>
                <a:cs typeface="Segoe UI" panose="020B0502040204020203" pitchFamily="34" charset="0"/>
              </a:rPr>
              <a:t>Numerous pretrained models, using complex architectures, are now available</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Trained on very large benchmark datasets</a:t>
            </a:r>
          </a:p>
          <a:p>
            <a:pPr lvl="1">
              <a:buFont typeface="Wingdings" panose="05000000000000000000" pitchFamily="2" charset="2"/>
              <a:buChar char="§"/>
            </a:pPr>
            <a:r>
              <a:rPr lang="en-GB" sz="2400" dirty="0">
                <a:latin typeface="Segoe UI" panose="020B0502040204020203" pitchFamily="34" charset="0"/>
                <a:ea typeface="Segoe UI" panose="020B0502040204020203" pitchFamily="34" charset="0"/>
                <a:cs typeface="Segoe UI" panose="020B0502040204020203" pitchFamily="34" charset="0"/>
              </a:rPr>
              <a:t>Built into deep learning frameworks; </a:t>
            </a:r>
            <a:r>
              <a:rPr lang="en-GB" sz="2400" dirty="0" err="1">
                <a:latin typeface="Segoe UI" panose="020B0502040204020203" pitchFamily="34" charset="0"/>
                <a:ea typeface="Segoe UI" panose="020B0502040204020203" pitchFamily="34" charset="0"/>
                <a:cs typeface="Segoe UI" panose="020B0502040204020203" pitchFamily="34" charset="0"/>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r>
              <a:rPr lang="en-GB" sz="2400" dirty="0" err="1">
                <a:latin typeface="Segoe UI" panose="020B0502040204020203" pitchFamily="34" charset="0"/>
                <a:ea typeface="Segoe UI" panose="020B0502040204020203" pitchFamily="34" charset="0"/>
                <a:cs typeface="Segoe UI" panose="020B0502040204020203" pitchFamily="34" charset="0"/>
              </a:rPr>
              <a:t>PyTorch</a:t>
            </a:r>
            <a:r>
              <a:rPr lang="en-GB" sz="2400" dirty="0">
                <a:latin typeface="Segoe UI" panose="020B0502040204020203" pitchFamily="34" charset="0"/>
                <a:ea typeface="Segoe UI" panose="020B0502040204020203" pitchFamily="34" charset="0"/>
                <a:cs typeface="Segoe UI" panose="020B0502040204020203" pitchFamily="34" charset="0"/>
              </a:rPr>
              <a:t>, etc.</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4474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Example: Multi-Scale Architecture</a:t>
            </a:r>
          </a:p>
        </p:txBody>
      </p:sp>
      <p:sp>
        <p:nvSpPr>
          <p:cNvPr id="6" name="Rectangle 5">
            <a:extLst>
              <a:ext uri="{FF2B5EF4-FFF2-40B4-BE49-F238E27FC236}">
                <a16:creationId xmlns:a16="http://schemas.microsoft.com/office/drawing/2014/main" id="{E431443F-41F0-4BC1-82E9-EF1F993D4536}"/>
              </a:ext>
            </a:extLst>
          </p:cNvPr>
          <p:cNvSpPr/>
          <p:nvPr/>
        </p:nvSpPr>
        <p:spPr>
          <a:xfrm>
            <a:off x="3966990" y="1006014"/>
            <a:ext cx="315658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Input tensor</a:t>
            </a:r>
          </a:p>
        </p:txBody>
      </p:sp>
      <p:sp>
        <p:nvSpPr>
          <p:cNvPr id="8" name="Rectangle 7">
            <a:extLst>
              <a:ext uri="{FF2B5EF4-FFF2-40B4-BE49-F238E27FC236}">
                <a16:creationId xmlns:a16="http://schemas.microsoft.com/office/drawing/2014/main" id="{2CF744FB-53A4-4C87-A624-B2EAF76C88AF}"/>
              </a:ext>
            </a:extLst>
          </p:cNvPr>
          <p:cNvSpPr/>
          <p:nvPr/>
        </p:nvSpPr>
        <p:spPr>
          <a:xfrm>
            <a:off x="524741" y="240515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9" name="Rectangle 8">
            <a:extLst>
              <a:ext uri="{FF2B5EF4-FFF2-40B4-BE49-F238E27FC236}">
                <a16:creationId xmlns:a16="http://schemas.microsoft.com/office/drawing/2014/main" id="{DD00C3F8-687E-4E39-A9B2-B0C6C9875E7C}"/>
              </a:ext>
            </a:extLst>
          </p:cNvPr>
          <p:cNvSpPr/>
          <p:nvPr/>
        </p:nvSpPr>
        <p:spPr>
          <a:xfrm>
            <a:off x="524741" y="351351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0" name="Rectangle 9">
            <a:extLst>
              <a:ext uri="{FF2B5EF4-FFF2-40B4-BE49-F238E27FC236}">
                <a16:creationId xmlns:a16="http://schemas.microsoft.com/office/drawing/2014/main" id="{97CB5CE0-E90F-45BC-BB10-71CDC1595954}"/>
              </a:ext>
            </a:extLst>
          </p:cNvPr>
          <p:cNvSpPr/>
          <p:nvPr/>
        </p:nvSpPr>
        <p:spPr>
          <a:xfrm>
            <a:off x="524741" y="4621876"/>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sp>
        <p:nvSpPr>
          <p:cNvPr id="11" name="Rectangle 10">
            <a:extLst>
              <a:ext uri="{FF2B5EF4-FFF2-40B4-BE49-F238E27FC236}">
                <a16:creationId xmlns:a16="http://schemas.microsoft.com/office/drawing/2014/main" id="{F6F13CA3-5472-4AB8-B4B2-B7124D000CDC}"/>
              </a:ext>
            </a:extLst>
          </p:cNvPr>
          <p:cNvSpPr/>
          <p:nvPr/>
        </p:nvSpPr>
        <p:spPr>
          <a:xfrm>
            <a:off x="1988819" y="5848610"/>
            <a:ext cx="6968145"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Concatenated multi-scale feature map </a:t>
            </a:r>
          </a:p>
        </p:txBody>
      </p:sp>
      <p:cxnSp>
        <p:nvCxnSpPr>
          <p:cNvPr id="12" name="Straight Arrow Connector 11">
            <a:extLst>
              <a:ext uri="{FF2B5EF4-FFF2-40B4-BE49-F238E27FC236}">
                <a16:creationId xmlns:a16="http://schemas.microsoft.com/office/drawing/2014/main" id="{524A7ED0-19BB-46C8-9CEF-531E295F771D}"/>
              </a:ext>
            </a:extLst>
          </p:cNvPr>
          <p:cNvCxnSpPr>
            <a:stCxn id="6" idx="2"/>
            <a:endCxn id="8" idx="0"/>
          </p:cNvCxnSpPr>
          <p:nvPr/>
        </p:nvCxnSpPr>
        <p:spPr>
          <a:xfrm flipH="1">
            <a:off x="1575089" y="1731992"/>
            <a:ext cx="3970194" cy="67315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E943AA7-EF05-486B-9806-E01B4853E836}"/>
              </a:ext>
            </a:extLst>
          </p:cNvPr>
          <p:cNvCxnSpPr>
            <a:cxnSpLocks/>
            <a:stCxn id="8" idx="2"/>
            <a:endCxn id="9" idx="0"/>
          </p:cNvCxnSpPr>
          <p:nvPr/>
        </p:nvCxnSpPr>
        <p:spPr>
          <a:xfrm>
            <a:off x="1575089" y="313112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E253C5D-1969-4F3D-B744-A42A2036AFA1}"/>
              </a:ext>
            </a:extLst>
          </p:cNvPr>
          <p:cNvCxnSpPr>
            <a:cxnSpLocks/>
            <a:stCxn id="9" idx="2"/>
            <a:endCxn id="10" idx="0"/>
          </p:cNvCxnSpPr>
          <p:nvPr/>
        </p:nvCxnSpPr>
        <p:spPr>
          <a:xfrm>
            <a:off x="1575089" y="4239491"/>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96A00C32-2617-463B-BE3C-ED18EF6DDC15}"/>
              </a:ext>
            </a:extLst>
          </p:cNvPr>
          <p:cNvSpPr/>
          <p:nvPr/>
        </p:nvSpPr>
        <p:spPr>
          <a:xfrm>
            <a:off x="2922444" y="2430564"/>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Ave Pool</a:t>
            </a:r>
          </a:p>
        </p:txBody>
      </p:sp>
      <p:sp>
        <p:nvSpPr>
          <p:cNvPr id="21" name="Rectangle 20">
            <a:extLst>
              <a:ext uri="{FF2B5EF4-FFF2-40B4-BE49-F238E27FC236}">
                <a16:creationId xmlns:a16="http://schemas.microsoft.com/office/drawing/2014/main" id="{33E7C6A5-ED37-44FB-B867-BB076AF7DA1B}"/>
              </a:ext>
            </a:extLst>
          </p:cNvPr>
          <p:cNvSpPr/>
          <p:nvPr/>
        </p:nvSpPr>
        <p:spPr>
          <a:xfrm>
            <a:off x="2922444" y="3538927"/>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3" name="Straight Arrow Connector 22">
            <a:extLst>
              <a:ext uri="{FF2B5EF4-FFF2-40B4-BE49-F238E27FC236}">
                <a16:creationId xmlns:a16="http://schemas.microsoft.com/office/drawing/2014/main" id="{C0DC0C54-231B-459E-B78D-D087BBA86AE8}"/>
              </a:ext>
            </a:extLst>
          </p:cNvPr>
          <p:cNvCxnSpPr>
            <a:cxnSpLocks/>
            <a:stCxn id="20" idx="2"/>
            <a:endCxn id="21" idx="0"/>
          </p:cNvCxnSpPr>
          <p:nvPr/>
        </p:nvCxnSpPr>
        <p:spPr>
          <a:xfrm>
            <a:off x="3972792" y="3156542"/>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CAB297C4-BCC8-4BDA-A70C-B288279B13BA}"/>
              </a:ext>
            </a:extLst>
          </p:cNvPr>
          <p:cNvCxnSpPr>
            <a:cxnSpLocks/>
            <a:stCxn id="21" idx="2"/>
          </p:cNvCxnSpPr>
          <p:nvPr/>
        </p:nvCxnSpPr>
        <p:spPr>
          <a:xfrm>
            <a:off x="3972792" y="4264905"/>
            <a:ext cx="807893" cy="159388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056F699F-0A4D-4B95-B81E-F94382553DCA}"/>
              </a:ext>
            </a:extLst>
          </p:cNvPr>
          <p:cNvSpPr/>
          <p:nvPr/>
        </p:nvSpPr>
        <p:spPr>
          <a:xfrm>
            <a:off x="5416264" y="245797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sp>
        <p:nvSpPr>
          <p:cNvPr id="26" name="Rectangle 25">
            <a:extLst>
              <a:ext uri="{FF2B5EF4-FFF2-40B4-BE49-F238E27FC236}">
                <a16:creationId xmlns:a16="http://schemas.microsoft.com/office/drawing/2014/main" id="{7B832632-6BD5-4A48-9CD4-81B96436A97F}"/>
              </a:ext>
            </a:extLst>
          </p:cNvPr>
          <p:cNvSpPr/>
          <p:nvPr/>
        </p:nvSpPr>
        <p:spPr>
          <a:xfrm>
            <a:off x="5416264" y="3566333"/>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3x3 Conv</a:t>
            </a:r>
          </a:p>
        </p:txBody>
      </p:sp>
      <p:cxnSp>
        <p:nvCxnSpPr>
          <p:cNvPr id="28" name="Straight Arrow Connector 27">
            <a:extLst>
              <a:ext uri="{FF2B5EF4-FFF2-40B4-BE49-F238E27FC236}">
                <a16:creationId xmlns:a16="http://schemas.microsoft.com/office/drawing/2014/main" id="{F43F33AB-89C7-4C12-9A71-2A02B369F868}"/>
              </a:ext>
            </a:extLst>
          </p:cNvPr>
          <p:cNvCxnSpPr>
            <a:cxnSpLocks/>
            <a:stCxn id="25" idx="2"/>
            <a:endCxn id="26" idx="0"/>
          </p:cNvCxnSpPr>
          <p:nvPr/>
        </p:nvCxnSpPr>
        <p:spPr>
          <a:xfrm>
            <a:off x="6466612" y="3183948"/>
            <a:ext cx="0" cy="38238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AE8F4E-F2FE-493A-A75A-4A451F3F037A}"/>
              </a:ext>
            </a:extLst>
          </p:cNvPr>
          <p:cNvCxnSpPr>
            <a:cxnSpLocks/>
            <a:stCxn id="26" idx="2"/>
          </p:cNvCxnSpPr>
          <p:nvPr/>
        </p:nvCxnSpPr>
        <p:spPr>
          <a:xfrm flipH="1">
            <a:off x="5951397" y="4292311"/>
            <a:ext cx="515215" cy="156647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66A6926C-2860-4B1B-81AA-B901A83F132F}"/>
              </a:ext>
            </a:extLst>
          </p:cNvPr>
          <p:cNvSpPr/>
          <p:nvPr/>
        </p:nvSpPr>
        <p:spPr>
          <a:xfrm>
            <a:off x="7910084" y="2483210"/>
            <a:ext cx="2100696" cy="7259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1x1 Conv</a:t>
            </a:r>
          </a:p>
        </p:txBody>
      </p:sp>
      <p:cxnSp>
        <p:nvCxnSpPr>
          <p:cNvPr id="33" name="Straight Arrow Connector 32">
            <a:extLst>
              <a:ext uri="{FF2B5EF4-FFF2-40B4-BE49-F238E27FC236}">
                <a16:creationId xmlns:a16="http://schemas.microsoft.com/office/drawing/2014/main" id="{A2E2F919-681F-450F-BDB1-8BE59A9483DA}"/>
              </a:ext>
            </a:extLst>
          </p:cNvPr>
          <p:cNvCxnSpPr>
            <a:cxnSpLocks/>
            <a:stCxn id="30" idx="2"/>
          </p:cNvCxnSpPr>
          <p:nvPr/>
        </p:nvCxnSpPr>
        <p:spPr>
          <a:xfrm flipH="1">
            <a:off x="7595235" y="3209188"/>
            <a:ext cx="1365197" cy="259725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C04C03E-7BA2-4762-9220-DD0BD019627D}"/>
              </a:ext>
            </a:extLst>
          </p:cNvPr>
          <p:cNvCxnSpPr>
            <a:cxnSpLocks/>
            <a:stCxn id="10" idx="2"/>
          </p:cNvCxnSpPr>
          <p:nvPr/>
        </p:nvCxnSpPr>
        <p:spPr>
          <a:xfrm>
            <a:off x="1575089" y="5347854"/>
            <a:ext cx="1659948" cy="50075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2FB872D-A8B5-48C3-89F9-825955775743}"/>
              </a:ext>
            </a:extLst>
          </p:cNvPr>
          <p:cNvCxnSpPr>
            <a:cxnSpLocks/>
            <a:stCxn id="6" idx="2"/>
            <a:endCxn id="20" idx="0"/>
          </p:cNvCxnSpPr>
          <p:nvPr/>
        </p:nvCxnSpPr>
        <p:spPr>
          <a:xfrm flipH="1">
            <a:off x="3972792" y="1731992"/>
            <a:ext cx="1572491" cy="69857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C645511-D9A5-4569-A929-D47D848896F7}"/>
              </a:ext>
            </a:extLst>
          </p:cNvPr>
          <p:cNvCxnSpPr>
            <a:cxnSpLocks/>
            <a:stCxn id="6" idx="2"/>
            <a:endCxn id="25" idx="0"/>
          </p:cNvCxnSpPr>
          <p:nvPr/>
        </p:nvCxnSpPr>
        <p:spPr>
          <a:xfrm>
            <a:off x="5545283" y="1731992"/>
            <a:ext cx="921329" cy="725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9B7B43-2362-4C0B-BA64-5E0DA9BB856B}"/>
              </a:ext>
            </a:extLst>
          </p:cNvPr>
          <p:cNvCxnSpPr>
            <a:cxnSpLocks/>
            <a:stCxn id="6" idx="2"/>
            <a:endCxn id="30" idx="0"/>
          </p:cNvCxnSpPr>
          <p:nvPr/>
        </p:nvCxnSpPr>
        <p:spPr>
          <a:xfrm>
            <a:off x="5545283" y="1731992"/>
            <a:ext cx="3415149" cy="75121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Content Placeholder 6">
            <a:extLst>
              <a:ext uri="{FF2B5EF4-FFF2-40B4-BE49-F238E27FC236}">
                <a16:creationId xmlns:a16="http://schemas.microsoft.com/office/drawing/2014/main" id="{73CE4081-445D-4551-9F66-B280B6422A2A}"/>
              </a:ext>
            </a:extLst>
          </p:cNvPr>
          <p:cNvSpPr txBox="1">
            <a:spLocks/>
          </p:cNvSpPr>
          <p:nvPr/>
        </p:nvSpPr>
        <p:spPr>
          <a:xfrm>
            <a:off x="8340695" y="709363"/>
            <a:ext cx="2878516" cy="1200129"/>
          </a:xfrm>
          <a:prstGeom prst="rect">
            <a:avLst/>
          </a:prstGeom>
        </p:spPr>
        <p:txBody>
          <a:bodyPr>
            <a:normAutofit lnSpcReduction="10000"/>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Xception</a:t>
            </a:r>
            <a:r>
              <a:rPr lang="en-GB" dirty="0">
                <a:latin typeface="Segoe UI" panose="020B0502040204020203" pitchFamily="34" charset="0"/>
                <a:ea typeface="Segoe UI" panose="020B0502040204020203" pitchFamily="34" charset="0"/>
                <a:cs typeface="Segoe UI" panose="020B0502040204020203" pitchFamily="34" charset="0"/>
              </a:rPr>
              <a:t> </a:t>
            </a:r>
          </a:p>
          <a:p>
            <a:pPr marL="0" indent="0">
              <a:buNone/>
            </a:pPr>
            <a:r>
              <a:rPr lang="en-GB" dirty="0" err="1">
                <a:latin typeface="Segoe UI" panose="020B0502040204020203" pitchFamily="34" charset="0"/>
                <a:ea typeface="Segoe UI" panose="020B0502040204020203" pitchFamily="34" charset="0"/>
                <a:cs typeface="Segoe UI" panose="020B0502040204020203" pitchFamily="34" charset="0"/>
              </a:rPr>
              <a:t>Chollet</a:t>
            </a:r>
            <a:r>
              <a:rPr lang="en-GB" dirty="0">
                <a:latin typeface="Segoe UI" panose="020B0502040204020203" pitchFamily="34" charset="0"/>
                <a:ea typeface="Segoe UI" panose="020B0502040204020203" pitchFamily="34" charset="0"/>
                <a:cs typeface="Segoe UI" panose="020B0502040204020203" pitchFamily="34" charset="0"/>
              </a:rPr>
              <a:t>, 2017</a:t>
            </a:r>
          </a:p>
        </p:txBody>
      </p:sp>
    </p:spTree>
    <p:extLst>
      <p:ext uri="{BB962C8B-B14F-4D97-AF65-F5344CB8AC3E}">
        <p14:creationId xmlns:p14="http://schemas.microsoft.com/office/powerpoint/2010/main" val="217186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20" grpId="0" animBg="1"/>
      <p:bldP spid="21" grpId="0" animBg="1"/>
      <p:bldP spid="25" grpId="0" animBg="1"/>
      <p:bldP spid="26" grpId="0" animBg="1"/>
      <p:bldP spid="30"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348883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Transfer Learning</a:t>
            </a:r>
          </a:p>
        </p:txBody>
      </p:sp>
    </p:spTree>
    <p:extLst>
      <p:ext uri="{BB962C8B-B14F-4D97-AF65-F5344CB8AC3E}">
        <p14:creationId xmlns:p14="http://schemas.microsoft.com/office/powerpoint/2010/main" val="15784514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Transfer Learning</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Transfer learning transfers the training of deep NNs from one problem to another</a:t>
            </a:r>
          </a:p>
          <a:p>
            <a:r>
              <a:rPr lang="en-GB" sz="2800" dirty="0">
                <a:latin typeface="Segoe UI" panose="020B0502040204020203" pitchFamily="34" charset="0"/>
                <a:ea typeface="Segoe UI" panose="020B0502040204020203" pitchFamily="34" charset="0"/>
                <a:cs typeface="Segoe UI" panose="020B0502040204020203" pitchFamily="34" charset="0"/>
              </a:rPr>
              <a:t>Large scale models are trained on massive data sets</a:t>
            </a:r>
          </a:p>
          <a:p>
            <a:pPr lvl="1"/>
            <a:r>
              <a:rPr lang="en-GB" sz="2400" dirty="0">
                <a:latin typeface="Segoe UI" panose="020B0502040204020203" pitchFamily="34" charset="0"/>
                <a:ea typeface="Segoe UI" panose="020B0502040204020203" pitchFamily="34" charset="0"/>
                <a:cs typeface="Segoe UI" panose="020B0502040204020203" pitchFamily="34" charset="0"/>
              </a:rPr>
              <a:t>For example see the </a:t>
            </a:r>
            <a:r>
              <a:rPr lang="en-GB" sz="2400" dirty="0">
                <a:latin typeface="Segoe UI" panose="020B0502040204020203" pitchFamily="34" charset="0"/>
                <a:ea typeface="Segoe UI" panose="020B0502040204020203" pitchFamily="34" charset="0"/>
                <a:cs typeface="Segoe UI" panose="020B0502040204020203" pitchFamily="34" charset="0"/>
                <a:hlinkClick r:id="rId3"/>
              </a:rPr>
              <a:t>pretrained models available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3"/>
              </a:rPr>
              <a:t>Keras</a:t>
            </a:r>
            <a:r>
              <a:rPr lang="en-GB" sz="2400" dirty="0">
                <a:latin typeface="Segoe UI" panose="020B0502040204020203" pitchFamily="34" charset="0"/>
                <a:ea typeface="Segoe UI" panose="020B0502040204020203" pitchFamily="34" charset="0"/>
                <a:cs typeface="Segoe UI" panose="020B0502040204020203" pitchFamily="34" charset="0"/>
              </a:rPr>
              <a:t>   </a:t>
            </a:r>
          </a:p>
          <a:p>
            <a:r>
              <a:rPr lang="en-GB" sz="2800" dirty="0">
                <a:latin typeface="Segoe UI" panose="020B0502040204020203" pitchFamily="34" charset="0"/>
                <a:ea typeface="Segoe UI" panose="020B0502040204020203" pitchFamily="34" charset="0"/>
                <a:cs typeface="Segoe UI" panose="020B0502040204020203" pitchFamily="34" charset="0"/>
              </a:rPr>
              <a:t>The pre-trained models often learn considerable general information which applies to other situations </a:t>
            </a:r>
          </a:p>
          <a:p>
            <a:pPr lvl="1"/>
            <a:r>
              <a:rPr lang="en-GB" sz="2400" dirty="0">
                <a:latin typeface="Segoe UI" panose="020B0502040204020203" pitchFamily="34" charset="0"/>
                <a:ea typeface="Segoe UI" panose="020B0502040204020203" pitchFamily="34" charset="0"/>
                <a:cs typeface="Segoe UI" panose="020B0502040204020203" pitchFamily="34" charset="0"/>
              </a:rPr>
              <a:t>Language structure</a:t>
            </a:r>
          </a:p>
          <a:p>
            <a:pPr lvl="1"/>
            <a:r>
              <a:rPr lang="en-GB" sz="2400" dirty="0">
                <a:latin typeface="Segoe UI" panose="020B0502040204020203" pitchFamily="34" charset="0"/>
                <a:ea typeface="Segoe UI" panose="020B0502040204020203" pitchFamily="34" charset="0"/>
                <a:cs typeface="Segoe UI" panose="020B0502040204020203" pitchFamily="34" charset="0"/>
              </a:rPr>
              <a:t>Textures in images  </a:t>
            </a:r>
          </a:p>
          <a:p>
            <a:r>
              <a:rPr lang="en-GB" sz="2400" dirty="0">
                <a:latin typeface="Segoe UI" panose="020B0502040204020203" pitchFamily="34" charset="0"/>
                <a:ea typeface="Segoe UI" panose="020B0502040204020203" pitchFamily="34" charset="0"/>
                <a:cs typeface="Segoe UI" panose="020B0502040204020203" pitchFamily="34" charset="0"/>
              </a:rPr>
              <a:t>An example of using a </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pretrained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MobileNet</a:t>
            </a:r>
            <a:r>
              <a:rPr lang="en-GB" sz="2400" dirty="0">
                <a:latin typeface="Segoe UI" panose="020B0502040204020203" pitchFamily="34" charset="0"/>
                <a:ea typeface="Segoe UI" panose="020B0502040204020203" pitchFamily="34" charset="0"/>
                <a:cs typeface="Segoe UI" panose="020B0502040204020203" pitchFamily="34" charset="0"/>
                <a:hlinkClick r:id="rId4"/>
              </a:rPr>
              <a:t> model in </a:t>
            </a:r>
            <a:r>
              <a:rPr lang="en-GB" sz="2400" dirty="0" err="1">
                <a:latin typeface="Segoe UI" panose="020B0502040204020203" pitchFamily="34" charset="0"/>
                <a:ea typeface="Segoe UI" panose="020B0502040204020203" pitchFamily="34" charset="0"/>
                <a:cs typeface="Segoe UI" panose="020B0502040204020203" pitchFamily="34" charset="0"/>
                <a:hlinkClick r:id="rId4"/>
              </a:rPr>
              <a:t>Kares</a:t>
            </a:r>
            <a:r>
              <a:rPr lang="en-GB" sz="2400" dirty="0">
                <a:latin typeface="Segoe UI" panose="020B0502040204020203" pitchFamily="34" charset="0"/>
                <a:ea typeface="Segoe UI" panose="020B0502040204020203" pitchFamily="34" charset="0"/>
                <a:cs typeface="Segoe UI" panose="020B0502040204020203" pitchFamily="34" charset="0"/>
              </a:rPr>
              <a:t>, including data augmentation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04776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Transfer Learning</a:t>
            </a:r>
          </a:p>
        </p:txBody>
      </p:sp>
      <p:cxnSp>
        <p:nvCxnSpPr>
          <p:cNvPr id="19" name="Straight Connector 18">
            <a:extLst>
              <a:ext uri="{FF2B5EF4-FFF2-40B4-BE49-F238E27FC236}">
                <a16:creationId xmlns:a16="http://schemas.microsoft.com/office/drawing/2014/main" id="{C873FC35-7AEF-40CF-8C43-E417D2B7F87F}"/>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FEFA447-80FE-4993-8628-3859738BE368}"/>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21AF08E-73BA-4579-9615-8A4CBEAABC8E}"/>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3855BE7-239F-404F-A16E-8DA2D1DBDBFE}"/>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D060CD7-BD2B-439F-B7B1-0F9E0992743A}"/>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9B79FB2-0172-4E0B-B3DE-8DF2A4876A82}"/>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67DEFAA-D2B2-46A5-B828-0AC0508C6E34}"/>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B7A7831-24B1-4C5A-9436-F1B41E342A6B}"/>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11D6457-5E10-44C8-8ED1-C8A655538509}"/>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9B5A01C-28CD-4EC2-8353-1233DD99D670}"/>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52D1A32A-F745-4AA9-8946-A6276731D7A0}"/>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4CCB982-4C66-4DFC-A966-26B46F6403FB}"/>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7E8627E-75B6-40EF-9354-91EB5FC472D3}"/>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5533DA9D-F9DB-4FED-B7A7-A74F1F19A135}"/>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61D588-2498-42B2-9B36-89481DB23ED8}"/>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30C4693B-46B2-4DE5-B71F-E7FD4403D97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07D63CC-B0A8-46B0-B960-97C77107CB45}"/>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C8B9DE8-E6B8-4D4C-8A04-DAAE2FD71F19}"/>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91311E4-37F1-43E6-8570-7E4F58868B3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3CD7F29-D120-49F6-A7C1-6A896EEC4F89}"/>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6D5BF85C-F830-4EF7-98AC-3659E5120A2C}"/>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DC120CD-9785-4E52-959F-F0939D663AAA}"/>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A5D484-920C-4D61-B5B0-768F977A2168}"/>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7D1C7C8-B96A-4B5D-8B79-856D851F6F97}"/>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EA8270D-B296-4B39-AC21-9E813F857B60}"/>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A87A558B-B7D7-4BB7-A420-84EC679723F0}"/>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139A24D-A757-4593-9DB5-55B3CCF8CC01}"/>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655BD18-0022-4052-9778-9F0C11C10230}"/>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61B3FE54-8645-4887-9DB9-C06D0559042D}"/>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81EC206-28B8-4A54-A7DA-4788CD34E286}"/>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9198260-4313-4776-8346-4E0483003FCC}"/>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F504DBF-240E-481E-9D5F-7FA07704B521}"/>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BA668E44-788D-4F46-A07F-3EEBE90B5165}"/>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BC541C95-761B-4E2C-AE54-9EF3C18557F3}"/>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BADA84E5-98D4-4136-899D-984E1D442FFC}"/>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F709704-29AF-4ED2-9995-2C5848BF2F1E}"/>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D4D20076-DB51-4244-BF71-35722AED7552}"/>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3C2891CD-5F2B-4033-A33A-944EA60A5848}"/>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0C28951-E358-4F53-9FC7-CB297B8A6168}"/>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3DFBC32-F9C9-47A7-9A5F-2A0824DDE56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946A38C-418A-4956-8A33-1F04495DCD94}"/>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BD2D4C53-FA6B-49B7-A40F-922B7DA43D21}"/>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2016085-93C3-418F-B851-C649A5A5C0A9}"/>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2BB9F69-626F-4F22-97FE-4104E08952A3}"/>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C65ED5D-0AD1-443C-997F-3D9536CC336E}"/>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F70F520-369A-4E61-9E82-5B716B569F38}"/>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815860-3D19-44C9-A896-E9EA6EC58A86}"/>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700EBADA-C269-4236-8165-D33364281750}"/>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43FA07F6-2DA2-4002-B3BF-3CF4C67918A3}"/>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139D141-0C44-48D6-9A81-1CC1F3737BCD}"/>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4B5DA701-D2FF-4822-A508-56175943E6CC}"/>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C4C1BAAD-88CD-41FD-B509-7F1DB48DCDB0}"/>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A0D6984A-D290-4FD6-8880-0CA5B65F41E3}"/>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60B5D430-31F4-4B66-A7CB-AF002DD5F12D}"/>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3E1DEE7-5D4B-4977-AE47-C192F84FD074}"/>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D76FEE5D-EBEB-410B-B078-917ABBF9F4AA}"/>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38E0C408-8839-4BF0-BC1D-765303654916}"/>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AF46263E-33E3-46C1-86FD-A20E2E79D5DF}"/>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F2CDE3EB-490E-4D13-884E-989BCC2C59F5}"/>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66760D6-29D0-4CFA-9B28-F0C910428825}"/>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EB19F6C8-ACCB-4CCD-B1E1-463EFBDB33E1}"/>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6E615FF-C210-4400-874D-6A27EBFAFD5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1C36F3CF-6EDA-4446-9340-5FEE0F720074}"/>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18E389C-A2FB-465E-BE9F-3A0420570932}"/>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298875F-8557-42D0-A842-C675D5CE314B}"/>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1D1BC1F-1881-4759-8AC3-6BE2FF6A4CED}"/>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E8BD9FE-A0F6-438B-A90D-B1D3AD72AA30}"/>
              </a:ext>
            </a:extLst>
          </p:cNvPr>
          <p:cNvCxnSpPr>
            <a:cxnSpLocks/>
          </p:cNvCxnSpPr>
          <p:nvPr/>
        </p:nvCxnSpPr>
        <p:spPr>
          <a:xfrm>
            <a:off x="5589530" y="504978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95A1DE7-3EA8-43B5-BAA6-6EFB431A0EBB}"/>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EBDF5E0F-9DEC-4942-82E3-9924C972F8E1}"/>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E2C2A80-77FA-43B6-A485-A75599D883C2}"/>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763E524E-E143-4D5E-B443-E572EACD12C9}"/>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1D233E3-8D18-4004-94CE-BC943E45B573}"/>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39029A2-380C-4C63-83AE-21050211E4DE}"/>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FF911DD8-BC06-481C-9601-55209F635E2B}"/>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9B41A6DD-F1CE-4563-9773-B7E33C339127}"/>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666B481-D7B8-4CF9-A70C-E6D3D39E4CF2}"/>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C8649B8-8C22-4253-94DE-B94929C698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09BA34A5-7065-4703-82BA-493E663A7C33}"/>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7C49D1F-BB27-4879-A8A7-4D86D998E838}"/>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7EB70127-168B-4C60-9275-353063AD2881}"/>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E5E8D4DE-3509-4FC8-8F91-3F234C3401DD}"/>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749979B1-19CC-4983-B6B2-5EB4E680AD5B}"/>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AAE3A97-018F-41F2-9C7A-B30213BAD6C6}"/>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E7E0D8DF-8128-41CB-988A-D20D7F2ED30E}"/>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59881CA0-58AC-4B86-A058-454001BC6805}"/>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C46EB9D4-933C-44D7-BD53-CEC9139D1F8E}"/>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31122B6-4D8D-4B76-8A35-38530AD090D5}"/>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BCA44D4A-8984-438F-A5DE-A8C8FF949D23}"/>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DE0A257-F1D3-4D56-B6BC-74FBB2860335}"/>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2749734-1D9B-4EE5-9087-C3F22708CBD6}"/>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EF00EE6A-F766-4681-AFE3-86EC6F37CB93}"/>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98AE804B-B53B-4E85-BE08-3260B5C7BD5E}"/>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371F659-17AE-4248-A9AC-EF073868ADD8}"/>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CCF25020-6D71-4709-9901-08F7583FE75F}"/>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2468CF14-AB44-4F99-9F36-F81360250F87}"/>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C79971FA-06A0-440A-B1A0-04C5FC30EBF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E84208F3-0371-4594-8427-4508E50092EB}"/>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B53A36E8-2E87-4610-858F-E5B00135930F}"/>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D4AD516C-68EE-4EED-B590-CBF0A5E94F6F}"/>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7899DE6-AF0B-4132-9A61-652088505A52}"/>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99B2FF28-8C1B-4064-B11C-5B983A0B26AA}"/>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121" name="TextBox 120">
            <a:extLst>
              <a:ext uri="{FF2B5EF4-FFF2-40B4-BE49-F238E27FC236}">
                <a16:creationId xmlns:a16="http://schemas.microsoft.com/office/drawing/2014/main" id="{27C74B35-80A6-4246-811F-7CDC750DEBAE}"/>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4" name="Picture 3">
            <a:extLst>
              <a:ext uri="{FF2B5EF4-FFF2-40B4-BE49-F238E27FC236}">
                <a16:creationId xmlns:a16="http://schemas.microsoft.com/office/drawing/2014/main" id="{6B2ED78D-7B1E-4DEF-8D38-9F7AC440D18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5" name="Rectangle 4">
            <a:extLst>
              <a:ext uri="{FF2B5EF4-FFF2-40B4-BE49-F238E27FC236}">
                <a16:creationId xmlns:a16="http://schemas.microsoft.com/office/drawing/2014/main" id="{D324D70A-B876-4CD7-B78E-9C2008F71E24}"/>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a:extLst>
              <a:ext uri="{FF2B5EF4-FFF2-40B4-BE49-F238E27FC236}">
                <a16:creationId xmlns:a16="http://schemas.microsoft.com/office/drawing/2014/main" id="{DE06B20A-BD3A-4E56-868A-0C881ED3EBE4}"/>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E6999D86-5B0B-43F5-ABC6-8445C2EDE1B2}"/>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7BDE5A9-84A7-4187-BE66-4F190CAAE32D}"/>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TextBox 125">
            <a:extLst>
              <a:ext uri="{FF2B5EF4-FFF2-40B4-BE49-F238E27FC236}">
                <a16:creationId xmlns:a16="http://schemas.microsoft.com/office/drawing/2014/main" id="{1DB3BFB3-53B0-490B-89DB-4E684188DAAB}"/>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186" name="TextBox 185">
            <a:extLst>
              <a:ext uri="{FF2B5EF4-FFF2-40B4-BE49-F238E27FC236}">
                <a16:creationId xmlns:a16="http://schemas.microsoft.com/office/drawing/2014/main" id="{BDC018D2-272E-418C-A487-4EF0DAA45435}"/>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187" name="Group 186">
            <a:extLst>
              <a:ext uri="{FF2B5EF4-FFF2-40B4-BE49-F238E27FC236}">
                <a16:creationId xmlns:a16="http://schemas.microsoft.com/office/drawing/2014/main" id="{70952F12-48B5-4B42-BE9F-CC4F1E75B8C9}"/>
              </a:ext>
            </a:extLst>
          </p:cNvPr>
          <p:cNvGrpSpPr/>
          <p:nvPr/>
        </p:nvGrpSpPr>
        <p:grpSpPr>
          <a:xfrm rot="16200000">
            <a:off x="8319658" y="3219035"/>
            <a:ext cx="3052037" cy="1141576"/>
            <a:chOff x="1969698" y="2335789"/>
            <a:chExt cx="7926520" cy="2781454"/>
          </a:xfrm>
        </p:grpSpPr>
        <p:sp>
          <p:nvSpPr>
            <p:cNvPr id="188" name="Oval 187">
              <a:extLst>
                <a:ext uri="{FF2B5EF4-FFF2-40B4-BE49-F238E27FC236}">
                  <a16:creationId xmlns:a16="http://schemas.microsoft.com/office/drawing/2014/main" id="{8A4C8FB2-31B4-4573-AE27-37AA990D5312}"/>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C961CCAA-A29C-4783-99E4-E9D8B4194258}"/>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Oval 189">
              <a:extLst>
                <a:ext uri="{FF2B5EF4-FFF2-40B4-BE49-F238E27FC236}">
                  <a16:creationId xmlns:a16="http://schemas.microsoft.com/office/drawing/2014/main" id="{40048309-1090-43D8-AD43-E1C7D8B6B8B5}"/>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BAD68016-3B6F-4732-B79B-A3186C32079B}"/>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A0CA6A71-3EDC-4C94-9205-EE0A378D3212}"/>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91EB5773-5A17-4D39-8121-23BDEE8BEB68}"/>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1BAB6439-1A27-4FF6-AC1A-A6C9C4D9B746}"/>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4BD0FDF5-7468-483F-9F0C-A8889D13D654}"/>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D1386223-67B7-4AD4-9A06-5505DF3798F5}"/>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3154ACBE-797D-426E-83A7-30F81E38EFF5}"/>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8" name="Straight Arrow Connector 197">
              <a:extLst>
                <a:ext uri="{FF2B5EF4-FFF2-40B4-BE49-F238E27FC236}">
                  <a16:creationId xmlns:a16="http://schemas.microsoft.com/office/drawing/2014/main" id="{19231EB6-E97E-4827-9287-0F532BA4F5C3}"/>
                </a:ext>
              </a:extLst>
            </p:cNvPr>
            <p:cNvCxnSpPr>
              <a:cxnSpLocks/>
              <a:stCxn id="193" idx="0"/>
              <a:endCxn id="18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0722172A-B19F-424C-B0F0-4B58CA554DB9}"/>
                </a:ext>
              </a:extLst>
            </p:cNvPr>
            <p:cNvCxnSpPr>
              <a:cxnSpLocks/>
              <a:stCxn id="19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1273EA86-6D91-4ACD-B644-9630CAB52BFF}"/>
                </a:ext>
              </a:extLst>
            </p:cNvPr>
            <p:cNvCxnSpPr>
              <a:cxnSpLocks/>
              <a:stCxn id="19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59E1DDF4-5347-4822-84B2-4E448A63CC33}"/>
                </a:ext>
              </a:extLst>
            </p:cNvPr>
            <p:cNvCxnSpPr>
              <a:cxnSpLocks/>
              <a:stCxn id="19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76779BC3-8DD9-4100-8DC1-63274327FA6D}"/>
                </a:ext>
              </a:extLst>
            </p:cNvPr>
            <p:cNvCxnSpPr>
              <a:cxnSpLocks/>
              <a:stCxn id="19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FE73F774-0D8B-45A8-9BC0-6D7601E9F83B}"/>
                </a:ext>
              </a:extLst>
            </p:cNvPr>
            <p:cNvCxnSpPr>
              <a:cxnSpLocks/>
              <a:stCxn id="193" idx="0"/>
              <a:endCxn id="18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5A130A5E-07FB-41FF-AEC9-D228E5F04E39}"/>
                </a:ext>
              </a:extLst>
            </p:cNvPr>
            <p:cNvCxnSpPr>
              <a:cxnSpLocks/>
              <a:stCxn id="193" idx="0"/>
              <a:endCxn id="19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6FE2F93-AD58-42F3-A27F-853096C44118}"/>
                </a:ext>
              </a:extLst>
            </p:cNvPr>
            <p:cNvCxnSpPr>
              <a:cxnSpLocks/>
              <a:stCxn id="193" idx="0"/>
              <a:endCxn id="19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1C53B4C2-0474-4267-A362-277B167A355F}"/>
                </a:ext>
              </a:extLst>
            </p:cNvPr>
            <p:cNvCxnSpPr>
              <a:cxnSpLocks/>
              <a:stCxn id="193" idx="7"/>
              <a:endCxn id="19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E08BC735-3C15-45E7-99BE-783F911A64CD}"/>
                </a:ext>
              </a:extLst>
            </p:cNvPr>
            <p:cNvCxnSpPr>
              <a:cxnSpLocks/>
              <a:stCxn id="194" idx="0"/>
              <a:endCxn id="18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74569F06-8909-44BD-BDB8-A0C481F93384}"/>
                </a:ext>
              </a:extLst>
            </p:cNvPr>
            <p:cNvCxnSpPr>
              <a:cxnSpLocks/>
              <a:stCxn id="194" idx="0"/>
              <a:endCxn id="19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E19284CC-4F2F-46D4-BB07-DD011D894B0A}"/>
                </a:ext>
              </a:extLst>
            </p:cNvPr>
            <p:cNvCxnSpPr>
              <a:cxnSpLocks/>
              <a:stCxn id="194" idx="0"/>
              <a:endCxn id="19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F7EDA4BC-129E-4CC1-BDBA-8CA835653CA8}"/>
                </a:ext>
              </a:extLst>
            </p:cNvPr>
            <p:cNvCxnSpPr>
              <a:cxnSpLocks/>
              <a:stCxn id="194" idx="7"/>
              <a:endCxn id="19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CD3D1851-E337-487E-B874-D363087220A0}"/>
                </a:ext>
              </a:extLst>
            </p:cNvPr>
            <p:cNvCxnSpPr>
              <a:cxnSpLocks/>
              <a:stCxn id="195" idx="0"/>
              <a:endCxn id="19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D5703AFA-3F1E-43E9-B2DA-F20129763329}"/>
                </a:ext>
              </a:extLst>
            </p:cNvPr>
            <p:cNvCxnSpPr>
              <a:cxnSpLocks/>
              <a:stCxn id="195" idx="0"/>
              <a:endCxn id="19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ED5087D8-4EA7-40FC-9171-0303011A6CA6}"/>
                </a:ext>
              </a:extLst>
            </p:cNvPr>
            <p:cNvCxnSpPr>
              <a:cxnSpLocks/>
              <a:stCxn id="195" idx="1"/>
              <a:endCxn id="18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18E3C8D8-7AF9-4ED1-A3FB-1166DAB66BA7}"/>
                </a:ext>
              </a:extLst>
            </p:cNvPr>
            <p:cNvCxnSpPr>
              <a:cxnSpLocks/>
              <a:stCxn id="195" idx="0"/>
              <a:endCxn id="18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44B2A4BE-E1B7-46CE-AC8A-96E5AD5123F6}"/>
                </a:ext>
              </a:extLst>
            </p:cNvPr>
            <p:cNvCxnSpPr>
              <a:cxnSpLocks/>
              <a:stCxn id="196" idx="0"/>
              <a:endCxn id="19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1E1006CE-15A6-4F49-8C08-6DFBBD065BB5}"/>
                </a:ext>
              </a:extLst>
            </p:cNvPr>
            <p:cNvCxnSpPr>
              <a:cxnSpLocks/>
              <a:stCxn id="196" idx="0"/>
              <a:endCxn id="18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E9B7DDC9-A921-4294-BCC3-C09E03C949D7}"/>
                </a:ext>
              </a:extLst>
            </p:cNvPr>
            <p:cNvCxnSpPr>
              <a:cxnSpLocks/>
              <a:stCxn id="196" idx="1"/>
              <a:endCxn id="18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B070B4C4-4ECC-43D5-8361-33E3C080EB4C}"/>
                </a:ext>
              </a:extLst>
            </p:cNvPr>
            <p:cNvCxnSpPr>
              <a:cxnSpLocks/>
              <a:stCxn id="196" idx="0"/>
              <a:endCxn id="19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DA19EA10-0F18-4D1C-B970-7DC3F9CC13FF}"/>
                </a:ext>
              </a:extLst>
            </p:cNvPr>
            <p:cNvCxnSpPr>
              <a:cxnSpLocks/>
              <a:stCxn id="197" idx="0"/>
              <a:endCxn id="19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EC006FC0-ED0E-4FE8-A1F3-D05C8FB683EA}"/>
                </a:ext>
              </a:extLst>
            </p:cNvPr>
            <p:cNvCxnSpPr>
              <a:cxnSpLocks/>
              <a:stCxn id="197" idx="1"/>
              <a:endCxn id="18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723AC386-35E4-4AFF-A1A7-1250D0736B5B}"/>
                </a:ext>
              </a:extLst>
            </p:cNvPr>
            <p:cNvCxnSpPr>
              <a:cxnSpLocks/>
              <a:stCxn id="197" idx="1"/>
              <a:endCxn id="18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3CD74707-9E08-4FB5-B78B-DA3BC1A10CE3}"/>
                </a:ext>
              </a:extLst>
            </p:cNvPr>
            <p:cNvCxnSpPr>
              <a:cxnSpLocks/>
              <a:stCxn id="197" idx="0"/>
              <a:endCxn id="19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223" name="TextBox 222">
            <a:extLst>
              <a:ext uri="{FF2B5EF4-FFF2-40B4-BE49-F238E27FC236}">
                <a16:creationId xmlns:a16="http://schemas.microsoft.com/office/drawing/2014/main" id="{0E719211-A056-4304-B892-6E94FFB79AF1}"/>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
        <p:nvSpPr>
          <p:cNvPr id="224" name="TextBox 223">
            <a:extLst>
              <a:ext uri="{FF2B5EF4-FFF2-40B4-BE49-F238E27FC236}">
                <a16:creationId xmlns:a16="http://schemas.microsoft.com/office/drawing/2014/main" id="{8BDE0684-F5A0-4A14-9A5F-43FABDF263B8}"/>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225" name="Arrow: Right 224">
            <a:extLst>
              <a:ext uri="{FF2B5EF4-FFF2-40B4-BE49-F238E27FC236}">
                <a16:creationId xmlns:a16="http://schemas.microsoft.com/office/drawing/2014/main" id="{6115168A-B385-4829-9522-93F08F5A3D57}"/>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Arrow: Right 225">
            <a:extLst>
              <a:ext uri="{FF2B5EF4-FFF2-40B4-BE49-F238E27FC236}">
                <a16:creationId xmlns:a16="http://schemas.microsoft.com/office/drawing/2014/main" id="{CEB21306-9141-4F81-96CA-5DDE209ACDD7}"/>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Arrow: Right 226">
            <a:extLst>
              <a:ext uri="{FF2B5EF4-FFF2-40B4-BE49-F238E27FC236}">
                <a16:creationId xmlns:a16="http://schemas.microsoft.com/office/drawing/2014/main" id="{91CBBC8F-61E0-40AC-B82E-0A2A30AC213E}"/>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Arrow: Right 227">
            <a:extLst>
              <a:ext uri="{FF2B5EF4-FFF2-40B4-BE49-F238E27FC236}">
                <a16:creationId xmlns:a16="http://schemas.microsoft.com/office/drawing/2014/main" id="{67945CF7-D032-406B-B0E1-A1540E12E44E}"/>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TextBox 329">
            <a:extLst>
              <a:ext uri="{FF2B5EF4-FFF2-40B4-BE49-F238E27FC236}">
                <a16:creationId xmlns:a16="http://schemas.microsoft.com/office/drawing/2014/main" id="{9DD1AA0F-B836-4A43-8754-72C9C4613480}"/>
              </a:ext>
            </a:extLst>
          </p:cNvPr>
          <p:cNvSpPr txBox="1"/>
          <p:nvPr/>
        </p:nvSpPr>
        <p:spPr>
          <a:xfrm>
            <a:off x="2137858" y="1252875"/>
            <a:ext cx="5679102" cy="461665"/>
          </a:xfrm>
          <a:prstGeom prst="rect">
            <a:avLst/>
          </a:prstGeom>
          <a:noFill/>
        </p:spPr>
        <p:txBody>
          <a:bodyPr wrap="square" rtlCol="0">
            <a:spAutoFit/>
          </a:bodyPr>
          <a:lstStyle/>
          <a:p>
            <a:pPr algn="ctr"/>
            <a:r>
              <a:rPr lang="en-US" sz="2400" dirty="0"/>
              <a:t>Pretrained feature map learned by CNN</a:t>
            </a:r>
          </a:p>
        </p:txBody>
      </p:sp>
      <p:sp>
        <p:nvSpPr>
          <p:cNvPr id="155" name="Left Brace 154">
            <a:extLst>
              <a:ext uri="{FF2B5EF4-FFF2-40B4-BE49-F238E27FC236}">
                <a16:creationId xmlns:a16="http://schemas.microsoft.com/office/drawing/2014/main" id="{AEE8D5AB-2850-4D74-917B-FA215F6EC0DF}"/>
              </a:ext>
            </a:extLst>
          </p:cNvPr>
          <p:cNvSpPr/>
          <p:nvPr/>
        </p:nvSpPr>
        <p:spPr>
          <a:xfrm rot="5400000">
            <a:off x="4703488" y="-777869"/>
            <a:ext cx="514034" cy="5655246"/>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6" name="Left Brace 155">
            <a:extLst>
              <a:ext uri="{FF2B5EF4-FFF2-40B4-BE49-F238E27FC236}">
                <a16:creationId xmlns:a16="http://schemas.microsoft.com/office/drawing/2014/main" id="{CA1A581E-E2DD-4F8B-8E1E-FD163406B2EC}"/>
              </a:ext>
            </a:extLst>
          </p:cNvPr>
          <p:cNvSpPr/>
          <p:nvPr/>
        </p:nvSpPr>
        <p:spPr>
          <a:xfrm rot="5400000">
            <a:off x="9592985" y="1316241"/>
            <a:ext cx="514034" cy="1508880"/>
          </a:xfrm>
          <a:prstGeom prst="leftBrace">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8" name="TextBox 157">
            <a:extLst>
              <a:ext uri="{FF2B5EF4-FFF2-40B4-BE49-F238E27FC236}">
                <a16:creationId xmlns:a16="http://schemas.microsoft.com/office/drawing/2014/main" id="{4AA85116-6B0A-4BC1-97C2-C562018CC5B8}"/>
              </a:ext>
            </a:extLst>
          </p:cNvPr>
          <p:cNvSpPr txBox="1"/>
          <p:nvPr/>
        </p:nvSpPr>
        <p:spPr>
          <a:xfrm>
            <a:off x="8467416" y="1286540"/>
            <a:ext cx="2732034" cy="461665"/>
          </a:xfrm>
          <a:prstGeom prst="rect">
            <a:avLst/>
          </a:prstGeom>
          <a:noFill/>
        </p:spPr>
        <p:txBody>
          <a:bodyPr wrap="square" rtlCol="0">
            <a:spAutoFit/>
          </a:bodyPr>
          <a:lstStyle/>
          <a:p>
            <a:pPr algn="ctr"/>
            <a:r>
              <a:rPr lang="en-US" sz="2400" dirty="0"/>
              <a:t>Pretrained classifier</a:t>
            </a:r>
          </a:p>
        </p:txBody>
      </p:sp>
      <p:sp>
        <p:nvSpPr>
          <p:cNvPr id="159" name="Arrow: Right 158">
            <a:extLst>
              <a:ext uri="{FF2B5EF4-FFF2-40B4-BE49-F238E27FC236}">
                <a16:creationId xmlns:a16="http://schemas.microsoft.com/office/drawing/2014/main" id="{B87D9EF8-B526-417F-81D1-28C2893FCA40}"/>
              </a:ext>
            </a:extLst>
          </p:cNvPr>
          <p:cNvSpPr/>
          <p:nvPr/>
        </p:nvSpPr>
        <p:spPr>
          <a:xfrm>
            <a:off x="8049982"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DF3351F6-FBD7-4B82-9EA9-81F8FB566409}"/>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Tree>
    <p:extLst>
      <p:ext uri="{BB962C8B-B14F-4D97-AF65-F5344CB8AC3E}">
        <p14:creationId xmlns:p14="http://schemas.microsoft.com/office/powerpoint/2010/main" val="18637350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2" y="1043654"/>
            <a:ext cx="11360313" cy="1394745"/>
          </a:xfrm>
        </p:spPr>
        <p:txBody>
          <a:bodyPr/>
          <a:lstStyle/>
          <a:p>
            <a:pPr>
              <a:buFont typeface="Arial" panose="020B0604020202020204" pitchFamily="34" charset="0"/>
              <a:buChar char="•"/>
            </a:pPr>
            <a:r>
              <a:rPr lang="en-US" sz="2800" b="1" dirty="0">
                <a:latin typeface="+mn-lt"/>
              </a:rPr>
              <a:t>Transfer learning </a:t>
            </a:r>
            <a:r>
              <a:rPr lang="en-US" sz="2800" dirty="0">
                <a:latin typeface="+mn-lt"/>
              </a:rPr>
              <a:t>exploits learning of a model trained with similar data</a:t>
            </a:r>
          </a:p>
          <a:p>
            <a:pPr>
              <a:buFont typeface="Arial" panose="020B0604020202020204" pitchFamily="34" charset="0"/>
              <a:buChar char="•"/>
            </a:pPr>
            <a:r>
              <a:rPr lang="en-US" sz="2800" dirty="0">
                <a:latin typeface="+mn-lt"/>
              </a:rPr>
              <a:t>Transfer learning can greatly speed learning for specific solutions</a:t>
            </a:r>
          </a:p>
          <a:p>
            <a:endParaRPr lang="en-US" sz="2400" dirty="0">
              <a:latin typeface="+mn-lt"/>
            </a:endParaRPr>
          </a:p>
        </p:txBody>
      </p:sp>
      <p:cxnSp>
        <p:nvCxnSpPr>
          <p:cNvPr id="4" name="Straight Connector 3">
            <a:extLst>
              <a:ext uri="{FF2B5EF4-FFF2-40B4-BE49-F238E27FC236}">
                <a16:creationId xmlns:a16="http://schemas.microsoft.com/office/drawing/2014/main" id="{7BB25D34-972D-E54E-A7B5-5A1C42278178}"/>
              </a:ext>
            </a:extLst>
          </p:cNvPr>
          <p:cNvCxnSpPr>
            <a:cxnSpLocks/>
          </p:cNvCxnSpPr>
          <p:nvPr/>
        </p:nvCxnSpPr>
        <p:spPr>
          <a:xfrm>
            <a:off x="3089749" y="2438400"/>
            <a:ext cx="46208" cy="3635826"/>
          </a:xfrm>
          <a:prstGeom prst="line">
            <a:avLst/>
          </a:prstGeom>
          <a:ln w="76200">
            <a:headEnd type="triangle"/>
            <a:tailEnd type="none"/>
          </a:ln>
        </p:spPr>
        <p:style>
          <a:lnRef idx="2">
            <a:schemeClr val="accent1"/>
          </a:lnRef>
          <a:fillRef idx="0">
            <a:schemeClr val="accent1"/>
          </a:fillRef>
          <a:effectRef idx="1">
            <a:schemeClr val="accent1"/>
          </a:effectRef>
          <a:fontRef idx="minor">
            <a:schemeClr val="tx1"/>
          </a:fontRef>
        </p:style>
      </p:cxnSp>
      <p:cxnSp>
        <p:nvCxnSpPr>
          <p:cNvPr id="5" name="Straight Connector 4">
            <a:extLst>
              <a:ext uri="{FF2B5EF4-FFF2-40B4-BE49-F238E27FC236}">
                <a16:creationId xmlns:a16="http://schemas.microsoft.com/office/drawing/2014/main" id="{21BB01EC-5D95-6649-9C27-FB9348399BD1}"/>
              </a:ext>
            </a:extLst>
          </p:cNvPr>
          <p:cNvCxnSpPr>
            <a:cxnSpLocks/>
          </p:cNvCxnSpPr>
          <p:nvPr/>
        </p:nvCxnSpPr>
        <p:spPr>
          <a:xfrm flipH="1">
            <a:off x="3135959" y="6052213"/>
            <a:ext cx="7520088" cy="0"/>
          </a:xfrm>
          <a:prstGeom prst="line">
            <a:avLst/>
          </a:prstGeom>
          <a:ln w="76200">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FEA1484A-65C8-AF4E-8349-9639BE5FC00A}"/>
              </a:ext>
            </a:extLst>
          </p:cNvPr>
          <p:cNvCxnSpPr>
            <a:cxnSpLocks/>
          </p:cNvCxnSpPr>
          <p:nvPr/>
        </p:nvCxnSpPr>
        <p:spPr>
          <a:xfrm>
            <a:off x="6622846" y="2414726"/>
            <a:ext cx="0" cy="3479725"/>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AB87A77B-59BD-BF4E-97CA-B9588C2B6A93}"/>
              </a:ext>
            </a:extLst>
          </p:cNvPr>
          <p:cNvCxnSpPr>
            <a:cxnSpLocks/>
          </p:cNvCxnSpPr>
          <p:nvPr/>
        </p:nvCxnSpPr>
        <p:spPr>
          <a:xfrm flipV="1">
            <a:off x="3358260" y="3937506"/>
            <a:ext cx="6236434" cy="21667"/>
          </a:xfrm>
          <a:prstGeom prst="line">
            <a:avLst/>
          </a:prstGeom>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7847D153-BD91-A64C-8938-2DF2FA662F4B}"/>
              </a:ext>
            </a:extLst>
          </p:cNvPr>
          <p:cNvSpPr txBox="1"/>
          <p:nvPr/>
        </p:nvSpPr>
        <p:spPr>
          <a:xfrm>
            <a:off x="3650999" y="4542172"/>
            <a:ext cx="2169184" cy="954107"/>
          </a:xfrm>
          <a:prstGeom prst="rect">
            <a:avLst/>
          </a:prstGeom>
          <a:noFill/>
        </p:spPr>
        <p:txBody>
          <a:bodyPr wrap="none" rtlCol="0">
            <a:spAutoFit/>
          </a:bodyPr>
          <a:lstStyle/>
          <a:p>
            <a:r>
              <a:rPr lang="en-US" sz="2800" dirty="0"/>
              <a:t>Train Mode</a:t>
            </a:r>
          </a:p>
          <a:p>
            <a:r>
              <a:rPr lang="en-US" sz="2800" dirty="0"/>
              <a:t>From Scratch </a:t>
            </a:r>
          </a:p>
        </p:txBody>
      </p:sp>
      <p:sp>
        <p:nvSpPr>
          <p:cNvPr id="9" name="TextBox 8">
            <a:extLst>
              <a:ext uri="{FF2B5EF4-FFF2-40B4-BE49-F238E27FC236}">
                <a16:creationId xmlns:a16="http://schemas.microsoft.com/office/drawing/2014/main" id="{A2EA3654-DCBC-A147-B296-DFEC53147168}"/>
              </a:ext>
            </a:extLst>
          </p:cNvPr>
          <p:cNvSpPr txBox="1"/>
          <p:nvPr/>
        </p:nvSpPr>
        <p:spPr>
          <a:xfrm>
            <a:off x="7016139" y="4522754"/>
            <a:ext cx="2721001" cy="954107"/>
          </a:xfrm>
          <a:prstGeom prst="rect">
            <a:avLst/>
          </a:prstGeom>
          <a:noFill/>
        </p:spPr>
        <p:txBody>
          <a:bodyPr wrap="none" rtlCol="0">
            <a:spAutoFit/>
          </a:bodyPr>
          <a:lstStyle/>
          <a:p>
            <a:r>
              <a:rPr lang="en-US" sz="2800" dirty="0"/>
              <a:t>Fine Tune </a:t>
            </a:r>
          </a:p>
          <a:p>
            <a:r>
              <a:rPr lang="en-US" sz="2800" dirty="0"/>
              <a:t>Pretrained model</a:t>
            </a:r>
          </a:p>
        </p:txBody>
      </p:sp>
      <p:sp>
        <p:nvSpPr>
          <p:cNvPr id="10" name="TextBox 9">
            <a:extLst>
              <a:ext uri="{FF2B5EF4-FFF2-40B4-BE49-F238E27FC236}">
                <a16:creationId xmlns:a16="http://schemas.microsoft.com/office/drawing/2014/main" id="{A73D3EFC-0A51-8444-B432-27E7A8496F26}"/>
              </a:ext>
            </a:extLst>
          </p:cNvPr>
          <p:cNvSpPr txBox="1"/>
          <p:nvPr/>
        </p:nvSpPr>
        <p:spPr>
          <a:xfrm>
            <a:off x="7016139" y="2301835"/>
            <a:ext cx="1832553" cy="1384995"/>
          </a:xfrm>
          <a:prstGeom prst="rect">
            <a:avLst/>
          </a:prstGeom>
          <a:noFill/>
        </p:spPr>
        <p:txBody>
          <a:bodyPr wrap="none" rtlCol="0">
            <a:spAutoFit/>
          </a:bodyPr>
          <a:lstStyle/>
          <a:p>
            <a:r>
              <a:rPr lang="en-US" sz="2800" dirty="0"/>
              <a:t>Fine Tune </a:t>
            </a:r>
          </a:p>
          <a:p>
            <a:r>
              <a:rPr lang="en-US" sz="2800" dirty="0"/>
              <a:t>the output </a:t>
            </a:r>
          </a:p>
          <a:p>
            <a:r>
              <a:rPr lang="en-US" sz="2800" dirty="0"/>
              <a:t>layers</a:t>
            </a:r>
          </a:p>
        </p:txBody>
      </p:sp>
      <p:sp>
        <p:nvSpPr>
          <p:cNvPr id="11" name="TextBox 10">
            <a:extLst>
              <a:ext uri="{FF2B5EF4-FFF2-40B4-BE49-F238E27FC236}">
                <a16:creationId xmlns:a16="http://schemas.microsoft.com/office/drawing/2014/main" id="{37CF6655-4E10-3B43-B933-75849A89B29B}"/>
              </a:ext>
            </a:extLst>
          </p:cNvPr>
          <p:cNvSpPr txBox="1"/>
          <p:nvPr/>
        </p:nvSpPr>
        <p:spPr>
          <a:xfrm>
            <a:off x="3512585" y="2121624"/>
            <a:ext cx="2733633" cy="1815882"/>
          </a:xfrm>
          <a:prstGeom prst="rect">
            <a:avLst/>
          </a:prstGeom>
          <a:noFill/>
        </p:spPr>
        <p:txBody>
          <a:bodyPr wrap="none" rtlCol="0">
            <a:spAutoFit/>
          </a:bodyPr>
          <a:lstStyle/>
          <a:p>
            <a:r>
              <a:rPr lang="en-US" sz="2800" dirty="0"/>
              <a:t>Fine tune not </a:t>
            </a:r>
          </a:p>
          <a:p>
            <a:r>
              <a:rPr lang="en-US" sz="2800" dirty="0"/>
              <a:t>just the output</a:t>
            </a:r>
          </a:p>
          <a:p>
            <a:r>
              <a:rPr lang="en-US" sz="2800" dirty="0"/>
              <a:t> layer but hidden </a:t>
            </a:r>
          </a:p>
          <a:p>
            <a:r>
              <a:rPr lang="en-US" sz="2800" dirty="0"/>
              <a:t>Layers</a:t>
            </a:r>
          </a:p>
        </p:txBody>
      </p:sp>
      <p:sp>
        <p:nvSpPr>
          <p:cNvPr id="12" name="TextBox 11">
            <a:extLst>
              <a:ext uri="{FF2B5EF4-FFF2-40B4-BE49-F238E27FC236}">
                <a16:creationId xmlns:a16="http://schemas.microsoft.com/office/drawing/2014/main" id="{86DAEAC4-10D2-2E4D-809E-B2600E694B75}"/>
              </a:ext>
            </a:extLst>
          </p:cNvPr>
          <p:cNvSpPr txBox="1"/>
          <p:nvPr/>
        </p:nvSpPr>
        <p:spPr>
          <a:xfrm rot="16200000">
            <a:off x="1776020" y="4037943"/>
            <a:ext cx="1880900" cy="523220"/>
          </a:xfrm>
          <a:prstGeom prst="rect">
            <a:avLst/>
          </a:prstGeom>
          <a:noFill/>
        </p:spPr>
        <p:txBody>
          <a:bodyPr wrap="none" rtlCol="0">
            <a:spAutoFit/>
          </a:bodyPr>
          <a:lstStyle/>
          <a:p>
            <a:r>
              <a:rPr lang="en-US" sz="2800" dirty="0"/>
              <a:t>Size of Data</a:t>
            </a:r>
          </a:p>
        </p:txBody>
      </p:sp>
      <p:sp>
        <p:nvSpPr>
          <p:cNvPr id="13" name="TextBox 12">
            <a:extLst>
              <a:ext uri="{FF2B5EF4-FFF2-40B4-BE49-F238E27FC236}">
                <a16:creationId xmlns:a16="http://schemas.microsoft.com/office/drawing/2014/main" id="{FA538BD8-9027-5343-BE75-CBBE1CF7CC7C}"/>
              </a:ext>
            </a:extLst>
          </p:cNvPr>
          <p:cNvSpPr txBox="1"/>
          <p:nvPr/>
        </p:nvSpPr>
        <p:spPr>
          <a:xfrm>
            <a:off x="6096000" y="6228086"/>
            <a:ext cx="2300951" cy="523220"/>
          </a:xfrm>
          <a:prstGeom prst="rect">
            <a:avLst/>
          </a:prstGeom>
          <a:noFill/>
        </p:spPr>
        <p:txBody>
          <a:bodyPr wrap="none" rtlCol="0">
            <a:spAutoFit/>
          </a:bodyPr>
          <a:lstStyle/>
          <a:p>
            <a:r>
              <a:rPr lang="en-US" sz="2800" dirty="0"/>
              <a:t>Data Similarity</a:t>
            </a:r>
          </a:p>
        </p:txBody>
      </p:sp>
    </p:spTree>
    <p:extLst>
      <p:ext uri="{BB962C8B-B14F-4D97-AF65-F5344CB8AC3E}">
        <p14:creationId xmlns:p14="http://schemas.microsoft.com/office/powerpoint/2010/main" val="4287440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0" grpId="0"/>
      <p:bldP spid="11" grpId="0"/>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77" y="328838"/>
            <a:ext cx="11903845" cy="683617"/>
          </a:xfrm>
        </p:spPr>
        <p:txBody>
          <a:bodyPr>
            <a:normAutofit/>
          </a:bodyPr>
          <a:lstStyle/>
          <a:p>
            <a:r>
              <a:rPr lang="en-US" sz="4000" dirty="0">
                <a:latin typeface="Segoe"/>
              </a:rPr>
              <a:t>Convolutional Neural Networks</a:t>
            </a:r>
          </a:p>
        </p:txBody>
      </p:sp>
      <p:sp>
        <p:nvSpPr>
          <p:cNvPr id="330" name="TextBox 329">
            <a:extLst>
              <a:ext uri="{FF2B5EF4-FFF2-40B4-BE49-F238E27FC236}">
                <a16:creationId xmlns:a16="http://schemas.microsoft.com/office/drawing/2014/main" id="{9DD1AA0F-B836-4A43-8754-72C9C4613480}"/>
              </a:ext>
            </a:extLst>
          </p:cNvPr>
          <p:cNvSpPr txBox="1"/>
          <p:nvPr/>
        </p:nvSpPr>
        <p:spPr>
          <a:xfrm>
            <a:off x="409876" y="1205070"/>
            <a:ext cx="10053043" cy="646331"/>
          </a:xfrm>
          <a:prstGeom prst="rect">
            <a:avLst/>
          </a:prstGeom>
          <a:noFill/>
        </p:spPr>
        <p:txBody>
          <a:bodyPr wrap="square" rtlCol="0">
            <a:spAutoFit/>
          </a:bodyPr>
          <a:lstStyle/>
          <a:p>
            <a:r>
              <a:rPr lang="en-US" sz="3600" dirty="0"/>
              <a:t>CNN creates feature map in inference pipeline</a:t>
            </a:r>
          </a:p>
        </p:txBody>
      </p:sp>
      <p:cxnSp>
        <p:nvCxnSpPr>
          <p:cNvPr id="155" name="Straight Connector 154">
            <a:extLst>
              <a:ext uri="{FF2B5EF4-FFF2-40B4-BE49-F238E27FC236}">
                <a16:creationId xmlns:a16="http://schemas.microsoft.com/office/drawing/2014/main" id="{D39B5BCD-556B-437F-A711-ABCE69377209}"/>
              </a:ext>
            </a:extLst>
          </p:cNvPr>
          <p:cNvCxnSpPr>
            <a:cxnSpLocks/>
          </p:cNvCxnSpPr>
          <p:nvPr/>
        </p:nvCxnSpPr>
        <p:spPr>
          <a:xfrm>
            <a:off x="5599967" y="336981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BCAAC66B-3184-45CF-8DB4-FFD8E3AEC803}"/>
              </a:ext>
            </a:extLst>
          </p:cNvPr>
          <p:cNvCxnSpPr>
            <a:cxnSpLocks/>
          </p:cNvCxnSpPr>
          <p:nvPr/>
        </p:nvCxnSpPr>
        <p:spPr>
          <a:xfrm>
            <a:off x="5599967" y="353174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1B3BCCC1-9A62-423F-B9B6-1EBDE787D5F0}"/>
              </a:ext>
            </a:extLst>
          </p:cNvPr>
          <p:cNvCxnSpPr>
            <a:cxnSpLocks/>
          </p:cNvCxnSpPr>
          <p:nvPr/>
        </p:nvCxnSpPr>
        <p:spPr>
          <a:xfrm>
            <a:off x="5123717" y="258400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8" name="Straight Connector 157">
            <a:extLst>
              <a:ext uri="{FF2B5EF4-FFF2-40B4-BE49-F238E27FC236}">
                <a16:creationId xmlns:a16="http://schemas.microsoft.com/office/drawing/2014/main" id="{9F0F2F13-2929-4102-ABD3-1BEC4C1242D3}"/>
              </a:ext>
            </a:extLst>
          </p:cNvPr>
          <p:cNvCxnSpPr>
            <a:cxnSpLocks/>
          </p:cNvCxnSpPr>
          <p:nvPr/>
        </p:nvCxnSpPr>
        <p:spPr>
          <a:xfrm>
            <a:off x="7290457" y="259952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59" name="Straight Connector 158">
            <a:extLst>
              <a:ext uri="{FF2B5EF4-FFF2-40B4-BE49-F238E27FC236}">
                <a16:creationId xmlns:a16="http://schemas.microsoft.com/office/drawing/2014/main" id="{BF7D485F-8843-4208-B958-4D0A8CAA8ABD}"/>
              </a:ext>
            </a:extLst>
          </p:cNvPr>
          <p:cNvCxnSpPr>
            <a:cxnSpLocks/>
          </p:cNvCxnSpPr>
          <p:nvPr/>
        </p:nvCxnSpPr>
        <p:spPr>
          <a:xfrm>
            <a:off x="5080854" y="293166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26CE6BE2-F6D7-47F9-8F8A-34EFFB336A9D}"/>
              </a:ext>
            </a:extLst>
          </p:cNvPr>
          <p:cNvCxnSpPr>
            <a:cxnSpLocks/>
          </p:cNvCxnSpPr>
          <p:nvPr/>
        </p:nvCxnSpPr>
        <p:spPr>
          <a:xfrm>
            <a:off x="5080853" y="309359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5D09382D-F1EC-45FE-8A03-7887C42295CB}"/>
              </a:ext>
            </a:extLst>
          </p:cNvPr>
          <p:cNvCxnSpPr>
            <a:cxnSpLocks/>
          </p:cNvCxnSpPr>
          <p:nvPr/>
        </p:nvCxnSpPr>
        <p:spPr>
          <a:xfrm>
            <a:off x="7781557" y="337941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77AB4D39-B808-4A9D-BBD7-ECB57BF4475F}"/>
              </a:ext>
            </a:extLst>
          </p:cNvPr>
          <p:cNvCxnSpPr>
            <a:cxnSpLocks/>
          </p:cNvCxnSpPr>
          <p:nvPr/>
        </p:nvCxnSpPr>
        <p:spPr>
          <a:xfrm>
            <a:off x="5599966" y="336981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3" name="Straight Connector 162">
            <a:extLst>
              <a:ext uri="{FF2B5EF4-FFF2-40B4-BE49-F238E27FC236}">
                <a16:creationId xmlns:a16="http://schemas.microsoft.com/office/drawing/2014/main" id="{83E33AC6-83FE-4B5F-A297-9D983E49D3AE}"/>
              </a:ext>
            </a:extLst>
          </p:cNvPr>
          <p:cNvCxnSpPr>
            <a:cxnSpLocks/>
          </p:cNvCxnSpPr>
          <p:nvPr/>
        </p:nvCxnSpPr>
        <p:spPr>
          <a:xfrm>
            <a:off x="5080852" y="294595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4" name="Straight Connector 163">
            <a:extLst>
              <a:ext uri="{FF2B5EF4-FFF2-40B4-BE49-F238E27FC236}">
                <a16:creationId xmlns:a16="http://schemas.microsoft.com/office/drawing/2014/main" id="{7878BDD6-8E3A-4B42-B930-99361AE2D574}"/>
              </a:ext>
            </a:extLst>
          </p:cNvPr>
          <p:cNvCxnSpPr>
            <a:cxnSpLocks/>
          </p:cNvCxnSpPr>
          <p:nvPr/>
        </p:nvCxnSpPr>
        <p:spPr>
          <a:xfrm>
            <a:off x="5599966" y="319360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3B000322-8CF2-4178-A3A0-0B252CC5525C}"/>
              </a:ext>
            </a:extLst>
          </p:cNvPr>
          <p:cNvCxnSpPr>
            <a:cxnSpLocks/>
          </p:cNvCxnSpPr>
          <p:nvPr/>
        </p:nvCxnSpPr>
        <p:spPr>
          <a:xfrm>
            <a:off x="5599966" y="335552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3981DB86-947C-4E43-8778-E2B9D6A811A8}"/>
              </a:ext>
            </a:extLst>
          </p:cNvPr>
          <p:cNvCxnSpPr>
            <a:cxnSpLocks/>
          </p:cNvCxnSpPr>
          <p:nvPr/>
        </p:nvCxnSpPr>
        <p:spPr>
          <a:xfrm>
            <a:off x="5080853" y="275545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D2BF415-5ABD-4207-BE96-CC13CB63C5AE}"/>
              </a:ext>
            </a:extLst>
          </p:cNvPr>
          <p:cNvCxnSpPr>
            <a:cxnSpLocks/>
          </p:cNvCxnSpPr>
          <p:nvPr/>
        </p:nvCxnSpPr>
        <p:spPr>
          <a:xfrm>
            <a:off x="5080852" y="291737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36BA4736-D222-4B97-B5A3-79109AF793DC}"/>
              </a:ext>
            </a:extLst>
          </p:cNvPr>
          <p:cNvCxnSpPr>
            <a:cxnSpLocks/>
          </p:cNvCxnSpPr>
          <p:nvPr/>
        </p:nvCxnSpPr>
        <p:spPr>
          <a:xfrm>
            <a:off x="7783592" y="321503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CD644C4C-B423-4C0C-A6C0-55D94F769D1C}"/>
              </a:ext>
            </a:extLst>
          </p:cNvPr>
          <p:cNvCxnSpPr>
            <a:cxnSpLocks/>
          </p:cNvCxnSpPr>
          <p:nvPr/>
        </p:nvCxnSpPr>
        <p:spPr>
          <a:xfrm>
            <a:off x="5599965" y="319360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57B2EFE1-9F0A-4C08-B8A4-EE5E20F97E5B}"/>
              </a:ext>
            </a:extLst>
          </p:cNvPr>
          <p:cNvCxnSpPr>
            <a:cxnSpLocks/>
          </p:cNvCxnSpPr>
          <p:nvPr/>
        </p:nvCxnSpPr>
        <p:spPr>
          <a:xfrm>
            <a:off x="5080851" y="276974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404ABFC8-F296-49E7-8E91-0F3462553CAB}"/>
              </a:ext>
            </a:extLst>
          </p:cNvPr>
          <p:cNvCxnSpPr>
            <a:cxnSpLocks/>
          </p:cNvCxnSpPr>
          <p:nvPr/>
        </p:nvCxnSpPr>
        <p:spPr>
          <a:xfrm>
            <a:off x="5599965" y="301738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5B34466-6D4A-47B9-BE7E-C924567E815C}"/>
              </a:ext>
            </a:extLst>
          </p:cNvPr>
          <p:cNvCxnSpPr>
            <a:cxnSpLocks/>
          </p:cNvCxnSpPr>
          <p:nvPr/>
        </p:nvCxnSpPr>
        <p:spPr>
          <a:xfrm>
            <a:off x="5599965" y="317931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57393BD-9A9F-4959-A1F7-98C2146762D0}"/>
              </a:ext>
            </a:extLst>
          </p:cNvPr>
          <p:cNvCxnSpPr>
            <a:cxnSpLocks/>
          </p:cNvCxnSpPr>
          <p:nvPr/>
        </p:nvCxnSpPr>
        <p:spPr>
          <a:xfrm>
            <a:off x="5080852" y="257923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69CF578-1783-4858-A846-E747EBC33A65}"/>
              </a:ext>
            </a:extLst>
          </p:cNvPr>
          <p:cNvCxnSpPr>
            <a:cxnSpLocks/>
          </p:cNvCxnSpPr>
          <p:nvPr/>
        </p:nvCxnSpPr>
        <p:spPr>
          <a:xfrm>
            <a:off x="5080851" y="274116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AB933903-C5C7-41E6-A914-ECB8A403738E}"/>
              </a:ext>
            </a:extLst>
          </p:cNvPr>
          <p:cNvCxnSpPr>
            <a:cxnSpLocks/>
          </p:cNvCxnSpPr>
          <p:nvPr/>
        </p:nvCxnSpPr>
        <p:spPr>
          <a:xfrm>
            <a:off x="7781557" y="3038822"/>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B076804B-322D-4635-A912-F4F63F9BD8A8}"/>
              </a:ext>
            </a:extLst>
          </p:cNvPr>
          <p:cNvCxnSpPr>
            <a:cxnSpLocks/>
          </p:cNvCxnSpPr>
          <p:nvPr/>
        </p:nvCxnSpPr>
        <p:spPr>
          <a:xfrm>
            <a:off x="5599964" y="301738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7D70FD62-47D2-4949-88B9-5D7549615DEC}"/>
              </a:ext>
            </a:extLst>
          </p:cNvPr>
          <p:cNvCxnSpPr>
            <a:cxnSpLocks/>
          </p:cNvCxnSpPr>
          <p:nvPr/>
        </p:nvCxnSpPr>
        <p:spPr>
          <a:xfrm>
            <a:off x="5080850" y="259352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29EEC81F-757E-4DB3-BF8A-53D1A81D83DB}"/>
              </a:ext>
            </a:extLst>
          </p:cNvPr>
          <p:cNvCxnSpPr>
            <a:cxnSpLocks/>
          </p:cNvCxnSpPr>
          <p:nvPr/>
        </p:nvCxnSpPr>
        <p:spPr>
          <a:xfrm>
            <a:off x="5599964" y="387463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3EE66FC7-AED8-45A5-82D1-68D1EDF7BAFE}"/>
              </a:ext>
            </a:extLst>
          </p:cNvPr>
          <p:cNvCxnSpPr>
            <a:cxnSpLocks/>
          </p:cNvCxnSpPr>
          <p:nvPr/>
        </p:nvCxnSpPr>
        <p:spPr>
          <a:xfrm>
            <a:off x="5599964" y="403656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DA7E4984-E8B9-47A8-AE4A-D35B2066E668}"/>
              </a:ext>
            </a:extLst>
          </p:cNvPr>
          <p:cNvCxnSpPr>
            <a:cxnSpLocks/>
          </p:cNvCxnSpPr>
          <p:nvPr/>
        </p:nvCxnSpPr>
        <p:spPr>
          <a:xfrm>
            <a:off x="5080851" y="343648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979D1806-6E95-4BFC-B731-86D0B5A6955B}"/>
              </a:ext>
            </a:extLst>
          </p:cNvPr>
          <p:cNvCxnSpPr>
            <a:cxnSpLocks/>
          </p:cNvCxnSpPr>
          <p:nvPr/>
        </p:nvCxnSpPr>
        <p:spPr>
          <a:xfrm>
            <a:off x="5080850" y="359841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290F8633-A6CE-4A05-9702-2231A897EA1B}"/>
              </a:ext>
            </a:extLst>
          </p:cNvPr>
          <p:cNvCxnSpPr>
            <a:cxnSpLocks/>
          </p:cNvCxnSpPr>
          <p:nvPr/>
        </p:nvCxnSpPr>
        <p:spPr>
          <a:xfrm>
            <a:off x="7788134" y="3880155"/>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3BB3987A-E290-4364-AC4A-CCAAF12FDD03}"/>
              </a:ext>
            </a:extLst>
          </p:cNvPr>
          <p:cNvCxnSpPr>
            <a:cxnSpLocks/>
          </p:cNvCxnSpPr>
          <p:nvPr/>
        </p:nvCxnSpPr>
        <p:spPr>
          <a:xfrm>
            <a:off x="5599963" y="387463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FD629A2D-650C-4C5E-BC0A-9CA0FE8DC65C}"/>
              </a:ext>
            </a:extLst>
          </p:cNvPr>
          <p:cNvCxnSpPr>
            <a:cxnSpLocks/>
          </p:cNvCxnSpPr>
          <p:nvPr/>
        </p:nvCxnSpPr>
        <p:spPr>
          <a:xfrm>
            <a:off x="5080849" y="3450777"/>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id="{177170C8-7D59-40BF-BB27-36242F4132C0}"/>
              </a:ext>
            </a:extLst>
          </p:cNvPr>
          <p:cNvCxnSpPr>
            <a:cxnSpLocks/>
          </p:cNvCxnSpPr>
          <p:nvPr/>
        </p:nvCxnSpPr>
        <p:spPr>
          <a:xfrm>
            <a:off x="5599963" y="369842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FAC963AD-8EA9-4393-8567-CC38A707BDB5}"/>
              </a:ext>
            </a:extLst>
          </p:cNvPr>
          <p:cNvCxnSpPr>
            <a:cxnSpLocks/>
          </p:cNvCxnSpPr>
          <p:nvPr/>
        </p:nvCxnSpPr>
        <p:spPr>
          <a:xfrm>
            <a:off x="5599963" y="386035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6DE11F5F-B3BA-472A-BA02-AC77483760AA}"/>
              </a:ext>
            </a:extLst>
          </p:cNvPr>
          <p:cNvCxnSpPr>
            <a:cxnSpLocks/>
          </p:cNvCxnSpPr>
          <p:nvPr/>
        </p:nvCxnSpPr>
        <p:spPr>
          <a:xfrm>
            <a:off x="5080850" y="326027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id="{717AA6B0-E635-4906-A4C6-327E304C50A7}"/>
              </a:ext>
            </a:extLst>
          </p:cNvPr>
          <p:cNvCxnSpPr>
            <a:cxnSpLocks/>
          </p:cNvCxnSpPr>
          <p:nvPr/>
        </p:nvCxnSpPr>
        <p:spPr>
          <a:xfrm>
            <a:off x="5080849" y="342220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id="{A2769227-67A4-4AFB-87C0-575E1442043B}"/>
              </a:ext>
            </a:extLst>
          </p:cNvPr>
          <p:cNvCxnSpPr>
            <a:cxnSpLocks/>
          </p:cNvCxnSpPr>
          <p:nvPr/>
        </p:nvCxnSpPr>
        <p:spPr>
          <a:xfrm>
            <a:off x="7785494" y="370557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789D263-8015-4EB1-A9EA-BD6620EAFE5F}"/>
              </a:ext>
            </a:extLst>
          </p:cNvPr>
          <p:cNvCxnSpPr>
            <a:cxnSpLocks/>
          </p:cNvCxnSpPr>
          <p:nvPr/>
        </p:nvCxnSpPr>
        <p:spPr>
          <a:xfrm>
            <a:off x="5599962" y="369842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C10882D4-DD75-48FC-9292-172A8E31F0C1}"/>
              </a:ext>
            </a:extLst>
          </p:cNvPr>
          <p:cNvCxnSpPr>
            <a:cxnSpLocks/>
          </p:cNvCxnSpPr>
          <p:nvPr/>
        </p:nvCxnSpPr>
        <p:spPr>
          <a:xfrm>
            <a:off x="5080848" y="3274564"/>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6692997-CE66-44FD-9D3D-3F516487B147}"/>
              </a:ext>
            </a:extLst>
          </p:cNvPr>
          <p:cNvCxnSpPr>
            <a:cxnSpLocks/>
          </p:cNvCxnSpPr>
          <p:nvPr/>
        </p:nvCxnSpPr>
        <p:spPr>
          <a:xfrm>
            <a:off x="5599962" y="352221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923D6AE7-F40E-4959-89F6-3B7BD2C73595}"/>
              </a:ext>
            </a:extLst>
          </p:cNvPr>
          <p:cNvCxnSpPr>
            <a:cxnSpLocks/>
          </p:cNvCxnSpPr>
          <p:nvPr/>
        </p:nvCxnSpPr>
        <p:spPr>
          <a:xfrm>
            <a:off x="5599962" y="368413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id="{3A69A309-BE4D-451F-88F2-C704D4E349F3}"/>
              </a:ext>
            </a:extLst>
          </p:cNvPr>
          <p:cNvCxnSpPr>
            <a:cxnSpLocks/>
          </p:cNvCxnSpPr>
          <p:nvPr/>
        </p:nvCxnSpPr>
        <p:spPr>
          <a:xfrm>
            <a:off x="5080849" y="308406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id="{4FE29999-754A-428F-9B9D-37AEB4C0C87E}"/>
              </a:ext>
            </a:extLst>
          </p:cNvPr>
          <p:cNvCxnSpPr>
            <a:cxnSpLocks/>
          </p:cNvCxnSpPr>
          <p:nvPr/>
        </p:nvCxnSpPr>
        <p:spPr>
          <a:xfrm>
            <a:off x="5080848" y="324598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7B444A8E-AC7E-42EC-895B-0D44092DE2DA}"/>
              </a:ext>
            </a:extLst>
          </p:cNvPr>
          <p:cNvCxnSpPr>
            <a:cxnSpLocks/>
          </p:cNvCxnSpPr>
          <p:nvPr/>
        </p:nvCxnSpPr>
        <p:spPr>
          <a:xfrm>
            <a:off x="7781557" y="355393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B7085D4A-6595-4F32-932A-4FCF6555C9EB}"/>
              </a:ext>
            </a:extLst>
          </p:cNvPr>
          <p:cNvCxnSpPr>
            <a:cxnSpLocks/>
          </p:cNvCxnSpPr>
          <p:nvPr/>
        </p:nvCxnSpPr>
        <p:spPr>
          <a:xfrm>
            <a:off x="5599961" y="352221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97DBB43B-5F71-4C7B-8F0B-A196A8DF30F0}"/>
              </a:ext>
            </a:extLst>
          </p:cNvPr>
          <p:cNvCxnSpPr>
            <a:cxnSpLocks/>
          </p:cNvCxnSpPr>
          <p:nvPr/>
        </p:nvCxnSpPr>
        <p:spPr>
          <a:xfrm>
            <a:off x="5080847" y="309835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967ADAB2-215A-46BC-A841-F5BC9F144743}"/>
              </a:ext>
            </a:extLst>
          </p:cNvPr>
          <p:cNvCxnSpPr>
            <a:cxnSpLocks/>
          </p:cNvCxnSpPr>
          <p:nvPr/>
        </p:nvCxnSpPr>
        <p:spPr>
          <a:xfrm>
            <a:off x="5599961" y="4379463"/>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20F24C7B-1EEC-4248-8576-9EDD2ADE5C92}"/>
              </a:ext>
            </a:extLst>
          </p:cNvPr>
          <p:cNvCxnSpPr>
            <a:cxnSpLocks/>
          </p:cNvCxnSpPr>
          <p:nvPr/>
        </p:nvCxnSpPr>
        <p:spPr>
          <a:xfrm>
            <a:off x="5599961" y="4541388"/>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id="{5DFDF6B6-8556-4294-B4CE-FACB7689FC9B}"/>
              </a:ext>
            </a:extLst>
          </p:cNvPr>
          <p:cNvCxnSpPr>
            <a:cxnSpLocks/>
          </p:cNvCxnSpPr>
          <p:nvPr/>
        </p:nvCxnSpPr>
        <p:spPr>
          <a:xfrm>
            <a:off x="5080848" y="3941313"/>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id="{67DEF7F0-0E6C-4A04-A989-81E384701E7A}"/>
              </a:ext>
            </a:extLst>
          </p:cNvPr>
          <p:cNvCxnSpPr>
            <a:cxnSpLocks/>
          </p:cNvCxnSpPr>
          <p:nvPr/>
        </p:nvCxnSpPr>
        <p:spPr>
          <a:xfrm>
            <a:off x="5080847" y="4103238"/>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7EBA820-34EF-459F-92B2-2742168F14BB}"/>
              </a:ext>
            </a:extLst>
          </p:cNvPr>
          <p:cNvCxnSpPr>
            <a:cxnSpLocks/>
          </p:cNvCxnSpPr>
          <p:nvPr/>
        </p:nvCxnSpPr>
        <p:spPr>
          <a:xfrm>
            <a:off x="7788131" y="4384979"/>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0C6EC996-2D09-48FE-9070-322953BC1B01}"/>
              </a:ext>
            </a:extLst>
          </p:cNvPr>
          <p:cNvCxnSpPr>
            <a:cxnSpLocks/>
          </p:cNvCxnSpPr>
          <p:nvPr/>
        </p:nvCxnSpPr>
        <p:spPr>
          <a:xfrm>
            <a:off x="5599960" y="437946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254EE7E9-0525-4221-941A-4CFBAFE38FE7}"/>
              </a:ext>
            </a:extLst>
          </p:cNvPr>
          <p:cNvCxnSpPr>
            <a:cxnSpLocks/>
          </p:cNvCxnSpPr>
          <p:nvPr/>
        </p:nvCxnSpPr>
        <p:spPr>
          <a:xfrm>
            <a:off x="5080846" y="3955601"/>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id="{8124B4C3-EDEF-45F8-971C-5C30E853CCFB}"/>
              </a:ext>
            </a:extLst>
          </p:cNvPr>
          <p:cNvCxnSpPr>
            <a:cxnSpLocks/>
          </p:cNvCxnSpPr>
          <p:nvPr/>
        </p:nvCxnSpPr>
        <p:spPr>
          <a:xfrm>
            <a:off x="5599960" y="420325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id="{61AB005D-85FE-42C0-BF6C-806CA80E3388}"/>
              </a:ext>
            </a:extLst>
          </p:cNvPr>
          <p:cNvCxnSpPr>
            <a:cxnSpLocks/>
          </p:cNvCxnSpPr>
          <p:nvPr/>
        </p:nvCxnSpPr>
        <p:spPr>
          <a:xfrm>
            <a:off x="5599960" y="4365175"/>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id="{29641BF7-39D4-4B5F-AC4C-3F2804D9A3AA}"/>
              </a:ext>
            </a:extLst>
          </p:cNvPr>
          <p:cNvCxnSpPr>
            <a:cxnSpLocks/>
          </p:cNvCxnSpPr>
          <p:nvPr/>
        </p:nvCxnSpPr>
        <p:spPr>
          <a:xfrm>
            <a:off x="5080847" y="3765100"/>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id="{32B3D9A0-8B74-49DC-9DD6-3924FFEE778F}"/>
              </a:ext>
            </a:extLst>
          </p:cNvPr>
          <p:cNvCxnSpPr>
            <a:cxnSpLocks/>
          </p:cNvCxnSpPr>
          <p:nvPr/>
        </p:nvCxnSpPr>
        <p:spPr>
          <a:xfrm>
            <a:off x="5080846" y="3927025"/>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id="{9B58AAF6-6FA6-43F4-98A2-A381EEF5D474}"/>
              </a:ext>
            </a:extLst>
          </p:cNvPr>
          <p:cNvCxnSpPr>
            <a:cxnSpLocks/>
          </p:cNvCxnSpPr>
          <p:nvPr/>
        </p:nvCxnSpPr>
        <p:spPr>
          <a:xfrm>
            <a:off x="7788130" y="4208766"/>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id="{4CCA6CE3-F241-4AE7-B97F-8A07F6631A32}"/>
              </a:ext>
            </a:extLst>
          </p:cNvPr>
          <p:cNvCxnSpPr>
            <a:cxnSpLocks/>
          </p:cNvCxnSpPr>
          <p:nvPr/>
        </p:nvCxnSpPr>
        <p:spPr>
          <a:xfrm>
            <a:off x="5599959" y="420325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id="{1F686C39-4117-45B3-AC46-05CAA4379F47}"/>
              </a:ext>
            </a:extLst>
          </p:cNvPr>
          <p:cNvCxnSpPr>
            <a:cxnSpLocks/>
          </p:cNvCxnSpPr>
          <p:nvPr/>
        </p:nvCxnSpPr>
        <p:spPr>
          <a:xfrm>
            <a:off x="5080845" y="3779388"/>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id="{94051C88-2572-4270-8293-BE14FA37AE17}"/>
              </a:ext>
            </a:extLst>
          </p:cNvPr>
          <p:cNvCxnSpPr>
            <a:cxnSpLocks/>
          </p:cNvCxnSpPr>
          <p:nvPr/>
        </p:nvCxnSpPr>
        <p:spPr>
          <a:xfrm>
            <a:off x="5599959" y="402703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D4ADC5E7-F319-43B7-95CA-F6A7F231F6D4}"/>
              </a:ext>
            </a:extLst>
          </p:cNvPr>
          <p:cNvCxnSpPr>
            <a:cxnSpLocks/>
          </p:cNvCxnSpPr>
          <p:nvPr/>
        </p:nvCxnSpPr>
        <p:spPr>
          <a:xfrm>
            <a:off x="5599959" y="418896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id="{CB524FB5-E8E7-4CD6-8AE0-0C75EA33C57B}"/>
              </a:ext>
            </a:extLst>
          </p:cNvPr>
          <p:cNvCxnSpPr>
            <a:cxnSpLocks/>
          </p:cNvCxnSpPr>
          <p:nvPr/>
        </p:nvCxnSpPr>
        <p:spPr>
          <a:xfrm>
            <a:off x="5080846" y="358888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id="{815F889F-CA0B-4062-A460-012DBFE87216}"/>
              </a:ext>
            </a:extLst>
          </p:cNvPr>
          <p:cNvCxnSpPr>
            <a:cxnSpLocks/>
          </p:cNvCxnSpPr>
          <p:nvPr/>
        </p:nvCxnSpPr>
        <p:spPr>
          <a:xfrm>
            <a:off x="5080845" y="375081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0" name="Straight Connector 259">
            <a:extLst>
              <a:ext uri="{FF2B5EF4-FFF2-40B4-BE49-F238E27FC236}">
                <a16:creationId xmlns:a16="http://schemas.microsoft.com/office/drawing/2014/main" id="{AEEA2C88-1D32-4C91-9EBF-097B5B040771}"/>
              </a:ext>
            </a:extLst>
          </p:cNvPr>
          <p:cNvCxnSpPr>
            <a:cxnSpLocks/>
          </p:cNvCxnSpPr>
          <p:nvPr/>
        </p:nvCxnSpPr>
        <p:spPr>
          <a:xfrm>
            <a:off x="7788129" y="4032553"/>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1" name="Straight Connector 260">
            <a:extLst>
              <a:ext uri="{FF2B5EF4-FFF2-40B4-BE49-F238E27FC236}">
                <a16:creationId xmlns:a16="http://schemas.microsoft.com/office/drawing/2014/main" id="{00BA6E9A-2F44-410C-BE01-D89CD0024C53}"/>
              </a:ext>
            </a:extLst>
          </p:cNvPr>
          <p:cNvCxnSpPr>
            <a:cxnSpLocks/>
          </p:cNvCxnSpPr>
          <p:nvPr/>
        </p:nvCxnSpPr>
        <p:spPr>
          <a:xfrm>
            <a:off x="5599958" y="402703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2" name="Straight Connector 261">
            <a:extLst>
              <a:ext uri="{FF2B5EF4-FFF2-40B4-BE49-F238E27FC236}">
                <a16:creationId xmlns:a16="http://schemas.microsoft.com/office/drawing/2014/main" id="{660541E5-906D-43F9-A844-76A7664CD001}"/>
              </a:ext>
            </a:extLst>
          </p:cNvPr>
          <p:cNvCxnSpPr>
            <a:cxnSpLocks/>
          </p:cNvCxnSpPr>
          <p:nvPr/>
        </p:nvCxnSpPr>
        <p:spPr>
          <a:xfrm>
            <a:off x="5080844" y="360317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3" name="Straight Connector 262">
            <a:extLst>
              <a:ext uri="{FF2B5EF4-FFF2-40B4-BE49-F238E27FC236}">
                <a16:creationId xmlns:a16="http://schemas.microsoft.com/office/drawing/2014/main" id="{7C8908A8-3494-4862-914F-E62EA74A48B2}"/>
              </a:ext>
            </a:extLst>
          </p:cNvPr>
          <p:cNvCxnSpPr>
            <a:cxnSpLocks/>
          </p:cNvCxnSpPr>
          <p:nvPr/>
        </p:nvCxnSpPr>
        <p:spPr>
          <a:xfrm>
            <a:off x="5599958" y="4884287"/>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4" name="Straight Connector 263">
            <a:extLst>
              <a:ext uri="{FF2B5EF4-FFF2-40B4-BE49-F238E27FC236}">
                <a16:creationId xmlns:a16="http://schemas.microsoft.com/office/drawing/2014/main" id="{1D5AE197-2C36-49FC-BA9E-76DC478C25A8}"/>
              </a:ext>
            </a:extLst>
          </p:cNvPr>
          <p:cNvCxnSpPr>
            <a:cxnSpLocks/>
          </p:cNvCxnSpPr>
          <p:nvPr/>
        </p:nvCxnSpPr>
        <p:spPr>
          <a:xfrm>
            <a:off x="5599958" y="504621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id="{198C21C6-9E37-41B0-9782-07654EC3C775}"/>
              </a:ext>
            </a:extLst>
          </p:cNvPr>
          <p:cNvCxnSpPr>
            <a:cxnSpLocks/>
          </p:cNvCxnSpPr>
          <p:nvPr/>
        </p:nvCxnSpPr>
        <p:spPr>
          <a:xfrm>
            <a:off x="5080845" y="444613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id="{7CB9EB90-56B5-4904-A7E7-0876523DCDEA}"/>
              </a:ext>
            </a:extLst>
          </p:cNvPr>
          <p:cNvCxnSpPr>
            <a:cxnSpLocks/>
          </p:cNvCxnSpPr>
          <p:nvPr/>
        </p:nvCxnSpPr>
        <p:spPr>
          <a:xfrm>
            <a:off x="5080844" y="460806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78C97BE4-E3F5-4E41-8AE5-BA61F4FAF1A4}"/>
              </a:ext>
            </a:extLst>
          </p:cNvPr>
          <p:cNvCxnSpPr>
            <a:cxnSpLocks/>
          </p:cNvCxnSpPr>
          <p:nvPr/>
        </p:nvCxnSpPr>
        <p:spPr>
          <a:xfrm>
            <a:off x="7785111" y="4801696"/>
            <a:ext cx="3017" cy="26432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id="{5B2C4323-8FA1-44D3-B545-E64ADF24DD24}"/>
              </a:ext>
            </a:extLst>
          </p:cNvPr>
          <p:cNvCxnSpPr>
            <a:cxnSpLocks/>
          </p:cNvCxnSpPr>
          <p:nvPr/>
        </p:nvCxnSpPr>
        <p:spPr>
          <a:xfrm>
            <a:off x="5599957" y="488428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id="{E8691DE8-EDE2-4103-AD51-1A9A79F4B07A}"/>
              </a:ext>
            </a:extLst>
          </p:cNvPr>
          <p:cNvCxnSpPr>
            <a:cxnSpLocks/>
          </p:cNvCxnSpPr>
          <p:nvPr/>
        </p:nvCxnSpPr>
        <p:spPr>
          <a:xfrm>
            <a:off x="5080843" y="4460425"/>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id="{1B1E57CD-A41C-4CE1-BDFB-C4E2A39AE2CD}"/>
              </a:ext>
            </a:extLst>
          </p:cNvPr>
          <p:cNvCxnSpPr>
            <a:cxnSpLocks/>
          </p:cNvCxnSpPr>
          <p:nvPr/>
        </p:nvCxnSpPr>
        <p:spPr>
          <a:xfrm>
            <a:off x="5599957" y="4708074"/>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id="{FB74F5CE-5627-4A1F-B693-1773769E0749}"/>
              </a:ext>
            </a:extLst>
          </p:cNvPr>
          <p:cNvCxnSpPr>
            <a:cxnSpLocks/>
          </p:cNvCxnSpPr>
          <p:nvPr/>
        </p:nvCxnSpPr>
        <p:spPr>
          <a:xfrm>
            <a:off x="5599957" y="4869999"/>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id="{F20867DD-27C8-456E-B0FF-3201B7F289C4}"/>
              </a:ext>
            </a:extLst>
          </p:cNvPr>
          <p:cNvCxnSpPr>
            <a:cxnSpLocks/>
          </p:cNvCxnSpPr>
          <p:nvPr/>
        </p:nvCxnSpPr>
        <p:spPr>
          <a:xfrm>
            <a:off x="5080844" y="4269924"/>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id="{E5B18D44-4F0B-4C99-AABB-290EFE09D9CA}"/>
              </a:ext>
            </a:extLst>
          </p:cNvPr>
          <p:cNvCxnSpPr>
            <a:cxnSpLocks/>
          </p:cNvCxnSpPr>
          <p:nvPr/>
        </p:nvCxnSpPr>
        <p:spPr>
          <a:xfrm>
            <a:off x="5080843" y="4431849"/>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id="{BD128537-F1CF-4441-A933-E11FA786161E}"/>
              </a:ext>
            </a:extLst>
          </p:cNvPr>
          <p:cNvCxnSpPr>
            <a:cxnSpLocks/>
          </p:cNvCxnSpPr>
          <p:nvPr/>
        </p:nvCxnSpPr>
        <p:spPr>
          <a:xfrm>
            <a:off x="7788127" y="4713590"/>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id="{2D48C8EE-46E8-4B00-8BB6-24ED3502DE78}"/>
              </a:ext>
            </a:extLst>
          </p:cNvPr>
          <p:cNvCxnSpPr>
            <a:cxnSpLocks/>
          </p:cNvCxnSpPr>
          <p:nvPr/>
        </p:nvCxnSpPr>
        <p:spPr>
          <a:xfrm>
            <a:off x="5599956" y="4708074"/>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id="{5C9B73BB-23FA-4600-9CB0-A6CD99F8C46A}"/>
              </a:ext>
            </a:extLst>
          </p:cNvPr>
          <p:cNvCxnSpPr>
            <a:cxnSpLocks/>
          </p:cNvCxnSpPr>
          <p:nvPr/>
        </p:nvCxnSpPr>
        <p:spPr>
          <a:xfrm>
            <a:off x="5080842" y="4284212"/>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id="{2CB2D360-4145-4050-9545-5E2C9CA39308}"/>
              </a:ext>
            </a:extLst>
          </p:cNvPr>
          <p:cNvCxnSpPr>
            <a:cxnSpLocks/>
          </p:cNvCxnSpPr>
          <p:nvPr/>
        </p:nvCxnSpPr>
        <p:spPr>
          <a:xfrm>
            <a:off x="5599956" y="4531861"/>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id="{C8CEFE4C-6022-4EFB-AB23-DA55466D36BE}"/>
              </a:ext>
            </a:extLst>
          </p:cNvPr>
          <p:cNvCxnSpPr>
            <a:cxnSpLocks/>
          </p:cNvCxnSpPr>
          <p:nvPr/>
        </p:nvCxnSpPr>
        <p:spPr>
          <a:xfrm>
            <a:off x="5599956" y="4693786"/>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id="{945210C4-9140-493E-A932-B12E4B8848EF}"/>
              </a:ext>
            </a:extLst>
          </p:cNvPr>
          <p:cNvCxnSpPr>
            <a:cxnSpLocks/>
          </p:cNvCxnSpPr>
          <p:nvPr/>
        </p:nvCxnSpPr>
        <p:spPr>
          <a:xfrm>
            <a:off x="5080843" y="4093711"/>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id="{C0D018F4-0525-45CD-8E2F-8B3F24524BE5}"/>
              </a:ext>
            </a:extLst>
          </p:cNvPr>
          <p:cNvCxnSpPr>
            <a:cxnSpLocks/>
          </p:cNvCxnSpPr>
          <p:nvPr/>
        </p:nvCxnSpPr>
        <p:spPr>
          <a:xfrm>
            <a:off x="5080842" y="4255636"/>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id="{D366C4A0-194F-46BF-AA77-B577EF82E958}"/>
              </a:ext>
            </a:extLst>
          </p:cNvPr>
          <p:cNvCxnSpPr>
            <a:cxnSpLocks/>
          </p:cNvCxnSpPr>
          <p:nvPr/>
        </p:nvCxnSpPr>
        <p:spPr>
          <a:xfrm>
            <a:off x="7788126" y="4537377"/>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id="{A40E2D2D-41E2-4D18-8FBA-E3C9F64202CD}"/>
              </a:ext>
            </a:extLst>
          </p:cNvPr>
          <p:cNvCxnSpPr>
            <a:cxnSpLocks/>
          </p:cNvCxnSpPr>
          <p:nvPr/>
        </p:nvCxnSpPr>
        <p:spPr>
          <a:xfrm>
            <a:off x="5599955" y="4531861"/>
            <a:ext cx="0" cy="176213"/>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id="{6DBD5348-8963-4452-8C1F-B6EA87066ED8}"/>
              </a:ext>
            </a:extLst>
          </p:cNvPr>
          <p:cNvCxnSpPr>
            <a:cxnSpLocks/>
          </p:cNvCxnSpPr>
          <p:nvPr/>
        </p:nvCxnSpPr>
        <p:spPr>
          <a:xfrm>
            <a:off x="5080841" y="4107999"/>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id="{548AFF1C-BCA4-4FCC-9D98-B208FF318780}"/>
              </a:ext>
            </a:extLst>
          </p:cNvPr>
          <p:cNvCxnSpPr>
            <a:cxnSpLocks/>
          </p:cNvCxnSpPr>
          <p:nvPr/>
        </p:nvCxnSpPr>
        <p:spPr>
          <a:xfrm>
            <a:off x="5075228" y="2586380"/>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id="{0827C644-7221-401A-8B4E-1154F89CF8FE}"/>
              </a:ext>
            </a:extLst>
          </p:cNvPr>
          <p:cNvCxnSpPr>
            <a:cxnSpLocks/>
          </p:cNvCxnSpPr>
          <p:nvPr/>
        </p:nvCxnSpPr>
        <p:spPr>
          <a:xfrm>
            <a:off x="7297847" y="2601857"/>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id="{87001971-625E-448E-91B5-48996F2B764C}"/>
              </a:ext>
            </a:extLst>
          </p:cNvPr>
          <p:cNvCxnSpPr>
            <a:cxnSpLocks/>
          </p:cNvCxnSpPr>
          <p:nvPr/>
        </p:nvCxnSpPr>
        <p:spPr>
          <a:xfrm>
            <a:off x="5075231" y="2938806"/>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id="{63583208-A762-4356-AB19-FA8B1D0742D1}"/>
              </a:ext>
            </a:extLst>
          </p:cNvPr>
          <p:cNvCxnSpPr>
            <a:cxnSpLocks/>
          </p:cNvCxnSpPr>
          <p:nvPr/>
        </p:nvCxnSpPr>
        <p:spPr>
          <a:xfrm>
            <a:off x="5075230" y="2762593"/>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A5231676-8BDF-4089-A35A-325FF013577B}"/>
              </a:ext>
            </a:extLst>
          </p:cNvPr>
          <p:cNvCxnSpPr>
            <a:cxnSpLocks/>
          </p:cNvCxnSpPr>
          <p:nvPr/>
        </p:nvCxnSpPr>
        <p:spPr>
          <a:xfrm>
            <a:off x="5594344" y="3010242"/>
            <a:ext cx="2198596" cy="2143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C3196697-3AD2-4ABC-912A-E7079DE08C35}"/>
              </a:ext>
            </a:extLst>
          </p:cNvPr>
          <p:cNvCxnSpPr>
            <a:cxnSpLocks/>
          </p:cNvCxnSpPr>
          <p:nvPr/>
        </p:nvCxnSpPr>
        <p:spPr>
          <a:xfrm>
            <a:off x="5075231" y="2572092"/>
            <a:ext cx="519113" cy="438150"/>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id="{44C38E8E-7A17-48A3-8670-FF170FAB4754}"/>
              </a:ext>
            </a:extLst>
          </p:cNvPr>
          <p:cNvCxnSpPr>
            <a:cxnSpLocks/>
          </p:cNvCxnSpPr>
          <p:nvPr/>
        </p:nvCxnSpPr>
        <p:spPr>
          <a:xfrm>
            <a:off x="5075229" y="2586380"/>
            <a:ext cx="1" cy="14763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id="{F3E3FFD5-B53A-47D9-A947-1F0D305F56EC}"/>
              </a:ext>
            </a:extLst>
          </p:cNvPr>
          <p:cNvCxnSpPr>
            <a:cxnSpLocks/>
          </p:cNvCxnSpPr>
          <p:nvPr/>
        </p:nvCxnSpPr>
        <p:spPr>
          <a:xfrm>
            <a:off x="5501101" y="2931657"/>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id="{9DCC7011-A2C1-4E30-B073-2BD7F835F7A0}"/>
              </a:ext>
            </a:extLst>
          </p:cNvPr>
          <p:cNvCxnSpPr>
            <a:cxnSpLocks/>
          </p:cNvCxnSpPr>
          <p:nvPr/>
        </p:nvCxnSpPr>
        <p:spPr>
          <a:xfrm>
            <a:off x="5403852" y="2843556"/>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id="{3275EF9C-024E-4DEF-B9C3-53506254BA09}"/>
              </a:ext>
            </a:extLst>
          </p:cNvPr>
          <p:cNvCxnSpPr>
            <a:cxnSpLocks/>
          </p:cNvCxnSpPr>
          <p:nvPr/>
        </p:nvCxnSpPr>
        <p:spPr>
          <a:xfrm>
            <a:off x="5295567" y="2748305"/>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id="{AA2B7050-7CE3-4929-8ED1-7EED434C60A5}"/>
              </a:ext>
            </a:extLst>
          </p:cNvPr>
          <p:cNvCxnSpPr>
            <a:cxnSpLocks/>
          </p:cNvCxnSpPr>
          <p:nvPr/>
        </p:nvCxnSpPr>
        <p:spPr>
          <a:xfrm>
            <a:off x="5184771" y="2653054"/>
            <a:ext cx="2198596" cy="21432"/>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id="{2936B149-CFDB-4433-8270-63CA257411C8}"/>
              </a:ext>
            </a:extLst>
          </p:cNvPr>
          <p:cNvCxnSpPr>
            <a:cxnSpLocks/>
          </p:cNvCxnSpPr>
          <p:nvPr/>
        </p:nvCxnSpPr>
        <p:spPr>
          <a:xfrm>
            <a:off x="6006481" y="2588752"/>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id="{147BA4E7-CB8A-45A7-89D9-9F056A87480E}"/>
              </a:ext>
            </a:extLst>
          </p:cNvPr>
          <p:cNvCxnSpPr>
            <a:cxnSpLocks/>
          </p:cNvCxnSpPr>
          <p:nvPr/>
        </p:nvCxnSpPr>
        <p:spPr>
          <a:xfrm>
            <a:off x="5550363" y="258637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id="{420BDE57-160C-4D4B-8F4F-51D87E8921A3}"/>
              </a:ext>
            </a:extLst>
          </p:cNvPr>
          <p:cNvCxnSpPr>
            <a:cxnSpLocks/>
          </p:cNvCxnSpPr>
          <p:nvPr/>
        </p:nvCxnSpPr>
        <p:spPr>
          <a:xfrm>
            <a:off x="6533419" y="2588761"/>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id="{C3C09A33-C6DE-47E6-B5C6-0B9C01F27F84}"/>
              </a:ext>
            </a:extLst>
          </p:cNvPr>
          <p:cNvCxnSpPr>
            <a:cxnSpLocks/>
          </p:cNvCxnSpPr>
          <p:nvPr/>
        </p:nvCxnSpPr>
        <p:spPr>
          <a:xfrm>
            <a:off x="7036881" y="2579236"/>
            <a:ext cx="519113" cy="43815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sp>
        <p:nvSpPr>
          <p:cNvPr id="299" name="TextBox 298">
            <a:extLst>
              <a:ext uri="{FF2B5EF4-FFF2-40B4-BE49-F238E27FC236}">
                <a16:creationId xmlns:a16="http://schemas.microsoft.com/office/drawing/2014/main" id="{9D1EBB7D-9DC5-4E73-92BB-B49AD298C346}"/>
              </a:ext>
            </a:extLst>
          </p:cNvPr>
          <p:cNvSpPr txBox="1"/>
          <p:nvPr/>
        </p:nvSpPr>
        <p:spPr>
          <a:xfrm>
            <a:off x="4921476" y="5250996"/>
            <a:ext cx="3080527" cy="1200329"/>
          </a:xfrm>
          <a:prstGeom prst="rect">
            <a:avLst/>
          </a:prstGeom>
          <a:noFill/>
        </p:spPr>
        <p:txBody>
          <a:bodyPr wrap="square" rtlCol="0">
            <a:spAutoFit/>
          </a:bodyPr>
          <a:lstStyle/>
          <a:p>
            <a:pPr algn="ctr"/>
            <a:r>
              <a:rPr lang="en-US" sz="2400" dirty="0"/>
              <a:t>Each of K output channels is a part of  </a:t>
            </a:r>
            <a:r>
              <a:rPr lang="en-US" sz="2400" b="1" dirty="0"/>
              <a:t>feature map</a:t>
            </a:r>
          </a:p>
        </p:txBody>
      </p:sp>
      <p:pic>
        <p:nvPicPr>
          <p:cNvPr id="300" name="Picture 299">
            <a:extLst>
              <a:ext uri="{FF2B5EF4-FFF2-40B4-BE49-F238E27FC236}">
                <a16:creationId xmlns:a16="http://schemas.microsoft.com/office/drawing/2014/main" id="{CD4C0CFB-A37C-432F-A872-421620C7C6EF}"/>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8703" y="3098899"/>
            <a:ext cx="1483778" cy="1217092"/>
          </a:xfrm>
          <a:prstGeom prst="rect">
            <a:avLst/>
          </a:prstGeom>
        </p:spPr>
      </p:pic>
      <p:sp>
        <p:nvSpPr>
          <p:cNvPr id="301" name="Rectangle 300">
            <a:extLst>
              <a:ext uri="{FF2B5EF4-FFF2-40B4-BE49-F238E27FC236}">
                <a16:creationId xmlns:a16="http://schemas.microsoft.com/office/drawing/2014/main" id="{A0622299-4F08-4E10-9E40-73AA93D80766}"/>
              </a:ext>
            </a:extLst>
          </p:cNvPr>
          <p:cNvSpPr/>
          <p:nvPr/>
        </p:nvSpPr>
        <p:spPr>
          <a:xfrm>
            <a:off x="2290277" y="25723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5709FB2-C579-401E-98FF-15A2A1700B72}"/>
              </a:ext>
            </a:extLst>
          </p:cNvPr>
          <p:cNvSpPr/>
          <p:nvPr/>
        </p:nvSpPr>
        <p:spPr>
          <a:xfrm>
            <a:off x="2442677" y="27247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1133465E-16B6-4260-B297-56E62E50E1CA}"/>
              </a:ext>
            </a:extLst>
          </p:cNvPr>
          <p:cNvSpPr/>
          <p:nvPr/>
        </p:nvSpPr>
        <p:spPr>
          <a:xfrm>
            <a:off x="2595077" y="2877141"/>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93AE8ECC-6872-423C-8EB6-EE979A084060}"/>
              </a:ext>
            </a:extLst>
          </p:cNvPr>
          <p:cNvSpPr/>
          <p:nvPr/>
        </p:nvSpPr>
        <p:spPr>
          <a:xfrm>
            <a:off x="2132882" y="2459657"/>
            <a:ext cx="2020556" cy="2185300"/>
          </a:xfrm>
          <a:prstGeom prst="rect">
            <a:avLst/>
          </a:prstGeom>
          <a:noFill/>
          <a:ln>
            <a:solidFill>
              <a:schemeClr val="tx1"/>
            </a:solidFill>
          </a:ln>
          <a:scene3d>
            <a:camera prst="orthographicFront"/>
            <a:lightRig rig="threePt" dir="t"/>
          </a:scene3d>
          <a:sp3d>
            <a:bevelB w="139700" prst="cross"/>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TextBox 304">
            <a:extLst>
              <a:ext uri="{FF2B5EF4-FFF2-40B4-BE49-F238E27FC236}">
                <a16:creationId xmlns:a16="http://schemas.microsoft.com/office/drawing/2014/main" id="{262B697C-4E1E-4100-A092-2A1E563617DA}"/>
              </a:ext>
            </a:extLst>
          </p:cNvPr>
          <p:cNvSpPr txBox="1"/>
          <p:nvPr/>
        </p:nvSpPr>
        <p:spPr>
          <a:xfrm>
            <a:off x="2520643" y="3529230"/>
            <a:ext cx="1660733" cy="461665"/>
          </a:xfrm>
          <a:prstGeom prst="rect">
            <a:avLst/>
          </a:prstGeom>
          <a:noFill/>
        </p:spPr>
        <p:txBody>
          <a:bodyPr wrap="square" rtlCol="0">
            <a:spAutoFit/>
          </a:bodyPr>
          <a:lstStyle/>
          <a:p>
            <a:pPr algn="ctr"/>
            <a:r>
              <a:rPr lang="en-US" sz="2400" dirty="0"/>
              <a:t>CNN</a:t>
            </a:r>
          </a:p>
        </p:txBody>
      </p:sp>
      <p:sp>
        <p:nvSpPr>
          <p:cNvPr id="306" name="TextBox 305">
            <a:extLst>
              <a:ext uri="{FF2B5EF4-FFF2-40B4-BE49-F238E27FC236}">
                <a16:creationId xmlns:a16="http://schemas.microsoft.com/office/drawing/2014/main" id="{B90DA394-D367-42B7-8CEB-8E87844047B3}"/>
              </a:ext>
            </a:extLst>
          </p:cNvPr>
          <p:cNvSpPr txBox="1"/>
          <p:nvPr/>
        </p:nvSpPr>
        <p:spPr>
          <a:xfrm>
            <a:off x="362251" y="4406307"/>
            <a:ext cx="1055270" cy="830997"/>
          </a:xfrm>
          <a:prstGeom prst="rect">
            <a:avLst/>
          </a:prstGeom>
          <a:noFill/>
        </p:spPr>
        <p:txBody>
          <a:bodyPr wrap="square" rtlCol="0">
            <a:spAutoFit/>
          </a:bodyPr>
          <a:lstStyle/>
          <a:p>
            <a:pPr algn="ctr"/>
            <a:r>
              <a:rPr lang="en-US" sz="2400" dirty="0"/>
              <a:t>Input Image</a:t>
            </a:r>
            <a:endParaRPr lang="en-US" sz="2400" b="1" dirty="0"/>
          </a:p>
        </p:txBody>
      </p:sp>
      <p:grpSp>
        <p:nvGrpSpPr>
          <p:cNvPr id="307" name="Group 306">
            <a:extLst>
              <a:ext uri="{FF2B5EF4-FFF2-40B4-BE49-F238E27FC236}">
                <a16:creationId xmlns:a16="http://schemas.microsoft.com/office/drawing/2014/main" id="{1B78CABC-FB5C-4A41-ADEE-B1FBE9295048}"/>
              </a:ext>
            </a:extLst>
          </p:cNvPr>
          <p:cNvGrpSpPr/>
          <p:nvPr/>
        </p:nvGrpSpPr>
        <p:grpSpPr>
          <a:xfrm rot="16200000">
            <a:off x="8319658" y="3219035"/>
            <a:ext cx="3052037" cy="1141576"/>
            <a:chOff x="1969698" y="2335789"/>
            <a:chExt cx="7926520" cy="2781454"/>
          </a:xfrm>
        </p:grpSpPr>
        <p:sp>
          <p:nvSpPr>
            <p:cNvPr id="308" name="Oval 307">
              <a:extLst>
                <a:ext uri="{FF2B5EF4-FFF2-40B4-BE49-F238E27FC236}">
                  <a16:creationId xmlns:a16="http://schemas.microsoft.com/office/drawing/2014/main" id="{D152F361-0F0C-406E-A790-32EC64149709}"/>
                </a:ext>
              </a:extLst>
            </p:cNvPr>
            <p:cNvSpPr/>
            <p:nvPr/>
          </p:nvSpPr>
          <p:spPr>
            <a:xfrm>
              <a:off x="1969698"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F4592EF7-8840-46EC-8E4B-EF8814ED89DC}"/>
                </a:ext>
              </a:extLst>
            </p:cNvPr>
            <p:cNvSpPr/>
            <p:nvPr/>
          </p:nvSpPr>
          <p:spPr>
            <a:xfrm>
              <a:off x="3621188"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CAD5AAA0-A086-4768-A13F-CC8815FFE26F}"/>
                </a:ext>
              </a:extLst>
            </p:cNvPr>
            <p:cNvSpPr/>
            <p:nvPr/>
          </p:nvSpPr>
          <p:spPr>
            <a:xfrm>
              <a:off x="5573374" y="234632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C4F367F6-41CA-48CF-A9E5-C1D96DD2D0C0}"/>
                </a:ext>
              </a:extLst>
            </p:cNvPr>
            <p:cNvSpPr/>
            <p:nvPr/>
          </p:nvSpPr>
          <p:spPr>
            <a:xfrm>
              <a:off x="7525560" y="2335789"/>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C01FF097-DB44-4A2D-9F69-87902ACB35CC}"/>
                </a:ext>
              </a:extLst>
            </p:cNvPr>
            <p:cNvSpPr/>
            <p:nvPr/>
          </p:nvSpPr>
          <p:spPr>
            <a:xfrm>
              <a:off x="9310727" y="2338968"/>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AA7DE24E-6340-49B5-9613-846B61FBE2EA}"/>
                </a:ext>
              </a:extLst>
            </p:cNvPr>
            <p:cNvSpPr/>
            <p:nvPr/>
          </p:nvSpPr>
          <p:spPr>
            <a:xfrm>
              <a:off x="2032563"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4C709DEC-D43A-416D-9D21-3B2912E8B8F8}"/>
                </a:ext>
              </a:extLst>
            </p:cNvPr>
            <p:cNvSpPr/>
            <p:nvPr/>
          </p:nvSpPr>
          <p:spPr>
            <a:xfrm>
              <a:off x="3684053"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D57531F4-39A2-42CA-8D57-F8E5F253C92F}"/>
                </a:ext>
              </a:extLst>
            </p:cNvPr>
            <p:cNvSpPr/>
            <p:nvPr/>
          </p:nvSpPr>
          <p:spPr>
            <a:xfrm>
              <a:off x="5636239" y="459586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C5F6B681-B339-4249-906C-61DF49622833}"/>
                </a:ext>
              </a:extLst>
            </p:cNvPr>
            <p:cNvSpPr/>
            <p:nvPr/>
          </p:nvSpPr>
          <p:spPr>
            <a:xfrm>
              <a:off x="7588425" y="4585326"/>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EA5BAE52-7D7A-4D64-B629-CB46E417603E}"/>
                </a:ext>
              </a:extLst>
            </p:cNvPr>
            <p:cNvSpPr/>
            <p:nvPr/>
          </p:nvSpPr>
          <p:spPr>
            <a:xfrm>
              <a:off x="9373592" y="4588505"/>
              <a:ext cx="522626" cy="521377"/>
            </a:xfrm>
            <a:prstGeom prst="ellipse">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8" name="Straight Arrow Connector 317">
              <a:extLst>
                <a:ext uri="{FF2B5EF4-FFF2-40B4-BE49-F238E27FC236}">
                  <a16:creationId xmlns:a16="http://schemas.microsoft.com/office/drawing/2014/main" id="{A6D78D66-9961-496F-9163-25C8B7D04E7D}"/>
                </a:ext>
              </a:extLst>
            </p:cNvPr>
            <p:cNvCxnSpPr>
              <a:cxnSpLocks/>
              <a:stCxn id="313" idx="0"/>
              <a:endCxn id="308" idx="4"/>
            </p:cNvCxnSpPr>
            <p:nvPr/>
          </p:nvCxnSpPr>
          <p:spPr>
            <a:xfrm flipH="1" flipV="1">
              <a:off x="2231011" y="2857166"/>
              <a:ext cx="62865"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3E8016E-D904-46F5-9D28-FCE564069C38}"/>
                </a:ext>
              </a:extLst>
            </p:cNvPr>
            <p:cNvCxnSpPr>
              <a:cxnSpLocks/>
              <a:stCxn id="314" idx="0"/>
            </p:cNvCxnSpPr>
            <p:nvPr/>
          </p:nvCxnSpPr>
          <p:spPr>
            <a:xfrm flipH="1" flipV="1">
              <a:off x="3876198" y="2878246"/>
              <a:ext cx="69168" cy="171762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D8FAAF57-3CEC-4226-A620-B4FBB27F8905}"/>
                </a:ext>
              </a:extLst>
            </p:cNvPr>
            <p:cNvCxnSpPr>
              <a:cxnSpLocks/>
              <a:stCxn id="315" idx="0"/>
            </p:cNvCxnSpPr>
            <p:nvPr/>
          </p:nvCxnSpPr>
          <p:spPr>
            <a:xfrm flipH="1" flipV="1">
              <a:off x="5833112" y="2867706"/>
              <a:ext cx="64440" cy="172816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05C6629C-7205-418C-8D1F-B0C44A0F4298}"/>
                </a:ext>
              </a:extLst>
            </p:cNvPr>
            <p:cNvCxnSpPr>
              <a:cxnSpLocks/>
              <a:stCxn id="316" idx="0"/>
            </p:cNvCxnSpPr>
            <p:nvPr/>
          </p:nvCxnSpPr>
          <p:spPr>
            <a:xfrm flipH="1" flipV="1">
              <a:off x="7790026" y="2857164"/>
              <a:ext cx="59712"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203DDFB2-B116-4DE1-AE71-78FA39161629}"/>
                </a:ext>
              </a:extLst>
            </p:cNvPr>
            <p:cNvCxnSpPr>
              <a:cxnSpLocks/>
              <a:stCxn id="317" idx="0"/>
            </p:cNvCxnSpPr>
            <p:nvPr/>
          </p:nvCxnSpPr>
          <p:spPr>
            <a:xfrm flipH="1" flipV="1">
              <a:off x="9572041" y="2860343"/>
              <a:ext cx="62864" cy="172816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1AB10BE0-293C-4EE5-8BEC-B86C478395E0}"/>
                </a:ext>
              </a:extLst>
            </p:cNvPr>
            <p:cNvCxnSpPr>
              <a:cxnSpLocks/>
              <a:stCxn id="313" idx="0"/>
              <a:endCxn id="309" idx="3"/>
            </p:cNvCxnSpPr>
            <p:nvPr/>
          </p:nvCxnSpPr>
          <p:spPr>
            <a:xfrm flipV="1">
              <a:off x="2293876" y="2791352"/>
              <a:ext cx="1403849"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EED96D00-56CB-444B-A547-2012C4623A2E}"/>
                </a:ext>
              </a:extLst>
            </p:cNvPr>
            <p:cNvCxnSpPr>
              <a:cxnSpLocks/>
              <a:stCxn id="313" idx="0"/>
              <a:endCxn id="310" idx="3"/>
            </p:cNvCxnSpPr>
            <p:nvPr/>
          </p:nvCxnSpPr>
          <p:spPr>
            <a:xfrm flipV="1">
              <a:off x="2293876" y="2791352"/>
              <a:ext cx="335603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0ECA35A8-1E82-442A-AB4B-533B94B8937C}"/>
                </a:ext>
              </a:extLst>
            </p:cNvPr>
            <p:cNvCxnSpPr>
              <a:cxnSpLocks/>
              <a:stCxn id="313" idx="0"/>
              <a:endCxn id="311" idx="3"/>
            </p:cNvCxnSpPr>
            <p:nvPr/>
          </p:nvCxnSpPr>
          <p:spPr>
            <a:xfrm flipV="1">
              <a:off x="2293876" y="2780812"/>
              <a:ext cx="530822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E4EA5F2E-1B5A-4838-923E-6C9FCD955D85}"/>
                </a:ext>
              </a:extLst>
            </p:cNvPr>
            <p:cNvCxnSpPr>
              <a:cxnSpLocks/>
              <a:stCxn id="313" idx="7"/>
              <a:endCxn id="312" idx="3"/>
            </p:cNvCxnSpPr>
            <p:nvPr/>
          </p:nvCxnSpPr>
          <p:spPr>
            <a:xfrm flipV="1">
              <a:off x="2478652" y="2783991"/>
              <a:ext cx="6908612" cy="187768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BD2CB0E4-74F0-4B96-BA5E-1B2875054990}"/>
                </a:ext>
              </a:extLst>
            </p:cNvPr>
            <p:cNvCxnSpPr>
              <a:cxnSpLocks/>
              <a:stCxn id="314" idx="0"/>
              <a:endCxn id="308" idx="5"/>
            </p:cNvCxnSpPr>
            <p:nvPr/>
          </p:nvCxnSpPr>
          <p:spPr>
            <a:xfrm flipH="1" flipV="1">
              <a:off x="2415787" y="2780812"/>
              <a:ext cx="1529579"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107CD9D-8C9F-43ED-8051-5E0245E95680}"/>
                </a:ext>
              </a:extLst>
            </p:cNvPr>
            <p:cNvCxnSpPr>
              <a:cxnSpLocks/>
              <a:stCxn id="314" idx="0"/>
              <a:endCxn id="310" idx="3"/>
            </p:cNvCxnSpPr>
            <p:nvPr/>
          </p:nvCxnSpPr>
          <p:spPr>
            <a:xfrm flipV="1">
              <a:off x="3945366" y="2791352"/>
              <a:ext cx="1704545"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229CFC1-01D6-4C98-9541-8B3E9A57C942}"/>
                </a:ext>
              </a:extLst>
            </p:cNvPr>
            <p:cNvCxnSpPr>
              <a:cxnSpLocks/>
              <a:stCxn id="314" idx="0"/>
              <a:endCxn id="311" idx="3"/>
            </p:cNvCxnSpPr>
            <p:nvPr/>
          </p:nvCxnSpPr>
          <p:spPr>
            <a:xfrm flipV="1">
              <a:off x="3945366" y="2780812"/>
              <a:ext cx="3656731"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E1CD8AF4-5BE3-43F4-9E12-3EA489EEF952}"/>
                </a:ext>
              </a:extLst>
            </p:cNvPr>
            <p:cNvCxnSpPr>
              <a:cxnSpLocks/>
              <a:stCxn id="314" idx="7"/>
              <a:endCxn id="312" idx="3"/>
            </p:cNvCxnSpPr>
            <p:nvPr/>
          </p:nvCxnSpPr>
          <p:spPr>
            <a:xfrm flipV="1">
              <a:off x="4130142" y="2783991"/>
              <a:ext cx="5257122" cy="18882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06E4D1EB-1365-4DCC-BE87-58E330377293}"/>
                </a:ext>
              </a:extLst>
            </p:cNvPr>
            <p:cNvCxnSpPr>
              <a:cxnSpLocks/>
              <a:stCxn id="315" idx="0"/>
              <a:endCxn id="312" idx="3"/>
            </p:cNvCxnSpPr>
            <p:nvPr/>
          </p:nvCxnSpPr>
          <p:spPr>
            <a:xfrm flipV="1">
              <a:off x="5897552" y="2783991"/>
              <a:ext cx="3489712" cy="18118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2935BB59-4F03-4BFD-B214-94865921CB24}"/>
                </a:ext>
              </a:extLst>
            </p:cNvPr>
            <p:cNvCxnSpPr>
              <a:cxnSpLocks/>
              <a:stCxn id="315" idx="0"/>
              <a:endCxn id="311" idx="3"/>
            </p:cNvCxnSpPr>
            <p:nvPr/>
          </p:nvCxnSpPr>
          <p:spPr>
            <a:xfrm flipV="1">
              <a:off x="5897552" y="2780812"/>
              <a:ext cx="170454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D3C20F7F-D2F5-4C26-B7EB-6147FDE274B5}"/>
                </a:ext>
              </a:extLst>
            </p:cNvPr>
            <p:cNvCxnSpPr>
              <a:cxnSpLocks/>
              <a:stCxn id="315" idx="1"/>
              <a:endCxn id="309" idx="5"/>
            </p:cNvCxnSpPr>
            <p:nvPr/>
          </p:nvCxnSpPr>
          <p:spPr>
            <a:xfrm flipH="1" flipV="1">
              <a:off x="4067277" y="2791352"/>
              <a:ext cx="1645499" cy="188086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B077AEBB-2168-4BD0-A981-ED55743BCC4D}"/>
                </a:ext>
              </a:extLst>
            </p:cNvPr>
            <p:cNvCxnSpPr>
              <a:cxnSpLocks/>
              <a:stCxn id="315" idx="0"/>
              <a:endCxn id="308" idx="5"/>
            </p:cNvCxnSpPr>
            <p:nvPr/>
          </p:nvCxnSpPr>
          <p:spPr>
            <a:xfrm flipH="1" flipV="1">
              <a:off x="2415787" y="2780812"/>
              <a:ext cx="3481765" cy="181505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97BA5BF3-EB90-413C-A485-720BE02F1039}"/>
                </a:ext>
              </a:extLst>
            </p:cNvPr>
            <p:cNvCxnSpPr>
              <a:cxnSpLocks/>
              <a:stCxn id="316" idx="0"/>
              <a:endCxn id="312" idx="4"/>
            </p:cNvCxnSpPr>
            <p:nvPr/>
          </p:nvCxnSpPr>
          <p:spPr>
            <a:xfrm flipV="1">
              <a:off x="7849738" y="2860345"/>
              <a:ext cx="1722302" cy="172498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194F5151-71FA-4A6F-A3F6-01E180F4B027}"/>
                </a:ext>
              </a:extLst>
            </p:cNvPr>
            <p:cNvCxnSpPr>
              <a:cxnSpLocks/>
              <a:stCxn id="316" idx="0"/>
              <a:endCxn id="308" idx="5"/>
            </p:cNvCxnSpPr>
            <p:nvPr/>
          </p:nvCxnSpPr>
          <p:spPr>
            <a:xfrm flipH="1" flipV="1">
              <a:off x="2415787" y="2780812"/>
              <a:ext cx="5433951" cy="180451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8" name="Straight Arrow Connector 337">
              <a:extLst>
                <a:ext uri="{FF2B5EF4-FFF2-40B4-BE49-F238E27FC236}">
                  <a16:creationId xmlns:a16="http://schemas.microsoft.com/office/drawing/2014/main" id="{E6F34ECE-F260-4D5D-AC0C-498CFF87DD85}"/>
                </a:ext>
              </a:extLst>
            </p:cNvPr>
            <p:cNvCxnSpPr>
              <a:cxnSpLocks/>
              <a:stCxn id="316" idx="1"/>
              <a:endCxn id="309" idx="5"/>
            </p:cNvCxnSpPr>
            <p:nvPr/>
          </p:nvCxnSpPr>
          <p:spPr>
            <a:xfrm flipH="1" flipV="1">
              <a:off x="4067277" y="2791352"/>
              <a:ext cx="3597685" cy="187032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39" name="Straight Arrow Connector 338">
              <a:extLst>
                <a:ext uri="{FF2B5EF4-FFF2-40B4-BE49-F238E27FC236}">
                  <a16:creationId xmlns:a16="http://schemas.microsoft.com/office/drawing/2014/main" id="{B4C9CAD7-4B0C-4968-830B-83553D5EE65D}"/>
                </a:ext>
              </a:extLst>
            </p:cNvPr>
            <p:cNvCxnSpPr>
              <a:cxnSpLocks/>
              <a:stCxn id="316" idx="0"/>
              <a:endCxn id="310" idx="5"/>
            </p:cNvCxnSpPr>
            <p:nvPr/>
          </p:nvCxnSpPr>
          <p:spPr>
            <a:xfrm flipH="1" flipV="1">
              <a:off x="6019463" y="2791352"/>
              <a:ext cx="1830275" cy="1793974"/>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0" name="Straight Arrow Connector 339">
              <a:extLst>
                <a:ext uri="{FF2B5EF4-FFF2-40B4-BE49-F238E27FC236}">
                  <a16:creationId xmlns:a16="http://schemas.microsoft.com/office/drawing/2014/main" id="{7C67A873-6D5B-490B-8027-6626B5DF39E0}"/>
                </a:ext>
              </a:extLst>
            </p:cNvPr>
            <p:cNvCxnSpPr>
              <a:cxnSpLocks/>
              <a:stCxn id="317" idx="0"/>
              <a:endCxn id="310" idx="5"/>
            </p:cNvCxnSpPr>
            <p:nvPr/>
          </p:nvCxnSpPr>
          <p:spPr>
            <a:xfrm flipH="1" flipV="1">
              <a:off x="6019463" y="2791352"/>
              <a:ext cx="3615442" cy="179715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1" name="Straight Arrow Connector 340">
              <a:extLst>
                <a:ext uri="{FF2B5EF4-FFF2-40B4-BE49-F238E27FC236}">
                  <a16:creationId xmlns:a16="http://schemas.microsoft.com/office/drawing/2014/main" id="{4F0307FA-FD73-4807-B211-E38FC2E2C4DA}"/>
                </a:ext>
              </a:extLst>
            </p:cNvPr>
            <p:cNvCxnSpPr>
              <a:cxnSpLocks/>
              <a:stCxn id="317" idx="1"/>
              <a:endCxn id="309" idx="5"/>
            </p:cNvCxnSpPr>
            <p:nvPr/>
          </p:nvCxnSpPr>
          <p:spPr>
            <a:xfrm flipH="1" flipV="1">
              <a:off x="4067277" y="2791352"/>
              <a:ext cx="5382852" cy="187350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2" name="Straight Arrow Connector 341">
              <a:extLst>
                <a:ext uri="{FF2B5EF4-FFF2-40B4-BE49-F238E27FC236}">
                  <a16:creationId xmlns:a16="http://schemas.microsoft.com/office/drawing/2014/main" id="{5AEEDEBE-E6AB-409A-88F3-E27D97BE4376}"/>
                </a:ext>
              </a:extLst>
            </p:cNvPr>
            <p:cNvCxnSpPr>
              <a:cxnSpLocks/>
              <a:stCxn id="317" idx="1"/>
              <a:endCxn id="308" idx="5"/>
            </p:cNvCxnSpPr>
            <p:nvPr/>
          </p:nvCxnSpPr>
          <p:spPr>
            <a:xfrm flipH="1" flipV="1">
              <a:off x="2415787" y="2780812"/>
              <a:ext cx="7034342" cy="188404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43" name="Straight Arrow Connector 342">
              <a:extLst>
                <a:ext uri="{FF2B5EF4-FFF2-40B4-BE49-F238E27FC236}">
                  <a16:creationId xmlns:a16="http://schemas.microsoft.com/office/drawing/2014/main" id="{3195459D-D7B3-49F9-AED0-09C769405A2F}"/>
                </a:ext>
              </a:extLst>
            </p:cNvPr>
            <p:cNvCxnSpPr>
              <a:cxnSpLocks/>
              <a:stCxn id="317" idx="0"/>
              <a:endCxn id="311" idx="5"/>
            </p:cNvCxnSpPr>
            <p:nvPr/>
          </p:nvCxnSpPr>
          <p:spPr>
            <a:xfrm flipH="1" flipV="1">
              <a:off x="7971649" y="2780812"/>
              <a:ext cx="1663256" cy="180769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grpSp>
      <p:sp>
        <p:nvSpPr>
          <p:cNvPr id="344" name="TextBox 343">
            <a:extLst>
              <a:ext uri="{FF2B5EF4-FFF2-40B4-BE49-F238E27FC236}">
                <a16:creationId xmlns:a16="http://schemas.microsoft.com/office/drawing/2014/main" id="{05EAE85B-C3D7-4AE4-BCD2-ED4A123A36ED}"/>
              </a:ext>
            </a:extLst>
          </p:cNvPr>
          <p:cNvSpPr txBox="1"/>
          <p:nvPr/>
        </p:nvSpPr>
        <p:spPr>
          <a:xfrm>
            <a:off x="10703859" y="3552307"/>
            <a:ext cx="1382445" cy="461665"/>
          </a:xfrm>
          <a:prstGeom prst="rect">
            <a:avLst/>
          </a:prstGeom>
          <a:noFill/>
        </p:spPr>
        <p:txBody>
          <a:bodyPr wrap="square" rtlCol="0">
            <a:spAutoFit/>
          </a:bodyPr>
          <a:lstStyle/>
          <a:p>
            <a:pPr algn="ctr"/>
            <a:r>
              <a:rPr lang="en-US" sz="2400" dirty="0"/>
              <a:t>Inference</a:t>
            </a:r>
            <a:endParaRPr lang="en-US" sz="2400" b="1" dirty="0"/>
          </a:p>
        </p:txBody>
      </p:sp>
      <p:sp>
        <p:nvSpPr>
          <p:cNvPr id="345" name="Arrow: Right 344">
            <a:extLst>
              <a:ext uri="{FF2B5EF4-FFF2-40B4-BE49-F238E27FC236}">
                <a16:creationId xmlns:a16="http://schemas.microsoft.com/office/drawing/2014/main" id="{E754818C-98AE-42C6-ADF2-2CF704A9C316}"/>
              </a:ext>
            </a:extLst>
          </p:cNvPr>
          <p:cNvSpPr/>
          <p:nvPr/>
        </p:nvSpPr>
        <p:spPr>
          <a:xfrm>
            <a:off x="1846947" y="344912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Arrow: Right 345">
            <a:extLst>
              <a:ext uri="{FF2B5EF4-FFF2-40B4-BE49-F238E27FC236}">
                <a16:creationId xmlns:a16="http://schemas.microsoft.com/office/drawing/2014/main" id="{77B7A9DF-A375-4BD3-AEE8-9D2B369D659C}"/>
              </a:ext>
            </a:extLst>
          </p:cNvPr>
          <p:cNvSpPr/>
          <p:nvPr/>
        </p:nvSpPr>
        <p:spPr>
          <a:xfrm>
            <a:off x="4719420" y="3502473"/>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Arrow: Right 346">
            <a:extLst>
              <a:ext uri="{FF2B5EF4-FFF2-40B4-BE49-F238E27FC236}">
                <a16:creationId xmlns:a16="http://schemas.microsoft.com/office/drawing/2014/main" id="{B9BC9476-D661-4EFD-A3B6-4062E466E0E5}"/>
              </a:ext>
            </a:extLst>
          </p:cNvPr>
          <p:cNvSpPr/>
          <p:nvPr/>
        </p:nvSpPr>
        <p:spPr>
          <a:xfrm>
            <a:off x="8988080" y="3588887"/>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Arrow: Right 347">
            <a:extLst>
              <a:ext uri="{FF2B5EF4-FFF2-40B4-BE49-F238E27FC236}">
                <a16:creationId xmlns:a16="http://schemas.microsoft.com/office/drawing/2014/main" id="{0818C0F0-3255-4888-B365-648FC3A68F2A}"/>
              </a:ext>
            </a:extLst>
          </p:cNvPr>
          <p:cNvSpPr/>
          <p:nvPr/>
        </p:nvSpPr>
        <p:spPr>
          <a:xfrm>
            <a:off x="10516885" y="3568984"/>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Arrow: Right 348">
            <a:extLst>
              <a:ext uri="{FF2B5EF4-FFF2-40B4-BE49-F238E27FC236}">
                <a16:creationId xmlns:a16="http://schemas.microsoft.com/office/drawing/2014/main" id="{507B0617-A3CD-4F8E-ADCD-05D81C1D9C68}"/>
              </a:ext>
            </a:extLst>
          </p:cNvPr>
          <p:cNvSpPr/>
          <p:nvPr/>
        </p:nvSpPr>
        <p:spPr>
          <a:xfrm>
            <a:off x="8024726" y="3576345"/>
            <a:ext cx="218615" cy="4745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5220C6F3-5D84-4C97-B958-4C7E5D72218E}"/>
              </a:ext>
            </a:extLst>
          </p:cNvPr>
          <p:cNvSpPr/>
          <p:nvPr/>
        </p:nvSpPr>
        <p:spPr>
          <a:xfrm rot="16200000">
            <a:off x="7286809" y="3628865"/>
            <a:ext cx="2642183" cy="51655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Flatten feature map</a:t>
            </a:r>
          </a:p>
        </p:txBody>
      </p:sp>
      <p:sp>
        <p:nvSpPr>
          <p:cNvPr id="351" name="TextBox 350">
            <a:extLst>
              <a:ext uri="{FF2B5EF4-FFF2-40B4-BE49-F238E27FC236}">
                <a16:creationId xmlns:a16="http://schemas.microsoft.com/office/drawing/2014/main" id="{C9FCC78E-464C-41CB-B784-A09675EADD64}"/>
              </a:ext>
            </a:extLst>
          </p:cNvPr>
          <p:cNvSpPr txBox="1"/>
          <p:nvPr/>
        </p:nvSpPr>
        <p:spPr>
          <a:xfrm>
            <a:off x="9175505" y="5286371"/>
            <a:ext cx="1458338" cy="1569660"/>
          </a:xfrm>
          <a:prstGeom prst="rect">
            <a:avLst/>
          </a:prstGeom>
          <a:noFill/>
        </p:spPr>
        <p:txBody>
          <a:bodyPr wrap="square" rtlCol="0">
            <a:spAutoFit/>
          </a:bodyPr>
          <a:lstStyle/>
          <a:p>
            <a:r>
              <a:rPr lang="en-US" sz="2400" dirty="0"/>
              <a:t>Classifier</a:t>
            </a:r>
          </a:p>
          <a:p>
            <a:pPr marL="342900" indent="-342900">
              <a:buFontTx/>
              <a:buChar char="-"/>
            </a:pPr>
            <a:r>
              <a:rPr lang="en-US" sz="2400" dirty="0"/>
              <a:t>NN</a:t>
            </a:r>
          </a:p>
          <a:p>
            <a:pPr marL="342900" indent="-342900">
              <a:buFontTx/>
              <a:buChar char="-"/>
            </a:pPr>
            <a:r>
              <a:rPr lang="en-US" sz="2400" dirty="0"/>
              <a:t>SVM</a:t>
            </a:r>
          </a:p>
          <a:p>
            <a:pPr marL="342900" indent="-342900">
              <a:buFontTx/>
              <a:buChar char="-"/>
            </a:pPr>
            <a:r>
              <a:rPr lang="en-US" sz="2400" dirty="0"/>
              <a:t>Etc.</a:t>
            </a:r>
          </a:p>
        </p:txBody>
      </p:sp>
    </p:spTree>
    <p:extLst>
      <p:ext uri="{BB962C8B-B14F-4D97-AF65-F5344CB8AC3E}">
        <p14:creationId xmlns:p14="http://schemas.microsoft.com/office/powerpoint/2010/main" val="3860941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6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6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0"/>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0"/>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81"/>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82"/>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85"/>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2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3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3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32"/>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3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3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35"/>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36"/>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37"/>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38"/>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39"/>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40"/>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41"/>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24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3"/>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44"/>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246"/>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47"/>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48"/>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49"/>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50"/>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251"/>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252"/>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25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254"/>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5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56"/>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257"/>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58"/>
                                        </p:tgtEl>
                                        <p:attrNameLst>
                                          <p:attrName>style.visibility</p:attrName>
                                        </p:attrNameLst>
                                      </p:cBhvr>
                                      <p:to>
                                        <p:strVal val="visible"/>
                                      </p:to>
                                    </p:set>
                                  </p:childTnLst>
                                </p:cTn>
                              </p:par>
                              <p:par>
                                <p:cTn id="147" presetID="1" presetClass="entr" presetSubtype="0" fill="hold" nodeType="withEffect">
                                  <p:stCondLst>
                                    <p:cond delay="0"/>
                                  </p:stCondLst>
                                  <p:childTnLst>
                                    <p:set>
                                      <p:cBhvr>
                                        <p:cTn id="148" dur="1" fill="hold">
                                          <p:stCondLst>
                                            <p:cond delay="0"/>
                                          </p:stCondLst>
                                        </p:cTn>
                                        <p:tgtEl>
                                          <p:spTgt spid="259"/>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260"/>
                                        </p:tgtEl>
                                        <p:attrNameLst>
                                          <p:attrName>style.visibility</p:attrName>
                                        </p:attrNameLst>
                                      </p:cBhvr>
                                      <p:to>
                                        <p:strVal val="visible"/>
                                      </p:to>
                                    </p:set>
                                  </p:childTnLst>
                                </p:cTn>
                              </p:par>
                              <p:par>
                                <p:cTn id="151" presetID="1" presetClass="entr" presetSubtype="0" fill="hold" nodeType="withEffect">
                                  <p:stCondLst>
                                    <p:cond delay="0"/>
                                  </p:stCondLst>
                                  <p:childTnLst>
                                    <p:set>
                                      <p:cBhvr>
                                        <p:cTn id="152" dur="1" fill="hold">
                                          <p:stCondLst>
                                            <p:cond delay="0"/>
                                          </p:stCondLst>
                                        </p:cTn>
                                        <p:tgtEl>
                                          <p:spTgt spid="261"/>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262"/>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263"/>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26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265"/>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266"/>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267"/>
                                        </p:tgtEl>
                                        <p:attrNameLst>
                                          <p:attrName>style.visibility</p:attrName>
                                        </p:attrNameLst>
                                      </p:cBhvr>
                                      <p:to>
                                        <p:strVal val="visible"/>
                                      </p:to>
                                    </p:set>
                                  </p:childTnLst>
                                </p:cTn>
                              </p:par>
                              <p:par>
                                <p:cTn id="165" presetID="1" presetClass="entr" presetSubtype="0" fill="hold" nodeType="withEffect">
                                  <p:stCondLst>
                                    <p:cond delay="0"/>
                                  </p:stCondLst>
                                  <p:childTnLst>
                                    <p:set>
                                      <p:cBhvr>
                                        <p:cTn id="166" dur="1" fill="hold">
                                          <p:stCondLst>
                                            <p:cond delay="0"/>
                                          </p:stCondLst>
                                        </p:cTn>
                                        <p:tgtEl>
                                          <p:spTgt spid="268"/>
                                        </p:tgtEl>
                                        <p:attrNameLst>
                                          <p:attrName>style.visibility</p:attrName>
                                        </p:attrNameLst>
                                      </p:cBhvr>
                                      <p:to>
                                        <p:strVal val="visible"/>
                                      </p:to>
                                    </p:set>
                                  </p:childTnLst>
                                </p:cTn>
                              </p:par>
                              <p:par>
                                <p:cTn id="167" presetID="1" presetClass="entr" presetSubtype="0" fill="hold" nodeType="withEffect">
                                  <p:stCondLst>
                                    <p:cond delay="0"/>
                                  </p:stCondLst>
                                  <p:childTnLst>
                                    <p:set>
                                      <p:cBhvr>
                                        <p:cTn id="168" dur="1" fill="hold">
                                          <p:stCondLst>
                                            <p:cond delay="0"/>
                                          </p:stCondLst>
                                        </p:cTn>
                                        <p:tgtEl>
                                          <p:spTgt spid="269"/>
                                        </p:tgtEl>
                                        <p:attrNameLst>
                                          <p:attrName>style.visibility</p:attrName>
                                        </p:attrNameLst>
                                      </p:cBhvr>
                                      <p:to>
                                        <p:strVal val="visible"/>
                                      </p:to>
                                    </p:set>
                                  </p:childTnLst>
                                </p:cTn>
                              </p:par>
                              <p:par>
                                <p:cTn id="169" presetID="1" presetClass="entr" presetSubtype="0" fill="hold" nodeType="withEffect">
                                  <p:stCondLst>
                                    <p:cond delay="0"/>
                                  </p:stCondLst>
                                  <p:childTnLst>
                                    <p:set>
                                      <p:cBhvr>
                                        <p:cTn id="170" dur="1" fill="hold">
                                          <p:stCondLst>
                                            <p:cond delay="0"/>
                                          </p:stCondLst>
                                        </p:cTn>
                                        <p:tgtEl>
                                          <p:spTgt spid="270"/>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271"/>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272"/>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273"/>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27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75"/>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276"/>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277"/>
                                        </p:tgtEl>
                                        <p:attrNameLst>
                                          <p:attrName>style.visibility</p:attrName>
                                        </p:attrNameLst>
                                      </p:cBhvr>
                                      <p:to>
                                        <p:strVal val="visible"/>
                                      </p:to>
                                    </p:set>
                                  </p:childTnLst>
                                </p:cTn>
                              </p:par>
                              <p:par>
                                <p:cTn id="185" presetID="1" presetClass="entr" presetSubtype="0" fill="hold" nodeType="withEffect">
                                  <p:stCondLst>
                                    <p:cond delay="0"/>
                                  </p:stCondLst>
                                  <p:childTnLst>
                                    <p:set>
                                      <p:cBhvr>
                                        <p:cTn id="186" dur="1" fill="hold">
                                          <p:stCondLst>
                                            <p:cond delay="0"/>
                                          </p:stCondLst>
                                        </p:cTn>
                                        <p:tgtEl>
                                          <p:spTgt spid="278"/>
                                        </p:tgtEl>
                                        <p:attrNameLst>
                                          <p:attrName>style.visibility</p:attrName>
                                        </p:attrNameLst>
                                      </p:cBhvr>
                                      <p:to>
                                        <p:strVal val="visible"/>
                                      </p:to>
                                    </p:set>
                                  </p:childTnLst>
                                </p:cTn>
                              </p:par>
                              <p:par>
                                <p:cTn id="187" presetID="1" presetClass="entr" presetSubtype="0" fill="hold" nodeType="withEffect">
                                  <p:stCondLst>
                                    <p:cond delay="0"/>
                                  </p:stCondLst>
                                  <p:childTnLst>
                                    <p:set>
                                      <p:cBhvr>
                                        <p:cTn id="188" dur="1" fill="hold">
                                          <p:stCondLst>
                                            <p:cond delay="0"/>
                                          </p:stCondLst>
                                        </p:cTn>
                                        <p:tgtEl>
                                          <p:spTgt spid="279"/>
                                        </p:tgtEl>
                                        <p:attrNameLst>
                                          <p:attrName>style.visibility</p:attrName>
                                        </p:attrNameLst>
                                      </p:cBhvr>
                                      <p:to>
                                        <p:strVal val="visible"/>
                                      </p:to>
                                    </p:set>
                                  </p:childTnLst>
                                </p:cTn>
                              </p:par>
                              <p:par>
                                <p:cTn id="189" presetID="1" presetClass="entr" presetSubtype="0" fill="hold" nodeType="withEffect">
                                  <p:stCondLst>
                                    <p:cond delay="0"/>
                                  </p:stCondLst>
                                  <p:childTnLst>
                                    <p:set>
                                      <p:cBhvr>
                                        <p:cTn id="190" dur="1" fill="hold">
                                          <p:stCondLst>
                                            <p:cond delay="0"/>
                                          </p:stCondLst>
                                        </p:cTn>
                                        <p:tgtEl>
                                          <p:spTgt spid="280"/>
                                        </p:tgtEl>
                                        <p:attrNameLst>
                                          <p:attrName>style.visibility</p:attrName>
                                        </p:attrNameLst>
                                      </p:cBhvr>
                                      <p:to>
                                        <p:strVal val="visible"/>
                                      </p:to>
                                    </p:set>
                                  </p:childTnLst>
                                </p:cTn>
                              </p:par>
                              <p:par>
                                <p:cTn id="191" presetID="1" presetClass="entr" presetSubtype="0" fill="hold" nodeType="withEffect">
                                  <p:stCondLst>
                                    <p:cond delay="0"/>
                                  </p:stCondLst>
                                  <p:childTnLst>
                                    <p:set>
                                      <p:cBhvr>
                                        <p:cTn id="192" dur="1" fill="hold">
                                          <p:stCondLst>
                                            <p:cond delay="0"/>
                                          </p:stCondLst>
                                        </p:cTn>
                                        <p:tgtEl>
                                          <p:spTgt spid="281"/>
                                        </p:tgtEl>
                                        <p:attrNameLst>
                                          <p:attrName>style.visibility</p:attrName>
                                        </p:attrNameLst>
                                      </p:cBhvr>
                                      <p:to>
                                        <p:strVal val="visible"/>
                                      </p:to>
                                    </p:set>
                                  </p:childTnLst>
                                </p:cTn>
                              </p:par>
                              <p:par>
                                <p:cTn id="193" presetID="1" presetClass="entr" presetSubtype="0" fill="hold" nodeType="withEffect">
                                  <p:stCondLst>
                                    <p:cond delay="0"/>
                                  </p:stCondLst>
                                  <p:childTnLst>
                                    <p:set>
                                      <p:cBhvr>
                                        <p:cTn id="194" dur="1" fill="hold">
                                          <p:stCondLst>
                                            <p:cond delay="0"/>
                                          </p:stCondLst>
                                        </p:cTn>
                                        <p:tgtEl>
                                          <p:spTgt spid="28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283"/>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84"/>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85"/>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86"/>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287"/>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288"/>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89"/>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90"/>
                                        </p:tgtEl>
                                        <p:attrNameLst>
                                          <p:attrName>style.visibility</p:attrName>
                                        </p:attrNameLst>
                                      </p:cBhvr>
                                      <p:to>
                                        <p:strVal val="visible"/>
                                      </p:to>
                                    </p:set>
                                  </p:childTnLst>
                                </p:cTn>
                              </p:par>
                              <p:par>
                                <p:cTn id="211" presetID="1" presetClass="entr" presetSubtype="0" fill="hold" nodeType="withEffect">
                                  <p:stCondLst>
                                    <p:cond delay="0"/>
                                  </p:stCondLst>
                                  <p:childTnLst>
                                    <p:set>
                                      <p:cBhvr>
                                        <p:cTn id="212" dur="1" fill="hold">
                                          <p:stCondLst>
                                            <p:cond delay="0"/>
                                          </p:stCondLst>
                                        </p:cTn>
                                        <p:tgtEl>
                                          <p:spTgt spid="291"/>
                                        </p:tgtEl>
                                        <p:attrNameLst>
                                          <p:attrName>style.visibility</p:attrName>
                                        </p:attrNameLst>
                                      </p:cBhvr>
                                      <p:to>
                                        <p:strVal val="visible"/>
                                      </p:to>
                                    </p:set>
                                  </p:childTnLst>
                                </p:cTn>
                              </p:par>
                              <p:par>
                                <p:cTn id="213" presetID="1" presetClass="entr" presetSubtype="0" fill="hold" nodeType="withEffect">
                                  <p:stCondLst>
                                    <p:cond delay="0"/>
                                  </p:stCondLst>
                                  <p:childTnLst>
                                    <p:set>
                                      <p:cBhvr>
                                        <p:cTn id="214" dur="1" fill="hold">
                                          <p:stCondLst>
                                            <p:cond delay="0"/>
                                          </p:stCondLst>
                                        </p:cTn>
                                        <p:tgtEl>
                                          <p:spTgt spid="292"/>
                                        </p:tgtEl>
                                        <p:attrNameLst>
                                          <p:attrName>style.visibility</p:attrName>
                                        </p:attrNameLst>
                                      </p:cBhvr>
                                      <p:to>
                                        <p:strVal val="visible"/>
                                      </p:to>
                                    </p:set>
                                  </p:childTnLst>
                                </p:cTn>
                              </p:par>
                              <p:par>
                                <p:cTn id="215" presetID="1" presetClass="entr" presetSubtype="0" fill="hold" nodeType="withEffect">
                                  <p:stCondLst>
                                    <p:cond delay="0"/>
                                  </p:stCondLst>
                                  <p:childTnLst>
                                    <p:set>
                                      <p:cBhvr>
                                        <p:cTn id="216" dur="1" fill="hold">
                                          <p:stCondLst>
                                            <p:cond delay="0"/>
                                          </p:stCondLst>
                                        </p:cTn>
                                        <p:tgtEl>
                                          <p:spTgt spid="293"/>
                                        </p:tgtEl>
                                        <p:attrNameLst>
                                          <p:attrName>style.visibility</p:attrName>
                                        </p:attrNameLst>
                                      </p:cBhvr>
                                      <p:to>
                                        <p:strVal val="visible"/>
                                      </p:to>
                                    </p:set>
                                  </p:childTnLst>
                                </p:cTn>
                              </p:par>
                              <p:par>
                                <p:cTn id="217" presetID="1" presetClass="entr" presetSubtype="0" fill="hold" nodeType="withEffect">
                                  <p:stCondLst>
                                    <p:cond delay="0"/>
                                  </p:stCondLst>
                                  <p:childTnLst>
                                    <p:set>
                                      <p:cBhvr>
                                        <p:cTn id="218" dur="1" fill="hold">
                                          <p:stCondLst>
                                            <p:cond delay="0"/>
                                          </p:stCondLst>
                                        </p:cTn>
                                        <p:tgtEl>
                                          <p:spTgt spid="294"/>
                                        </p:tgtEl>
                                        <p:attrNameLst>
                                          <p:attrName>style.visibility</p:attrName>
                                        </p:attrNameLst>
                                      </p:cBhvr>
                                      <p:to>
                                        <p:strVal val="visible"/>
                                      </p:to>
                                    </p:set>
                                  </p:childTnLst>
                                </p:cTn>
                              </p:par>
                              <p:par>
                                <p:cTn id="219" presetID="1" presetClass="entr" presetSubtype="0" fill="hold" nodeType="withEffect">
                                  <p:stCondLst>
                                    <p:cond delay="0"/>
                                  </p:stCondLst>
                                  <p:childTnLst>
                                    <p:set>
                                      <p:cBhvr>
                                        <p:cTn id="220" dur="1" fill="hold">
                                          <p:stCondLst>
                                            <p:cond delay="0"/>
                                          </p:stCondLst>
                                        </p:cTn>
                                        <p:tgtEl>
                                          <p:spTgt spid="29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96"/>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97"/>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298"/>
                                        </p:tgtEl>
                                        <p:attrNameLst>
                                          <p:attrName>style.visibility</p:attrName>
                                        </p:attrNameLst>
                                      </p:cBhvr>
                                      <p:to>
                                        <p:strVal val="visible"/>
                                      </p:to>
                                    </p:set>
                                  </p:childTnLst>
                                </p:cTn>
                              </p:par>
                              <p:par>
                                <p:cTn id="227" presetID="1" presetClass="entr" presetSubtype="0" fill="hold" grpId="0" nodeType="withEffect">
                                  <p:stCondLst>
                                    <p:cond delay="0"/>
                                  </p:stCondLst>
                                  <p:childTnLst>
                                    <p:set>
                                      <p:cBhvr>
                                        <p:cTn id="228" dur="1" fill="hold">
                                          <p:stCondLst>
                                            <p:cond delay="0"/>
                                          </p:stCondLst>
                                        </p:cTn>
                                        <p:tgtEl>
                                          <p:spTgt spid="299"/>
                                        </p:tgtEl>
                                        <p:attrNameLst>
                                          <p:attrName>style.visibility</p:attrName>
                                        </p:attrNameLst>
                                      </p:cBhvr>
                                      <p:to>
                                        <p:strVal val="visible"/>
                                      </p:to>
                                    </p:set>
                                  </p:childTnLst>
                                </p:cTn>
                              </p:par>
                              <p:par>
                                <p:cTn id="229" presetID="1" presetClass="entr" presetSubtype="0" fill="hold" grpId="0" nodeType="withEffect">
                                  <p:stCondLst>
                                    <p:cond delay="0"/>
                                  </p:stCondLst>
                                  <p:childTnLst>
                                    <p:set>
                                      <p:cBhvr>
                                        <p:cTn id="230" dur="1" fill="hold">
                                          <p:stCondLst>
                                            <p:cond delay="0"/>
                                          </p:stCondLst>
                                        </p:cTn>
                                        <p:tgtEl>
                                          <p:spTgt spid="34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349"/>
                                        </p:tgtEl>
                                        <p:attrNameLst>
                                          <p:attrName>style.visibility</p:attrName>
                                        </p:attrNameLst>
                                      </p:cBhvr>
                                      <p:to>
                                        <p:strVal val="visible"/>
                                      </p:to>
                                    </p:set>
                                  </p:childTnLst>
                                </p:cTn>
                              </p:par>
                              <p:par>
                                <p:cTn id="235" presetID="1" presetClass="entr" presetSubtype="0" fill="hold" grpId="0" nodeType="withEffect">
                                  <p:stCondLst>
                                    <p:cond delay="0"/>
                                  </p:stCondLst>
                                  <p:childTnLst>
                                    <p:set>
                                      <p:cBhvr>
                                        <p:cTn id="236" dur="1" fill="hold">
                                          <p:stCondLst>
                                            <p:cond delay="0"/>
                                          </p:stCondLst>
                                        </p:cTn>
                                        <p:tgtEl>
                                          <p:spTgt spid="350"/>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ntr" presetSubtype="0" fill="hold" nodeType="clickEffect">
                                  <p:stCondLst>
                                    <p:cond delay="0"/>
                                  </p:stCondLst>
                                  <p:childTnLst>
                                    <p:set>
                                      <p:cBhvr>
                                        <p:cTn id="240" dur="1" fill="hold">
                                          <p:stCondLst>
                                            <p:cond delay="0"/>
                                          </p:stCondLst>
                                        </p:cTn>
                                        <p:tgtEl>
                                          <p:spTgt spid="307"/>
                                        </p:tgtEl>
                                        <p:attrNameLst>
                                          <p:attrName>style.visibility</p:attrName>
                                        </p:attrNameLst>
                                      </p:cBhvr>
                                      <p:to>
                                        <p:strVal val="visible"/>
                                      </p:to>
                                    </p:set>
                                  </p:childTnLst>
                                </p:cTn>
                              </p:par>
                              <p:par>
                                <p:cTn id="241" presetID="1" presetClass="entr" presetSubtype="0" fill="hold" grpId="0" nodeType="withEffect">
                                  <p:stCondLst>
                                    <p:cond delay="0"/>
                                  </p:stCondLst>
                                  <p:childTnLst>
                                    <p:set>
                                      <p:cBhvr>
                                        <p:cTn id="242" dur="1" fill="hold">
                                          <p:stCondLst>
                                            <p:cond delay="0"/>
                                          </p:stCondLst>
                                        </p:cTn>
                                        <p:tgtEl>
                                          <p:spTgt spid="347"/>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35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344"/>
                                        </p:tgtEl>
                                        <p:attrNameLst>
                                          <p:attrName>style.visibility</p:attrName>
                                        </p:attrNameLst>
                                      </p:cBhvr>
                                      <p:to>
                                        <p:strVal val="visible"/>
                                      </p:to>
                                    </p:set>
                                  </p:childTnLst>
                                </p:cTn>
                              </p:par>
                              <p:par>
                                <p:cTn id="249" presetID="1" presetClass="entr" presetSubtype="0" fill="hold" grpId="0" nodeType="withEffect">
                                  <p:stCondLst>
                                    <p:cond delay="0"/>
                                  </p:stCondLst>
                                  <p:childTnLst>
                                    <p:set>
                                      <p:cBhvr>
                                        <p:cTn id="250" dur="1" fill="hold">
                                          <p:stCondLst>
                                            <p:cond delay="0"/>
                                          </p:stCondLst>
                                        </p:cTn>
                                        <p:tgtEl>
                                          <p:spTgt spid="3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9" grpId="0"/>
      <p:bldP spid="301" grpId="0" animBg="1"/>
      <p:bldP spid="302" grpId="0" animBg="1"/>
      <p:bldP spid="303" grpId="0" animBg="1"/>
      <p:bldP spid="304" grpId="0" animBg="1"/>
      <p:bldP spid="305" grpId="0"/>
      <p:bldP spid="306" grpId="0"/>
      <p:bldP spid="344" grpId="0"/>
      <p:bldP spid="345" grpId="0" animBg="1"/>
      <p:bldP spid="346" grpId="0" animBg="1"/>
      <p:bldP spid="347" grpId="0" animBg="1"/>
      <p:bldP spid="348" grpId="0" animBg="1"/>
      <p:bldP spid="349" grpId="0" animBg="1"/>
      <p:bldP spid="350" grpId="0" animBg="1"/>
      <p:bldP spid="351"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447043" y="1043654"/>
            <a:ext cx="4555548" cy="5642594"/>
          </a:xfrm>
        </p:spPr>
        <p:txBody>
          <a:bodyPr/>
          <a:lstStyle/>
          <a:p>
            <a:pPr marL="0" indent="0">
              <a:buNone/>
            </a:pPr>
            <a:r>
              <a:rPr lang="en-US" sz="2800" dirty="0">
                <a:latin typeface="+mn-lt"/>
              </a:rPr>
              <a:t>One possible transfer learning workflow</a:t>
            </a:r>
          </a:p>
          <a:p>
            <a:pPr>
              <a:buFont typeface="Arial" panose="020B0604020202020204" pitchFamily="34" charset="0"/>
              <a:buChar char="•"/>
            </a:pPr>
            <a:r>
              <a:rPr lang="en-US" sz="2800" dirty="0">
                <a:latin typeface="+mn-lt"/>
              </a:rPr>
              <a:t>Workflow must fit problem!</a:t>
            </a:r>
          </a:p>
          <a:p>
            <a:pPr>
              <a:buFont typeface="Arial" panose="020B0604020202020204" pitchFamily="34" charset="0"/>
              <a:buChar char="•"/>
            </a:pPr>
            <a:r>
              <a:rPr lang="en-US" sz="2800" dirty="0">
                <a:latin typeface="+mn-lt"/>
              </a:rPr>
              <a:t>First test is model is adequate as is</a:t>
            </a:r>
          </a:p>
          <a:p>
            <a:pPr>
              <a:buFont typeface="Arial" panose="020B0604020202020204" pitchFamily="34" charset="0"/>
              <a:buChar char="•"/>
            </a:pPr>
            <a:r>
              <a:rPr lang="en-US" sz="2800" dirty="0">
                <a:latin typeface="+mn-lt"/>
              </a:rPr>
              <a:t>If not, try tuning the classifier alone – feature map frozen </a:t>
            </a:r>
          </a:p>
          <a:p>
            <a:pPr>
              <a:buFont typeface="Arial" panose="020B0604020202020204" pitchFamily="34" charset="0"/>
              <a:buChar char="•"/>
            </a:pPr>
            <a:r>
              <a:rPr lang="en-US" sz="2800" dirty="0">
                <a:latin typeface="+mn-lt"/>
              </a:rPr>
              <a:t>Finally tune convolutional and classifier layers together if required </a:t>
            </a:r>
          </a:p>
          <a:p>
            <a:pPr marL="0" indent="0">
              <a:buNone/>
            </a:pPr>
            <a:endParaRPr lang="en-US" sz="2400" dirty="0">
              <a:latin typeface="+mn-lt"/>
            </a:endParaRPr>
          </a:p>
        </p:txBody>
      </p:sp>
      <p:sp>
        <p:nvSpPr>
          <p:cNvPr id="15" name="Flowchart: Process 14">
            <a:extLst>
              <a:ext uri="{FF2B5EF4-FFF2-40B4-BE49-F238E27FC236}">
                <a16:creationId xmlns:a16="http://schemas.microsoft.com/office/drawing/2014/main" id="{CFA5EE59-2B99-4DD5-A05C-A0797354D93D}"/>
              </a:ext>
            </a:extLst>
          </p:cNvPr>
          <p:cNvSpPr/>
          <p:nvPr/>
        </p:nvSpPr>
        <p:spPr>
          <a:xfrm>
            <a:off x="6210111" y="3407722"/>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classifier weights</a:t>
            </a:r>
          </a:p>
        </p:txBody>
      </p:sp>
      <p:sp>
        <p:nvSpPr>
          <p:cNvPr id="16" name="Flowchart: Preparation 15">
            <a:extLst>
              <a:ext uri="{FF2B5EF4-FFF2-40B4-BE49-F238E27FC236}">
                <a16:creationId xmlns:a16="http://schemas.microsoft.com/office/drawing/2014/main" id="{BB5E87FF-20F3-401D-B297-471E379DD391}"/>
              </a:ext>
            </a:extLst>
          </p:cNvPr>
          <p:cNvSpPr/>
          <p:nvPr/>
        </p:nvSpPr>
        <p:spPr>
          <a:xfrm>
            <a:off x="5761863" y="665860"/>
            <a:ext cx="4015619" cy="374203"/>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Freeze all weights</a:t>
            </a:r>
            <a:endParaRPr lang="en-US" sz="2400" dirty="0">
              <a:solidFill>
                <a:schemeClr val="tx1"/>
              </a:solidFill>
            </a:endParaRPr>
          </a:p>
        </p:txBody>
      </p:sp>
      <p:cxnSp>
        <p:nvCxnSpPr>
          <p:cNvPr id="17" name="Straight Connector 16">
            <a:extLst>
              <a:ext uri="{FF2B5EF4-FFF2-40B4-BE49-F238E27FC236}">
                <a16:creationId xmlns:a16="http://schemas.microsoft.com/office/drawing/2014/main" id="{2AE52CC4-D80F-4964-AE20-6AAED74F0D40}"/>
              </a:ext>
            </a:extLst>
          </p:cNvPr>
          <p:cNvCxnSpPr>
            <a:cxnSpLocks/>
            <a:stCxn id="21" idx="0"/>
            <a:endCxn id="16" idx="2"/>
          </p:cNvCxnSpPr>
          <p:nvPr/>
        </p:nvCxnSpPr>
        <p:spPr>
          <a:xfrm flipV="1">
            <a:off x="7769673" y="1040063"/>
            <a:ext cx="0" cy="18169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21" name="Flowchart: Decision 20">
            <a:extLst>
              <a:ext uri="{FF2B5EF4-FFF2-40B4-BE49-F238E27FC236}">
                <a16:creationId xmlns:a16="http://schemas.microsoft.com/office/drawing/2014/main" id="{E4A1A236-B0E1-4C90-A707-19CFB51565E4}"/>
              </a:ext>
            </a:extLst>
          </p:cNvPr>
          <p:cNvSpPr/>
          <p:nvPr/>
        </p:nvSpPr>
        <p:spPr>
          <a:xfrm>
            <a:off x="5665413" y="1221755"/>
            <a:ext cx="4208520" cy="1038542"/>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22" name="Flowchart: Terminator 21">
            <a:extLst>
              <a:ext uri="{FF2B5EF4-FFF2-40B4-BE49-F238E27FC236}">
                <a16:creationId xmlns:a16="http://schemas.microsoft.com/office/drawing/2014/main" id="{F47124E1-D01F-40AA-ABBF-504175A43C7E}"/>
              </a:ext>
            </a:extLst>
          </p:cNvPr>
          <p:cNvSpPr/>
          <p:nvPr/>
        </p:nvSpPr>
        <p:spPr>
          <a:xfrm>
            <a:off x="10731796" y="1436226"/>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23" name="Straight Connector 22">
            <a:extLst>
              <a:ext uri="{FF2B5EF4-FFF2-40B4-BE49-F238E27FC236}">
                <a16:creationId xmlns:a16="http://schemas.microsoft.com/office/drawing/2014/main" id="{22449635-B747-462E-A864-1FD141AEA4ED}"/>
              </a:ext>
            </a:extLst>
          </p:cNvPr>
          <p:cNvCxnSpPr>
            <a:cxnSpLocks/>
            <a:stCxn id="54" idx="0"/>
            <a:endCxn id="21" idx="2"/>
          </p:cNvCxnSpPr>
          <p:nvPr/>
        </p:nvCxnSpPr>
        <p:spPr>
          <a:xfrm flipV="1">
            <a:off x="7769673" y="2260297"/>
            <a:ext cx="0" cy="24073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9C5A8299-F80F-44A1-B5B7-311585EEA137}"/>
              </a:ext>
            </a:extLst>
          </p:cNvPr>
          <p:cNvCxnSpPr>
            <a:cxnSpLocks/>
            <a:stCxn id="22" idx="1"/>
            <a:endCxn id="21" idx="3"/>
          </p:cNvCxnSpPr>
          <p:nvPr/>
        </p:nvCxnSpPr>
        <p:spPr>
          <a:xfrm flipH="1">
            <a:off x="9873933" y="1741026"/>
            <a:ext cx="857863"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1817D82C-631F-471D-A923-7CA399C25CB8}"/>
              </a:ext>
            </a:extLst>
          </p:cNvPr>
          <p:cNvSpPr txBox="1"/>
          <p:nvPr/>
        </p:nvSpPr>
        <p:spPr>
          <a:xfrm>
            <a:off x="9839617" y="1311759"/>
            <a:ext cx="803124" cy="461665"/>
          </a:xfrm>
          <a:prstGeom prst="rect">
            <a:avLst/>
          </a:prstGeom>
          <a:noFill/>
        </p:spPr>
        <p:txBody>
          <a:bodyPr wrap="square" rtlCol="0">
            <a:spAutoFit/>
          </a:bodyPr>
          <a:lstStyle/>
          <a:p>
            <a:pPr algn="ctr"/>
            <a:r>
              <a:rPr lang="en-US" sz="2400" dirty="0"/>
              <a:t>Yes</a:t>
            </a:r>
          </a:p>
        </p:txBody>
      </p:sp>
      <p:sp>
        <p:nvSpPr>
          <p:cNvPr id="54" name="Flowchart: Preparation 53">
            <a:extLst>
              <a:ext uri="{FF2B5EF4-FFF2-40B4-BE49-F238E27FC236}">
                <a16:creationId xmlns:a16="http://schemas.microsoft.com/office/drawing/2014/main" id="{03FED4A0-5665-4A07-B273-40FE431AE116}"/>
              </a:ext>
            </a:extLst>
          </p:cNvPr>
          <p:cNvSpPr/>
          <p:nvPr/>
        </p:nvSpPr>
        <p:spPr>
          <a:xfrm>
            <a:off x="5322212" y="2501036"/>
            <a:ext cx="4894922" cy="711197"/>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weights classifier weights only </a:t>
            </a:r>
          </a:p>
        </p:txBody>
      </p:sp>
      <p:cxnSp>
        <p:nvCxnSpPr>
          <p:cNvPr id="57" name="Straight Connector 56">
            <a:extLst>
              <a:ext uri="{FF2B5EF4-FFF2-40B4-BE49-F238E27FC236}">
                <a16:creationId xmlns:a16="http://schemas.microsoft.com/office/drawing/2014/main" id="{21057775-288B-4EA3-9323-4B5CD3F063A2}"/>
              </a:ext>
            </a:extLst>
          </p:cNvPr>
          <p:cNvCxnSpPr>
            <a:cxnSpLocks/>
            <a:stCxn id="15" idx="0"/>
            <a:endCxn id="54" idx="2"/>
          </p:cNvCxnSpPr>
          <p:nvPr/>
        </p:nvCxnSpPr>
        <p:spPr>
          <a:xfrm flipV="1">
            <a:off x="7769672" y="3212233"/>
            <a:ext cx="1" cy="195489"/>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0" name="Flowchart: Process 59">
            <a:extLst>
              <a:ext uri="{FF2B5EF4-FFF2-40B4-BE49-F238E27FC236}">
                <a16:creationId xmlns:a16="http://schemas.microsoft.com/office/drawing/2014/main" id="{B102E4DE-87C1-49B1-A7FE-DADCBE3E9681}"/>
              </a:ext>
            </a:extLst>
          </p:cNvPr>
          <p:cNvSpPr/>
          <p:nvPr/>
        </p:nvSpPr>
        <p:spPr>
          <a:xfrm>
            <a:off x="6210110" y="5966804"/>
            <a:ext cx="3119121" cy="469296"/>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Tune model</a:t>
            </a:r>
          </a:p>
        </p:txBody>
      </p:sp>
      <p:cxnSp>
        <p:nvCxnSpPr>
          <p:cNvPr id="61" name="Straight Connector 60">
            <a:extLst>
              <a:ext uri="{FF2B5EF4-FFF2-40B4-BE49-F238E27FC236}">
                <a16:creationId xmlns:a16="http://schemas.microsoft.com/office/drawing/2014/main" id="{25B0C02C-C57B-4614-958A-38153602F4BA}"/>
              </a:ext>
            </a:extLst>
          </p:cNvPr>
          <p:cNvCxnSpPr>
            <a:cxnSpLocks/>
            <a:stCxn id="62" idx="0"/>
            <a:endCxn id="15" idx="2"/>
          </p:cNvCxnSpPr>
          <p:nvPr/>
        </p:nvCxnSpPr>
        <p:spPr>
          <a:xfrm flipH="1" flipV="1">
            <a:off x="7769672" y="3877018"/>
            <a:ext cx="1" cy="211637"/>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2" name="Flowchart: Decision 61">
            <a:extLst>
              <a:ext uri="{FF2B5EF4-FFF2-40B4-BE49-F238E27FC236}">
                <a16:creationId xmlns:a16="http://schemas.microsoft.com/office/drawing/2014/main" id="{6DE1D37D-3E90-4963-96B1-B8BFCAB76D94}"/>
              </a:ext>
            </a:extLst>
          </p:cNvPr>
          <p:cNvSpPr/>
          <p:nvPr/>
        </p:nvSpPr>
        <p:spPr>
          <a:xfrm>
            <a:off x="5665413" y="4088655"/>
            <a:ext cx="4208520" cy="1079509"/>
          </a:xfrm>
          <a:prstGeom prst="flowChartDecis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Is performance Adequate?</a:t>
            </a:r>
          </a:p>
        </p:txBody>
      </p:sp>
      <p:sp>
        <p:nvSpPr>
          <p:cNvPr id="63" name="Flowchart: Terminator 62">
            <a:extLst>
              <a:ext uri="{FF2B5EF4-FFF2-40B4-BE49-F238E27FC236}">
                <a16:creationId xmlns:a16="http://schemas.microsoft.com/office/drawing/2014/main" id="{45C5413B-C930-418E-9E3C-753E9313A321}"/>
              </a:ext>
            </a:extLst>
          </p:cNvPr>
          <p:cNvSpPr/>
          <p:nvPr/>
        </p:nvSpPr>
        <p:spPr>
          <a:xfrm>
            <a:off x="10598749" y="4323609"/>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64" name="Straight Connector 63">
            <a:extLst>
              <a:ext uri="{FF2B5EF4-FFF2-40B4-BE49-F238E27FC236}">
                <a16:creationId xmlns:a16="http://schemas.microsoft.com/office/drawing/2014/main" id="{82AF340F-EAC1-4B46-B67C-DC5A3A8A4D1C}"/>
              </a:ext>
            </a:extLst>
          </p:cNvPr>
          <p:cNvCxnSpPr>
            <a:cxnSpLocks/>
            <a:stCxn id="67" idx="0"/>
            <a:endCxn id="62" idx="2"/>
          </p:cNvCxnSpPr>
          <p:nvPr/>
        </p:nvCxnSpPr>
        <p:spPr>
          <a:xfrm flipV="1">
            <a:off x="7769671" y="5168164"/>
            <a:ext cx="2"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cxnSp>
        <p:nvCxnSpPr>
          <p:cNvPr id="65" name="Straight Connector 64">
            <a:extLst>
              <a:ext uri="{FF2B5EF4-FFF2-40B4-BE49-F238E27FC236}">
                <a16:creationId xmlns:a16="http://schemas.microsoft.com/office/drawing/2014/main" id="{BA66A19B-A0A6-494A-9C2D-CF5E8CF209A2}"/>
              </a:ext>
            </a:extLst>
          </p:cNvPr>
          <p:cNvCxnSpPr>
            <a:cxnSpLocks/>
            <a:stCxn id="63" idx="1"/>
            <a:endCxn id="62" idx="3"/>
          </p:cNvCxnSpPr>
          <p:nvPr/>
        </p:nvCxnSpPr>
        <p:spPr>
          <a:xfrm flipH="1">
            <a:off x="9873933" y="4628409"/>
            <a:ext cx="724816" cy="1"/>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66" name="TextBox 65">
            <a:extLst>
              <a:ext uri="{FF2B5EF4-FFF2-40B4-BE49-F238E27FC236}">
                <a16:creationId xmlns:a16="http://schemas.microsoft.com/office/drawing/2014/main" id="{6B7A8E40-FF6B-4C93-8E3A-145AA25B577E}"/>
              </a:ext>
            </a:extLst>
          </p:cNvPr>
          <p:cNvSpPr txBox="1"/>
          <p:nvPr/>
        </p:nvSpPr>
        <p:spPr>
          <a:xfrm>
            <a:off x="9757061" y="4134904"/>
            <a:ext cx="803124" cy="461665"/>
          </a:xfrm>
          <a:prstGeom prst="rect">
            <a:avLst/>
          </a:prstGeom>
          <a:noFill/>
        </p:spPr>
        <p:txBody>
          <a:bodyPr wrap="square" rtlCol="0">
            <a:spAutoFit/>
          </a:bodyPr>
          <a:lstStyle/>
          <a:p>
            <a:pPr algn="ctr"/>
            <a:r>
              <a:rPr lang="en-US" sz="2400" dirty="0"/>
              <a:t>Yes</a:t>
            </a:r>
          </a:p>
        </p:txBody>
      </p:sp>
      <p:sp>
        <p:nvSpPr>
          <p:cNvPr id="67" name="Flowchart: Preparation 66">
            <a:extLst>
              <a:ext uri="{FF2B5EF4-FFF2-40B4-BE49-F238E27FC236}">
                <a16:creationId xmlns:a16="http://schemas.microsoft.com/office/drawing/2014/main" id="{F4599E8C-959D-41CF-8575-FE298B329A3F}"/>
              </a:ext>
            </a:extLst>
          </p:cNvPr>
          <p:cNvSpPr/>
          <p:nvPr/>
        </p:nvSpPr>
        <p:spPr>
          <a:xfrm>
            <a:off x="5322210" y="5365766"/>
            <a:ext cx="4894922" cy="403436"/>
          </a:xfrm>
          <a:prstGeom prst="flowChartPreparation">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Unfreeze all weights</a:t>
            </a:r>
          </a:p>
        </p:txBody>
      </p:sp>
      <p:cxnSp>
        <p:nvCxnSpPr>
          <p:cNvPr id="68" name="Straight Connector 67">
            <a:extLst>
              <a:ext uri="{FF2B5EF4-FFF2-40B4-BE49-F238E27FC236}">
                <a16:creationId xmlns:a16="http://schemas.microsoft.com/office/drawing/2014/main" id="{0273B0C5-A2CB-4188-9FE2-2D93AC55BBF4}"/>
              </a:ext>
            </a:extLst>
          </p:cNvPr>
          <p:cNvCxnSpPr>
            <a:cxnSpLocks/>
            <a:stCxn id="60" idx="0"/>
            <a:endCxn id="67" idx="2"/>
          </p:cNvCxnSpPr>
          <p:nvPr/>
        </p:nvCxnSpPr>
        <p:spPr>
          <a:xfrm flipV="1">
            <a:off x="7769671" y="5769202"/>
            <a:ext cx="0" cy="197602"/>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
        <p:nvSpPr>
          <p:cNvPr id="102" name="Flowchart: Terminator 101">
            <a:extLst>
              <a:ext uri="{FF2B5EF4-FFF2-40B4-BE49-F238E27FC236}">
                <a16:creationId xmlns:a16="http://schemas.microsoft.com/office/drawing/2014/main" id="{3934B4AE-C95F-4B67-BDF2-AE37C5D7EFEF}"/>
              </a:ext>
            </a:extLst>
          </p:cNvPr>
          <p:cNvSpPr/>
          <p:nvPr/>
        </p:nvSpPr>
        <p:spPr>
          <a:xfrm>
            <a:off x="10598749" y="5896652"/>
            <a:ext cx="1351586" cy="60960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Done</a:t>
            </a:r>
          </a:p>
        </p:txBody>
      </p:sp>
      <p:cxnSp>
        <p:nvCxnSpPr>
          <p:cNvPr id="103" name="Straight Connector 102">
            <a:extLst>
              <a:ext uri="{FF2B5EF4-FFF2-40B4-BE49-F238E27FC236}">
                <a16:creationId xmlns:a16="http://schemas.microsoft.com/office/drawing/2014/main" id="{F5B9ED73-2C39-4D7D-8B0A-BB6E537304F5}"/>
              </a:ext>
            </a:extLst>
          </p:cNvPr>
          <p:cNvCxnSpPr>
            <a:cxnSpLocks/>
            <a:stCxn id="102" idx="1"/>
            <a:endCxn id="60" idx="3"/>
          </p:cNvCxnSpPr>
          <p:nvPr/>
        </p:nvCxnSpPr>
        <p:spPr>
          <a:xfrm flipH="1">
            <a:off x="9329231" y="6201452"/>
            <a:ext cx="1269518" cy="0"/>
          </a:xfrm>
          <a:prstGeom prst="line">
            <a:avLst/>
          </a:prstGeom>
          <a:ln w="38100">
            <a:solidFill>
              <a:schemeClr val="tx1"/>
            </a:solidFill>
            <a:head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1468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4" end="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21" grpId="0" animBg="1"/>
      <p:bldP spid="22" grpId="0" animBg="1"/>
      <p:bldP spid="38" grpId="0"/>
      <p:bldP spid="54" grpId="0" animBg="1"/>
      <p:bldP spid="60" grpId="0" animBg="1"/>
      <p:bldP spid="62" grpId="0" animBg="1"/>
      <p:bldP spid="63" grpId="0" animBg="1"/>
      <p:bldP spid="66" grpId="0"/>
      <p:bldP spid="67" grpId="0" animBg="1"/>
      <p:bldP spid="10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9D47176-5C30-6D4A-B106-0056E1C857EE}"/>
              </a:ext>
            </a:extLst>
          </p:cNvPr>
          <p:cNvSpPr>
            <a:spLocks noGrp="1"/>
          </p:cNvSpPr>
          <p:nvPr>
            <p:ph type="body" sz="quarter" idx="10"/>
          </p:nvPr>
        </p:nvSpPr>
        <p:spPr/>
        <p:txBody>
          <a:bodyPr/>
          <a:lstStyle/>
          <a:p>
            <a:r>
              <a:rPr lang="en-US" dirty="0">
                <a:solidFill>
                  <a:schemeClr val="tx1"/>
                </a:solidFill>
                <a:latin typeface="Segoe UI" panose="020B0502040204020203" pitchFamily="34" charset="0"/>
                <a:cs typeface="Segoe UI" panose="020B0502040204020203" pitchFamily="34" charset="0"/>
              </a:rPr>
              <a:t>Transfer Learning</a:t>
            </a:r>
          </a:p>
        </p:txBody>
      </p:sp>
      <p:sp>
        <p:nvSpPr>
          <p:cNvPr id="3" name="Text Placeholder 2">
            <a:extLst>
              <a:ext uri="{FF2B5EF4-FFF2-40B4-BE49-F238E27FC236}">
                <a16:creationId xmlns:a16="http://schemas.microsoft.com/office/drawing/2014/main" id="{C5912413-D11C-4443-9510-E1F94F34794D}"/>
              </a:ext>
            </a:extLst>
          </p:cNvPr>
          <p:cNvSpPr>
            <a:spLocks noGrp="1"/>
          </p:cNvSpPr>
          <p:nvPr>
            <p:ph type="body" sz="quarter" idx="11"/>
          </p:nvPr>
        </p:nvSpPr>
        <p:spPr>
          <a:xfrm>
            <a:off x="300251" y="1043654"/>
            <a:ext cx="11614245" cy="5502722"/>
          </a:xfrm>
        </p:spPr>
        <p:txBody>
          <a:bodyPr/>
          <a:lstStyle/>
          <a:p>
            <a:pPr marL="0" indent="0">
              <a:buNone/>
            </a:pPr>
            <a:r>
              <a:rPr lang="en-US" sz="2800" b="1" dirty="0">
                <a:latin typeface="+mn-lt"/>
              </a:rPr>
              <a:t>Transfer learning: </a:t>
            </a:r>
            <a:r>
              <a:rPr lang="en-US" sz="2800" dirty="0">
                <a:latin typeface="+mn-lt"/>
                <a:hlinkClick r:id="rId3"/>
              </a:rPr>
              <a:t>example</a:t>
            </a:r>
            <a:r>
              <a:rPr lang="en-US" sz="2800" b="1" dirty="0">
                <a:latin typeface="+mn-lt"/>
                <a:hlinkClick r:id="rId3"/>
              </a:rPr>
              <a:t> </a:t>
            </a:r>
            <a:r>
              <a:rPr lang="en-US" sz="2800" dirty="0">
                <a:latin typeface="+mn-lt"/>
                <a:hlinkClick r:id="rId3"/>
              </a:rPr>
              <a:t>using learned feature map</a:t>
            </a:r>
            <a:endParaRPr lang="en-US" sz="2800" dirty="0">
              <a:latin typeface="+mn-lt"/>
            </a:endParaRPr>
          </a:p>
          <a:p>
            <a:pPr marL="0" indent="0">
              <a:spcBef>
                <a:spcPts val="0"/>
              </a:spcBef>
              <a:buNone/>
            </a:pP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tensorflow.keras.applications</a:t>
            </a:r>
            <a:r>
              <a:rPr lang="en-US" sz="2000" dirty="0">
                <a:latin typeface="Courier New" panose="02070309020205020404" pitchFamily="49" charset="0"/>
                <a:cs typeface="Courier New" panose="02070309020205020404" pitchFamily="49" charset="0"/>
              </a:rPr>
              <a:t> import EfficientNetB0</a:t>
            </a:r>
          </a:p>
          <a:p>
            <a:pPr marL="0" indent="0">
              <a:spcBef>
                <a:spcPts val="0"/>
              </a:spcBef>
              <a:buNone/>
            </a:pPr>
            <a:r>
              <a:rPr lang="en-US" sz="2000" dirty="0">
                <a:latin typeface="Courier New" panose="02070309020205020404" pitchFamily="49" charset="0"/>
                <a:cs typeface="Courier New" panose="02070309020205020404" pitchFamily="49" charset="0"/>
              </a:rPr>
              <a:t>inputs = </a:t>
            </a:r>
            <a:r>
              <a:rPr lang="en-US" sz="2000" dirty="0" err="1">
                <a:latin typeface="Courier New" panose="02070309020205020404" pitchFamily="49" charset="0"/>
                <a:cs typeface="Courier New" panose="02070309020205020404" pitchFamily="49" charset="0"/>
              </a:rPr>
              <a:t>layers.Input</a:t>
            </a:r>
            <a:r>
              <a:rPr lang="en-US" sz="2000" dirty="0">
                <a:latin typeface="Courier New" panose="02070309020205020404" pitchFamily="49" charset="0"/>
                <a:cs typeface="Courier New" panose="02070309020205020404" pitchFamily="49" charset="0"/>
              </a:rPr>
              <a:t>(shape=(IMG_SIZE, IMG_SIZE, 3))</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img_augmentation</a:t>
            </a:r>
            <a:r>
              <a:rPr lang="en-US" sz="2000" dirty="0">
                <a:latin typeface="Courier New" panose="02070309020205020404" pitchFamily="49" charset="0"/>
                <a:cs typeface="Courier New" panose="02070309020205020404" pitchFamily="49" charset="0"/>
              </a:rPr>
              <a:t>(inputs)</a:t>
            </a:r>
          </a:p>
          <a:p>
            <a:pPr marL="0" indent="0">
              <a:spcBef>
                <a:spcPts val="0"/>
              </a:spcBef>
              <a:buNone/>
            </a:pPr>
            <a:r>
              <a:rPr lang="en-US" sz="2000" dirty="0">
                <a:latin typeface="Courier New" panose="02070309020205020404" pitchFamily="49" charset="0"/>
                <a:cs typeface="Courier New" panose="02070309020205020404" pitchFamily="49" charset="0"/>
              </a:rPr>
              <a:t>model = EfficientNetB0(</a:t>
            </a:r>
            <a:r>
              <a:rPr lang="en-US" sz="2000" dirty="0" err="1">
                <a:latin typeface="Courier New" panose="02070309020205020404" pitchFamily="49" charset="0"/>
                <a:cs typeface="Courier New" panose="02070309020205020404" pitchFamily="49" charset="0"/>
              </a:rPr>
              <a:t>include_top</a:t>
            </a:r>
            <a:r>
              <a:rPr lang="en-US" sz="2000" dirty="0">
                <a:latin typeface="Courier New" panose="02070309020205020404" pitchFamily="49" charset="0"/>
                <a:cs typeface="Courier New" panose="02070309020205020404" pitchFamily="49" charset="0"/>
              </a:rPr>
              <a:t>=False, </a:t>
            </a:r>
            <a:r>
              <a:rPr lang="en-US" sz="2000" dirty="0" err="1">
                <a:latin typeface="Courier New" panose="02070309020205020404" pitchFamily="49" charset="0"/>
                <a:cs typeface="Courier New" panose="02070309020205020404" pitchFamily="49" charset="0"/>
              </a:rPr>
              <a:t>input_tensor</a:t>
            </a:r>
            <a:r>
              <a:rPr lang="en-US" sz="2000" dirty="0">
                <a:latin typeface="Courier New" panose="02070309020205020404" pitchFamily="49" charset="0"/>
                <a:cs typeface="Courier New" panose="02070309020205020404" pitchFamily="49" charset="0"/>
              </a:rPr>
              <a:t>=x, </a:t>
            </a:r>
          </a:p>
          <a:p>
            <a:pPr marL="0" indent="0">
              <a:spcBef>
                <a:spcPts val="0"/>
              </a:spcBef>
              <a:buNone/>
            </a:pPr>
            <a:r>
              <a:rPr lang="en-US" sz="2000" dirty="0">
                <a:latin typeface="Courier New" panose="02070309020205020404" pitchFamily="49" charset="0"/>
                <a:cs typeface="Courier New" panose="02070309020205020404" pitchFamily="49" charset="0"/>
              </a:rPr>
              <a:t>                       weights="</a:t>
            </a:r>
            <a:r>
              <a:rPr lang="en-US" sz="2000" dirty="0" err="1">
                <a:latin typeface="Courier New" panose="02070309020205020404" pitchFamily="49" charset="0"/>
                <a:cs typeface="Courier New" panose="02070309020205020404" pitchFamily="49" charset="0"/>
              </a:rPr>
              <a:t>imagenet</a:t>
            </a: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endParaRPr lang="en-US" sz="2000" dirty="0">
              <a:latin typeface="Courier New" panose="02070309020205020404" pitchFamily="49" charset="0"/>
              <a:cs typeface="Courier New" panose="02070309020205020404" pitchFamily="49" charset="0"/>
            </a:endParaRPr>
          </a:p>
          <a:p>
            <a:pPr marL="0" indent="0">
              <a:spcBef>
                <a:spcPts val="0"/>
              </a:spcBef>
              <a:buNone/>
            </a:pPr>
            <a:r>
              <a:rPr lang="en-US" sz="2000" dirty="0">
                <a:latin typeface="Courier New" panose="02070309020205020404" pitchFamily="49" charset="0"/>
                <a:cs typeface="Courier New" panose="02070309020205020404" pitchFamily="49" charset="0"/>
              </a:rPr>
              <a:t># Freeze the pretrained feature map</a:t>
            </a:r>
          </a:p>
          <a:p>
            <a:pPr marL="0" indent="0">
              <a:spcBef>
                <a:spcPts val="0"/>
              </a:spcBef>
              <a:buNone/>
            </a:pPr>
            <a:r>
              <a:rPr lang="en-US" sz="2000" dirty="0" err="1">
                <a:latin typeface="Courier New" panose="02070309020205020404" pitchFamily="49" charset="0"/>
                <a:cs typeface="Courier New" panose="02070309020205020404" pitchFamily="49" charset="0"/>
              </a:rPr>
              <a:t>model.trainable</a:t>
            </a:r>
            <a:r>
              <a:rPr lang="en-US" sz="2000" dirty="0">
                <a:latin typeface="Courier New" panose="02070309020205020404" pitchFamily="49" charset="0"/>
                <a:cs typeface="Courier New" panose="02070309020205020404" pitchFamily="49" charset="0"/>
              </a:rPr>
              <a:t> = False</a:t>
            </a:r>
          </a:p>
          <a:p>
            <a:pPr marL="0" indent="0">
              <a:spcBef>
                <a:spcPts val="0"/>
              </a:spcBef>
              <a:buNone/>
            </a:pPr>
            <a:r>
              <a:rPr lang="en-US" sz="2000" dirty="0">
                <a:latin typeface="Courier New" panose="02070309020205020404" pitchFamily="49" charset="0"/>
                <a:cs typeface="Courier New" panose="02070309020205020404" pitchFamily="49" charset="0"/>
              </a:rPr>
              <a:t> </a:t>
            </a:r>
          </a:p>
          <a:p>
            <a:pPr marL="0" indent="0">
              <a:spcBef>
                <a:spcPts val="0"/>
              </a:spcBef>
              <a:buNone/>
            </a:pPr>
            <a:r>
              <a:rPr lang="en-US" sz="2000" dirty="0">
                <a:latin typeface="Courier New" panose="02070309020205020404" pitchFamily="49" charset="0"/>
                <a:cs typeface="Courier New" panose="02070309020205020404" pitchFamily="49" charset="0"/>
              </a:rPr>
              <a:t># Rebuild top by training output classifier layers on specific dataset</a:t>
            </a:r>
          </a:p>
          <a:p>
            <a:pPr marL="0" indent="0">
              <a:spcBef>
                <a:spcPts val="0"/>
              </a:spcBef>
              <a:buNone/>
            </a:pPr>
            <a:r>
              <a:rPr lang="en-US" sz="2000" dirty="0">
                <a:latin typeface="Courier New" panose="02070309020205020404" pitchFamily="49" charset="0"/>
                <a:cs typeface="Courier New" panose="02070309020205020404" pitchFamily="49" charset="0"/>
              </a:rPr>
              <a:t>x = layers.GlobalAveragePooling2D(name="</a:t>
            </a:r>
            <a:r>
              <a:rPr lang="en-US" sz="2000" dirty="0" err="1">
                <a:latin typeface="Courier New" panose="02070309020205020404" pitchFamily="49" charset="0"/>
                <a:cs typeface="Courier New" panose="02070309020205020404" pitchFamily="49" charset="0"/>
              </a:rPr>
              <a:t>avg_pool</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model.output</a:t>
            </a:r>
            <a:r>
              <a:rPr lang="en-US" sz="2000" dirty="0">
                <a:latin typeface="Courier New" panose="02070309020205020404" pitchFamily="49" charset="0"/>
                <a:cs typeface="Courier New" panose="02070309020205020404" pitchFamily="49" charset="0"/>
              </a:rPr>
              <a:t>)</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layers.BatchNormalization</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 0.2</a:t>
            </a:r>
          </a:p>
          <a:p>
            <a:pPr marL="0" indent="0">
              <a:spcBef>
                <a:spcPts val="0"/>
              </a:spcBef>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layers.Dropout</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top_dropout_rate</a:t>
            </a:r>
            <a:r>
              <a:rPr lang="en-US" sz="2000" dirty="0">
                <a:latin typeface="Courier New" panose="02070309020205020404" pitchFamily="49" charset="0"/>
                <a:cs typeface="Courier New" panose="02070309020205020404" pitchFamily="49" charset="0"/>
              </a:rPr>
              <a:t>, name="</a:t>
            </a:r>
            <a:r>
              <a:rPr lang="en-US" sz="2000" dirty="0" err="1">
                <a:latin typeface="Courier New" panose="02070309020205020404" pitchFamily="49" charset="0"/>
                <a:cs typeface="Courier New" panose="02070309020205020404" pitchFamily="49" charset="0"/>
              </a:rPr>
              <a:t>top_dropout</a:t>
            </a:r>
            <a:r>
              <a:rPr lang="en-US" sz="2000" dirty="0">
                <a:latin typeface="Courier New" panose="02070309020205020404" pitchFamily="49" charset="0"/>
                <a:cs typeface="Courier New" panose="02070309020205020404" pitchFamily="49" charset="0"/>
              </a:rPr>
              <a:t>")(x)</a:t>
            </a:r>
          </a:p>
          <a:p>
            <a:pPr marL="0" indent="0">
              <a:spcBef>
                <a:spcPts val="0"/>
              </a:spcBef>
              <a:buNone/>
            </a:pPr>
            <a:r>
              <a:rPr lang="en-US" sz="2000" dirty="0">
                <a:latin typeface="Courier New" panose="02070309020205020404" pitchFamily="49" charset="0"/>
                <a:cs typeface="Courier New" panose="02070309020205020404" pitchFamily="49" charset="0"/>
              </a:rPr>
              <a:t>outputs = </a:t>
            </a:r>
            <a:r>
              <a:rPr lang="en-US" sz="2000" dirty="0" err="1">
                <a:latin typeface="Courier New" panose="02070309020205020404" pitchFamily="49" charset="0"/>
                <a:cs typeface="Courier New" panose="02070309020205020404" pitchFamily="49" charset="0"/>
              </a:rPr>
              <a:t>layers.Dense</a:t>
            </a:r>
            <a:r>
              <a:rPr lang="en-US" sz="2000" dirty="0">
                <a:latin typeface="Courier New" panose="02070309020205020404" pitchFamily="49" charset="0"/>
                <a:cs typeface="Courier New" panose="02070309020205020404" pitchFamily="49" charset="0"/>
              </a:rPr>
              <a:t>(NUM_CLASSES, activation="</a:t>
            </a:r>
            <a:r>
              <a:rPr lang="en-US" sz="2000" dirty="0" err="1">
                <a:latin typeface="Courier New" panose="02070309020205020404" pitchFamily="49" charset="0"/>
                <a:cs typeface="Courier New" panose="02070309020205020404" pitchFamily="49" charset="0"/>
              </a:rPr>
              <a:t>softmax</a:t>
            </a:r>
            <a:r>
              <a:rPr lang="en-US" sz="2000" dirty="0">
                <a:latin typeface="Courier New" panose="02070309020205020404" pitchFamily="49" charset="0"/>
                <a:cs typeface="Courier New" panose="02070309020205020404" pitchFamily="49" charset="0"/>
              </a:rPr>
              <a:t>", name="pred")(x)</a:t>
            </a:r>
          </a:p>
          <a:p>
            <a:pPr marL="0" indent="0">
              <a:spcBef>
                <a:spcPts val="0"/>
              </a:spcBef>
              <a:buNone/>
            </a:pPr>
            <a:endParaRPr lang="en-US"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0434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Data Augmentation</a:t>
            </a:r>
          </a:p>
        </p:txBody>
      </p:sp>
    </p:spTree>
    <p:extLst>
      <p:ext uri="{BB962C8B-B14F-4D97-AF65-F5344CB8AC3E}">
        <p14:creationId xmlns:p14="http://schemas.microsoft.com/office/powerpoint/2010/main" val="25473910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Data Augmentation applies a collection of methods to the generation of new labelled training examples </a:t>
            </a:r>
          </a:p>
          <a:p>
            <a:r>
              <a:rPr lang="en-GB" sz="2800" dirty="0">
                <a:latin typeface="Segoe UI" panose="020B0502040204020203" pitchFamily="34" charset="0"/>
                <a:ea typeface="Segoe UI" panose="020B0502040204020203" pitchFamily="34" charset="0"/>
                <a:cs typeface="Segoe UI" panose="020B0502040204020203" pitchFamily="34" charset="0"/>
              </a:rPr>
              <a:t>Generative models create new cases given randomized input</a:t>
            </a:r>
          </a:p>
          <a:p>
            <a:pPr lvl="1"/>
            <a:r>
              <a:rPr lang="en-GB" sz="2400" dirty="0">
                <a:latin typeface="Segoe UI" panose="020B0502040204020203" pitchFamily="34" charset="0"/>
                <a:ea typeface="Segoe UI" panose="020B0502040204020203" pitchFamily="34" charset="0"/>
                <a:cs typeface="Segoe UI" panose="020B0502040204020203" pitchFamily="34" charset="0"/>
              </a:rPr>
              <a:t>Generate completely new cases with known labels </a:t>
            </a:r>
          </a:p>
          <a:p>
            <a:pPr lvl="1"/>
            <a:r>
              <a:rPr lang="en-GB" sz="2400" dirty="0">
                <a:latin typeface="Segoe UI" panose="020B0502040204020203" pitchFamily="34" charset="0"/>
                <a:ea typeface="Segoe UI" panose="020B0502040204020203" pitchFamily="34" charset="0"/>
                <a:cs typeface="Segoe UI" panose="020B0502040204020203" pitchFamily="34" charset="0"/>
              </a:rPr>
              <a:t>Complex to create and evaluate</a:t>
            </a:r>
          </a:p>
          <a:p>
            <a:r>
              <a:rPr lang="en-GB" sz="2800" dirty="0">
                <a:latin typeface="Segoe UI" panose="020B0502040204020203" pitchFamily="34" charset="0"/>
                <a:ea typeface="Segoe UI" panose="020B0502040204020203" pitchFamily="34" charset="0"/>
                <a:cs typeface="Segoe UI" panose="020B0502040204020203" pitchFamily="34" charset="0"/>
              </a:rPr>
              <a:t>Transformation of existing cases   </a:t>
            </a:r>
          </a:p>
          <a:p>
            <a:pPr lvl="1"/>
            <a:r>
              <a:rPr lang="en-GB" sz="2400" dirty="0">
                <a:latin typeface="Segoe UI" panose="020B0502040204020203" pitchFamily="34" charset="0"/>
                <a:ea typeface="Segoe UI" panose="020B0502040204020203" pitchFamily="34" charset="0"/>
                <a:cs typeface="Segoe UI" panose="020B0502040204020203" pitchFamily="34" charset="0"/>
              </a:rPr>
              <a:t>Can apply one or more transformations to create unique cases </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26880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5" y="944048"/>
            <a:ext cx="11525250" cy="5701459"/>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A few image transformation examples </a:t>
            </a:r>
          </a:p>
          <a:p>
            <a:r>
              <a:rPr lang="en-GB" sz="2800" dirty="0">
                <a:latin typeface="Segoe UI" panose="020B0502040204020203" pitchFamily="34" charset="0"/>
                <a:ea typeface="Segoe UI" panose="020B0502040204020203" pitchFamily="34" charset="0"/>
                <a:cs typeface="Segoe UI" panose="020B0502040204020203" pitchFamily="34" charset="0"/>
              </a:rPr>
              <a:t>Projective transforms: rotation, translation, scale..</a:t>
            </a:r>
          </a:p>
          <a:p>
            <a:r>
              <a:rPr lang="en-GB" sz="2800" dirty="0">
                <a:latin typeface="Segoe UI" panose="020B0502040204020203" pitchFamily="34" charset="0"/>
                <a:ea typeface="Segoe UI" panose="020B0502040204020203" pitchFamily="34" charset="0"/>
                <a:cs typeface="Segoe UI" panose="020B0502040204020203" pitchFamily="34" charset="0"/>
              </a:rPr>
              <a:t>Resampling and cropping – random patches, crop left, crop right</a:t>
            </a:r>
          </a:p>
          <a:p>
            <a:r>
              <a:rPr lang="en-GB" sz="2800" dirty="0">
                <a:latin typeface="Segoe UI" panose="020B0502040204020203" pitchFamily="34" charset="0"/>
                <a:ea typeface="Segoe UI" panose="020B0502040204020203" pitchFamily="34" charset="0"/>
                <a:cs typeface="Segoe UI" panose="020B0502040204020203" pitchFamily="34" charset="0"/>
              </a:rPr>
              <a:t>Flip image right to left – mirror images</a:t>
            </a:r>
          </a:p>
          <a:p>
            <a:r>
              <a:rPr lang="en-GB" sz="2800" dirty="0">
                <a:latin typeface="Segoe UI" panose="020B0502040204020203" pitchFamily="34" charset="0"/>
                <a:ea typeface="Segoe UI" panose="020B0502040204020203" pitchFamily="34" charset="0"/>
                <a:cs typeface="Segoe UI" panose="020B0502040204020203" pitchFamily="34" charset="0"/>
              </a:rPr>
              <a:t>Blurring filters – e.g. Gaussian filter </a:t>
            </a:r>
          </a:p>
          <a:p>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 Change intensity ratio of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 </a:t>
            </a:r>
          </a:p>
          <a:p>
            <a:r>
              <a:rPr lang="en-GB" sz="2800" dirty="0">
                <a:latin typeface="Segoe UI" panose="020B0502040204020203" pitchFamily="34" charset="0"/>
                <a:ea typeface="Segoe UI" panose="020B0502040204020203" pitchFamily="34" charset="0"/>
                <a:cs typeface="Segoe UI" panose="020B0502040204020203" pitchFamily="34" charset="0"/>
              </a:rPr>
              <a:t>Random noise – add random noise to one or more </a:t>
            </a:r>
            <a:r>
              <a:rPr lang="en-GB" sz="2800" dirty="0" err="1">
                <a:latin typeface="Segoe UI" panose="020B0502040204020203" pitchFamily="34" charset="0"/>
                <a:ea typeface="Segoe UI" panose="020B0502040204020203" pitchFamily="34" charset="0"/>
                <a:cs typeface="Segoe UI" panose="020B0502040204020203" pitchFamily="34" charset="0"/>
              </a:rPr>
              <a:t>color</a:t>
            </a:r>
            <a:r>
              <a:rPr lang="en-GB" sz="2800" dirty="0">
                <a:latin typeface="Segoe UI" panose="020B0502040204020203" pitchFamily="34" charset="0"/>
                <a:ea typeface="Segoe UI" panose="020B0502040204020203" pitchFamily="34" charset="0"/>
                <a:cs typeface="Segoe UI" panose="020B0502040204020203" pitchFamily="34" charset="0"/>
              </a:rPr>
              <a:t> channels</a:t>
            </a:r>
          </a:p>
          <a:p>
            <a:r>
              <a:rPr lang="en-GB" sz="2800" dirty="0">
                <a:latin typeface="Segoe UI" panose="020B0502040204020203" pitchFamily="34" charset="0"/>
                <a:ea typeface="Segoe UI" panose="020B0502040204020203" pitchFamily="34" charset="0"/>
                <a:cs typeface="Segoe UI" panose="020B0502040204020203" pitchFamily="34" charset="0"/>
              </a:rPr>
              <a:t>Combine several of the above….</a:t>
            </a:r>
          </a:p>
          <a:p>
            <a:r>
              <a:rPr lang="en-GB" sz="2800" dirty="0">
                <a:latin typeface="Segoe UI" panose="020B0502040204020203" pitchFamily="34" charset="0"/>
                <a:ea typeface="Segoe UI" panose="020B0502040204020203" pitchFamily="34" charset="0"/>
                <a:cs typeface="Segoe UI" panose="020B0502040204020203" pitchFamily="34" charset="0"/>
              </a:rPr>
              <a:t>Etc….</a:t>
            </a:r>
          </a:p>
          <a:p>
            <a:endParaRPr lang="en-GB" sz="2400" dirty="0">
              <a:latin typeface="Segoe UI" panose="020B0502040204020203" pitchFamily="34" charset="0"/>
              <a:ea typeface="Segoe UI" panose="020B0502040204020203" pitchFamily="34" charset="0"/>
              <a:cs typeface="Segoe UI" panose="020B0502040204020203" pitchFamily="34" charset="0"/>
            </a:endParaRP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7383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3"/>
            <a:ext cx="11647823" cy="674370"/>
          </a:xfrm>
        </p:spPr>
        <p:txBody>
          <a:bodyPr>
            <a:normAutofit/>
          </a:bodyPr>
          <a:lstStyle/>
          <a:p>
            <a:r>
              <a:rPr lang="en-US" sz="4000" dirty="0">
                <a:latin typeface="Segoe"/>
              </a:rPr>
              <a:t>Data Augmentation</a:t>
            </a:r>
          </a:p>
        </p:txBody>
      </p:sp>
      <p:sp>
        <p:nvSpPr>
          <p:cNvPr id="145" name="Content Placeholder 6">
            <a:extLst>
              <a:ext uri="{FF2B5EF4-FFF2-40B4-BE49-F238E27FC236}">
                <a16:creationId xmlns:a16="http://schemas.microsoft.com/office/drawing/2014/main" id="{ABB524EF-63A0-4CDC-BEC9-C95141F0FBC6}"/>
              </a:ext>
            </a:extLst>
          </p:cNvPr>
          <p:cNvSpPr>
            <a:spLocks noGrp="1"/>
          </p:cNvSpPr>
          <p:nvPr>
            <p:ph sz="quarter" idx="10"/>
          </p:nvPr>
        </p:nvSpPr>
        <p:spPr>
          <a:xfrm>
            <a:off x="333374" y="944048"/>
            <a:ext cx="11858625" cy="5701459"/>
          </a:xfrm>
        </p:spPr>
        <p:txBody>
          <a:bodyPr>
            <a:normAutofit/>
          </a:bodyPr>
          <a:lstStyle/>
          <a:p>
            <a:pPr marL="0" indent="0">
              <a:buNone/>
            </a:pPr>
            <a:r>
              <a:rPr lang="en-GB" sz="2800" dirty="0" err="1">
                <a:latin typeface="Segoe UI" panose="020B0502040204020203" pitchFamily="34" charset="0"/>
                <a:ea typeface="Segoe UI" panose="020B0502040204020203" pitchFamily="34" charset="0"/>
                <a:cs typeface="Segoe UI" panose="020B0502040204020203" pitchFamily="34" charset="0"/>
              </a:rPr>
              <a:t>Keras</a:t>
            </a:r>
            <a:r>
              <a:rPr lang="en-GB" sz="2800" dirty="0">
                <a:latin typeface="Segoe UI" panose="020B0502040204020203" pitchFamily="34" charset="0"/>
                <a:ea typeface="Segoe UI" panose="020B0502040204020203" pitchFamily="34" charset="0"/>
                <a:cs typeface="Segoe UI" panose="020B0502040204020203" pitchFamily="34" charset="0"/>
              </a:rPr>
              <a:t>/TensorFlow </a:t>
            </a:r>
            <a:r>
              <a:rPr lang="en-GB" sz="2800" dirty="0">
                <a:latin typeface="Segoe UI" panose="020B0502040204020203" pitchFamily="34" charset="0"/>
                <a:ea typeface="Segoe UI" panose="020B0502040204020203" pitchFamily="34" charset="0"/>
                <a:cs typeface="Segoe UI" panose="020B0502040204020203" pitchFamily="34" charset="0"/>
                <a:hlinkClick r:id="rId3"/>
              </a:rPr>
              <a:t>supports data augmentation </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hlinkClick r:id="rId4"/>
              </a:rPr>
              <a:t>Example, of augmentation</a:t>
            </a: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buNone/>
            </a:pPr>
            <a:endParaRPr lang="en-GB" sz="2800" dirty="0">
              <a:latin typeface="Segoe UI" panose="020B0502040204020203" pitchFamily="34" charset="0"/>
              <a:ea typeface="Segoe UI" panose="020B0502040204020203" pitchFamily="34" charset="0"/>
              <a:cs typeface="Segoe UI" panose="020B0502040204020203" pitchFamily="34" charset="0"/>
            </a:endParaRP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tensorflow.keras.models</a:t>
            </a:r>
            <a:r>
              <a:rPr lang="en-GB" sz="2000" dirty="0">
                <a:latin typeface="Courier New" panose="02070309020205020404" pitchFamily="49" charset="0"/>
                <a:ea typeface="Segoe UI" panose="020B0502040204020203" pitchFamily="34" charset="0"/>
                <a:cs typeface="Courier New" panose="02070309020205020404" pitchFamily="49" charset="0"/>
              </a:rPr>
              <a:t> import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from </a:t>
            </a:r>
            <a:r>
              <a:rPr lang="en-GB" sz="2000" dirty="0" err="1">
                <a:latin typeface="Courier New" panose="02070309020205020404" pitchFamily="49" charset="0"/>
                <a:ea typeface="Segoe UI" panose="020B0502040204020203" pitchFamily="34" charset="0"/>
                <a:cs typeface="Courier New" panose="02070309020205020404" pitchFamily="49" charset="0"/>
              </a:rPr>
              <a:t>tensorflow.keras</a:t>
            </a:r>
            <a:r>
              <a:rPr lang="en-GB" sz="2000" dirty="0">
                <a:latin typeface="Courier New" panose="02070309020205020404" pitchFamily="49" charset="0"/>
                <a:ea typeface="Segoe UI" panose="020B0502040204020203" pitchFamily="34" charset="0"/>
                <a:cs typeface="Courier New" panose="02070309020205020404" pitchFamily="49" charset="0"/>
              </a:rPr>
              <a:t> import layers</a:t>
            </a:r>
          </a:p>
          <a:p>
            <a:pPr marL="0" indent="0">
              <a:spcBef>
                <a:spcPts val="0"/>
              </a:spcBef>
              <a:buNone/>
            </a:pPr>
            <a:endParaRPr lang="en-GB" sz="2000" dirty="0">
              <a:latin typeface="Courier New" panose="02070309020205020404" pitchFamily="49" charset="0"/>
              <a:ea typeface="Segoe UI" panose="020B0502040204020203" pitchFamily="34" charset="0"/>
              <a:cs typeface="Courier New" panose="02070309020205020404" pitchFamily="49" charset="0"/>
            </a:endParaRPr>
          </a:p>
          <a:p>
            <a:pPr marL="0" indent="0">
              <a:spcBef>
                <a:spcPts val="0"/>
              </a:spcBef>
              <a:buNone/>
            </a:pP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 = Sequential([</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layers.RandomRotation</a:t>
            </a:r>
            <a:r>
              <a:rPr lang="en-GB" sz="2000" dirty="0">
                <a:latin typeface="Courier New" panose="02070309020205020404" pitchFamily="49" charset="0"/>
                <a:ea typeface="Segoe UI" panose="020B0502040204020203" pitchFamily="34" charset="0"/>
                <a:cs typeface="Courier New" panose="02070309020205020404" pitchFamily="49" charset="0"/>
              </a:rPr>
              <a:t>(factor=0.15),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layers.RandomTranslation</a:t>
            </a:r>
            <a:r>
              <a:rPr lang="en-GB" sz="2000" dirty="0">
                <a:latin typeface="Courier New" panose="02070309020205020404" pitchFamily="49" charset="0"/>
                <a:ea typeface="Segoe UI" panose="020B0502040204020203" pitchFamily="34" charset="0"/>
                <a:cs typeface="Courier New" panose="02070309020205020404" pitchFamily="49" charset="0"/>
              </a:rPr>
              <a:t>(</a:t>
            </a:r>
            <a:r>
              <a:rPr lang="en-GB" sz="2000" dirty="0" err="1">
                <a:latin typeface="Courier New" panose="02070309020205020404" pitchFamily="49" charset="0"/>
                <a:ea typeface="Segoe UI" panose="020B0502040204020203" pitchFamily="34" charset="0"/>
                <a:cs typeface="Courier New" panose="02070309020205020404" pitchFamily="49" charset="0"/>
              </a:rPr>
              <a:t>height_factor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width_factor</a:t>
            </a:r>
            <a:r>
              <a:rPr lang="en-GB" sz="2000" dirty="0">
                <a:latin typeface="Courier New" panose="02070309020205020404" pitchFamily="49" charset="0"/>
                <a:ea typeface="Segoe UI" panose="020B0502040204020203" pitchFamily="34" charset="0"/>
                <a:cs typeface="Courier New" panose="02070309020205020404" pitchFamily="49" charset="0"/>
              </a:rPr>
              <a:t>=0.1),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layers.RandomFlip</a:t>
            </a:r>
            <a:r>
              <a:rPr lang="en-GB" sz="2000" dirty="0">
                <a:latin typeface="Courier New" panose="02070309020205020404" pitchFamily="49" charset="0"/>
                <a:ea typeface="Segoe UI" panose="020B0502040204020203" pitchFamily="34" charset="0"/>
                <a:cs typeface="Courier New" panose="02070309020205020404" pitchFamily="49" charset="0"/>
              </a:rPr>
              <a:t>(),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a:t>
            </a:r>
            <a:r>
              <a:rPr lang="en-GB" sz="2000" dirty="0" err="1">
                <a:latin typeface="Courier New" panose="02070309020205020404" pitchFamily="49" charset="0"/>
                <a:ea typeface="Segoe UI" panose="020B0502040204020203" pitchFamily="34" charset="0"/>
                <a:cs typeface="Courier New" panose="02070309020205020404" pitchFamily="49" charset="0"/>
              </a:rPr>
              <a:t>layers.RandomContrast</a:t>
            </a:r>
            <a:r>
              <a:rPr lang="en-GB" sz="2000" dirty="0">
                <a:latin typeface="Courier New" panose="02070309020205020404" pitchFamily="49" charset="0"/>
                <a:ea typeface="Segoe UI" panose="020B0502040204020203" pitchFamily="34" charset="0"/>
                <a:cs typeface="Courier New" panose="02070309020205020404" pitchFamily="49" charset="0"/>
              </a:rPr>
              <a:t>(factor=0.1),</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   </a:t>
            </a:r>
          </a:p>
          <a:p>
            <a:pPr marL="0" indent="0">
              <a:spcBef>
                <a:spcPts val="0"/>
              </a:spcBef>
              <a:buNone/>
            </a:pPr>
            <a:r>
              <a:rPr lang="en-GB" sz="2000" dirty="0">
                <a:latin typeface="Courier New" panose="02070309020205020404" pitchFamily="49" charset="0"/>
                <a:ea typeface="Segoe UI" panose="020B0502040204020203" pitchFamily="34" charset="0"/>
                <a:cs typeface="Courier New" panose="02070309020205020404" pitchFamily="49" charset="0"/>
              </a:rPr>
              <a:t>                              name="</a:t>
            </a:r>
            <a:r>
              <a:rPr lang="en-GB" sz="2000" dirty="0" err="1">
                <a:latin typeface="Courier New" panose="02070309020205020404" pitchFamily="49" charset="0"/>
                <a:ea typeface="Segoe UI" panose="020B0502040204020203" pitchFamily="34" charset="0"/>
                <a:cs typeface="Courier New" panose="02070309020205020404" pitchFamily="49" charset="0"/>
              </a:rPr>
              <a:t>img_augmentation</a:t>
            </a:r>
            <a:r>
              <a:rPr lang="en-GB" sz="2000" dirty="0">
                <a:latin typeface="Courier New" panose="02070309020205020404" pitchFamily="49" charset="0"/>
                <a:ea typeface="Segoe UI" panose="020B0502040204020203" pitchFamily="34" charset="0"/>
                <a:cs typeface="Courier New" panose="02070309020205020404" pitchFamily="49" charset="0"/>
              </a:rPr>
              <a:t>",)</a:t>
            </a:r>
          </a:p>
          <a:p>
            <a:pPr>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8278131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5519615"/>
          </a:xfrm>
        </p:spPr>
        <p:txBody>
          <a:bodyPr>
            <a:normAutofit/>
          </a:bodyPr>
          <a:lstStyle/>
          <a:p>
            <a:pPr marL="0" indent="0">
              <a:buNone/>
            </a:pPr>
            <a:r>
              <a:rPr lang="en-GB" sz="2800" dirty="0">
                <a:latin typeface="Segoe UI" panose="020B0502040204020203" pitchFamily="34" charset="0"/>
                <a:ea typeface="Segoe UI" panose="020B0502040204020203" pitchFamily="34" charset="0"/>
                <a:cs typeface="Segoe UI" panose="020B0502040204020203" pitchFamily="34" charset="0"/>
              </a:rPr>
              <a:t>Key points for this lesson</a:t>
            </a:r>
          </a:p>
          <a:p>
            <a:r>
              <a:rPr lang="en-GB" sz="2800" b="1" dirty="0">
                <a:latin typeface="Segoe UI" panose="020B0502040204020203" pitchFamily="34" charset="0"/>
                <a:ea typeface="Segoe UI" panose="020B0502040204020203" pitchFamily="34" charset="0"/>
                <a:cs typeface="Segoe UI" panose="020B0502040204020203" pitchFamily="34" charset="0"/>
              </a:rPr>
              <a:t>CNNs</a:t>
            </a:r>
            <a:r>
              <a:rPr lang="en-GB" sz="2800" dirty="0">
                <a:latin typeface="Segoe UI" panose="020B0502040204020203" pitchFamily="34" charset="0"/>
                <a:ea typeface="Segoe UI" panose="020B0502040204020203" pitchFamily="34" charset="0"/>
                <a:cs typeface="Segoe UI" panose="020B0502040204020203" pitchFamily="34" charset="0"/>
              </a:rPr>
              <a:t> </a:t>
            </a:r>
            <a:r>
              <a:rPr lang="en-GB" sz="2800" b="1" dirty="0">
                <a:latin typeface="Segoe UI" panose="020B0502040204020203" pitchFamily="34" charset="0"/>
                <a:ea typeface="Segoe UI" panose="020B0502040204020203" pitchFamily="34" charset="0"/>
                <a:cs typeface="Segoe UI" panose="020B0502040204020203" pitchFamily="34" charset="0"/>
              </a:rPr>
              <a:t>learn complex feature maps</a:t>
            </a:r>
          </a:p>
          <a:p>
            <a:r>
              <a:rPr lang="en-GB" sz="2800" dirty="0">
                <a:latin typeface="Segoe UI" panose="020B0502040204020203" pitchFamily="34" charset="0"/>
                <a:ea typeface="Segoe UI" panose="020B0502040204020203" pitchFamily="34" charset="0"/>
                <a:cs typeface="Segoe UI" panose="020B0502040204020203" pitchFamily="34" charset="0"/>
              </a:rPr>
              <a:t>Feature maps have many layers or channels</a:t>
            </a:r>
          </a:p>
          <a:p>
            <a:r>
              <a:rPr lang="en-GB" sz="2800" dirty="0">
                <a:latin typeface="Segoe UI" panose="020B0502040204020203" pitchFamily="34" charset="0"/>
                <a:ea typeface="Segoe UI" panose="020B0502040204020203" pitchFamily="34" charset="0"/>
                <a:cs typeface="Segoe UI" panose="020B0502040204020203" pitchFamily="34" charset="0"/>
              </a:rPr>
              <a:t>CNNs use parameter sharing   </a:t>
            </a:r>
          </a:p>
          <a:p>
            <a:r>
              <a:rPr lang="en-GB" sz="2800" dirty="0">
                <a:latin typeface="Segoe UI" panose="020B0502040204020203" pitchFamily="34" charset="0"/>
                <a:ea typeface="Segoe UI" panose="020B0502040204020203" pitchFamily="34" charset="0"/>
                <a:cs typeface="Segoe UI" panose="020B0502040204020203" pitchFamily="34" charset="0"/>
              </a:rPr>
              <a:t>Pooling and invariance</a:t>
            </a:r>
          </a:p>
          <a:p>
            <a:r>
              <a:rPr lang="en-GB" sz="2800" dirty="0">
                <a:latin typeface="Segoe UI" panose="020B0502040204020203" pitchFamily="34" charset="0"/>
                <a:ea typeface="Segoe UI" panose="020B0502040204020203" pitchFamily="34" charset="0"/>
                <a:cs typeface="Segoe UI" panose="020B0502040204020203" pitchFamily="34" charset="0"/>
              </a:rPr>
              <a:t>Deeper CNNs create feature maps with higher capacity</a:t>
            </a:r>
          </a:p>
          <a:p>
            <a:r>
              <a:rPr lang="en-GB" sz="2800" dirty="0">
                <a:latin typeface="Segoe UI" panose="020B0502040204020203" pitchFamily="34" charset="0"/>
                <a:ea typeface="Segoe UI" panose="020B0502040204020203" pitchFamily="34" charset="0"/>
                <a:cs typeface="Segoe UI" panose="020B0502040204020203" pitchFamily="34" charset="0"/>
              </a:rPr>
              <a:t>Training very deep NNs with </a:t>
            </a:r>
            <a:r>
              <a:rPr lang="en-GB" sz="2800" dirty="0" err="1">
                <a:latin typeface="Segoe UI" panose="020B0502040204020203" pitchFamily="34" charset="0"/>
                <a:ea typeface="Segoe UI" panose="020B0502040204020203" pitchFamily="34" charset="0"/>
                <a:cs typeface="Segoe UI" panose="020B0502040204020203" pitchFamily="34" charset="0"/>
              </a:rPr>
              <a:t>ResNets</a:t>
            </a:r>
            <a:endParaRPr lang="en-GB" sz="2800" dirty="0">
              <a:latin typeface="Segoe UI" panose="020B0502040204020203" pitchFamily="34" charset="0"/>
              <a:ea typeface="Segoe UI" panose="020B0502040204020203" pitchFamily="34" charset="0"/>
              <a:cs typeface="Segoe UI" panose="020B0502040204020203" pitchFamily="34" charset="0"/>
            </a:endParaRPr>
          </a:p>
          <a:p>
            <a:r>
              <a:rPr lang="en-GB" sz="2800" dirty="0">
                <a:latin typeface="Segoe UI" panose="020B0502040204020203" pitchFamily="34" charset="0"/>
                <a:ea typeface="Segoe UI" panose="020B0502040204020203" pitchFamily="34" charset="0"/>
                <a:cs typeface="Segoe UI" panose="020B0502040204020203" pitchFamily="34" charset="0"/>
              </a:rPr>
              <a:t>Multi-scale architectures use parallel feature map paths</a:t>
            </a:r>
          </a:p>
          <a:p>
            <a:r>
              <a:rPr lang="en-GB" sz="2800" dirty="0">
                <a:latin typeface="Segoe UI" panose="020B0502040204020203" pitchFamily="34" charset="0"/>
                <a:ea typeface="Segoe UI" panose="020B0502040204020203" pitchFamily="34" charset="0"/>
                <a:cs typeface="Segoe UI" panose="020B0502040204020203" pitchFamily="34" charset="0"/>
              </a:rPr>
              <a:t>Speed training with </a:t>
            </a:r>
            <a:r>
              <a:rPr lang="en-GB" sz="2800">
                <a:latin typeface="Segoe UI" panose="020B0502040204020203" pitchFamily="34" charset="0"/>
                <a:ea typeface="Segoe UI" panose="020B0502040204020203" pitchFamily="34" charset="0"/>
                <a:cs typeface="Segoe UI" panose="020B0502040204020203" pitchFamily="34" charset="0"/>
              </a:rPr>
              <a:t>transfer learning</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sz="2800" b="1"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333375" y="212492"/>
            <a:ext cx="11647823" cy="674370"/>
          </a:xfrm>
        </p:spPr>
        <p:txBody>
          <a:bodyPr>
            <a:normAutofit/>
          </a:bodyPr>
          <a:lstStyle/>
          <a:p>
            <a:r>
              <a:rPr lang="en-US" sz="4000">
                <a:latin typeface="+mj-lt"/>
              </a:rPr>
              <a:t>Summary</a:t>
            </a:r>
            <a:endParaRPr lang="en-US" sz="4000" dirty="0">
              <a:latin typeface="+mj-lt"/>
            </a:endParaRPr>
          </a:p>
        </p:txBody>
      </p:sp>
    </p:spTree>
    <p:extLst>
      <p:ext uri="{BB962C8B-B14F-4D97-AF65-F5344CB8AC3E}">
        <p14:creationId xmlns:p14="http://schemas.microsoft.com/office/powerpoint/2010/main" val="1734763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2B41D70-8836-483A-8138-BCB7A352D451}"/>
              </a:ext>
            </a:extLst>
          </p:cNvPr>
          <p:cNvSpPr>
            <a:spLocks noGrp="1"/>
          </p:cNvSpPr>
          <p:nvPr>
            <p:ph type="subTitle" idx="1"/>
          </p:nvPr>
        </p:nvSpPr>
        <p:spPr>
          <a:xfrm>
            <a:off x="1485165" y="1784284"/>
            <a:ext cx="9685343" cy="2015419"/>
          </a:xfrm>
        </p:spPr>
        <p:txBody>
          <a:bodyPr>
            <a:normAutofit/>
          </a:bodyPr>
          <a:lstStyle/>
          <a:p>
            <a:r>
              <a:rPr lang="en-US" sz="4400" b="1" dirty="0"/>
              <a:t>Convolution in 2 and higher dimensions</a:t>
            </a:r>
          </a:p>
        </p:txBody>
      </p:sp>
    </p:spTree>
    <p:extLst>
      <p:ext uri="{BB962C8B-B14F-4D97-AF65-F5344CB8AC3E}">
        <p14:creationId xmlns:p14="http://schemas.microsoft.com/office/powerpoint/2010/main" val="1024304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33" name="Rectangle 32">
            <a:extLst>
              <a:ext uri="{FF2B5EF4-FFF2-40B4-BE49-F238E27FC236}">
                <a16:creationId xmlns:a16="http://schemas.microsoft.com/office/drawing/2014/main" id="{FB42E5F8-1065-4DB3-AA71-8806DBB342C3}"/>
              </a:ext>
            </a:extLst>
          </p:cNvPr>
          <p:cNvSpPr/>
          <p:nvPr/>
        </p:nvSpPr>
        <p:spPr>
          <a:xfrm>
            <a:off x="3238500" y="3806928"/>
            <a:ext cx="1500188" cy="1319212"/>
          </a:xfrm>
          <a:prstGeom prst="rect">
            <a:avLst/>
          </a:prstGeom>
          <a:noFill/>
          <a:ln w="38100">
            <a:solidFill>
              <a:srgbClr val="C0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DB1B3FFD-2FB2-4B62-99BC-0F8D39B50AF3}"/>
              </a:ext>
            </a:extLst>
          </p:cNvPr>
          <p:cNvSpPr/>
          <p:nvPr/>
        </p:nvSpPr>
        <p:spPr>
          <a:xfrm>
            <a:off x="3826667" y="387836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082F618C-AEB6-4A1F-AB7A-5C2DB86FDA6E}"/>
              </a:ext>
            </a:extLst>
          </p:cNvPr>
          <p:cNvSpPr/>
          <p:nvPr/>
        </p:nvSpPr>
        <p:spPr>
          <a:xfrm>
            <a:off x="3333750"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88A7E6F7-A6A1-4FCD-89B4-46BC2E7C64F9}"/>
              </a:ext>
            </a:extLst>
          </p:cNvPr>
          <p:cNvSpPr/>
          <p:nvPr/>
        </p:nvSpPr>
        <p:spPr>
          <a:xfrm>
            <a:off x="4319584"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4F1834C8-2EB9-47F0-BCD0-454867BF7E0E}"/>
              </a:ext>
            </a:extLst>
          </p:cNvPr>
          <p:cNvSpPr/>
          <p:nvPr/>
        </p:nvSpPr>
        <p:spPr>
          <a:xfrm>
            <a:off x="4812501" y="3873603"/>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6E63AF38-EDB9-469E-9C64-A710E2421EA7}"/>
              </a:ext>
            </a:extLst>
          </p:cNvPr>
          <p:cNvSpPr/>
          <p:nvPr/>
        </p:nvSpPr>
        <p:spPr>
          <a:xfrm>
            <a:off x="3826667" y="432127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EB54C8E0-AC07-4884-B63B-513C65487D8A}"/>
              </a:ext>
            </a:extLst>
          </p:cNvPr>
          <p:cNvSpPr/>
          <p:nvPr/>
        </p:nvSpPr>
        <p:spPr>
          <a:xfrm>
            <a:off x="3333750"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1746C518-F968-4FF0-8243-E141BE0B8F58}"/>
              </a:ext>
            </a:extLst>
          </p:cNvPr>
          <p:cNvSpPr/>
          <p:nvPr/>
        </p:nvSpPr>
        <p:spPr>
          <a:xfrm>
            <a:off x="4319584"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08336D4-F830-4029-9EEC-D9484B361384}"/>
              </a:ext>
            </a:extLst>
          </p:cNvPr>
          <p:cNvSpPr/>
          <p:nvPr/>
        </p:nvSpPr>
        <p:spPr>
          <a:xfrm>
            <a:off x="4812501" y="4316515"/>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1AAA02D4-71FA-4D04-927C-9DC3E39C2AAE}"/>
              </a:ext>
            </a:extLst>
          </p:cNvPr>
          <p:cNvSpPr/>
          <p:nvPr/>
        </p:nvSpPr>
        <p:spPr>
          <a:xfrm>
            <a:off x="3826667" y="476418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7FBF1F93-DA2B-43E7-AB74-D34AA6000793}"/>
              </a:ext>
            </a:extLst>
          </p:cNvPr>
          <p:cNvSpPr/>
          <p:nvPr/>
        </p:nvSpPr>
        <p:spPr>
          <a:xfrm>
            <a:off x="3333750"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93DB64BD-60D3-42C0-8660-82DA5307B8F3}"/>
              </a:ext>
            </a:extLst>
          </p:cNvPr>
          <p:cNvSpPr/>
          <p:nvPr/>
        </p:nvSpPr>
        <p:spPr>
          <a:xfrm>
            <a:off x="4319584"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78CC73C3-1FF9-4E7C-88CA-875EFBF94B25}"/>
              </a:ext>
            </a:extLst>
          </p:cNvPr>
          <p:cNvSpPr/>
          <p:nvPr/>
        </p:nvSpPr>
        <p:spPr>
          <a:xfrm>
            <a:off x="4812501" y="4759427"/>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62A700A8-BA02-4325-A43D-833A73E2BB94}"/>
              </a:ext>
            </a:extLst>
          </p:cNvPr>
          <p:cNvSpPr/>
          <p:nvPr/>
        </p:nvSpPr>
        <p:spPr>
          <a:xfrm>
            <a:off x="3826667" y="5207101"/>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6DA4BCB6-5B8F-4547-B6BC-896D80D0702B}"/>
              </a:ext>
            </a:extLst>
          </p:cNvPr>
          <p:cNvSpPr/>
          <p:nvPr/>
        </p:nvSpPr>
        <p:spPr>
          <a:xfrm>
            <a:off x="3333750"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E13AEA56-AA6D-4D68-810A-1450011BF19C}"/>
              </a:ext>
            </a:extLst>
          </p:cNvPr>
          <p:cNvSpPr/>
          <p:nvPr/>
        </p:nvSpPr>
        <p:spPr>
          <a:xfrm>
            <a:off x="4319584"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38694564-A6B4-4DC6-9C0F-AE1B72BA83B3}"/>
              </a:ext>
            </a:extLst>
          </p:cNvPr>
          <p:cNvSpPr/>
          <p:nvPr/>
        </p:nvSpPr>
        <p:spPr>
          <a:xfrm>
            <a:off x="4812501" y="5202339"/>
            <a:ext cx="328613" cy="300037"/>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9BB696E0-4285-4D40-A680-F09EB5E3CC9C}"/>
              </a:ext>
            </a:extLst>
          </p:cNvPr>
          <p:cNvSpPr/>
          <p:nvPr/>
        </p:nvSpPr>
        <p:spPr>
          <a:xfrm>
            <a:off x="7689054" y="4316515"/>
            <a:ext cx="328613" cy="300037"/>
          </a:xfrm>
          <a:prstGeom prst="rect">
            <a:avLst/>
          </a:prstGeom>
          <a:solidFill>
            <a:srgbClr val="C00000"/>
          </a:solid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86AF9C9-8C75-4087-8CAE-E35EDEF4EB22}"/>
              </a:ext>
            </a:extLst>
          </p:cNvPr>
          <p:cNvSpPr/>
          <p:nvPr/>
        </p:nvSpPr>
        <p:spPr>
          <a:xfrm>
            <a:off x="8181971" y="4311753"/>
            <a:ext cx="328613" cy="300037"/>
          </a:xfrm>
          <a:prstGeom prst="rect">
            <a:avLst/>
          </a:prstGeom>
          <a:solidFill>
            <a:srgbClr val="FFFF00"/>
          </a:solid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F14CA191-9AFB-4BFF-AB7A-212EEC26BB14}"/>
              </a:ext>
            </a:extLst>
          </p:cNvPr>
          <p:cNvSpPr/>
          <p:nvPr/>
        </p:nvSpPr>
        <p:spPr>
          <a:xfrm>
            <a:off x="7689054" y="4759427"/>
            <a:ext cx="328613" cy="300037"/>
          </a:xfrm>
          <a:prstGeom prst="rect">
            <a:avLst/>
          </a:prstGeom>
          <a:solidFill>
            <a:schemeClr val="tx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4358BE6-DB06-4F83-8991-9E3561686522}"/>
              </a:ext>
            </a:extLst>
          </p:cNvPr>
          <p:cNvSpPr/>
          <p:nvPr/>
        </p:nvSpPr>
        <p:spPr>
          <a:xfrm>
            <a:off x="8181971" y="4754665"/>
            <a:ext cx="328613" cy="300037"/>
          </a:xfrm>
          <a:prstGeom prst="rect">
            <a:avLst/>
          </a:prstGeom>
          <a:solidFill>
            <a:srgbClr val="00B050"/>
          </a:solid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85AD1F6E-2B47-49D2-9A87-C719B45A8DCC}"/>
              </a:ext>
            </a:extLst>
          </p:cNvPr>
          <p:cNvSpPr/>
          <p:nvPr/>
        </p:nvSpPr>
        <p:spPr>
          <a:xfrm>
            <a:off x="3757613" y="3806928"/>
            <a:ext cx="1500188" cy="1319212"/>
          </a:xfrm>
          <a:prstGeom prst="rect">
            <a:avLst/>
          </a:prstGeom>
          <a:noFill/>
          <a:ln w="38100">
            <a:solidFill>
              <a:srgbClr val="FFFF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07E198B-D4E5-46D7-B182-0408FE6E9193}"/>
              </a:ext>
            </a:extLst>
          </p:cNvPr>
          <p:cNvSpPr/>
          <p:nvPr/>
        </p:nvSpPr>
        <p:spPr>
          <a:xfrm>
            <a:off x="3757613" y="4249839"/>
            <a:ext cx="1500188" cy="1319212"/>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1BD7AF2F-8720-406D-A49C-645137A722A9}"/>
              </a:ext>
            </a:extLst>
          </p:cNvPr>
          <p:cNvSpPr/>
          <p:nvPr/>
        </p:nvSpPr>
        <p:spPr>
          <a:xfrm>
            <a:off x="3238500" y="4249839"/>
            <a:ext cx="1500188" cy="1319212"/>
          </a:xfrm>
          <a:prstGeom prst="rect">
            <a:avLst/>
          </a:prstGeom>
          <a:noFill/>
          <a:ln w="38100">
            <a:solidFill>
              <a:schemeClr val="tx1">
                <a:lumMod val="85000"/>
                <a:lumOff val="1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1CDB0FF5-B57B-4232-81A6-53D2D7AB8F79}"/>
              </a:ext>
            </a:extLst>
          </p:cNvPr>
          <p:cNvSpPr txBox="1"/>
          <p:nvPr/>
        </p:nvSpPr>
        <p:spPr>
          <a:xfrm>
            <a:off x="3102952" y="6011962"/>
            <a:ext cx="2104656" cy="461665"/>
          </a:xfrm>
          <a:prstGeom prst="rect">
            <a:avLst/>
          </a:prstGeom>
          <a:noFill/>
        </p:spPr>
        <p:txBody>
          <a:bodyPr wrap="square" rtlCol="0">
            <a:spAutoFit/>
          </a:bodyPr>
          <a:lstStyle/>
          <a:p>
            <a:pPr algn="ctr"/>
            <a:r>
              <a:rPr lang="en-US" sz="2400" dirty="0"/>
              <a:t>Input</a:t>
            </a:r>
          </a:p>
        </p:txBody>
      </p:sp>
      <p:sp>
        <p:nvSpPr>
          <p:cNvPr id="58" name="TextBox 57">
            <a:extLst>
              <a:ext uri="{FF2B5EF4-FFF2-40B4-BE49-F238E27FC236}">
                <a16:creationId xmlns:a16="http://schemas.microsoft.com/office/drawing/2014/main" id="{851DC950-07B0-4A3F-ABB8-027D9C488683}"/>
              </a:ext>
            </a:extLst>
          </p:cNvPr>
          <p:cNvSpPr txBox="1"/>
          <p:nvPr/>
        </p:nvSpPr>
        <p:spPr>
          <a:xfrm>
            <a:off x="7129643" y="6011962"/>
            <a:ext cx="2104656" cy="461665"/>
          </a:xfrm>
          <a:prstGeom prst="rect">
            <a:avLst/>
          </a:prstGeom>
          <a:noFill/>
        </p:spPr>
        <p:txBody>
          <a:bodyPr wrap="square" rtlCol="0">
            <a:spAutoFit/>
          </a:bodyPr>
          <a:lstStyle/>
          <a:p>
            <a:pPr algn="ctr"/>
            <a:r>
              <a:rPr lang="en-US" sz="2400" dirty="0"/>
              <a:t>Output</a:t>
            </a:r>
          </a:p>
        </p:txBody>
      </p:sp>
      <p:sp>
        <p:nvSpPr>
          <p:cNvPr id="59" name="Arc 58">
            <a:extLst>
              <a:ext uri="{FF2B5EF4-FFF2-40B4-BE49-F238E27FC236}">
                <a16:creationId xmlns:a16="http://schemas.microsoft.com/office/drawing/2014/main" id="{BB1AC9FD-1977-4CAF-AAC2-93434C25A8F2}"/>
              </a:ext>
            </a:extLst>
          </p:cNvPr>
          <p:cNvSpPr/>
          <p:nvPr/>
        </p:nvSpPr>
        <p:spPr>
          <a:xfrm rot="18919361">
            <a:off x="3051712" y="3756632"/>
            <a:ext cx="5449628" cy="4972323"/>
          </a:xfrm>
          <a:prstGeom prst="arc">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Arc 59">
            <a:extLst>
              <a:ext uri="{FF2B5EF4-FFF2-40B4-BE49-F238E27FC236}">
                <a16:creationId xmlns:a16="http://schemas.microsoft.com/office/drawing/2014/main" id="{B2D91EC2-6F88-429C-8B8A-02C40691414B}"/>
              </a:ext>
            </a:extLst>
          </p:cNvPr>
          <p:cNvSpPr/>
          <p:nvPr/>
        </p:nvSpPr>
        <p:spPr>
          <a:xfrm rot="18919361">
            <a:off x="3522576" y="3756632"/>
            <a:ext cx="5449628" cy="4972323"/>
          </a:xfrm>
          <a:prstGeom prst="arc">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Arc 60">
            <a:extLst>
              <a:ext uri="{FF2B5EF4-FFF2-40B4-BE49-F238E27FC236}">
                <a16:creationId xmlns:a16="http://schemas.microsoft.com/office/drawing/2014/main" id="{CB56AB75-B7FC-46C7-BFC4-66A1B05AD72D}"/>
              </a:ext>
            </a:extLst>
          </p:cNvPr>
          <p:cNvSpPr/>
          <p:nvPr/>
        </p:nvSpPr>
        <p:spPr>
          <a:xfrm rot="2622678" flipV="1">
            <a:off x="2921673" y="642790"/>
            <a:ext cx="5527785" cy="4948530"/>
          </a:xfrm>
          <a:prstGeom prst="arc">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Arc 61">
            <a:extLst>
              <a:ext uri="{FF2B5EF4-FFF2-40B4-BE49-F238E27FC236}">
                <a16:creationId xmlns:a16="http://schemas.microsoft.com/office/drawing/2014/main" id="{399184DC-ECCB-494E-BE8A-3338F1CFC8E2}"/>
              </a:ext>
            </a:extLst>
          </p:cNvPr>
          <p:cNvSpPr/>
          <p:nvPr/>
        </p:nvSpPr>
        <p:spPr>
          <a:xfrm rot="2622678" flipV="1">
            <a:off x="3494513" y="685342"/>
            <a:ext cx="5527785" cy="4948530"/>
          </a:xfrm>
          <a:prstGeom prst="arc">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Content Placeholder 6">
            <a:extLst>
              <a:ext uri="{FF2B5EF4-FFF2-40B4-BE49-F238E27FC236}">
                <a16:creationId xmlns:a16="http://schemas.microsoft.com/office/drawing/2014/main" id="{D35CFB13-0443-4FAD-9484-2C209B316FA7}"/>
              </a:ext>
            </a:extLst>
          </p:cNvPr>
          <p:cNvSpPr>
            <a:spLocks noGrp="1"/>
          </p:cNvSpPr>
          <p:nvPr>
            <p:ph sz="quarter" idx="10"/>
          </p:nvPr>
        </p:nvSpPr>
        <p:spPr>
          <a:xfrm>
            <a:off x="333375" y="944050"/>
            <a:ext cx="11525250" cy="1999412"/>
          </a:xfrm>
        </p:spPr>
        <p:txBody>
          <a:bodyPr>
            <a:normAutofit fontScale="92500" lnSpcReduction="20000"/>
          </a:bodyPr>
          <a:lstStyle/>
          <a:p>
            <a:pPr marL="0" indent="0">
              <a:buNone/>
            </a:pPr>
            <a:r>
              <a:rPr lang="en-US" sz="2800" dirty="0">
                <a:latin typeface="Segoe UI" panose="020B0502040204020203" pitchFamily="34" charset="0"/>
                <a:ea typeface="Segoe UI" panose="020B0502040204020203" pitchFamily="34" charset="0"/>
                <a:cs typeface="Segoe UI" panose="020B0502040204020203" pitchFamily="34" charset="0"/>
              </a:rPr>
              <a:t>Example:</a:t>
            </a:r>
          </a:p>
          <a:p>
            <a:r>
              <a:rPr lang="en-US" sz="2800" dirty="0">
                <a:latin typeface="Segoe UI" panose="020B0502040204020203" pitchFamily="34" charset="0"/>
                <a:ea typeface="Segoe UI" panose="020B0502040204020203" pitchFamily="34" charset="0"/>
                <a:cs typeface="Segoe UI" panose="020B0502040204020203" pitchFamily="34" charset="0"/>
              </a:rPr>
              <a:t>4 x 4 input tensor</a:t>
            </a:r>
          </a:p>
          <a:p>
            <a:r>
              <a:rPr lang="en-US" sz="2800" dirty="0">
                <a:latin typeface="Segoe UI" panose="020B0502040204020203" pitchFamily="34" charset="0"/>
                <a:ea typeface="Segoe UI" panose="020B0502040204020203" pitchFamily="34" charset="0"/>
                <a:cs typeface="Segoe UI" panose="020B0502040204020203" pitchFamily="34" charset="0"/>
              </a:rPr>
              <a:t>3 x 3 convolution operator</a:t>
            </a:r>
          </a:p>
          <a:p>
            <a:r>
              <a:rPr lang="en-US" sz="2800" dirty="0">
                <a:latin typeface="Segoe UI" panose="020B0502040204020203" pitchFamily="34" charset="0"/>
                <a:ea typeface="Segoe UI" panose="020B0502040204020203" pitchFamily="34" charset="0"/>
                <a:cs typeface="Segoe UI" panose="020B0502040204020203" pitchFamily="34" charset="0"/>
              </a:rPr>
              <a:t>2 x 2 output tensor</a:t>
            </a:r>
            <a:endParaRPr lang="en-GB" sz="28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44853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3">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6"/>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3"/>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6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p:bldP spid="58" grpId="0"/>
      <p:bldP spid="59" grpId="0" animBg="1"/>
      <p:bldP spid="60" grpId="0" animBg="1"/>
      <p:bldP spid="61" grpId="0" animBg="1"/>
      <p:bldP spid="6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33375" y="944050"/>
            <a:ext cx="11525250" cy="1061915"/>
          </a:xfrm>
        </p:spPr>
        <p:txBody>
          <a:bodyPr>
            <a:normAutofit/>
          </a:bodyPr>
          <a:lstStyle/>
          <a:p>
            <a:r>
              <a:rPr lang="en-US" sz="2800" dirty="0">
                <a:latin typeface="Segoe UI" panose="020B0502040204020203" pitchFamily="34" charset="0"/>
                <a:ea typeface="Segoe UI" panose="020B0502040204020203" pitchFamily="34" charset="0"/>
                <a:cs typeface="Segoe UI" panose="020B0502040204020203" pitchFamily="34" charset="0"/>
              </a:rPr>
              <a:t>Mathematically, we express 2-d convolution as a weighted sum over a discrete rectangular kernel:</a:t>
            </a:r>
          </a:p>
        </p:txBody>
      </p:sp>
      <p:sp>
        <p:nvSpPr>
          <p:cNvPr id="2" name="Title 1"/>
          <p:cNvSpPr>
            <a:spLocks noGrp="1"/>
          </p:cNvSpPr>
          <p:nvPr>
            <p:ph type="title"/>
          </p:nvPr>
        </p:nvSpPr>
        <p:spPr>
          <a:xfrm>
            <a:off x="333375" y="212492"/>
            <a:ext cx="11647823" cy="674370"/>
          </a:xfrm>
        </p:spPr>
        <p:txBody>
          <a:bodyPr>
            <a:normAutofit/>
          </a:bodyPr>
          <a:lstStyle/>
          <a:p>
            <a:r>
              <a:rPr lang="en-US" sz="4000" dirty="0">
                <a:latin typeface="Segoe"/>
              </a:rPr>
              <a:t>2-D Convolution</a:t>
            </a:r>
          </a:p>
        </p:txBody>
      </p:sp>
      <p:sp>
        <p:nvSpPr>
          <p:cNvPr id="5" name="Content Placeholder 6">
            <a:extLst>
              <a:ext uri="{FF2B5EF4-FFF2-40B4-BE49-F238E27FC236}">
                <a16:creationId xmlns:a16="http://schemas.microsoft.com/office/drawing/2014/main" id="{A8AFBCDB-2D9C-4ACF-908E-008963553B7D}"/>
              </a:ext>
            </a:extLst>
          </p:cNvPr>
          <p:cNvSpPr txBox="1">
            <a:spLocks/>
          </p:cNvSpPr>
          <p:nvPr/>
        </p:nvSpPr>
        <p:spPr>
          <a:xfrm>
            <a:off x="333375" y="3670900"/>
            <a:ext cx="11525250" cy="2518445"/>
          </a:xfrm>
          <a:prstGeom prst="rect">
            <a:avLst/>
          </a:prstGeom>
        </p:spPr>
        <p:txBody>
          <a:bodyPr>
            <a:normAutofit/>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ea typeface="Segoe UI" panose="020B0502040204020203" pitchFamily="34" charset="0"/>
                <a:cs typeface="Segoe UI" panose="020B0502040204020203" pitchFamily="34" charset="0"/>
              </a:rPr>
              <a:t>Where S, I and K are tensors:</a:t>
            </a:r>
          </a:p>
          <a:p>
            <a:pPr lvl="1"/>
            <a:r>
              <a:rPr lang="en-US" sz="2400" i="1" dirty="0">
                <a:latin typeface="Segoe UI" panose="020B0502040204020203" pitchFamily="34" charset="0"/>
                <a:ea typeface="Segoe UI" panose="020B0502040204020203" pitchFamily="34" charset="0"/>
                <a:cs typeface="Segoe UI" panose="020B0502040204020203" pitchFamily="34" charset="0"/>
              </a:rPr>
              <a:t>I</a:t>
            </a:r>
            <a:r>
              <a:rPr lang="en-US" sz="2400" dirty="0">
                <a:latin typeface="Segoe UI" panose="020B0502040204020203" pitchFamily="34" charset="0"/>
                <a:ea typeface="Segoe UI" panose="020B0502040204020203" pitchFamily="34" charset="0"/>
                <a:cs typeface="Segoe UI" panose="020B0502040204020203" pitchFamily="34" charset="0"/>
              </a:rPr>
              <a:t> is the image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K</a:t>
            </a:r>
            <a:r>
              <a:rPr lang="en-US" sz="2400" dirty="0">
                <a:latin typeface="Segoe UI" panose="020B0502040204020203" pitchFamily="34" charset="0"/>
                <a:ea typeface="Segoe UI" panose="020B0502040204020203" pitchFamily="34" charset="0"/>
                <a:cs typeface="Segoe UI" panose="020B0502040204020203" pitchFamily="34" charset="0"/>
              </a:rPr>
              <a:t> is the convolutional kernel tensor</a:t>
            </a:r>
          </a:p>
          <a:p>
            <a:pPr lvl="1"/>
            <a:r>
              <a:rPr lang="en-US" sz="2400" i="1" dirty="0">
                <a:latin typeface="Segoe UI" panose="020B0502040204020203" pitchFamily="34" charset="0"/>
                <a:ea typeface="Segoe UI" panose="020B0502040204020203" pitchFamily="34" charset="0"/>
                <a:cs typeface="Segoe UI" panose="020B0502040204020203" pitchFamily="34" charset="0"/>
              </a:rPr>
              <a:t>S</a:t>
            </a:r>
            <a:r>
              <a:rPr lang="en-US" sz="2400" dirty="0">
                <a:latin typeface="Segoe UI" panose="020B0502040204020203" pitchFamily="34" charset="0"/>
                <a:ea typeface="Segoe UI" panose="020B0502040204020203" pitchFamily="34" charset="0"/>
                <a:cs typeface="Segoe UI" panose="020B0502040204020203" pitchFamily="34" charset="0"/>
              </a:rPr>
              <a:t> is the output tensor of the convolution operation</a:t>
            </a:r>
            <a:endParaRPr lang="en-US" sz="2000"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45949C52-0348-4A47-96E0-372A779F933B}"/>
              </a:ext>
            </a:extLst>
          </p:cNvPr>
          <p:cNvPicPr>
            <a:picLocks noChangeAspect="1"/>
          </p:cNvPicPr>
          <p:nvPr/>
        </p:nvPicPr>
        <p:blipFill>
          <a:blip r:embed="rId3"/>
          <a:stretch>
            <a:fillRect/>
          </a:stretch>
        </p:blipFill>
        <p:spPr>
          <a:xfrm>
            <a:off x="1919287" y="2005097"/>
            <a:ext cx="7804291" cy="1136283"/>
          </a:xfrm>
          <a:prstGeom prst="rect">
            <a:avLst/>
          </a:prstGeom>
        </p:spPr>
      </p:pic>
    </p:spTree>
    <p:extLst>
      <p:ext uri="{BB962C8B-B14F-4D97-AF65-F5344CB8AC3E}">
        <p14:creationId xmlns:p14="http://schemas.microsoft.com/office/powerpoint/2010/main" val="227071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025FDD9-4C58-4084-9F89-0E6ADD6FFF55}">
  <ds:schemaRefs>
    <ds:schemaRef ds:uri="http://purl.org/dc/elements/1.1/"/>
    <ds:schemaRef ds:uri="http://schemas.microsoft.com/office/2006/metadata/properties"/>
    <ds:schemaRef ds:uri="636b0322-90fb-440c-9cbc-22749e7231e9"/>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CA13EC-1D3C-4D6F-8D1C-E8A452CFC79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18623</TotalTime>
  <Words>2904</Words>
  <Application>Microsoft Office PowerPoint</Application>
  <PresentationFormat>Widescreen</PresentationFormat>
  <Paragraphs>547</Paragraphs>
  <Slides>66</Slides>
  <Notes>51</Notes>
  <HiddenSlides>1</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66</vt:i4>
      </vt:variant>
    </vt:vector>
  </HeadingPairs>
  <TitlesOfParts>
    <vt:vector size="78" baseType="lpstr">
      <vt:lpstr>Arial</vt:lpstr>
      <vt:lpstr>Calibri</vt:lpstr>
      <vt:lpstr>Cambria Math</vt:lpstr>
      <vt:lpstr>Courier New</vt:lpstr>
      <vt:lpstr>Encode Sans Normal Black</vt:lpstr>
      <vt:lpstr>Lucida Grande</vt:lpstr>
      <vt:lpstr>Open Sans Light</vt:lpstr>
      <vt:lpstr>Segoe</vt:lpstr>
      <vt:lpstr>Segoe UI</vt:lpstr>
      <vt:lpstr>Segoe UI Light</vt:lpstr>
      <vt:lpstr>Wingdings</vt:lpstr>
      <vt:lpstr>1_Office Theme</vt:lpstr>
      <vt:lpstr>CSCI E-25 Computer Vision</vt:lpstr>
      <vt:lpstr>Convolutional Neural Networks</vt:lpstr>
      <vt:lpstr>Convolutional Neural Networks</vt:lpstr>
      <vt:lpstr>Convolutional Neural Networks</vt:lpstr>
      <vt:lpstr>Convolutional Neural Networks</vt:lpstr>
      <vt:lpstr>Convolutional Neural Networks</vt:lpstr>
      <vt:lpstr>PowerPoint Presentation</vt:lpstr>
      <vt:lpstr>2-D Convolution</vt:lpstr>
      <vt:lpstr>2-D Convolution</vt:lpstr>
      <vt:lpstr>2-D Convolution</vt:lpstr>
      <vt:lpstr>Convolution in Higher Dimensions</vt:lpstr>
      <vt:lpstr>Convolution in Higher Dimensions</vt:lpstr>
      <vt:lpstr>Convolution in Higher Dimensions</vt:lpstr>
      <vt:lpstr>PowerPoint Presentation</vt:lpstr>
      <vt:lpstr>Parameter Sharing</vt:lpstr>
      <vt:lpstr>Parameter Sharing</vt:lpstr>
      <vt:lpstr>Parameter Sharing</vt:lpstr>
      <vt:lpstr>PowerPoint Presentation</vt:lpstr>
      <vt:lpstr>Pooling and Invariance</vt:lpstr>
      <vt:lpstr>Pooling and Invariance</vt:lpstr>
      <vt:lpstr>Pooling and Invariance</vt:lpstr>
      <vt:lpstr>PowerPoint Presentation</vt:lpstr>
      <vt:lpstr>LeNet-5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Deeper Architectures</vt:lpstr>
      <vt:lpstr>PowerPoint Presentation</vt:lpstr>
      <vt:lpstr>Deep and Multi-Scale Architectures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Scaling and ResNets</vt:lpstr>
      <vt:lpstr>PowerPoint Presentation</vt:lpstr>
      <vt:lpstr>Multi-Scale Architectures</vt:lpstr>
      <vt:lpstr>Example: Multi-Scale Architecture</vt:lpstr>
      <vt:lpstr>PowerPoint Presentation</vt:lpstr>
      <vt:lpstr>PowerPoint Presentation</vt:lpstr>
      <vt:lpstr>Transfer Learning</vt:lpstr>
      <vt:lpstr>Transfer Learning</vt:lpstr>
      <vt:lpstr>PowerPoint Presentation</vt:lpstr>
      <vt:lpstr>PowerPoint Presentation</vt:lpstr>
      <vt:lpstr>PowerPoint Presentation</vt:lpstr>
      <vt:lpstr>PowerPoint Presentation</vt:lpstr>
      <vt:lpstr>Data Augmentation</vt:lpstr>
      <vt:lpstr>Data Augmentation</vt:lpstr>
      <vt:lpstr>Data Augmentation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Stephen Elston</cp:lastModifiedBy>
  <cp:revision>664</cp:revision>
  <cp:lastPrinted>2019-03-15T21:07:42Z</cp:lastPrinted>
  <dcterms:created xsi:type="dcterms:W3CDTF">2013-02-15T23:12:42Z</dcterms:created>
  <dcterms:modified xsi:type="dcterms:W3CDTF">2023-01-30T00:08:28Z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