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67"/>
  </p:notesMasterIdLst>
  <p:handoutMasterIdLst>
    <p:handoutMasterId r:id="rId68"/>
  </p:handoutMasterIdLst>
  <p:sldIdLst>
    <p:sldId id="375" r:id="rId6"/>
    <p:sldId id="370" r:id="rId7"/>
    <p:sldId id="431" r:id="rId8"/>
    <p:sldId id="443" r:id="rId9"/>
    <p:sldId id="438" r:id="rId10"/>
    <p:sldId id="403" r:id="rId11"/>
    <p:sldId id="385" r:id="rId12"/>
    <p:sldId id="386" r:id="rId13"/>
    <p:sldId id="387" r:id="rId14"/>
    <p:sldId id="432" r:id="rId15"/>
    <p:sldId id="397" r:id="rId16"/>
    <p:sldId id="448" r:id="rId17"/>
    <p:sldId id="322" r:id="rId18"/>
    <p:sldId id="383" r:id="rId19"/>
    <p:sldId id="323" r:id="rId20"/>
    <p:sldId id="324" r:id="rId21"/>
    <p:sldId id="340" r:id="rId22"/>
    <p:sldId id="449" r:id="rId23"/>
    <p:sldId id="450" r:id="rId24"/>
    <p:sldId id="451" r:id="rId25"/>
    <p:sldId id="379" r:id="rId26"/>
    <p:sldId id="442" r:id="rId27"/>
    <p:sldId id="439" r:id="rId28"/>
    <p:sldId id="445" r:id="rId29"/>
    <p:sldId id="446" r:id="rId30"/>
    <p:sldId id="440" r:id="rId31"/>
    <p:sldId id="441" r:id="rId32"/>
    <p:sldId id="407" r:id="rId33"/>
    <p:sldId id="434" r:id="rId34"/>
    <p:sldId id="435" r:id="rId35"/>
    <p:sldId id="258" r:id="rId36"/>
    <p:sldId id="436" r:id="rId37"/>
    <p:sldId id="437" r:id="rId38"/>
    <p:sldId id="384" r:id="rId39"/>
    <p:sldId id="317" r:id="rId40"/>
    <p:sldId id="363" r:id="rId41"/>
    <p:sldId id="364" r:id="rId42"/>
    <p:sldId id="365" r:id="rId43"/>
    <p:sldId id="414" r:id="rId44"/>
    <p:sldId id="429" r:id="rId45"/>
    <p:sldId id="380" r:id="rId46"/>
    <p:sldId id="417" r:id="rId47"/>
    <p:sldId id="366" r:id="rId48"/>
    <p:sldId id="382" r:id="rId49"/>
    <p:sldId id="408" r:id="rId50"/>
    <p:sldId id="367" r:id="rId51"/>
    <p:sldId id="368" r:id="rId52"/>
    <p:sldId id="409" r:id="rId53"/>
    <p:sldId id="381" r:id="rId54"/>
    <p:sldId id="257" r:id="rId55"/>
    <p:sldId id="410" r:id="rId56"/>
    <p:sldId id="411" r:id="rId57"/>
    <p:sldId id="413" r:id="rId58"/>
    <p:sldId id="415" r:id="rId59"/>
    <p:sldId id="416" r:id="rId60"/>
    <p:sldId id="418" r:id="rId61"/>
    <p:sldId id="420" r:id="rId62"/>
    <p:sldId id="433" r:id="rId63"/>
    <p:sldId id="419" r:id="rId64"/>
    <p:sldId id="453" r:id="rId65"/>
    <p:sldId id="452" r:id="rId6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77273" autoAdjust="0"/>
  </p:normalViewPr>
  <p:slideViewPr>
    <p:cSldViewPr snapToGrid="0">
      <p:cViewPr>
        <p:scale>
          <a:sx n="60" d="100"/>
          <a:sy n="60" d="100"/>
        </p:scale>
        <p:origin x="962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8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5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0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7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1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51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83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8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42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60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93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78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87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29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73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314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99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590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9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</m:oMath>
                  </m:oMathPara>
                </a14:m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𝒏</m:t>
                        </m:r>
                      </m:den>
                    </m:f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:r>
                  <a:rPr lang="en-GB" sz="28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is typically the case that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has colinear features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With colinear features </a:t>
                </a:r>
                <a:r>
                  <a:rPr lang="en-GB" sz="2800" i="1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(X)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not invertible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Some features many be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statistically independent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of the label</a:t>
                </a:r>
              </a:p>
              <a:p>
                <a:pPr lvl="1"/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Noninformative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Add noise to model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unstable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say the solution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𝒃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2800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𝒚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must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solve a biased approximation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This process is known as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</a:t>
                </a: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  <a:blipFill>
                <a:blip r:embed="rId3"/>
                <a:stretch>
                  <a:fillRect l="-1090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6526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b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functions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7538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19151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9302" y="960440"/>
            <a:ext cx="11305461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1056503" y="2876144"/>
            <a:ext cx="10032788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2" y="3561305"/>
            <a:ext cx="4143714" cy="1681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2" y="2158393"/>
            <a:ext cx="2827720" cy="6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902" y="3604090"/>
            <a:ext cx="11229262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variance decreases bias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5" y="1920162"/>
            <a:ext cx="8268363" cy="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1" y="2684864"/>
            <a:ext cx="7787800" cy="569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827902" y="1398102"/>
            <a:ext cx="11229262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1980s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CV applications of machine learning: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265589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Models applied when ground-truth is unknown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12560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387970"/>
            <a:ext cx="1772433" cy="16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93138" y="5029199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5070231"/>
            <a:ext cx="4836090" cy="835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235487" y="3795008"/>
            <a:ext cx="90888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7" y="1774814"/>
            <a:ext cx="2474935" cy="3254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599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7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endParaRPr lang="en-GB" sz="28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19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encode the categories of the objects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Cases are in the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rows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for CV problems, a row contains the pixel values of each image.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for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Key points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d-2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convergence problems with machine learning models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975" y="1190153"/>
            <a:ext cx="11525250" cy="293296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selects most probable category from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is based on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Bernoulli distribution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Bernoulli distribution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of success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probability of observation: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1D494-F3C0-4344-A24A-F3EF80AB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2" y="3736653"/>
            <a:ext cx="4465350" cy="1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59608" y="1331907"/>
            <a:ext cx="11525250" cy="88063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extend the Bernoulli distribution for multiple trials with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Binomial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successes in n trials: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3FC0-91FE-49A2-99CC-6F73DA0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01" y="2236569"/>
            <a:ext cx="5408354" cy="1227168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9D7D0DC-3C5B-427F-A48F-77559D3A0CA4}"/>
              </a:ext>
            </a:extLst>
          </p:cNvPr>
          <p:cNvSpPr txBox="1">
            <a:spLocks/>
          </p:cNvSpPr>
          <p:nvPr/>
        </p:nvSpPr>
        <p:spPr>
          <a:xfrm>
            <a:off x="459608" y="3440031"/>
            <a:ext cx="11525250" cy="6706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Were the Binomial coefficient, pronounced n choose k 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33FA0-E97F-4DA8-A7BF-0119A4A41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48" y="4010660"/>
            <a:ext cx="711046" cy="12271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08AE88-EE5C-43FC-BF9C-D9C633DD08E0}"/>
              </a:ext>
            </a:extLst>
          </p:cNvPr>
          <p:cNvSpPr txBox="1">
            <a:spLocks/>
          </p:cNvSpPr>
          <p:nvPr/>
        </p:nvSpPr>
        <p:spPr>
          <a:xfrm>
            <a:off x="459608" y="5271169"/>
            <a:ext cx="11525250" cy="126818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Binomial coefficient tells us the number of ways we can choose k values from 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17812"/>
            <a:ext cx="11525250" cy="254483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perform classification with the Bernoulli distribution?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transform a numeric value to the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logistic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sigmoid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function to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model output value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4F15-5B26-4FCF-A1AD-BEEB3437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91" y="3351733"/>
            <a:ext cx="3454063" cy="28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66628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Simplify the logistic function if k = 1, L = 1 and x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0: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2AF2-3B73-4A60-AE6C-D360F547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91" y="1975659"/>
            <a:ext cx="4140374" cy="95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57" y="3065020"/>
            <a:ext cx="5472486" cy="36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logistic regression 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 off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4777-C6BA-4211-B323-CE3EDB4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9" y="2752504"/>
            <a:ext cx="5851455" cy="3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5B83D45-3576-4327-A6FA-A1023AE95E42}"/>
              </a:ext>
            </a:extLst>
          </p:cNvPr>
          <p:cNvSpPr txBox="1">
            <a:spLocks/>
          </p:cNvSpPr>
          <p:nvPr/>
        </p:nvSpPr>
        <p:spPr>
          <a:xfrm>
            <a:off x="333375" y="1809117"/>
            <a:ext cx="11525250" cy="100396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Categorical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categories with probability mass function: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EA21-D2CD-4782-BA2B-A8080E50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87" y="2703235"/>
            <a:ext cx="3077945" cy="587286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749F6E-A9AD-46C6-B073-A4E573630333}"/>
              </a:ext>
            </a:extLst>
          </p:cNvPr>
          <p:cNvSpPr txBox="1">
            <a:spLocks/>
          </p:cNvSpPr>
          <p:nvPr/>
        </p:nvSpPr>
        <p:spPr>
          <a:xfrm>
            <a:off x="378595" y="3579995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probability mass for each category 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124-0AD5-49A6-8EFB-D9CC4C6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577756"/>
            <a:ext cx="2739964" cy="50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447A-F6EA-4441-8A05-D82FF1EF3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15" y="4082486"/>
            <a:ext cx="2179595" cy="127791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44C8D4-47CE-4C59-BBAA-E6EC657607E3}"/>
              </a:ext>
            </a:extLst>
          </p:cNvPr>
          <p:cNvSpPr txBox="1">
            <a:spLocks/>
          </p:cNvSpPr>
          <p:nvPr/>
        </p:nvSpPr>
        <p:spPr>
          <a:xfrm>
            <a:off x="378595" y="4507042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normalization of the probability distribution :</a:t>
            </a:r>
          </a:p>
        </p:txBody>
      </p:sp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1046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we create a categorical classifier? </a:t>
            </a:r>
          </a:p>
          <a:p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function 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classes:</a:t>
            </a:r>
          </a:p>
          <a:p>
            <a:pPr marL="0" indent="0">
              <a:buNone/>
            </a:pPr>
            <a:endParaRPr lang="en-GB" sz="3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CDEDC58-ABFD-4ADE-90E5-386A8D615C08}"/>
              </a:ext>
            </a:extLst>
          </p:cNvPr>
          <p:cNvSpPr txBox="1">
            <a:spLocks/>
          </p:cNvSpPr>
          <p:nvPr/>
        </p:nvSpPr>
        <p:spPr>
          <a:xfrm>
            <a:off x="240097" y="3938390"/>
            <a:ext cx="11903845" cy="207911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normalization,               , ensures the probabilities sum to 1.0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response of the linear models to a probability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used for response layer in deep learning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943E-C86D-4EA4-9E69-C4DC349F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8" y="3846354"/>
            <a:ext cx="1295566" cy="52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83E79-FACA-4AC3-B020-F4578E05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2227812"/>
            <a:ext cx="3326509" cy="13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Visualize the categorical distribution as a simplex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encode 3 possible categories: 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Each category falls at the vertex of the simplex with probability,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  <a:blipFill>
                <a:blip r:embed="rId3"/>
                <a:stretch>
                  <a:fillRect l="-2071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50735F0-A531-42AA-9BA5-4B8F0B4AF2C7}"/>
              </a:ext>
            </a:extLst>
          </p:cNvPr>
          <p:cNvSpPr/>
          <p:nvPr/>
        </p:nvSpPr>
        <p:spPr>
          <a:xfrm>
            <a:off x="2808088" y="1079687"/>
            <a:ext cx="6575824" cy="4586670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EE7B-FCBD-44AB-AAAE-B3BD8F89D1AF}"/>
              </a:ext>
            </a:extLst>
          </p:cNvPr>
          <p:cNvSpPr txBox="1"/>
          <p:nvPr/>
        </p:nvSpPr>
        <p:spPr>
          <a:xfrm>
            <a:off x="5622851" y="679577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0D13-F2E5-4C4F-A5B9-EB85EB597498}"/>
              </a:ext>
            </a:extLst>
          </p:cNvPr>
          <p:cNvSpPr txBox="1"/>
          <p:nvPr/>
        </p:nvSpPr>
        <p:spPr>
          <a:xfrm>
            <a:off x="9294628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(0,4,0)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7D49-C497-438B-BC8C-ABBD17D29A58}"/>
              </a:ext>
            </a:extLst>
          </p:cNvPr>
          <p:cNvSpPr txBox="1"/>
          <p:nvPr/>
        </p:nvSpPr>
        <p:spPr>
          <a:xfrm>
            <a:off x="1951074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(4,0,0)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5EA98-E3F3-47F5-97CE-C760F964609F}"/>
              </a:ext>
            </a:extLst>
          </p:cNvPr>
          <p:cNvSpPr/>
          <p:nvPr/>
        </p:nvSpPr>
        <p:spPr>
          <a:xfrm>
            <a:off x="9294628" y="560476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30F073-852E-4858-BB0E-C2784D3DFDB9}"/>
              </a:ext>
            </a:extLst>
          </p:cNvPr>
          <p:cNvSpPr/>
          <p:nvPr/>
        </p:nvSpPr>
        <p:spPr>
          <a:xfrm>
            <a:off x="2743406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CAE76-4972-44BB-B9D5-98DD18CE9889}"/>
              </a:ext>
            </a:extLst>
          </p:cNvPr>
          <p:cNvSpPr/>
          <p:nvPr/>
        </p:nvSpPr>
        <p:spPr>
          <a:xfrm>
            <a:off x="6031318" y="101809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C93716-634C-4B67-8BCA-D263A0E23CFF}"/>
              </a:ext>
            </a:extLst>
          </p:cNvPr>
          <p:cNvSpPr/>
          <p:nvPr/>
        </p:nvSpPr>
        <p:spPr>
          <a:xfrm>
            <a:off x="6043768" y="316264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67310-6932-4685-ABBF-1FD8495ACB34}"/>
              </a:ext>
            </a:extLst>
          </p:cNvPr>
          <p:cNvSpPr/>
          <p:nvPr/>
        </p:nvSpPr>
        <p:spPr>
          <a:xfrm>
            <a:off x="5144880" y="4335477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BC56BA-2D41-4A29-825D-4DC724540590}"/>
              </a:ext>
            </a:extLst>
          </p:cNvPr>
          <p:cNvSpPr/>
          <p:nvPr/>
        </p:nvSpPr>
        <p:spPr>
          <a:xfrm>
            <a:off x="6871189" y="4334122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9B70-A6D2-402C-B939-F41988D26C78}"/>
              </a:ext>
            </a:extLst>
          </p:cNvPr>
          <p:cNvSpPr/>
          <p:nvPr/>
        </p:nvSpPr>
        <p:spPr>
          <a:xfrm>
            <a:off x="8363731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D6663-2881-4B05-9CC0-55D076F50581}"/>
              </a:ext>
            </a:extLst>
          </p:cNvPr>
          <p:cNvSpPr/>
          <p:nvPr/>
        </p:nvSpPr>
        <p:spPr>
          <a:xfrm>
            <a:off x="6031316" y="56120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E28F-2AD6-4D35-92DE-C658C3A0A41A}"/>
              </a:ext>
            </a:extLst>
          </p:cNvPr>
          <p:cNvSpPr/>
          <p:nvPr/>
        </p:nvSpPr>
        <p:spPr>
          <a:xfrm>
            <a:off x="4399660" y="5604765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E3F596-A0F7-4A92-9CAB-91C6D813608B}"/>
              </a:ext>
            </a:extLst>
          </p:cNvPr>
          <p:cNvSpPr/>
          <p:nvPr/>
        </p:nvSpPr>
        <p:spPr>
          <a:xfrm>
            <a:off x="7657517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0760B-EDD4-4276-8BD1-058B4F859125}"/>
              </a:ext>
            </a:extLst>
          </p:cNvPr>
          <p:cNvSpPr/>
          <p:nvPr/>
        </p:nvSpPr>
        <p:spPr>
          <a:xfrm>
            <a:off x="3685607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B980C2-51D2-4A97-8E3C-6E69C0932EE8}"/>
              </a:ext>
            </a:extLst>
          </p:cNvPr>
          <p:cNvSpPr/>
          <p:nvPr/>
        </p:nvSpPr>
        <p:spPr>
          <a:xfrm>
            <a:off x="451773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4CFF17-5B14-411A-BBFB-BC22412A0AF7}"/>
              </a:ext>
            </a:extLst>
          </p:cNvPr>
          <p:cNvSpPr/>
          <p:nvPr/>
        </p:nvSpPr>
        <p:spPr>
          <a:xfrm>
            <a:off x="756979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4829E-AB20-4237-B36F-43FEB1BA8A53}"/>
              </a:ext>
            </a:extLst>
          </p:cNvPr>
          <p:cNvSpPr txBox="1"/>
          <p:nvPr/>
        </p:nvSpPr>
        <p:spPr>
          <a:xfrm>
            <a:off x="3991192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(3,1,0)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EEF-BB43-4FB9-BF34-AE115E12F86F}"/>
              </a:ext>
            </a:extLst>
          </p:cNvPr>
          <p:cNvSpPr txBox="1"/>
          <p:nvPr/>
        </p:nvSpPr>
        <p:spPr>
          <a:xfrm>
            <a:off x="5622851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(2,2,0)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F0ACD-323B-4B37-AF39-BAF9FEC97C76}"/>
              </a:ext>
            </a:extLst>
          </p:cNvPr>
          <p:cNvSpPr txBox="1"/>
          <p:nvPr/>
        </p:nvSpPr>
        <p:spPr>
          <a:xfrm>
            <a:off x="7249049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(1,3,0)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95614-CED6-4A78-84B3-94887EB115D0}"/>
              </a:ext>
            </a:extLst>
          </p:cNvPr>
          <p:cNvSpPr txBox="1"/>
          <p:nvPr/>
        </p:nvSpPr>
        <p:spPr>
          <a:xfrm>
            <a:off x="8477693" y="417827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AEAF4-29D3-4309-B4D1-3478DB3C805F}"/>
              </a:ext>
            </a:extLst>
          </p:cNvPr>
          <p:cNvSpPr txBox="1"/>
          <p:nvPr/>
        </p:nvSpPr>
        <p:spPr>
          <a:xfrm>
            <a:off x="7722198" y="3007625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(0,2,2)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E2CB2E-4D05-44EC-A720-5A4C5B9F2292}"/>
              </a:ext>
            </a:extLst>
          </p:cNvPr>
          <p:cNvSpPr/>
          <p:nvPr/>
        </p:nvSpPr>
        <p:spPr>
          <a:xfrm>
            <a:off x="6866786" y="213480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FFDCB-F75B-4EFC-9EB1-D79B3F3816D7}"/>
              </a:ext>
            </a:extLst>
          </p:cNvPr>
          <p:cNvSpPr txBox="1"/>
          <p:nvPr/>
        </p:nvSpPr>
        <p:spPr>
          <a:xfrm>
            <a:off x="7016189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3F3279-E929-46EF-91A4-CA59D9F170D2}"/>
              </a:ext>
            </a:extLst>
          </p:cNvPr>
          <p:cNvSpPr/>
          <p:nvPr/>
        </p:nvSpPr>
        <p:spPr>
          <a:xfrm>
            <a:off x="5195852" y="214842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821CD-1E91-40E4-BD98-2823D543B945}"/>
              </a:ext>
            </a:extLst>
          </p:cNvPr>
          <p:cNvSpPr txBox="1"/>
          <p:nvPr/>
        </p:nvSpPr>
        <p:spPr>
          <a:xfrm>
            <a:off x="2840932" y="415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(3,0,1)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409D-D428-4CDC-9BF8-808ACF72E768}"/>
              </a:ext>
            </a:extLst>
          </p:cNvPr>
          <p:cNvSpPr txBox="1"/>
          <p:nvPr/>
        </p:nvSpPr>
        <p:spPr>
          <a:xfrm>
            <a:off x="3616082" y="302417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(2,0,2)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D8AAE-320D-487B-9F92-669DE833E727}"/>
              </a:ext>
            </a:extLst>
          </p:cNvPr>
          <p:cNvSpPr txBox="1"/>
          <p:nvPr/>
        </p:nvSpPr>
        <p:spPr>
          <a:xfrm>
            <a:off x="4314235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(1,0,3)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37C28-C438-4F17-823D-FC33E1BAAEA6}"/>
              </a:ext>
            </a:extLst>
          </p:cNvPr>
          <p:cNvSpPr txBox="1"/>
          <p:nvPr/>
        </p:nvSpPr>
        <p:spPr>
          <a:xfrm>
            <a:off x="5604790" y="273173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(1,1,2)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77684C-430F-4862-82A9-F3AEBDFCB869}"/>
              </a:ext>
            </a:extLst>
          </p:cNvPr>
          <p:cNvSpPr txBox="1"/>
          <p:nvPr/>
        </p:nvSpPr>
        <p:spPr>
          <a:xfrm>
            <a:off x="6462721" y="391527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0A33E-9A10-4429-B06F-0D1899635A8B}"/>
              </a:ext>
            </a:extLst>
          </p:cNvPr>
          <p:cNvSpPr txBox="1"/>
          <p:nvPr/>
        </p:nvSpPr>
        <p:spPr>
          <a:xfrm>
            <a:off x="4722703" y="3958521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(2,1,1)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C997D-B7FF-42F2-8681-326E15EF2876}"/>
              </a:ext>
            </a:extLst>
          </p:cNvPr>
          <p:cNvSpPr txBox="1"/>
          <p:nvPr/>
        </p:nvSpPr>
        <p:spPr>
          <a:xfrm>
            <a:off x="3118173" y="5223910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CA244-B327-4A12-ABAB-FEE97ADCE5F1}"/>
              </a:ext>
            </a:extLst>
          </p:cNvPr>
          <p:cNvSpPr txBox="1"/>
          <p:nvPr/>
        </p:nvSpPr>
        <p:spPr>
          <a:xfrm>
            <a:off x="6791131" y="4435816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BFD09-4ECA-4BBE-84A8-D6878DB22773}"/>
              </a:ext>
            </a:extLst>
          </p:cNvPr>
          <p:cNvSpPr txBox="1"/>
          <p:nvPr/>
        </p:nvSpPr>
        <p:spPr>
          <a:xfrm>
            <a:off x="7231766" y="3007625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9809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do we build a multinomial classifier? 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K classes, {1,2,3,…K}, with label one-hot encoded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most probable class is: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One vs. Rest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method uses k-1 classifiers to compute probabilitie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−1}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probability of the Kth, or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pivot class: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ϴ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1 − 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  <a:blipFill>
                <a:blip r:embed="rId3"/>
                <a:stretch>
                  <a:fillRect l="-1269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795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k-1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the K-1 log probability ratios with the pivot class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  <m:r>
                      <a:rPr lang="az-Cyrl-AZ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   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−1   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where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az-Cyrl-AZ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vector of coefficients for kth model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feature vector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one-hot encoded label vector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10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Find k-1 probabilities with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z-Cyrl-AZ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В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z-Cyrl-AZ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В</m:t>
                                    </m:r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•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𝑥𝑖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den>
                        </m:f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Largest probability is most likely category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may not be much difference between classes  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  <a:blipFill>
                <a:blip r:embed="rId3"/>
                <a:stretch>
                  <a:fillRect l="-1058" t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667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differences between classes can be small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Sometimes better to consider top few classes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Example; most probable 5 classes of 1,000 of objects in image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well-separated classes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 class characteristics can overlap – be nonunique </a:t>
            </a: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balance in class samples in training data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Imbalance common – some objects are rare 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learning biased to more frequent cases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5673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could possibly go wrong?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Consider fruit processing with 8 categories   </a:t>
                </a:r>
              </a:p>
              <a:p>
                <a:pPr marL="457046" lvl="1" indent="0">
                  <a:buNone/>
                </a:pPr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{A_large, A_medium,…, B_small, unmarketable, not_fruit}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Imbalance in classes  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perhaps A_large infrequent, B_medium most frequent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Classes not well defined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different is A_small from B_small in computer vision sensor?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If each classifier is 95% accurate so overall accuracy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0.95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=0.7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  <a:blipFill>
                <a:blip r:embed="rId3"/>
                <a:stretch>
                  <a:fillRect l="-1058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87120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rest uses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classifiers to compute probabilities  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Could use </a:t>
                </a:r>
                <a:r>
                  <a:rPr lang="en-US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algorithm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requires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classifiers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  <a:blipFill>
                <a:blip r:embed="rId3"/>
                <a:stretch>
                  <a:fillRect l="-1058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9671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uses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logistic regression models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Models constructed in usual manner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majority voting of (K – 1) votes for each class 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Provides some diversity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Can average errors in individual vote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  <a:blipFill>
                <a:blip r:embed="rId3"/>
                <a:stretch>
                  <a:fillRect l="-1058" t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541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6021" y="1014938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else can we build a multi-class classifier?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many classifiers does each approach require?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14CAE1-D284-4200-9764-F49F34D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71890"/>
              </p:ext>
            </p:extLst>
          </p:nvPr>
        </p:nvGraphicFramePr>
        <p:xfrm>
          <a:off x="728595" y="2327038"/>
          <a:ext cx="10734810" cy="4166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14">
                  <a:extLst>
                    <a:ext uri="{9D8B030D-6E8A-4147-A177-3AD203B41FA5}">
                      <a16:colId xmlns:a16="http://schemas.microsoft.com/office/drawing/2014/main" val="4244836681"/>
                    </a:ext>
                  </a:extLst>
                </a:gridCol>
                <a:gridCol w="1665961">
                  <a:extLst>
                    <a:ext uri="{9D8B030D-6E8A-4147-A177-3AD203B41FA5}">
                      <a16:colId xmlns:a16="http://schemas.microsoft.com/office/drawing/2014/main" val="189879534"/>
                    </a:ext>
                  </a:extLst>
                </a:gridCol>
                <a:gridCol w="1584543">
                  <a:extLst>
                    <a:ext uri="{9D8B030D-6E8A-4147-A177-3AD203B41FA5}">
                      <a16:colId xmlns:a16="http://schemas.microsoft.com/office/drawing/2014/main" val="1616851927"/>
                    </a:ext>
                  </a:extLst>
                </a:gridCol>
                <a:gridCol w="1916482">
                  <a:extLst>
                    <a:ext uri="{9D8B030D-6E8A-4147-A177-3AD203B41FA5}">
                      <a16:colId xmlns:a16="http://schemas.microsoft.com/office/drawing/2014/main" val="348167293"/>
                    </a:ext>
                  </a:extLst>
                </a:gridCol>
                <a:gridCol w="2022954">
                  <a:extLst>
                    <a:ext uri="{9D8B030D-6E8A-4147-A177-3AD203B41FA5}">
                      <a16:colId xmlns:a16="http://schemas.microsoft.com/office/drawing/2014/main" val="3444301438"/>
                    </a:ext>
                  </a:extLst>
                </a:gridCol>
                <a:gridCol w="2311056">
                  <a:extLst>
                    <a:ext uri="{9D8B030D-6E8A-4147-A177-3AD203B41FA5}">
                      <a16:colId xmlns:a16="http://schemas.microsoft.com/office/drawing/2014/main" val="2322135698"/>
                    </a:ext>
                  </a:extLst>
                </a:gridCol>
              </a:tblGrid>
              <a:tr h="773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rest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one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9787"/>
                  </a:ext>
                </a:extLst>
              </a:tr>
              <a:tr h="677955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 diversity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Normally distributed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11129"/>
                  </a:ext>
                </a:extLst>
              </a:tr>
              <a:tr h="41581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59175318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70372658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2957375"/>
                  </a:ext>
                </a:extLst>
              </a:tr>
              <a:tr h="41330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07169417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6938222"/>
                  </a:ext>
                </a:extLst>
              </a:tr>
              <a:tr h="490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6523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27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Compare one vs. rest and one vs. one classifiers</a:t>
            </a: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356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𝑂𝑣𝑒𝑟𝑎𝑙𝑙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𝑎𝑐𝑐𝑢𝑟𝑎𝑐𝑦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𝑂𝑣𝑒𝑟𝑎𝑙𝑙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𝑎𝑐𝑐𝑢𝑟𝑎𝑐𝑦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−1)/2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if no diversity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838137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006" t="-113768" r="-108173" b="-3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717" t="-113768" r="-596" b="-310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66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widely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and RL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of Multi-Class Classifiers 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</a:t>
                </a:r>
                <a:r>
                  <a:rPr lang="en-GB" sz="2800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muliti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-class classification models?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Write the multi-class precision and recall as sums on rows and columns of the multi-class confusion matrix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7682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Given a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matrix,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we wish to compute a linear model to predict some labels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be n x p.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Then, the model has a vector of p coefficients or weights,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want to compute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predictive model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X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often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will take up massively scalable methods of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in a few weeks     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27075</TotalTime>
  <Words>3050</Words>
  <Application>Microsoft Office PowerPoint</Application>
  <PresentationFormat>Widescreen</PresentationFormat>
  <Paragraphs>571</Paragraphs>
  <Slides>61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PowerPoint Presentation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Evaluation of Multi-Class Classifiers  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884</cp:revision>
  <cp:lastPrinted>2019-03-10T03:16:43Z</cp:lastPrinted>
  <dcterms:created xsi:type="dcterms:W3CDTF">2013-02-15T23:12:42Z</dcterms:created>
  <dcterms:modified xsi:type="dcterms:W3CDTF">2022-12-15T20:30:48Z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